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5"/>
  </p:notesMasterIdLst>
  <p:sldIdLst>
    <p:sldId id="332" r:id="rId2"/>
    <p:sldId id="333" r:id="rId3"/>
    <p:sldId id="334" r:id="rId4"/>
    <p:sldId id="335"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65" r:id="rId23"/>
    <p:sldId id="354" r:id="rId24"/>
    <p:sldId id="355" r:id="rId25"/>
    <p:sldId id="356" r:id="rId26"/>
    <p:sldId id="357" r:id="rId27"/>
    <p:sldId id="358" r:id="rId28"/>
    <p:sldId id="359" r:id="rId29"/>
    <p:sldId id="360" r:id="rId30"/>
    <p:sldId id="361" r:id="rId31"/>
    <p:sldId id="362" r:id="rId32"/>
    <p:sldId id="363" r:id="rId33"/>
    <p:sldId id="838" r:id="rId34"/>
    <p:sldId id="749" r:id="rId35"/>
    <p:sldId id="868" r:id="rId36"/>
    <p:sldId id="750" r:id="rId37"/>
    <p:sldId id="752" r:id="rId38"/>
    <p:sldId id="865" r:id="rId39"/>
    <p:sldId id="866" r:id="rId40"/>
    <p:sldId id="753" r:id="rId41"/>
    <p:sldId id="754" r:id="rId42"/>
    <p:sldId id="755" r:id="rId43"/>
    <p:sldId id="756" r:id="rId44"/>
    <p:sldId id="757" r:id="rId45"/>
    <p:sldId id="758" r:id="rId46"/>
    <p:sldId id="759" r:id="rId47"/>
    <p:sldId id="760" r:id="rId48"/>
    <p:sldId id="761" r:id="rId49"/>
    <p:sldId id="762" r:id="rId50"/>
    <p:sldId id="763" r:id="rId51"/>
    <p:sldId id="867" r:id="rId52"/>
    <p:sldId id="869" r:id="rId53"/>
    <p:sldId id="764" r:id="rId54"/>
    <p:sldId id="765" r:id="rId55"/>
    <p:sldId id="768" r:id="rId56"/>
    <p:sldId id="770" r:id="rId57"/>
    <p:sldId id="771" r:id="rId58"/>
    <p:sldId id="773" r:id="rId59"/>
    <p:sldId id="774" r:id="rId60"/>
    <p:sldId id="775" r:id="rId61"/>
    <p:sldId id="776" r:id="rId62"/>
    <p:sldId id="777" r:id="rId63"/>
    <p:sldId id="778" r:id="rId64"/>
    <p:sldId id="779" r:id="rId65"/>
    <p:sldId id="780" r:id="rId66"/>
    <p:sldId id="781" r:id="rId67"/>
    <p:sldId id="782" r:id="rId68"/>
    <p:sldId id="783" r:id="rId69"/>
    <p:sldId id="784" r:id="rId70"/>
    <p:sldId id="785" r:id="rId71"/>
    <p:sldId id="786" r:id="rId72"/>
    <p:sldId id="787" r:id="rId73"/>
    <p:sldId id="788" r:id="rId74"/>
    <p:sldId id="789" r:id="rId75"/>
    <p:sldId id="790" r:id="rId76"/>
    <p:sldId id="791" r:id="rId77"/>
    <p:sldId id="792" r:id="rId78"/>
    <p:sldId id="793" r:id="rId79"/>
    <p:sldId id="794" r:id="rId80"/>
    <p:sldId id="795" r:id="rId81"/>
    <p:sldId id="796" r:id="rId82"/>
    <p:sldId id="797" r:id="rId83"/>
    <p:sldId id="798" r:id="rId84"/>
    <p:sldId id="799" r:id="rId85"/>
    <p:sldId id="800" r:id="rId86"/>
    <p:sldId id="801" r:id="rId87"/>
    <p:sldId id="802" r:id="rId88"/>
    <p:sldId id="803" r:id="rId89"/>
    <p:sldId id="804" r:id="rId90"/>
    <p:sldId id="805" r:id="rId91"/>
    <p:sldId id="806" r:id="rId92"/>
    <p:sldId id="807" r:id="rId93"/>
    <p:sldId id="808" r:id="rId94"/>
    <p:sldId id="809" r:id="rId95"/>
    <p:sldId id="810" r:id="rId96"/>
    <p:sldId id="811" r:id="rId97"/>
    <p:sldId id="812" r:id="rId98"/>
    <p:sldId id="813" r:id="rId99"/>
    <p:sldId id="814" r:id="rId100"/>
    <p:sldId id="815" r:id="rId101"/>
    <p:sldId id="816" r:id="rId102"/>
    <p:sldId id="817" r:id="rId103"/>
    <p:sldId id="818" r:id="rId104"/>
    <p:sldId id="819" r:id="rId105"/>
    <p:sldId id="820" r:id="rId106"/>
    <p:sldId id="821" r:id="rId107"/>
    <p:sldId id="822" r:id="rId108"/>
    <p:sldId id="823" r:id="rId109"/>
    <p:sldId id="824" r:id="rId110"/>
    <p:sldId id="825"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57" r:id="rId124"/>
    <p:sldId id="258" r:id="rId125"/>
    <p:sldId id="367" r:id="rId126"/>
    <p:sldId id="368" r:id="rId127"/>
    <p:sldId id="369" r:id="rId128"/>
    <p:sldId id="370" r:id="rId129"/>
    <p:sldId id="259" r:id="rId130"/>
    <p:sldId id="260" r:id="rId131"/>
    <p:sldId id="380" r:id="rId132"/>
    <p:sldId id="381" r:id="rId133"/>
    <p:sldId id="382" r:id="rId134"/>
    <p:sldId id="383" r:id="rId135"/>
    <p:sldId id="384" r:id="rId136"/>
    <p:sldId id="385" r:id="rId137"/>
    <p:sldId id="371" r:id="rId138"/>
    <p:sldId id="372" r:id="rId139"/>
    <p:sldId id="373" r:id="rId140"/>
    <p:sldId id="374" r:id="rId141"/>
    <p:sldId id="375" r:id="rId142"/>
    <p:sldId id="379" r:id="rId143"/>
    <p:sldId id="376" r:id="rId144"/>
    <p:sldId id="261" r:id="rId145"/>
    <p:sldId id="387" r:id="rId146"/>
    <p:sldId id="262" r:id="rId147"/>
    <p:sldId id="263" r:id="rId148"/>
    <p:sldId id="264" r:id="rId149"/>
    <p:sldId id="265" r:id="rId150"/>
    <p:sldId id="266" r:id="rId151"/>
    <p:sldId id="267" r:id="rId152"/>
    <p:sldId id="268" r:id="rId153"/>
    <p:sldId id="269" r:id="rId154"/>
    <p:sldId id="270" r:id="rId155"/>
    <p:sldId id="271" r:id="rId156"/>
    <p:sldId id="272" r:id="rId157"/>
    <p:sldId id="273" r:id="rId158"/>
    <p:sldId id="392" r:id="rId159"/>
    <p:sldId id="274" r:id="rId160"/>
    <p:sldId id="275" r:id="rId161"/>
    <p:sldId id="389" r:id="rId162"/>
    <p:sldId id="390" r:id="rId163"/>
    <p:sldId id="391" r:id="rId164"/>
    <p:sldId id="388" r:id="rId165"/>
    <p:sldId id="276" r:id="rId166"/>
    <p:sldId id="277" r:id="rId167"/>
    <p:sldId id="278" r:id="rId168"/>
    <p:sldId id="279" r:id="rId169"/>
    <p:sldId id="280" r:id="rId170"/>
    <p:sldId id="287" r:id="rId171"/>
    <p:sldId id="288" r:id="rId172"/>
    <p:sldId id="289" r:id="rId173"/>
    <p:sldId id="290" r:id="rId174"/>
    <p:sldId id="291" r:id="rId175"/>
    <p:sldId id="292" r:id="rId176"/>
    <p:sldId id="293" r:id="rId177"/>
    <p:sldId id="294" r:id="rId178"/>
    <p:sldId id="295" r:id="rId179"/>
    <p:sldId id="296" r:id="rId180"/>
    <p:sldId id="297" r:id="rId181"/>
    <p:sldId id="298" r:id="rId182"/>
    <p:sldId id="299" r:id="rId183"/>
    <p:sldId id="300" r:id="rId184"/>
    <p:sldId id="301" r:id="rId185"/>
    <p:sldId id="302" r:id="rId186"/>
    <p:sldId id="303" r:id="rId187"/>
    <p:sldId id="304" r:id="rId188"/>
    <p:sldId id="305" r:id="rId189"/>
    <p:sldId id="306" r:id="rId190"/>
    <p:sldId id="307" r:id="rId191"/>
    <p:sldId id="308" r:id="rId192"/>
    <p:sldId id="309" r:id="rId193"/>
    <p:sldId id="317" r:id="rId194"/>
    <p:sldId id="319" r:id="rId195"/>
    <p:sldId id="321" r:id="rId196"/>
    <p:sldId id="322" r:id="rId197"/>
    <p:sldId id="323" r:id="rId198"/>
    <p:sldId id="324" r:id="rId199"/>
    <p:sldId id="325" r:id="rId200"/>
    <p:sldId id="326" r:id="rId201"/>
    <p:sldId id="327" r:id="rId202"/>
    <p:sldId id="328" r:id="rId203"/>
    <p:sldId id="329" r:id="rId204"/>
    <p:sldId id="330" r:id="rId205"/>
    <p:sldId id="394" r:id="rId206"/>
    <p:sldId id="395" r:id="rId207"/>
    <p:sldId id="396" r:id="rId208"/>
    <p:sldId id="397" r:id="rId209"/>
    <p:sldId id="398" r:id="rId210"/>
    <p:sldId id="399" r:id="rId211"/>
    <p:sldId id="400" r:id="rId212"/>
    <p:sldId id="401" r:id="rId213"/>
    <p:sldId id="402" r:id="rId214"/>
    <p:sldId id="403" r:id="rId215"/>
    <p:sldId id="404" r:id="rId216"/>
    <p:sldId id="405" r:id="rId217"/>
    <p:sldId id="406" r:id="rId218"/>
    <p:sldId id="407" r:id="rId219"/>
    <p:sldId id="408" r:id="rId220"/>
    <p:sldId id="409" r:id="rId221"/>
    <p:sldId id="410" r:id="rId222"/>
    <p:sldId id="411" r:id="rId223"/>
    <p:sldId id="412" r:id="rId224"/>
    <p:sldId id="413" r:id="rId225"/>
    <p:sldId id="414" r:id="rId226"/>
    <p:sldId id="415" r:id="rId227"/>
    <p:sldId id="423" r:id="rId228"/>
    <p:sldId id="424" r:id="rId229"/>
    <p:sldId id="425" r:id="rId230"/>
    <p:sldId id="420" r:id="rId231"/>
    <p:sldId id="421" r:id="rId232"/>
    <p:sldId id="426" r:id="rId233"/>
    <p:sldId id="427" r:id="rId234"/>
    <p:sldId id="428" r:id="rId235"/>
    <p:sldId id="429" r:id="rId236"/>
    <p:sldId id="430" r:id="rId237"/>
    <p:sldId id="431" r:id="rId238"/>
    <p:sldId id="432" r:id="rId239"/>
    <p:sldId id="433" r:id="rId240"/>
    <p:sldId id="463" r:id="rId241"/>
    <p:sldId id="464" r:id="rId242"/>
    <p:sldId id="465" r:id="rId243"/>
    <p:sldId id="466" r:id="rId244"/>
    <p:sldId id="467" r:id="rId245"/>
    <p:sldId id="468" r:id="rId246"/>
    <p:sldId id="469" r:id="rId247"/>
    <p:sldId id="470" r:id="rId248"/>
    <p:sldId id="471" r:id="rId249"/>
    <p:sldId id="434" r:id="rId250"/>
    <p:sldId id="435" r:id="rId251"/>
    <p:sldId id="436" r:id="rId252"/>
    <p:sldId id="437" r:id="rId253"/>
    <p:sldId id="438" r:id="rId254"/>
    <p:sldId id="439" r:id="rId255"/>
    <p:sldId id="440" r:id="rId256"/>
    <p:sldId id="441" r:id="rId257"/>
    <p:sldId id="442" r:id="rId258"/>
    <p:sldId id="443" r:id="rId259"/>
    <p:sldId id="444" r:id="rId260"/>
    <p:sldId id="445" r:id="rId261"/>
    <p:sldId id="446" r:id="rId262"/>
    <p:sldId id="447" r:id="rId263"/>
    <p:sldId id="448" r:id="rId264"/>
    <p:sldId id="449" r:id="rId265"/>
    <p:sldId id="450" r:id="rId266"/>
    <p:sldId id="451" r:id="rId267"/>
    <p:sldId id="452" r:id="rId268"/>
    <p:sldId id="453" r:id="rId269"/>
    <p:sldId id="557" r:id="rId270"/>
    <p:sldId id="559" r:id="rId271"/>
    <p:sldId id="560" r:id="rId272"/>
    <p:sldId id="575" r:id="rId273"/>
    <p:sldId id="576" r:id="rId274"/>
    <p:sldId id="577" r:id="rId275"/>
    <p:sldId id="561" r:id="rId276"/>
    <p:sldId id="562" r:id="rId277"/>
    <p:sldId id="563" r:id="rId278"/>
    <p:sldId id="564" r:id="rId279"/>
    <p:sldId id="565" r:id="rId280"/>
    <p:sldId id="566" r:id="rId281"/>
    <p:sldId id="839" r:id="rId282"/>
    <p:sldId id="840" r:id="rId283"/>
    <p:sldId id="567" r:id="rId284"/>
    <p:sldId id="568" r:id="rId285"/>
    <p:sldId id="569" r:id="rId286"/>
    <p:sldId id="570" r:id="rId287"/>
    <p:sldId id="571" r:id="rId288"/>
    <p:sldId id="572" r:id="rId289"/>
    <p:sldId id="573" r:id="rId290"/>
    <p:sldId id="460" r:id="rId291"/>
    <p:sldId id="462" r:id="rId292"/>
    <p:sldId id="472" r:id="rId293"/>
    <p:sldId id="473" r:id="rId294"/>
    <p:sldId id="474" r:id="rId295"/>
    <p:sldId id="475" r:id="rId296"/>
    <p:sldId id="476" r:id="rId297"/>
    <p:sldId id="477" r:id="rId298"/>
    <p:sldId id="478" r:id="rId299"/>
    <p:sldId id="479" r:id="rId300"/>
    <p:sldId id="480" r:id="rId301"/>
    <p:sldId id="481" r:id="rId302"/>
    <p:sldId id="482" r:id="rId303"/>
    <p:sldId id="483" r:id="rId304"/>
    <p:sldId id="484" r:id="rId305"/>
    <p:sldId id="485" r:id="rId306"/>
    <p:sldId id="486" r:id="rId307"/>
    <p:sldId id="487" r:id="rId308"/>
    <p:sldId id="488" r:id="rId309"/>
    <p:sldId id="491" r:id="rId310"/>
    <p:sldId id="492" r:id="rId311"/>
    <p:sldId id="493" r:id="rId312"/>
    <p:sldId id="494" r:id="rId313"/>
    <p:sldId id="495" r:id="rId314"/>
    <p:sldId id="496" r:id="rId315"/>
    <p:sldId id="497" r:id="rId316"/>
    <p:sldId id="498" r:id="rId317"/>
    <p:sldId id="499" r:id="rId318"/>
    <p:sldId id="511" r:id="rId319"/>
    <p:sldId id="512" r:id="rId320"/>
    <p:sldId id="513" r:id="rId321"/>
    <p:sldId id="515" r:id="rId322"/>
    <p:sldId id="516" r:id="rId323"/>
    <p:sldId id="517" r:id="rId324"/>
    <p:sldId id="518" r:id="rId325"/>
    <p:sldId id="519" r:id="rId326"/>
    <p:sldId id="520" r:id="rId327"/>
    <p:sldId id="521" r:id="rId328"/>
    <p:sldId id="522" r:id="rId329"/>
    <p:sldId id="523" r:id="rId330"/>
    <p:sldId id="524" r:id="rId331"/>
    <p:sldId id="525" r:id="rId332"/>
    <p:sldId id="526" r:id="rId333"/>
    <p:sldId id="527" r:id="rId334"/>
    <p:sldId id="528" r:id="rId335"/>
    <p:sldId id="529" r:id="rId336"/>
    <p:sldId id="530" r:id="rId337"/>
    <p:sldId id="531" r:id="rId338"/>
    <p:sldId id="532" r:id="rId339"/>
    <p:sldId id="533" r:id="rId340"/>
    <p:sldId id="534" r:id="rId341"/>
    <p:sldId id="535" r:id="rId342"/>
    <p:sldId id="536" r:id="rId343"/>
    <p:sldId id="537" r:id="rId344"/>
    <p:sldId id="538" r:id="rId345"/>
    <p:sldId id="539" r:id="rId346"/>
    <p:sldId id="540" r:id="rId347"/>
    <p:sldId id="541" r:id="rId348"/>
    <p:sldId id="542" r:id="rId349"/>
    <p:sldId id="543" r:id="rId350"/>
    <p:sldId id="544" r:id="rId351"/>
    <p:sldId id="545" r:id="rId352"/>
    <p:sldId id="546" r:id="rId353"/>
    <p:sldId id="547" r:id="rId354"/>
    <p:sldId id="548" r:id="rId355"/>
    <p:sldId id="549" r:id="rId356"/>
    <p:sldId id="550" r:id="rId357"/>
    <p:sldId id="551" r:id="rId358"/>
    <p:sldId id="552" r:id="rId359"/>
    <p:sldId id="553" r:id="rId360"/>
    <p:sldId id="554" r:id="rId361"/>
    <p:sldId id="555" r:id="rId362"/>
    <p:sldId id="556" r:id="rId363"/>
    <p:sldId id="578" r:id="rId364"/>
    <p:sldId id="599" r:id="rId365"/>
    <p:sldId id="600" r:id="rId366"/>
    <p:sldId id="601" r:id="rId367"/>
    <p:sldId id="602" r:id="rId368"/>
    <p:sldId id="603" r:id="rId369"/>
    <p:sldId id="604" r:id="rId370"/>
    <p:sldId id="681" r:id="rId371"/>
    <p:sldId id="605" r:id="rId372"/>
    <p:sldId id="606" r:id="rId373"/>
    <p:sldId id="607" r:id="rId374"/>
    <p:sldId id="608" r:id="rId375"/>
    <p:sldId id="609" r:id="rId376"/>
    <p:sldId id="610" r:id="rId377"/>
    <p:sldId id="611" r:id="rId378"/>
    <p:sldId id="612" r:id="rId379"/>
    <p:sldId id="613" r:id="rId380"/>
    <p:sldId id="614" r:id="rId381"/>
    <p:sldId id="615" r:id="rId382"/>
    <p:sldId id="616" r:id="rId383"/>
    <p:sldId id="617" r:id="rId384"/>
    <p:sldId id="618" r:id="rId385"/>
    <p:sldId id="619" r:id="rId386"/>
    <p:sldId id="620" r:id="rId387"/>
    <p:sldId id="621" r:id="rId388"/>
    <p:sldId id="622" r:id="rId389"/>
    <p:sldId id="623" r:id="rId390"/>
    <p:sldId id="624" r:id="rId391"/>
    <p:sldId id="625" r:id="rId392"/>
    <p:sldId id="626" r:id="rId393"/>
    <p:sldId id="627" r:id="rId394"/>
    <p:sldId id="628" r:id="rId395"/>
    <p:sldId id="629" r:id="rId396"/>
    <p:sldId id="630" r:id="rId397"/>
    <p:sldId id="631" r:id="rId398"/>
    <p:sldId id="632" r:id="rId399"/>
    <p:sldId id="633" r:id="rId400"/>
    <p:sldId id="634" r:id="rId401"/>
    <p:sldId id="635" r:id="rId402"/>
    <p:sldId id="636" r:id="rId403"/>
    <p:sldId id="637" r:id="rId404"/>
    <p:sldId id="638" r:id="rId405"/>
    <p:sldId id="639" r:id="rId406"/>
    <p:sldId id="640" r:id="rId407"/>
    <p:sldId id="641" r:id="rId408"/>
    <p:sldId id="642" r:id="rId409"/>
    <p:sldId id="643" r:id="rId410"/>
    <p:sldId id="644" r:id="rId411"/>
    <p:sldId id="645" r:id="rId412"/>
    <p:sldId id="646" r:id="rId413"/>
    <p:sldId id="647" r:id="rId414"/>
    <p:sldId id="648" r:id="rId415"/>
    <p:sldId id="649" r:id="rId416"/>
    <p:sldId id="650" r:id="rId417"/>
    <p:sldId id="651" r:id="rId418"/>
    <p:sldId id="652" r:id="rId419"/>
    <p:sldId id="653" r:id="rId420"/>
    <p:sldId id="654" r:id="rId421"/>
    <p:sldId id="655" r:id="rId422"/>
    <p:sldId id="656" r:id="rId423"/>
    <p:sldId id="657" r:id="rId424"/>
    <p:sldId id="658" r:id="rId425"/>
    <p:sldId id="659" r:id="rId426"/>
    <p:sldId id="660" r:id="rId427"/>
    <p:sldId id="661" r:id="rId428"/>
    <p:sldId id="662" r:id="rId429"/>
    <p:sldId id="663" r:id="rId430"/>
    <p:sldId id="664" r:id="rId431"/>
    <p:sldId id="665" r:id="rId432"/>
    <p:sldId id="580" r:id="rId433"/>
    <p:sldId id="581" r:id="rId434"/>
    <p:sldId id="582" r:id="rId435"/>
    <p:sldId id="586" r:id="rId436"/>
    <p:sldId id="587" r:id="rId437"/>
    <p:sldId id="588" r:id="rId438"/>
    <p:sldId id="682" r:id="rId439"/>
    <p:sldId id="683" r:id="rId440"/>
    <p:sldId id="684" r:id="rId441"/>
    <p:sldId id="685" r:id="rId442"/>
    <p:sldId id="686" r:id="rId443"/>
    <p:sldId id="687" r:id="rId444"/>
    <p:sldId id="688" r:id="rId445"/>
    <p:sldId id="689" r:id="rId446"/>
    <p:sldId id="690" r:id="rId447"/>
    <p:sldId id="691" r:id="rId448"/>
    <p:sldId id="692" r:id="rId449"/>
    <p:sldId id="693" r:id="rId450"/>
    <p:sldId id="694" r:id="rId451"/>
    <p:sldId id="695" r:id="rId452"/>
    <p:sldId id="696" r:id="rId453"/>
    <p:sldId id="697" r:id="rId454"/>
    <p:sldId id="698" r:id="rId455"/>
    <p:sldId id="699" r:id="rId456"/>
    <p:sldId id="700" r:id="rId457"/>
    <p:sldId id="701" r:id="rId458"/>
    <p:sldId id="702" r:id="rId459"/>
    <p:sldId id="703" r:id="rId460"/>
    <p:sldId id="704" r:id="rId461"/>
    <p:sldId id="705" r:id="rId462"/>
    <p:sldId id="706" r:id="rId463"/>
    <p:sldId id="707" r:id="rId464"/>
    <p:sldId id="708" r:id="rId465"/>
    <p:sldId id="709" r:id="rId466"/>
    <p:sldId id="710" r:id="rId467"/>
    <p:sldId id="711" r:id="rId468"/>
    <p:sldId id="712" r:id="rId469"/>
    <p:sldId id="713" r:id="rId470"/>
    <p:sldId id="714" r:id="rId471"/>
    <p:sldId id="715" r:id="rId472"/>
    <p:sldId id="716" r:id="rId473"/>
    <p:sldId id="717" r:id="rId474"/>
    <p:sldId id="718" r:id="rId475"/>
    <p:sldId id="719" r:id="rId476"/>
    <p:sldId id="720" r:id="rId477"/>
    <p:sldId id="721" r:id="rId478"/>
    <p:sldId id="722" r:id="rId479"/>
    <p:sldId id="723" r:id="rId480"/>
    <p:sldId id="724" r:id="rId481"/>
    <p:sldId id="725" r:id="rId482"/>
    <p:sldId id="726" r:id="rId483"/>
    <p:sldId id="727" r:id="rId484"/>
    <p:sldId id="728" r:id="rId485"/>
    <p:sldId id="729" r:id="rId486"/>
    <p:sldId id="730" r:id="rId487"/>
    <p:sldId id="731" r:id="rId488"/>
    <p:sldId id="732" r:id="rId489"/>
    <p:sldId id="733" r:id="rId490"/>
    <p:sldId id="734" r:id="rId491"/>
    <p:sldId id="735" r:id="rId492"/>
    <p:sldId id="736" r:id="rId493"/>
    <p:sldId id="737" r:id="rId494"/>
    <p:sldId id="738" r:id="rId495"/>
    <p:sldId id="739" r:id="rId496"/>
    <p:sldId id="740" r:id="rId497"/>
    <p:sldId id="741" r:id="rId498"/>
    <p:sldId id="742" r:id="rId499"/>
    <p:sldId id="743" r:id="rId500"/>
    <p:sldId id="744" r:id="rId501"/>
    <p:sldId id="745" r:id="rId502"/>
    <p:sldId id="746" r:id="rId503"/>
    <p:sldId id="842" r:id="rId504"/>
    <p:sldId id="843" r:id="rId505"/>
    <p:sldId id="844" r:id="rId506"/>
    <p:sldId id="845" r:id="rId507"/>
    <p:sldId id="846" r:id="rId508"/>
    <p:sldId id="847" r:id="rId509"/>
    <p:sldId id="848" r:id="rId510"/>
    <p:sldId id="849" r:id="rId511"/>
    <p:sldId id="850" r:id="rId512"/>
    <p:sldId id="851" r:id="rId513"/>
    <p:sldId id="852" r:id="rId514"/>
    <p:sldId id="853" r:id="rId515"/>
    <p:sldId id="854" r:id="rId516"/>
    <p:sldId id="855" r:id="rId517"/>
    <p:sldId id="856" r:id="rId518"/>
    <p:sldId id="857" r:id="rId519"/>
    <p:sldId id="858" r:id="rId520"/>
    <p:sldId id="859" r:id="rId521"/>
    <p:sldId id="860" r:id="rId522"/>
    <p:sldId id="861" r:id="rId523"/>
    <p:sldId id="862" r:id="rId5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34" autoAdjust="0"/>
  </p:normalViewPr>
  <p:slideViewPr>
    <p:cSldViewPr>
      <p:cViewPr>
        <p:scale>
          <a:sx n="66" d="100"/>
          <a:sy n="66" d="100"/>
        </p:scale>
        <p:origin x="-720"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34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presProps" Target="presProps.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theme" Target="theme/theme1.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notesMaster" Target="notesMasters/notesMaster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viewProps" Target="viewProp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tableStyles" Target="tableStyle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534.wmf"/><Relationship Id="rId2" Type="http://schemas.openxmlformats.org/officeDocument/2006/relationships/image" Target="../media/image533.wmf"/><Relationship Id="rId1" Type="http://schemas.openxmlformats.org/officeDocument/2006/relationships/image" Target="../media/image532.wmf"/><Relationship Id="rId4" Type="http://schemas.openxmlformats.org/officeDocument/2006/relationships/image" Target="../media/image535.w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536.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537.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538.emf"/></Relationships>
</file>

<file path=ppt/drawings/_rels/vmlDrawing104.vml.rels><?xml version="1.0" encoding="UTF-8" standalone="yes"?>
<Relationships xmlns="http://schemas.openxmlformats.org/package/2006/relationships"><Relationship Id="rId3" Type="http://schemas.openxmlformats.org/officeDocument/2006/relationships/image" Target="../media/image541.wmf"/><Relationship Id="rId2" Type="http://schemas.openxmlformats.org/officeDocument/2006/relationships/image" Target="../media/image540.wmf"/><Relationship Id="rId1" Type="http://schemas.openxmlformats.org/officeDocument/2006/relationships/image" Target="../media/image539.wmf"/><Relationship Id="rId4" Type="http://schemas.openxmlformats.org/officeDocument/2006/relationships/image" Target="../media/image542.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543.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544.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546.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547.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548.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549.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550.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55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552.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553.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554.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555.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562.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63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702.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703.emf"/></Relationships>
</file>

<file path=ppt/drawings/_rels/vmlDrawing122.vml.rels><?xml version="1.0" encoding="UTF-8" standalone="yes"?>
<Relationships xmlns="http://schemas.openxmlformats.org/package/2006/relationships"><Relationship Id="rId3" Type="http://schemas.openxmlformats.org/officeDocument/2006/relationships/image" Target="../media/image541.wmf"/><Relationship Id="rId2" Type="http://schemas.openxmlformats.org/officeDocument/2006/relationships/image" Target="../media/image540.wmf"/><Relationship Id="rId1" Type="http://schemas.openxmlformats.org/officeDocument/2006/relationships/image" Target="../media/image539.wmf"/><Relationship Id="rId4" Type="http://schemas.openxmlformats.org/officeDocument/2006/relationships/image" Target="../media/image542.wmf"/></Relationships>
</file>

<file path=ppt/drawings/_rels/vmlDrawing123.vml.rels><?xml version="1.0" encoding="UTF-8" standalone="yes"?>
<Relationships xmlns="http://schemas.openxmlformats.org/package/2006/relationships"><Relationship Id="rId3" Type="http://schemas.openxmlformats.org/officeDocument/2006/relationships/image" Target="../media/image542.wmf"/><Relationship Id="rId2" Type="http://schemas.openxmlformats.org/officeDocument/2006/relationships/image" Target="../media/image541.wmf"/><Relationship Id="rId1" Type="http://schemas.openxmlformats.org/officeDocument/2006/relationships/image" Target="../media/image540.wmf"/></Relationships>
</file>

<file path=ppt/drawings/_rels/vmlDrawing124.vml.rels><?xml version="1.0" encoding="UTF-8" standalone="yes"?>
<Relationships xmlns="http://schemas.openxmlformats.org/package/2006/relationships"><Relationship Id="rId3" Type="http://schemas.openxmlformats.org/officeDocument/2006/relationships/image" Target="../media/image540.wmf"/><Relationship Id="rId2" Type="http://schemas.openxmlformats.org/officeDocument/2006/relationships/image" Target="../media/image539.wmf"/><Relationship Id="rId1" Type="http://schemas.openxmlformats.org/officeDocument/2006/relationships/image" Target="../media/image704.wmf"/><Relationship Id="rId5" Type="http://schemas.openxmlformats.org/officeDocument/2006/relationships/image" Target="../media/image542.wmf"/><Relationship Id="rId4" Type="http://schemas.openxmlformats.org/officeDocument/2006/relationships/image" Target="../media/image541.wmf"/></Relationships>
</file>

<file path=ppt/drawings/_rels/vmlDrawing125.vml.rels><?xml version="1.0" encoding="UTF-8" standalone="yes"?>
<Relationships xmlns="http://schemas.openxmlformats.org/package/2006/relationships"><Relationship Id="rId3" Type="http://schemas.openxmlformats.org/officeDocument/2006/relationships/image" Target="../media/image542.wmf"/><Relationship Id="rId2" Type="http://schemas.openxmlformats.org/officeDocument/2006/relationships/image" Target="../media/image541.wmf"/><Relationship Id="rId1" Type="http://schemas.openxmlformats.org/officeDocument/2006/relationships/image" Target="../media/image540.w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705.wmf"/></Relationships>
</file>

<file path=ppt/drawings/_rels/vmlDrawing127.vml.rels><?xml version="1.0" encoding="UTF-8" standalone="yes"?>
<Relationships xmlns="http://schemas.openxmlformats.org/package/2006/relationships"><Relationship Id="rId3" Type="http://schemas.openxmlformats.org/officeDocument/2006/relationships/image" Target="../media/image706.wmf"/><Relationship Id="rId2" Type="http://schemas.openxmlformats.org/officeDocument/2006/relationships/image" Target="../media/image541.wmf"/><Relationship Id="rId1" Type="http://schemas.openxmlformats.org/officeDocument/2006/relationships/image" Target="../media/image540.wmf"/><Relationship Id="rId4" Type="http://schemas.openxmlformats.org/officeDocument/2006/relationships/image" Target="../media/image542.w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70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6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 Id="rId4" Type="http://schemas.openxmlformats.org/officeDocument/2006/relationships/image" Target="../media/image121.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emf"/><Relationship Id="rId1" Type="http://schemas.openxmlformats.org/officeDocument/2006/relationships/image" Target="../media/image14.emf"/><Relationship Id="rId4" Type="http://schemas.openxmlformats.org/officeDocument/2006/relationships/image" Target="../media/image17.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73.wmf"/><Relationship Id="rId1" Type="http://schemas.openxmlformats.org/officeDocument/2006/relationships/image" Target="../media/image17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image" Target="../media/image178.wmf"/><Relationship Id="rId1" Type="http://schemas.openxmlformats.org/officeDocument/2006/relationships/image" Target="../media/image177.wmf"/><Relationship Id="rId5" Type="http://schemas.openxmlformats.org/officeDocument/2006/relationships/image" Target="../media/image181.wmf"/><Relationship Id="rId4" Type="http://schemas.openxmlformats.org/officeDocument/2006/relationships/image" Target="../media/image180.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83.wmf"/><Relationship Id="rId1" Type="http://schemas.openxmlformats.org/officeDocument/2006/relationships/image" Target="../media/image182.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79.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86.wmf"/><Relationship Id="rId1" Type="http://schemas.openxmlformats.org/officeDocument/2006/relationships/image" Target="../media/image182.wmf"/><Relationship Id="rId6" Type="http://schemas.openxmlformats.org/officeDocument/2006/relationships/image" Target="../media/image189.wmf"/><Relationship Id="rId5" Type="http://schemas.openxmlformats.org/officeDocument/2006/relationships/image" Target="../media/image188.wmf"/><Relationship Id="rId4" Type="http://schemas.openxmlformats.org/officeDocument/2006/relationships/image" Target="../media/image187.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0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96.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98.wmf"/><Relationship Id="rId1" Type="http://schemas.openxmlformats.org/officeDocument/2006/relationships/image" Target="../media/image29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99.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03.wmf"/><Relationship Id="rId2" Type="http://schemas.openxmlformats.org/officeDocument/2006/relationships/image" Target="../media/image302.wmf"/><Relationship Id="rId1" Type="http://schemas.openxmlformats.org/officeDocument/2006/relationships/image" Target="../media/image301.wmf"/><Relationship Id="rId6" Type="http://schemas.openxmlformats.org/officeDocument/2006/relationships/image" Target="../media/image306.wmf"/><Relationship Id="rId5" Type="http://schemas.openxmlformats.org/officeDocument/2006/relationships/image" Target="../media/image305.wmf"/><Relationship Id="rId4" Type="http://schemas.openxmlformats.org/officeDocument/2006/relationships/image" Target="../media/image304.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09.wmf"/><Relationship Id="rId7" Type="http://schemas.openxmlformats.org/officeDocument/2006/relationships/image" Target="../media/image313.wmf"/><Relationship Id="rId2" Type="http://schemas.openxmlformats.org/officeDocument/2006/relationships/image" Target="../media/image308.wmf"/><Relationship Id="rId1" Type="http://schemas.openxmlformats.org/officeDocument/2006/relationships/image" Target="../media/image307.wmf"/><Relationship Id="rId6" Type="http://schemas.openxmlformats.org/officeDocument/2006/relationships/image" Target="../media/image312.wmf"/><Relationship Id="rId5" Type="http://schemas.openxmlformats.org/officeDocument/2006/relationships/image" Target="../media/image311.wmf"/><Relationship Id="rId4" Type="http://schemas.openxmlformats.org/officeDocument/2006/relationships/image" Target="../media/image310.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16.wmf"/><Relationship Id="rId2" Type="http://schemas.openxmlformats.org/officeDocument/2006/relationships/image" Target="../media/image315.wmf"/><Relationship Id="rId1" Type="http://schemas.openxmlformats.org/officeDocument/2006/relationships/image" Target="../media/image314.wmf"/><Relationship Id="rId4" Type="http://schemas.openxmlformats.org/officeDocument/2006/relationships/image" Target="../media/image317.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image" Target="../media/image319.wmf"/><Relationship Id="rId1" Type="http://schemas.openxmlformats.org/officeDocument/2006/relationships/image" Target="../media/image318.wmf"/><Relationship Id="rId4" Type="http://schemas.openxmlformats.org/officeDocument/2006/relationships/image" Target="../media/image321.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image" Target="../media/image323.wmf"/><Relationship Id="rId1" Type="http://schemas.openxmlformats.org/officeDocument/2006/relationships/image" Target="../media/image322.wmf"/><Relationship Id="rId4" Type="http://schemas.openxmlformats.org/officeDocument/2006/relationships/image" Target="../media/image325.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28.wmf"/><Relationship Id="rId2" Type="http://schemas.openxmlformats.org/officeDocument/2006/relationships/image" Target="../media/image327.wmf"/><Relationship Id="rId1" Type="http://schemas.openxmlformats.org/officeDocument/2006/relationships/image" Target="../media/image326.wmf"/><Relationship Id="rId4" Type="http://schemas.openxmlformats.org/officeDocument/2006/relationships/image" Target="../media/image329.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331.wmf"/><Relationship Id="rId1" Type="http://schemas.openxmlformats.org/officeDocument/2006/relationships/image" Target="../media/image330.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334.wmf"/><Relationship Id="rId2" Type="http://schemas.openxmlformats.org/officeDocument/2006/relationships/image" Target="../media/image333.wmf"/><Relationship Id="rId1" Type="http://schemas.openxmlformats.org/officeDocument/2006/relationships/image" Target="../media/image332.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336.wmf"/><Relationship Id="rId1" Type="http://schemas.openxmlformats.org/officeDocument/2006/relationships/image" Target="../media/image3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37.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338.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39.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353.wmf"/><Relationship Id="rId2" Type="http://schemas.openxmlformats.org/officeDocument/2006/relationships/image" Target="../media/image352.wmf"/><Relationship Id="rId1" Type="http://schemas.openxmlformats.org/officeDocument/2006/relationships/image" Target="../media/image351.wmf"/><Relationship Id="rId6" Type="http://schemas.openxmlformats.org/officeDocument/2006/relationships/image" Target="../media/image356.wmf"/><Relationship Id="rId5" Type="http://schemas.openxmlformats.org/officeDocument/2006/relationships/image" Target="../media/image355.wmf"/><Relationship Id="rId4" Type="http://schemas.openxmlformats.org/officeDocument/2006/relationships/image" Target="../media/image354.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image" Target="../media/image359.wmf"/><Relationship Id="rId1" Type="http://schemas.openxmlformats.org/officeDocument/2006/relationships/image" Target="../media/image358.wmf"/><Relationship Id="rId6" Type="http://schemas.openxmlformats.org/officeDocument/2006/relationships/image" Target="../media/image363.wmf"/><Relationship Id="rId5" Type="http://schemas.openxmlformats.org/officeDocument/2006/relationships/image" Target="../media/image362.wmf"/><Relationship Id="rId4" Type="http://schemas.openxmlformats.org/officeDocument/2006/relationships/image" Target="../media/image361.wmf"/></Relationships>
</file>

<file path=ppt/drawings/_rels/vmlDrawing75.vml.rels><?xml version="1.0" encoding="UTF-8" standalone="yes"?>
<Relationships xmlns="http://schemas.openxmlformats.org/package/2006/relationships"><Relationship Id="rId2" Type="http://schemas.openxmlformats.org/officeDocument/2006/relationships/image" Target="../media/image408.wmf"/><Relationship Id="rId1" Type="http://schemas.openxmlformats.org/officeDocument/2006/relationships/image" Target="../media/image407.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411.wmf"/><Relationship Id="rId2" Type="http://schemas.openxmlformats.org/officeDocument/2006/relationships/image" Target="../media/image410.wmf"/><Relationship Id="rId1" Type="http://schemas.openxmlformats.org/officeDocument/2006/relationships/image" Target="../media/image409.wmf"/><Relationship Id="rId4" Type="http://schemas.openxmlformats.org/officeDocument/2006/relationships/image" Target="../media/image412.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414.wmf"/><Relationship Id="rId1" Type="http://schemas.openxmlformats.org/officeDocument/2006/relationships/image" Target="../media/image413.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418.wmf"/><Relationship Id="rId2" Type="http://schemas.openxmlformats.org/officeDocument/2006/relationships/image" Target="../media/image417.wmf"/><Relationship Id="rId1" Type="http://schemas.openxmlformats.org/officeDocument/2006/relationships/image" Target="../media/image410.wmf"/><Relationship Id="rId6" Type="http://schemas.openxmlformats.org/officeDocument/2006/relationships/image" Target="../media/image421.wmf"/><Relationship Id="rId5" Type="http://schemas.openxmlformats.org/officeDocument/2006/relationships/image" Target="../media/image420.wmf"/><Relationship Id="rId4" Type="http://schemas.openxmlformats.org/officeDocument/2006/relationships/image" Target="../media/image419.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410.wmf"/><Relationship Id="rId3" Type="http://schemas.openxmlformats.org/officeDocument/2006/relationships/image" Target="../media/image424.wmf"/><Relationship Id="rId7" Type="http://schemas.openxmlformats.org/officeDocument/2006/relationships/image" Target="../media/image428.wmf"/><Relationship Id="rId2" Type="http://schemas.openxmlformats.org/officeDocument/2006/relationships/image" Target="../media/image423.wmf"/><Relationship Id="rId1" Type="http://schemas.openxmlformats.org/officeDocument/2006/relationships/image" Target="../media/image419.wmf"/><Relationship Id="rId6" Type="http://schemas.openxmlformats.org/officeDocument/2006/relationships/image" Target="../media/image427.wmf"/><Relationship Id="rId5" Type="http://schemas.openxmlformats.org/officeDocument/2006/relationships/image" Target="../media/image426.wmf"/><Relationship Id="rId10" Type="http://schemas.openxmlformats.org/officeDocument/2006/relationships/image" Target="../media/image430.wmf"/><Relationship Id="rId4" Type="http://schemas.openxmlformats.org/officeDocument/2006/relationships/image" Target="../media/image425.wmf"/><Relationship Id="rId9" Type="http://schemas.openxmlformats.org/officeDocument/2006/relationships/image" Target="../media/image4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433.wmf"/><Relationship Id="rId2" Type="http://schemas.openxmlformats.org/officeDocument/2006/relationships/image" Target="../media/image432.wmf"/><Relationship Id="rId1" Type="http://schemas.openxmlformats.org/officeDocument/2006/relationships/image" Target="../media/image431.wmf"/><Relationship Id="rId5" Type="http://schemas.openxmlformats.org/officeDocument/2006/relationships/image" Target="../media/image419.wmf"/><Relationship Id="rId4" Type="http://schemas.openxmlformats.org/officeDocument/2006/relationships/image" Target="../media/image434.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19.wmf"/><Relationship Id="rId2" Type="http://schemas.openxmlformats.org/officeDocument/2006/relationships/image" Target="../media/image441.wmf"/><Relationship Id="rId1" Type="http://schemas.openxmlformats.org/officeDocument/2006/relationships/image" Target="../media/image420.wmf"/><Relationship Id="rId5" Type="http://schemas.openxmlformats.org/officeDocument/2006/relationships/image" Target="../media/image443.wmf"/><Relationship Id="rId4" Type="http://schemas.openxmlformats.org/officeDocument/2006/relationships/image" Target="../media/image442.w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447.wmf"/><Relationship Id="rId2" Type="http://schemas.openxmlformats.org/officeDocument/2006/relationships/image" Target="../media/image446.wmf"/><Relationship Id="rId1" Type="http://schemas.openxmlformats.org/officeDocument/2006/relationships/image" Target="../media/image445.wmf"/><Relationship Id="rId5" Type="http://schemas.openxmlformats.org/officeDocument/2006/relationships/image" Target="../media/image449.wmf"/><Relationship Id="rId4" Type="http://schemas.openxmlformats.org/officeDocument/2006/relationships/image" Target="../media/image448.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456.wmf"/><Relationship Id="rId13" Type="http://schemas.openxmlformats.org/officeDocument/2006/relationships/image" Target="../media/image461.wmf"/><Relationship Id="rId3" Type="http://schemas.openxmlformats.org/officeDocument/2006/relationships/image" Target="../media/image353.wmf"/><Relationship Id="rId7" Type="http://schemas.openxmlformats.org/officeDocument/2006/relationships/image" Target="../media/image455.wmf"/><Relationship Id="rId12" Type="http://schemas.openxmlformats.org/officeDocument/2006/relationships/image" Target="../media/image460.wmf"/><Relationship Id="rId2" Type="http://schemas.openxmlformats.org/officeDocument/2006/relationships/image" Target="../media/image451.wmf"/><Relationship Id="rId1" Type="http://schemas.openxmlformats.org/officeDocument/2006/relationships/image" Target="../media/image450.wmf"/><Relationship Id="rId6" Type="http://schemas.openxmlformats.org/officeDocument/2006/relationships/image" Target="../media/image454.wmf"/><Relationship Id="rId11" Type="http://schemas.openxmlformats.org/officeDocument/2006/relationships/image" Target="../media/image459.wmf"/><Relationship Id="rId5" Type="http://schemas.openxmlformats.org/officeDocument/2006/relationships/image" Target="../media/image453.wmf"/><Relationship Id="rId15" Type="http://schemas.openxmlformats.org/officeDocument/2006/relationships/image" Target="../media/image463.wmf"/><Relationship Id="rId10" Type="http://schemas.openxmlformats.org/officeDocument/2006/relationships/image" Target="../media/image458.wmf"/><Relationship Id="rId4" Type="http://schemas.openxmlformats.org/officeDocument/2006/relationships/image" Target="../media/image452.wmf"/><Relationship Id="rId9" Type="http://schemas.openxmlformats.org/officeDocument/2006/relationships/image" Target="../media/image457.wmf"/><Relationship Id="rId14" Type="http://schemas.openxmlformats.org/officeDocument/2006/relationships/image" Target="../media/image462.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466.wmf"/><Relationship Id="rId2" Type="http://schemas.openxmlformats.org/officeDocument/2006/relationships/image" Target="../media/image465.wmf"/><Relationship Id="rId1" Type="http://schemas.openxmlformats.org/officeDocument/2006/relationships/image" Target="../media/image464.wmf"/><Relationship Id="rId4" Type="http://schemas.openxmlformats.org/officeDocument/2006/relationships/image" Target="../media/image467.wmf"/></Relationships>
</file>

<file path=ppt/drawings/_rels/vmlDrawing85.vml.rels><?xml version="1.0" encoding="UTF-8" standalone="yes"?>
<Relationships xmlns="http://schemas.openxmlformats.org/package/2006/relationships"><Relationship Id="rId3" Type="http://schemas.openxmlformats.org/officeDocument/2006/relationships/image" Target="../media/image434.wmf"/><Relationship Id="rId2" Type="http://schemas.openxmlformats.org/officeDocument/2006/relationships/image" Target="../media/image433.wmf"/><Relationship Id="rId1" Type="http://schemas.openxmlformats.org/officeDocument/2006/relationships/image" Target="../media/image431.wmf"/><Relationship Id="rId5" Type="http://schemas.openxmlformats.org/officeDocument/2006/relationships/image" Target="../media/image468.wmf"/><Relationship Id="rId4" Type="http://schemas.openxmlformats.org/officeDocument/2006/relationships/image" Target="../media/image420.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31.wmf"/><Relationship Id="rId7" Type="http://schemas.openxmlformats.org/officeDocument/2006/relationships/image" Target="../media/image474.wmf"/><Relationship Id="rId2" Type="http://schemas.openxmlformats.org/officeDocument/2006/relationships/image" Target="../media/image420.wmf"/><Relationship Id="rId1" Type="http://schemas.openxmlformats.org/officeDocument/2006/relationships/image" Target="../media/image419.wmf"/><Relationship Id="rId6" Type="http://schemas.openxmlformats.org/officeDocument/2006/relationships/image" Target="../media/image473.wmf"/><Relationship Id="rId5" Type="http://schemas.openxmlformats.org/officeDocument/2006/relationships/image" Target="../media/image472.wmf"/><Relationship Id="rId4" Type="http://schemas.openxmlformats.org/officeDocument/2006/relationships/image" Target="../media/image421.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421.wmf"/><Relationship Id="rId2" Type="http://schemas.openxmlformats.org/officeDocument/2006/relationships/image" Target="../media/image420.wmf"/><Relationship Id="rId1" Type="http://schemas.openxmlformats.org/officeDocument/2006/relationships/image" Target="../media/image419.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475.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47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80.wmf"/><Relationship Id="rId2" Type="http://schemas.openxmlformats.org/officeDocument/2006/relationships/image" Target="../media/image479.wmf"/><Relationship Id="rId1" Type="http://schemas.openxmlformats.org/officeDocument/2006/relationships/image" Target="../media/image478.wmf"/><Relationship Id="rId5" Type="http://schemas.openxmlformats.org/officeDocument/2006/relationships/image" Target="../media/image482.wmf"/><Relationship Id="rId4" Type="http://schemas.openxmlformats.org/officeDocument/2006/relationships/image" Target="../media/image481.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481.wmf"/><Relationship Id="rId2" Type="http://schemas.openxmlformats.org/officeDocument/2006/relationships/image" Target="../media/image479.wmf"/><Relationship Id="rId1" Type="http://schemas.openxmlformats.org/officeDocument/2006/relationships/image" Target="../media/image478.wmf"/><Relationship Id="rId6" Type="http://schemas.openxmlformats.org/officeDocument/2006/relationships/image" Target="../media/image485.wmf"/><Relationship Id="rId5" Type="http://schemas.openxmlformats.org/officeDocument/2006/relationships/image" Target="../media/image484.wmf"/><Relationship Id="rId4" Type="http://schemas.openxmlformats.org/officeDocument/2006/relationships/image" Target="../media/image483.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488.wmf"/><Relationship Id="rId2" Type="http://schemas.openxmlformats.org/officeDocument/2006/relationships/image" Target="../media/image487.wmf"/><Relationship Id="rId1" Type="http://schemas.openxmlformats.org/officeDocument/2006/relationships/image" Target="../media/image486.wmf"/><Relationship Id="rId4" Type="http://schemas.openxmlformats.org/officeDocument/2006/relationships/image" Target="../media/image489.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492.wmf"/><Relationship Id="rId2" Type="http://schemas.openxmlformats.org/officeDocument/2006/relationships/image" Target="../media/image491.wmf"/><Relationship Id="rId1" Type="http://schemas.openxmlformats.org/officeDocument/2006/relationships/image" Target="../media/image490.wmf"/><Relationship Id="rId4" Type="http://schemas.openxmlformats.org/officeDocument/2006/relationships/image" Target="../media/image493.w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500.wmf"/><Relationship Id="rId2" Type="http://schemas.openxmlformats.org/officeDocument/2006/relationships/image" Target="../media/image499.wmf"/><Relationship Id="rId1" Type="http://schemas.openxmlformats.org/officeDocument/2006/relationships/image" Target="../media/image498.wmf"/><Relationship Id="rId5" Type="http://schemas.openxmlformats.org/officeDocument/2006/relationships/image" Target="../media/image502.wmf"/><Relationship Id="rId4" Type="http://schemas.openxmlformats.org/officeDocument/2006/relationships/image" Target="../media/image501.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510.wmf"/><Relationship Id="rId3" Type="http://schemas.openxmlformats.org/officeDocument/2006/relationships/image" Target="../media/image505.wmf"/><Relationship Id="rId7" Type="http://schemas.openxmlformats.org/officeDocument/2006/relationships/image" Target="../media/image509.wmf"/><Relationship Id="rId2" Type="http://schemas.openxmlformats.org/officeDocument/2006/relationships/image" Target="../media/image504.wmf"/><Relationship Id="rId1" Type="http://schemas.openxmlformats.org/officeDocument/2006/relationships/image" Target="../media/image503.wmf"/><Relationship Id="rId6" Type="http://schemas.openxmlformats.org/officeDocument/2006/relationships/image" Target="../media/image508.wmf"/><Relationship Id="rId5" Type="http://schemas.openxmlformats.org/officeDocument/2006/relationships/image" Target="../media/image507.wmf"/><Relationship Id="rId4" Type="http://schemas.openxmlformats.org/officeDocument/2006/relationships/image" Target="../media/image506.wmf"/></Relationships>
</file>

<file path=ppt/drawings/_rels/vmlDrawing96.vml.rels><?xml version="1.0" encoding="UTF-8" standalone="yes"?>
<Relationships xmlns="http://schemas.openxmlformats.org/package/2006/relationships"><Relationship Id="rId8" Type="http://schemas.openxmlformats.org/officeDocument/2006/relationships/image" Target="../media/image488.wmf"/><Relationship Id="rId3" Type="http://schemas.openxmlformats.org/officeDocument/2006/relationships/image" Target="../media/image513.wmf"/><Relationship Id="rId7" Type="http://schemas.openxmlformats.org/officeDocument/2006/relationships/image" Target="../media/image517.wmf"/><Relationship Id="rId2" Type="http://schemas.openxmlformats.org/officeDocument/2006/relationships/image" Target="../media/image512.wmf"/><Relationship Id="rId1" Type="http://schemas.openxmlformats.org/officeDocument/2006/relationships/image" Target="../media/image511.wmf"/><Relationship Id="rId6" Type="http://schemas.openxmlformats.org/officeDocument/2006/relationships/image" Target="../media/image516.wmf"/><Relationship Id="rId5" Type="http://schemas.openxmlformats.org/officeDocument/2006/relationships/image" Target="../media/image515.wmf"/><Relationship Id="rId4" Type="http://schemas.openxmlformats.org/officeDocument/2006/relationships/image" Target="../media/image514.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520.wmf"/><Relationship Id="rId2" Type="http://schemas.openxmlformats.org/officeDocument/2006/relationships/image" Target="../media/image519.wmf"/><Relationship Id="rId1" Type="http://schemas.openxmlformats.org/officeDocument/2006/relationships/image" Target="../media/image518.wmf"/><Relationship Id="rId4" Type="http://schemas.openxmlformats.org/officeDocument/2006/relationships/image" Target="../media/image521.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524.wmf"/><Relationship Id="rId2" Type="http://schemas.openxmlformats.org/officeDocument/2006/relationships/image" Target="../media/image523.wmf"/><Relationship Id="rId1" Type="http://schemas.openxmlformats.org/officeDocument/2006/relationships/image" Target="../media/image522.wmf"/><Relationship Id="rId4" Type="http://schemas.openxmlformats.org/officeDocument/2006/relationships/image" Target="../media/image525.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528.wmf"/><Relationship Id="rId2" Type="http://schemas.openxmlformats.org/officeDocument/2006/relationships/image" Target="../media/image527.wmf"/><Relationship Id="rId1" Type="http://schemas.openxmlformats.org/officeDocument/2006/relationships/image" Target="../media/image526.wmf"/><Relationship Id="rId6" Type="http://schemas.openxmlformats.org/officeDocument/2006/relationships/image" Target="../media/image531.wmf"/><Relationship Id="rId5" Type="http://schemas.openxmlformats.org/officeDocument/2006/relationships/image" Target="../media/image530.wmf"/><Relationship Id="rId4" Type="http://schemas.openxmlformats.org/officeDocument/2006/relationships/image" Target="../media/image5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C93429-6917-4DC1-AFBA-3F7158DE2950}" type="datetimeFigureOut">
              <a:rPr lang="zh-CN" altLang="en-US" smtClean="0"/>
              <a:t>2021/8/30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DC53B9-AEB2-45F6-9BD2-362CAF63EA99}" type="slidenum">
              <a:rPr lang="zh-CN" altLang="en-US" smtClean="0"/>
              <a:t>‹#›</a:t>
            </a:fld>
            <a:endParaRPr lang="zh-CN" altLang="en-US"/>
          </a:p>
        </p:txBody>
      </p:sp>
    </p:spTree>
    <p:extLst>
      <p:ext uri="{BB962C8B-B14F-4D97-AF65-F5344CB8AC3E}">
        <p14:creationId xmlns:p14="http://schemas.microsoft.com/office/powerpoint/2010/main" val="770824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0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30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685817" indent="-263776" eaLnBrk="0" hangingPunct="0">
              <a:defRPr>
                <a:solidFill>
                  <a:schemeClr val="tx1"/>
                </a:solidFill>
                <a:latin typeface="Arial" charset="0"/>
                <a:ea typeface="宋体" pitchFamily="2" charset="-122"/>
              </a:defRPr>
            </a:lvl2pPr>
            <a:lvl3pPr marL="1055103" indent="-211021" eaLnBrk="0" hangingPunct="0">
              <a:defRPr>
                <a:solidFill>
                  <a:schemeClr val="tx1"/>
                </a:solidFill>
                <a:latin typeface="Arial" charset="0"/>
                <a:ea typeface="宋体" pitchFamily="2" charset="-122"/>
              </a:defRPr>
            </a:lvl3pPr>
            <a:lvl4pPr marL="1477145" indent="-211021" eaLnBrk="0" hangingPunct="0">
              <a:defRPr>
                <a:solidFill>
                  <a:schemeClr val="tx1"/>
                </a:solidFill>
                <a:latin typeface="Arial" charset="0"/>
                <a:ea typeface="宋体" pitchFamily="2" charset="-122"/>
              </a:defRPr>
            </a:lvl4pPr>
            <a:lvl5pPr marL="1899186" indent="-211021" eaLnBrk="0" hangingPunct="0">
              <a:defRPr>
                <a:solidFill>
                  <a:schemeClr val="tx1"/>
                </a:solidFill>
                <a:latin typeface="Arial" charset="0"/>
                <a:ea typeface="宋体" pitchFamily="2" charset="-122"/>
              </a:defRPr>
            </a:lvl5pPr>
            <a:lvl6pPr marL="2321227" indent="-211021" eaLnBrk="0" fontAlgn="base" hangingPunct="0">
              <a:spcBef>
                <a:spcPct val="0"/>
              </a:spcBef>
              <a:spcAft>
                <a:spcPct val="0"/>
              </a:spcAft>
              <a:defRPr>
                <a:solidFill>
                  <a:schemeClr val="tx1"/>
                </a:solidFill>
                <a:latin typeface="Arial" charset="0"/>
                <a:ea typeface="宋体" pitchFamily="2" charset="-122"/>
              </a:defRPr>
            </a:lvl6pPr>
            <a:lvl7pPr marL="2743269" indent="-211021" eaLnBrk="0" fontAlgn="base" hangingPunct="0">
              <a:spcBef>
                <a:spcPct val="0"/>
              </a:spcBef>
              <a:spcAft>
                <a:spcPct val="0"/>
              </a:spcAft>
              <a:defRPr>
                <a:solidFill>
                  <a:schemeClr val="tx1"/>
                </a:solidFill>
                <a:latin typeface="Arial" charset="0"/>
                <a:ea typeface="宋体" pitchFamily="2" charset="-122"/>
              </a:defRPr>
            </a:lvl7pPr>
            <a:lvl8pPr marL="3165310" indent="-211021" eaLnBrk="0" fontAlgn="base" hangingPunct="0">
              <a:spcBef>
                <a:spcPct val="0"/>
              </a:spcBef>
              <a:spcAft>
                <a:spcPct val="0"/>
              </a:spcAft>
              <a:defRPr>
                <a:solidFill>
                  <a:schemeClr val="tx1"/>
                </a:solidFill>
                <a:latin typeface="Arial" charset="0"/>
                <a:ea typeface="宋体" pitchFamily="2" charset="-122"/>
              </a:defRPr>
            </a:lvl8pPr>
            <a:lvl9pPr marL="3587351" indent="-211021"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0615D2CE-2F2F-4A91-B85B-37FF39489145}" type="slidenum">
              <a:rPr lang="zh-CN" altLang="en-US" smtClean="0"/>
              <a:pPr eaLnBrk="1" hangingPunct="1"/>
              <a:t>13</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235</a:t>
            </a:fld>
            <a:endParaRPr lang="zh-CN" altLang="en-US"/>
          </a:p>
        </p:txBody>
      </p:sp>
    </p:spTree>
    <p:extLst>
      <p:ext uri="{BB962C8B-B14F-4D97-AF65-F5344CB8AC3E}">
        <p14:creationId xmlns:p14="http://schemas.microsoft.com/office/powerpoint/2010/main" val="2455763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243</a:t>
            </a:fld>
            <a:endParaRPr lang="zh-CN" altLang="en-US"/>
          </a:p>
        </p:txBody>
      </p:sp>
    </p:spTree>
    <p:extLst>
      <p:ext uri="{BB962C8B-B14F-4D97-AF65-F5344CB8AC3E}">
        <p14:creationId xmlns:p14="http://schemas.microsoft.com/office/powerpoint/2010/main" val="1924361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256</a:t>
            </a:fld>
            <a:endParaRPr lang="zh-CN" altLang="en-US"/>
          </a:p>
        </p:txBody>
      </p:sp>
    </p:spTree>
    <p:extLst>
      <p:ext uri="{BB962C8B-B14F-4D97-AF65-F5344CB8AC3E}">
        <p14:creationId xmlns:p14="http://schemas.microsoft.com/office/powerpoint/2010/main" val="2042728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34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685817" indent="-263776" eaLnBrk="0" hangingPunct="0">
              <a:defRPr>
                <a:solidFill>
                  <a:schemeClr val="tx1"/>
                </a:solidFill>
                <a:latin typeface="Arial" charset="0"/>
                <a:ea typeface="宋体" charset="-122"/>
              </a:defRPr>
            </a:lvl2pPr>
            <a:lvl3pPr marL="1055103" indent="-211021" eaLnBrk="0" hangingPunct="0">
              <a:defRPr>
                <a:solidFill>
                  <a:schemeClr val="tx1"/>
                </a:solidFill>
                <a:latin typeface="Arial" charset="0"/>
                <a:ea typeface="宋体" charset="-122"/>
              </a:defRPr>
            </a:lvl3pPr>
            <a:lvl4pPr marL="1477145" indent="-211021" eaLnBrk="0" hangingPunct="0">
              <a:defRPr>
                <a:solidFill>
                  <a:schemeClr val="tx1"/>
                </a:solidFill>
                <a:latin typeface="Arial" charset="0"/>
                <a:ea typeface="宋体" charset="-122"/>
              </a:defRPr>
            </a:lvl4pPr>
            <a:lvl5pPr marL="1899186" indent="-211021" eaLnBrk="0" hangingPunct="0">
              <a:defRPr>
                <a:solidFill>
                  <a:schemeClr val="tx1"/>
                </a:solidFill>
                <a:latin typeface="Arial" charset="0"/>
                <a:ea typeface="宋体" charset="-122"/>
              </a:defRPr>
            </a:lvl5pPr>
            <a:lvl6pPr marL="2321227" indent="-211021" eaLnBrk="0" fontAlgn="base" hangingPunct="0">
              <a:spcBef>
                <a:spcPct val="0"/>
              </a:spcBef>
              <a:spcAft>
                <a:spcPct val="0"/>
              </a:spcAft>
              <a:defRPr>
                <a:solidFill>
                  <a:schemeClr val="tx1"/>
                </a:solidFill>
                <a:latin typeface="Arial" charset="0"/>
                <a:ea typeface="宋体" charset="-122"/>
              </a:defRPr>
            </a:lvl6pPr>
            <a:lvl7pPr marL="2743269" indent="-211021" eaLnBrk="0" fontAlgn="base" hangingPunct="0">
              <a:spcBef>
                <a:spcPct val="0"/>
              </a:spcBef>
              <a:spcAft>
                <a:spcPct val="0"/>
              </a:spcAft>
              <a:defRPr>
                <a:solidFill>
                  <a:schemeClr val="tx1"/>
                </a:solidFill>
                <a:latin typeface="Arial" charset="0"/>
                <a:ea typeface="宋体" charset="-122"/>
              </a:defRPr>
            </a:lvl7pPr>
            <a:lvl8pPr marL="3165310" indent="-211021" eaLnBrk="0" fontAlgn="base" hangingPunct="0">
              <a:spcBef>
                <a:spcPct val="0"/>
              </a:spcBef>
              <a:spcAft>
                <a:spcPct val="0"/>
              </a:spcAft>
              <a:defRPr>
                <a:solidFill>
                  <a:schemeClr val="tx1"/>
                </a:solidFill>
                <a:latin typeface="Arial" charset="0"/>
                <a:ea typeface="宋体" charset="-122"/>
              </a:defRPr>
            </a:lvl8pPr>
            <a:lvl9pPr marL="3587351" indent="-211021" eaLnBrk="0" fontAlgn="base" hangingPunct="0">
              <a:spcBef>
                <a:spcPct val="0"/>
              </a:spcBef>
              <a:spcAft>
                <a:spcPct val="0"/>
              </a:spcAft>
              <a:defRPr>
                <a:solidFill>
                  <a:schemeClr val="tx1"/>
                </a:solidFill>
                <a:latin typeface="Arial" charset="0"/>
                <a:ea typeface="宋体" charset="-122"/>
              </a:defRPr>
            </a:lvl9pPr>
          </a:lstStyle>
          <a:p>
            <a:pPr eaLnBrk="1" hangingPunct="1"/>
            <a:fld id="{04375D0A-4830-4014-8ADB-4E3567175A3C}" type="slidenum">
              <a:rPr lang="zh-CN" altLang="en-US" smtClean="0"/>
              <a:pPr eaLnBrk="1" hangingPunct="1"/>
              <a:t>264</a:t>
            </a:fld>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AA9EC4-43BE-48B4-9CCB-080068153AF5}" type="slidenum">
              <a:rPr lang="zh-CN" altLang="en-US"/>
              <a:pPr/>
              <a:t>270</a:t>
            </a:fld>
            <a:endParaRPr lang="en-US" altLang="zh-CN"/>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r>
              <a:rPr lang="zh-CN" altLang="en-US"/>
              <a:t>可以拿任务进行论述</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278</a:t>
            </a:fld>
            <a:endParaRPr lang="zh-CN" altLang="en-US"/>
          </a:p>
        </p:txBody>
      </p:sp>
    </p:spTree>
    <p:extLst>
      <p:ext uri="{BB962C8B-B14F-4D97-AF65-F5344CB8AC3E}">
        <p14:creationId xmlns:p14="http://schemas.microsoft.com/office/powerpoint/2010/main" val="1825096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339</a:t>
            </a:fld>
            <a:endParaRPr lang="zh-CN" altLang="en-US"/>
          </a:p>
        </p:txBody>
      </p:sp>
    </p:spTree>
    <p:extLst>
      <p:ext uri="{BB962C8B-B14F-4D97-AF65-F5344CB8AC3E}">
        <p14:creationId xmlns:p14="http://schemas.microsoft.com/office/powerpoint/2010/main" val="3810985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5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35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685817" indent="-263776" eaLnBrk="0" hangingPunct="0">
              <a:defRPr>
                <a:solidFill>
                  <a:schemeClr val="tx1"/>
                </a:solidFill>
                <a:latin typeface="Arial" charset="0"/>
                <a:ea typeface="宋体" charset="-122"/>
              </a:defRPr>
            </a:lvl2pPr>
            <a:lvl3pPr marL="1055103" indent="-211021" eaLnBrk="0" hangingPunct="0">
              <a:defRPr>
                <a:solidFill>
                  <a:schemeClr val="tx1"/>
                </a:solidFill>
                <a:latin typeface="Arial" charset="0"/>
                <a:ea typeface="宋体" charset="-122"/>
              </a:defRPr>
            </a:lvl3pPr>
            <a:lvl4pPr marL="1477145" indent="-211021" eaLnBrk="0" hangingPunct="0">
              <a:defRPr>
                <a:solidFill>
                  <a:schemeClr val="tx1"/>
                </a:solidFill>
                <a:latin typeface="Arial" charset="0"/>
                <a:ea typeface="宋体" charset="-122"/>
              </a:defRPr>
            </a:lvl4pPr>
            <a:lvl5pPr marL="1899186" indent="-211021" eaLnBrk="0" hangingPunct="0">
              <a:defRPr>
                <a:solidFill>
                  <a:schemeClr val="tx1"/>
                </a:solidFill>
                <a:latin typeface="Arial" charset="0"/>
                <a:ea typeface="宋体" charset="-122"/>
              </a:defRPr>
            </a:lvl5pPr>
            <a:lvl6pPr marL="2321227" indent="-211021" eaLnBrk="0" fontAlgn="base" hangingPunct="0">
              <a:spcBef>
                <a:spcPct val="0"/>
              </a:spcBef>
              <a:spcAft>
                <a:spcPct val="0"/>
              </a:spcAft>
              <a:defRPr>
                <a:solidFill>
                  <a:schemeClr val="tx1"/>
                </a:solidFill>
                <a:latin typeface="Arial" charset="0"/>
                <a:ea typeface="宋体" charset="-122"/>
              </a:defRPr>
            </a:lvl6pPr>
            <a:lvl7pPr marL="2743269" indent="-211021" eaLnBrk="0" fontAlgn="base" hangingPunct="0">
              <a:spcBef>
                <a:spcPct val="0"/>
              </a:spcBef>
              <a:spcAft>
                <a:spcPct val="0"/>
              </a:spcAft>
              <a:defRPr>
                <a:solidFill>
                  <a:schemeClr val="tx1"/>
                </a:solidFill>
                <a:latin typeface="Arial" charset="0"/>
                <a:ea typeface="宋体" charset="-122"/>
              </a:defRPr>
            </a:lvl7pPr>
            <a:lvl8pPr marL="3165310" indent="-211021" eaLnBrk="0" fontAlgn="base" hangingPunct="0">
              <a:spcBef>
                <a:spcPct val="0"/>
              </a:spcBef>
              <a:spcAft>
                <a:spcPct val="0"/>
              </a:spcAft>
              <a:defRPr>
                <a:solidFill>
                  <a:schemeClr val="tx1"/>
                </a:solidFill>
                <a:latin typeface="Arial" charset="0"/>
                <a:ea typeface="宋体" charset="-122"/>
              </a:defRPr>
            </a:lvl8pPr>
            <a:lvl9pPr marL="3587351" indent="-211021" eaLnBrk="0" fontAlgn="base" hangingPunct="0">
              <a:spcBef>
                <a:spcPct val="0"/>
              </a:spcBef>
              <a:spcAft>
                <a:spcPct val="0"/>
              </a:spcAft>
              <a:defRPr>
                <a:solidFill>
                  <a:schemeClr val="tx1"/>
                </a:solidFill>
                <a:latin typeface="Arial" charset="0"/>
                <a:ea typeface="宋体" charset="-122"/>
              </a:defRPr>
            </a:lvl9pPr>
          </a:lstStyle>
          <a:p>
            <a:pPr eaLnBrk="1" hangingPunct="1"/>
            <a:fld id="{B470B258-CF98-4903-BE1F-FBB3344312B6}" type="slidenum">
              <a:rPr lang="zh-CN" altLang="en-US" smtClean="0"/>
              <a:pPr eaLnBrk="1" hangingPunct="1"/>
              <a:t>347</a:t>
            </a:fld>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p:spPr>
        <p:txBody>
          <a:bodyPr/>
          <a:lstStyle/>
          <a:p>
            <a:endParaRPr lang="zh-CN" altLang="en-US" smtClean="0">
              <a:latin typeface="Arial" charset="0"/>
              <a:ea typeface="宋体" charset="-122"/>
            </a:endParaRPr>
          </a:p>
        </p:txBody>
      </p:sp>
      <p:sp>
        <p:nvSpPr>
          <p:cNvPr id="92164"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A90748-01BB-4868-9866-C4E85404D07F}" type="slidenum">
              <a:rPr lang="en-US" altLang="zh-CN" smtClean="0"/>
              <a:pPr eaLnBrk="1" hangingPunct="1"/>
              <a:t>378</a:t>
            </a:fld>
            <a:endParaRPr lang="en-US"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004C81AB-8502-4675-B319-D9E486FDB2DA}" type="slidenum">
              <a:rPr lang="en-US" altLang="zh-CN" smtClean="0"/>
              <a:pPr eaLnBrk="1" hangingPunct="1"/>
              <a:t>406</a:t>
            </a:fld>
            <a:endParaRPr lang="en-US" altLang="zh-CN"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1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31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685817" indent="-263776" eaLnBrk="0" hangingPunct="0">
              <a:defRPr>
                <a:solidFill>
                  <a:schemeClr val="tx1"/>
                </a:solidFill>
                <a:latin typeface="Arial" charset="0"/>
                <a:ea typeface="宋体" pitchFamily="2" charset="-122"/>
              </a:defRPr>
            </a:lvl2pPr>
            <a:lvl3pPr marL="1055103" indent="-211021" eaLnBrk="0" hangingPunct="0">
              <a:defRPr>
                <a:solidFill>
                  <a:schemeClr val="tx1"/>
                </a:solidFill>
                <a:latin typeface="Arial" charset="0"/>
                <a:ea typeface="宋体" pitchFamily="2" charset="-122"/>
              </a:defRPr>
            </a:lvl3pPr>
            <a:lvl4pPr marL="1477145" indent="-211021" eaLnBrk="0" hangingPunct="0">
              <a:defRPr>
                <a:solidFill>
                  <a:schemeClr val="tx1"/>
                </a:solidFill>
                <a:latin typeface="Arial" charset="0"/>
                <a:ea typeface="宋体" pitchFamily="2" charset="-122"/>
              </a:defRPr>
            </a:lvl4pPr>
            <a:lvl5pPr marL="1899186" indent="-211021" eaLnBrk="0" hangingPunct="0">
              <a:defRPr>
                <a:solidFill>
                  <a:schemeClr val="tx1"/>
                </a:solidFill>
                <a:latin typeface="Arial" charset="0"/>
                <a:ea typeface="宋体" pitchFamily="2" charset="-122"/>
              </a:defRPr>
            </a:lvl5pPr>
            <a:lvl6pPr marL="2321227" indent="-211021" eaLnBrk="0" fontAlgn="base" hangingPunct="0">
              <a:spcBef>
                <a:spcPct val="0"/>
              </a:spcBef>
              <a:spcAft>
                <a:spcPct val="0"/>
              </a:spcAft>
              <a:defRPr>
                <a:solidFill>
                  <a:schemeClr val="tx1"/>
                </a:solidFill>
                <a:latin typeface="Arial" charset="0"/>
                <a:ea typeface="宋体" pitchFamily="2" charset="-122"/>
              </a:defRPr>
            </a:lvl6pPr>
            <a:lvl7pPr marL="2743269" indent="-211021" eaLnBrk="0" fontAlgn="base" hangingPunct="0">
              <a:spcBef>
                <a:spcPct val="0"/>
              </a:spcBef>
              <a:spcAft>
                <a:spcPct val="0"/>
              </a:spcAft>
              <a:defRPr>
                <a:solidFill>
                  <a:schemeClr val="tx1"/>
                </a:solidFill>
                <a:latin typeface="Arial" charset="0"/>
                <a:ea typeface="宋体" pitchFamily="2" charset="-122"/>
              </a:defRPr>
            </a:lvl7pPr>
            <a:lvl8pPr marL="3165310" indent="-211021" eaLnBrk="0" fontAlgn="base" hangingPunct="0">
              <a:spcBef>
                <a:spcPct val="0"/>
              </a:spcBef>
              <a:spcAft>
                <a:spcPct val="0"/>
              </a:spcAft>
              <a:defRPr>
                <a:solidFill>
                  <a:schemeClr val="tx1"/>
                </a:solidFill>
                <a:latin typeface="Arial" charset="0"/>
                <a:ea typeface="宋体" pitchFamily="2" charset="-122"/>
              </a:defRPr>
            </a:lvl8pPr>
            <a:lvl9pPr marL="3587351" indent="-211021"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8AC82643-9A20-4FC9-8C99-30DC2A7637E0}" type="slidenum">
              <a:rPr lang="zh-CN" altLang="en-US" smtClean="0"/>
              <a:pPr eaLnBrk="1" hangingPunct="1"/>
              <a:t>26</a:t>
            </a:fld>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DF390C8-C17A-47EF-92AB-49FFBE8B7899}" type="slidenum">
              <a:rPr lang="en-US" altLang="zh-CN" smtClean="0"/>
              <a:pPr eaLnBrk="1" hangingPunct="1"/>
              <a:t>407</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14400" y="4343400"/>
            <a:ext cx="5029200" cy="4114800"/>
          </a:xfrm>
          <a:noFill/>
        </p:spPr>
        <p:txBody>
          <a:bodyPr/>
          <a:lstStyle/>
          <a:p>
            <a:pPr eaLnBrk="1" hangingPunct="1"/>
            <a:endParaRPr lang="zh-CN" altLang="zh-CN" smtClean="0">
              <a:latin typeface="Arial" charset="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p:spPr>
        <p:txBody>
          <a:bodyPr/>
          <a:lstStyle/>
          <a:p>
            <a:endParaRPr lang="zh-CN" altLang="en-US" smtClean="0">
              <a:latin typeface="Arial" charset="0"/>
              <a:ea typeface="宋体" charset="-122"/>
            </a:endParaRPr>
          </a:p>
        </p:txBody>
      </p:sp>
      <p:sp>
        <p:nvSpPr>
          <p:cNvPr id="72708"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7BE3CE5B-830E-41E2-BB8E-8A383E75979E}" type="slidenum">
              <a:rPr lang="en-US" altLang="zh-CN" smtClean="0"/>
              <a:pPr eaLnBrk="1" hangingPunct="1"/>
              <a:t>439</a:t>
            </a:fld>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p:spPr>
        <p:txBody>
          <a:bodyPr/>
          <a:lstStyle/>
          <a:p>
            <a:endParaRPr lang="zh-CN" altLang="en-US" smtClean="0">
              <a:latin typeface="Arial" charset="0"/>
              <a:ea typeface="宋体" charset="-122"/>
            </a:endParaRPr>
          </a:p>
        </p:txBody>
      </p:sp>
      <p:sp>
        <p:nvSpPr>
          <p:cNvPr id="73732"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93425EF-1AD9-452B-B4C8-922FDBBE87D9}" type="slidenum">
              <a:rPr lang="en-US" altLang="zh-CN" smtClean="0"/>
              <a:pPr eaLnBrk="1" hangingPunct="1"/>
              <a:t>450</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38</a:t>
            </a:fld>
            <a:endParaRPr lang="zh-CN" altLang="en-US"/>
          </a:p>
        </p:txBody>
      </p:sp>
    </p:spTree>
    <p:extLst>
      <p:ext uri="{BB962C8B-B14F-4D97-AF65-F5344CB8AC3E}">
        <p14:creationId xmlns:p14="http://schemas.microsoft.com/office/powerpoint/2010/main" val="2101261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53</a:t>
            </a:fld>
            <a:endParaRPr lang="zh-CN" altLang="en-US"/>
          </a:p>
        </p:txBody>
      </p:sp>
    </p:spTree>
    <p:extLst>
      <p:ext uri="{BB962C8B-B14F-4D97-AF65-F5344CB8AC3E}">
        <p14:creationId xmlns:p14="http://schemas.microsoft.com/office/powerpoint/2010/main" val="313363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126</a:t>
            </a:fld>
            <a:endParaRPr lang="zh-CN" altLang="en-US"/>
          </a:p>
        </p:txBody>
      </p:sp>
    </p:spTree>
    <p:extLst>
      <p:ext uri="{BB962C8B-B14F-4D97-AF65-F5344CB8AC3E}">
        <p14:creationId xmlns:p14="http://schemas.microsoft.com/office/powerpoint/2010/main" val="1227307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216</a:t>
            </a:fld>
            <a:endParaRPr lang="zh-CN" altLang="en-US"/>
          </a:p>
        </p:txBody>
      </p:sp>
    </p:spTree>
    <p:extLst>
      <p:ext uri="{BB962C8B-B14F-4D97-AF65-F5344CB8AC3E}">
        <p14:creationId xmlns:p14="http://schemas.microsoft.com/office/powerpoint/2010/main" val="2845998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220</a:t>
            </a:fld>
            <a:endParaRPr lang="zh-CN" altLang="en-US"/>
          </a:p>
        </p:txBody>
      </p:sp>
    </p:spTree>
    <p:extLst>
      <p:ext uri="{BB962C8B-B14F-4D97-AF65-F5344CB8AC3E}">
        <p14:creationId xmlns:p14="http://schemas.microsoft.com/office/powerpoint/2010/main" val="320625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神经网络的训练过程</a:t>
            </a:r>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225</a:t>
            </a:fld>
            <a:endParaRPr lang="zh-CN" altLang="en-US"/>
          </a:p>
        </p:txBody>
      </p:sp>
    </p:spTree>
    <p:extLst>
      <p:ext uri="{BB962C8B-B14F-4D97-AF65-F5344CB8AC3E}">
        <p14:creationId xmlns:p14="http://schemas.microsoft.com/office/powerpoint/2010/main" val="3447170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227</a:t>
            </a:fld>
            <a:endParaRPr lang="zh-CN" altLang="en-US"/>
          </a:p>
        </p:txBody>
      </p:sp>
    </p:spTree>
    <p:extLst>
      <p:ext uri="{BB962C8B-B14F-4D97-AF65-F5344CB8AC3E}">
        <p14:creationId xmlns:p14="http://schemas.microsoft.com/office/powerpoint/2010/main" val="604498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68BB8A7-B7A9-423D-A1BD-EAE6F328D774}" type="datetime1">
              <a:rPr lang="zh-CN" altLang="en-US" smtClean="0"/>
              <a:t>2021/8/30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41FDA05-F199-4E6C-938D-CE1AF3A1CA2F}" type="datetime1">
              <a:rPr lang="zh-CN" altLang="en-US" smtClean="0"/>
              <a:t>2021/8/30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E5CB83E-D877-4843-B3D8-08DA2EB05412}" type="datetime1">
              <a:rPr lang="zh-CN" altLang="en-US" smtClean="0"/>
              <a:t>2021/8/30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5C0799E-6196-4848-8A15-78E82EAFCFE8}" type="slidenum">
              <a:rPr lang="en-US" altLang="zh-CN"/>
              <a:pPr>
                <a:defRPr/>
              </a:pPr>
              <a:t>‹#›</a:t>
            </a:fld>
            <a:endParaRPr lang="en-US" altLang="zh-CN"/>
          </a:p>
        </p:txBody>
      </p:sp>
    </p:spTree>
    <p:extLst>
      <p:ext uri="{BB962C8B-B14F-4D97-AF65-F5344CB8AC3E}">
        <p14:creationId xmlns:p14="http://schemas.microsoft.com/office/powerpoint/2010/main" val="130571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3" name="Rectangle 2"/>
          <p:cNvSpPr>
            <a:spLocks noChangeArrowheads="1"/>
          </p:cNvSpPr>
          <p:nvPr/>
        </p:nvSpPr>
        <p:spPr bwMode="invGray">
          <a:xfrm rot="5400000">
            <a:off x="222250" y="2806700"/>
            <a:ext cx="152400" cy="76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3"/>
          <p:cNvSpPr>
            <a:spLocks noChangeArrowheads="1"/>
          </p:cNvSpPr>
          <p:nvPr/>
        </p:nvSpPr>
        <p:spPr bwMode="invGray">
          <a:xfrm rot="5400000">
            <a:off x="412750" y="2692400"/>
            <a:ext cx="76200" cy="228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invGray">
          <a:xfrm rot="5400000">
            <a:off x="260350" y="2921000"/>
            <a:ext cx="76200" cy="381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5"/>
          <p:cNvSpPr>
            <a:spLocks noChangeArrowheads="1"/>
          </p:cNvSpPr>
          <p:nvPr/>
        </p:nvSpPr>
        <p:spPr bwMode="invGray">
          <a:xfrm rot="5400000">
            <a:off x="-82550" y="2806700"/>
            <a:ext cx="457200" cy="76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invGray">
          <a:xfrm rot="5400000">
            <a:off x="412750" y="2387600"/>
            <a:ext cx="76200" cy="5334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7"/>
          <p:cNvSpPr>
            <a:spLocks noChangeArrowheads="1"/>
          </p:cNvSpPr>
          <p:nvPr/>
        </p:nvSpPr>
        <p:spPr bwMode="invGray">
          <a:xfrm rot="5400000">
            <a:off x="-1339850" y="4673600"/>
            <a:ext cx="4040188" cy="777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 name="Group 8"/>
          <p:cNvGrpSpPr>
            <a:grpSpLocks/>
          </p:cNvGrpSpPr>
          <p:nvPr/>
        </p:nvGrpSpPr>
        <p:grpSpPr bwMode="auto">
          <a:xfrm>
            <a:off x="260350" y="2921000"/>
            <a:ext cx="8688388" cy="77788"/>
            <a:chOff x="191" y="1823"/>
            <a:chExt cx="5473" cy="49"/>
          </a:xfrm>
        </p:grpSpPr>
        <p:sp>
          <p:nvSpPr>
            <p:cNvPr id="10" name="Rectangle 9"/>
            <p:cNvSpPr>
              <a:spLocks noChangeArrowheads="1"/>
            </p:cNvSpPr>
            <p:nvPr userDrawn="1"/>
          </p:nvSpPr>
          <p:spPr bwMode="invGray">
            <a:xfrm rot="5400000">
              <a:off x="215" y="1799"/>
              <a:ext cx="48" cy="9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10"/>
            <p:cNvSpPr>
              <a:spLocks noChangeArrowheads="1"/>
            </p:cNvSpPr>
            <p:nvPr userDrawn="1"/>
          </p:nvSpPr>
          <p:spPr bwMode="invGray">
            <a:xfrm>
              <a:off x="288" y="1824"/>
              <a:ext cx="240" cy="48"/>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11"/>
            <p:cNvSpPr>
              <a:spLocks noChangeArrowheads="1"/>
            </p:cNvSpPr>
            <p:nvPr userDrawn="1"/>
          </p:nvSpPr>
          <p:spPr bwMode="invGray">
            <a:xfrm>
              <a:off x="528" y="1824"/>
              <a:ext cx="5136" cy="4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 name="Rectangle 12"/>
          <p:cNvSpPr>
            <a:spLocks noChangeArrowheads="1"/>
          </p:cNvSpPr>
          <p:nvPr/>
        </p:nvSpPr>
        <p:spPr bwMode="invGray">
          <a:xfrm rot="5400000">
            <a:off x="374650" y="2959100"/>
            <a:ext cx="304800" cy="76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 name="Group 13"/>
          <p:cNvGrpSpPr>
            <a:grpSpLocks/>
          </p:cNvGrpSpPr>
          <p:nvPr/>
        </p:nvGrpSpPr>
        <p:grpSpPr bwMode="auto">
          <a:xfrm>
            <a:off x="109538" y="26988"/>
            <a:ext cx="457200" cy="6705600"/>
            <a:chOff x="96" y="0"/>
            <a:chExt cx="288" cy="4224"/>
          </a:xfrm>
        </p:grpSpPr>
        <p:grpSp>
          <p:nvGrpSpPr>
            <p:cNvPr id="15" name="Group 14"/>
            <p:cNvGrpSpPr>
              <a:grpSpLocks/>
            </p:cNvGrpSpPr>
            <p:nvPr userDrawn="1"/>
          </p:nvGrpSpPr>
          <p:grpSpPr bwMode="auto">
            <a:xfrm>
              <a:off x="96" y="0"/>
              <a:ext cx="288" cy="1584"/>
              <a:chOff x="96" y="0"/>
              <a:chExt cx="288" cy="1584"/>
            </a:xfrm>
          </p:grpSpPr>
          <p:sp>
            <p:nvSpPr>
              <p:cNvPr id="19" name="Rectangle 15"/>
              <p:cNvSpPr>
                <a:spLocks noChangeArrowheads="1"/>
              </p:cNvSpPr>
              <p:nvPr userDrawn="1"/>
            </p:nvSpPr>
            <p:spPr bwMode="ltGray">
              <a:xfrm>
                <a:off x="96" y="1488"/>
                <a:ext cx="288" cy="96"/>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Rectangle 16"/>
              <p:cNvSpPr>
                <a:spLocks noChangeArrowheads="1"/>
              </p:cNvSpPr>
              <p:nvPr userDrawn="1"/>
            </p:nvSpPr>
            <p:spPr bwMode="ltGray">
              <a:xfrm>
                <a:off x="96" y="0"/>
                <a:ext cx="288" cy="148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17"/>
            <p:cNvGrpSpPr>
              <a:grpSpLocks/>
            </p:cNvGrpSpPr>
            <p:nvPr userDrawn="1"/>
          </p:nvGrpSpPr>
          <p:grpSpPr bwMode="auto">
            <a:xfrm>
              <a:off x="96" y="2016"/>
              <a:ext cx="288" cy="2208"/>
              <a:chOff x="96" y="2016"/>
              <a:chExt cx="288" cy="2208"/>
            </a:xfrm>
          </p:grpSpPr>
          <p:sp>
            <p:nvSpPr>
              <p:cNvPr id="17" name="Rectangle 18"/>
              <p:cNvSpPr>
                <a:spLocks noChangeArrowheads="1"/>
              </p:cNvSpPr>
              <p:nvPr userDrawn="1"/>
            </p:nvSpPr>
            <p:spPr bwMode="ltGray">
              <a:xfrm>
                <a:off x="96" y="2016"/>
                <a:ext cx="288" cy="96"/>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19"/>
              <p:cNvSpPr>
                <a:spLocks noChangeArrowheads="1"/>
              </p:cNvSpPr>
              <p:nvPr userDrawn="1"/>
            </p:nvSpPr>
            <p:spPr bwMode="ltGray">
              <a:xfrm>
                <a:off x="96" y="2112"/>
                <a:ext cx="288" cy="211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pic>
        <p:nvPicPr>
          <p:cNvPr id="21" name="Picture 25" descr="neural_network_brow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3068638"/>
            <a:ext cx="3671887"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Rectangle 20"/>
          <p:cNvSpPr>
            <a:spLocks noGrp="1" noChangeArrowheads="1"/>
          </p:cNvSpPr>
          <p:nvPr>
            <p:ph type="ctrTitle"/>
          </p:nvPr>
        </p:nvSpPr>
        <p:spPr>
          <a:xfrm>
            <a:off x="1100138" y="1703388"/>
            <a:ext cx="7772400" cy="1143000"/>
          </a:xfrm>
        </p:spPr>
        <p:txBody>
          <a:bodyPr/>
          <a:lstStyle>
            <a:lvl1pPr>
              <a:defRPr/>
            </a:lvl1pPr>
          </a:lstStyle>
          <a:p>
            <a:pPr lvl="0"/>
            <a:r>
              <a:rPr lang="zh-CN" altLang="en-US" noProof="0" smtClean="0"/>
              <a:t>单击此处编辑母版标题样式</a:t>
            </a:r>
          </a:p>
        </p:txBody>
      </p:sp>
      <p:sp>
        <p:nvSpPr>
          <p:cNvPr id="23" name="Rectangle 22"/>
          <p:cNvSpPr>
            <a:spLocks noGrp="1" noChangeArrowheads="1"/>
          </p:cNvSpPr>
          <p:nvPr>
            <p:ph type="dt" sz="half" idx="10"/>
          </p:nvPr>
        </p:nvSpPr>
        <p:spPr>
          <a:xfrm>
            <a:off x="642938" y="6275388"/>
            <a:ext cx="1905000" cy="457200"/>
          </a:xfrm>
        </p:spPr>
        <p:txBody>
          <a:bodyPr/>
          <a:lstStyle>
            <a:lvl1pPr>
              <a:defRPr>
                <a:solidFill>
                  <a:schemeClr val="tx1"/>
                </a:solidFill>
                <a:latin typeface="Arial Narrow" pitchFamily="34" charset="0"/>
              </a:defRPr>
            </a:lvl1pPr>
          </a:lstStyle>
          <a:p>
            <a:pPr>
              <a:defRPr/>
            </a:pPr>
            <a:endParaRPr lang="en-US" altLang="zh-CN"/>
          </a:p>
        </p:txBody>
      </p:sp>
      <p:sp>
        <p:nvSpPr>
          <p:cNvPr id="24" name="Rectangle 23"/>
          <p:cNvSpPr>
            <a:spLocks noGrp="1" noChangeArrowheads="1"/>
          </p:cNvSpPr>
          <p:nvPr>
            <p:ph type="ftr" sz="quarter" idx="11"/>
          </p:nvPr>
        </p:nvSpPr>
        <p:spPr bwMode="auto">
          <a:xfrm>
            <a:off x="3081338" y="6275388"/>
            <a:ext cx="28956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0" hangingPunct="0">
              <a:defRPr sz="1400">
                <a:latin typeface="Arial Narrow" pitchFamily="34" charset="0"/>
              </a:defRPr>
            </a:lvl1pPr>
          </a:lstStyle>
          <a:p>
            <a:pPr>
              <a:defRPr/>
            </a:pPr>
            <a:endParaRPr lang="en-US" altLang="zh-CN"/>
          </a:p>
        </p:txBody>
      </p:sp>
      <p:sp>
        <p:nvSpPr>
          <p:cNvPr id="25" name="Rectangle 24"/>
          <p:cNvSpPr>
            <a:spLocks noGrp="1" noChangeArrowheads="1"/>
          </p:cNvSpPr>
          <p:nvPr>
            <p:ph type="sldNum" sz="quarter" idx="12"/>
          </p:nvPr>
        </p:nvSpPr>
        <p:spPr>
          <a:xfrm>
            <a:off x="7092950" y="6251575"/>
            <a:ext cx="1905000" cy="457200"/>
          </a:xfrm>
        </p:spPr>
        <p:txBody>
          <a:bodyPr/>
          <a:lstStyle>
            <a:lvl1pPr>
              <a:defRPr>
                <a:solidFill>
                  <a:schemeClr val="tx1"/>
                </a:solidFill>
              </a:defRPr>
            </a:lvl1pPr>
          </a:lstStyle>
          <a:p>
            <a:pPr>
              <a:defRPr/>
            </a:pPr>
            <a:fld id="{4F404A50-916E-4EFB-95C9-382D1931100F}" type="slidenum">
              <a:rPr lang="en-US" altLang="zh-CN"/>
              <a:pPr>
                <a:defRPr/>
              </a:pPr>
              <a:t>‹#›</a:t>
            </a:fld>
            <a:endParaRPr lang="en-US" altLang="zh-CN"/>
          </a:p>
        </p:txBody>
      </p:sp>
    </p:spTree>
    <p:extLst>
      <p:ext uri="{BB962C8B-B14F-4D97-AF65-F5344CB8AC3E}">
        <p14:creationId xmlns:p14="http://schemas.microsoft.com/office/powerpoint/2010/main" val="16855686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Horizontal)">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right)">
                                      <p:cBhvr>
                                        <p:cTn id="31" dur="500"/>
                                        <p:tgtEl>
                                          <p:spTgt spid="4"/>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42988" y="188913"/>
            <a:ext cx="7772400" cy="863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42988" y="17732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05388" y="17732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fld id="{A94FAD7D-792D-42E5-A7A8-22E29A5AFD5F}" type="slidenum">
              <a:rPr lang="en-US" altLang="zh-CN"/>
              <a:pPr>
                <a:defRPr/>
              </a:pPr>
              <a:t>‹#›</a:t>
            </a:fld>
            <a:endParaRPr lang="en-US" altLang="zh-CN"/>
          </a:p>
        </p:txBody>
      </p:sp>
    </p:spTree>
    <p:extLst>
      <p:ext uri="{BB962C8B-B14F-4D97-AF65-F5344CB8AC3E}">
        <p14:creationId xmlns:p14="http://schemas.microsoft.com/office/powerpoint/2010/main" val="3721300803"/>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161EAEE3-2C36-4E1B-9610-98A431D8C8B2}" type="slidenum">
              <a:rPr lang="en-US" altLang="zh-CN"/>
              <a:pPr>
                <a:defRPr/>
              </a:pPr>
              <a:t>‹#›</a:t>
            </a:fld>
            <a:endParaRPr lang="en-US" altLang="zh-CN"/>
          </a:p>
        </p:txBody>
      </p:sp>
    </p:spTree>
    <p:extLst>
      <p:ext uri="{BB962C8B-B14F-4D97-AF65-F5344CB8AC3E}">
        <p14:creationId xmlns:p14="http://schemas.microsoft.com/office/powerpoint/2010/main" val="4102866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0409816-07E3-448D-BFF6-09C0ED55B6B3}" type="datetime1">
              <a:rPr lang="zh-CN" altLang="en-US" smtClean="0"/>
              <a:t>2021/8/30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19B928F-4EF9-4302-9F3A-3CF4C8AD316F}" type="datetime1">
              <a:rPr lang="zh-CN" altLang="en-US" smtClean="0"/>
              <a:t>2021/8/30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6B22F84-314E-4AC8-948A-66096E14F5FB}" type="datetime1">
              <a:rPr lang="zh-CN" altLang="en-US" smtClean="0"/>
              <a:t>2021/8/30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0F373DA-6220-40ED-A694-2905B8B221E0}" type="datetime1">
              <a:rPr lang="zh-CN" altLang="en-US" smtClean="0"/>
              <a:t>2021/8/30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64E0A0B-259A-4953-A52F-517084984A56}" type="datetime1">
              <a:rPr lang="zh-CN" altLang="en-US" smtClean="0"/>
              <a:t>2021/8/30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718C2F-BD15-43E3-9112-ACAA25EC343F}" type="datetime1">
              <a:rPr lang="zh-CN" altLang="en-US" smtClean="0"/>
              <a:t>2021/8/30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85828CA-50AA-41E1-9217-2C254DD3F494}" type="datetime1">
              <a:rPr lang="zh-CN" altLang="en-US" smtClean="0"/>
              <a:t>2021/8/30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4F0B020-6EF8-4CEF-B689-633EEDC22DC5}" type="datetime1">
              <a:rPr lang="zh-CN" altLang="en-US" smtClean="0"/>
              <a:t>2021/8/30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1E8A0-4E4A-4ECD-AE1C-C7D610CACF7B}" type="datetime1">
              <a:rPr lang="zh-CN" altLang="en-US" smtClean="0"/>
              <a:t>2021/8/30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10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139.wmf"/><Relationship Id="rId5" Type="http://schemas.openxmlformats.org/officeDocument/2006/relationships/oleObject" Target="../embeddings/oleObject82.bin"/><Relationship Id="rId4" Type="http://schemas.openxmlformats.org/officeDocument/2006/relationships/image" Target="../media/image141.png"/></Relationships>
</file>

<file path=ppt/slides/_rels/slide10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2.xml"/><Relationship Id="rId1" Type="http://schemas.openxmlformats.org/officeDocument/2006/relationships/vmlDrawing" Target="../drawings/vmlDrawing46.vml"/><Relationship Id="rId5" Type="http://schemas.openxmlformats.org/officeDocument/2006/relationships/image" Target="../media/image139.wmf"/><Relationship Id="rId4" Type="http://schemas.openxmlformats.org/officeDocument/2006/relationships/oleObject" Target="../embeddings/oleObject83.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84.bin"/><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144.wmf"/><Relationship Id="rId5" Type="http://schemas.openxmlformats.org/officeDocument/2006/relationships/oleObject" Target="../embeddings/oleObject85.bin"/><Relationship Id="rId4" Type="http://schemas.openxmlformats.org/officeDocument/2006/relationships/image" Target="../media/image143.wmf"/></Relationships>
</file>

<file path=ppt/slides/_rels/slide10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50.wmf"/></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1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158.wmf"/><Relationship Id="rId4" Type="http://schemas.openxmlformats.org/officeDocument/2006/relationships/oleObject" Target="../embeddings/oleObject87.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image" Target="../media/image163.png"/><Relationship Id="rId7" Type="http://schemas.openxmlformats.org/officeDocument/2006/relationships/image" Target="../media/image161.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89.bin"/><Relationship Id="rId5" Type="http://schemas.openxmlformats.org/officeDocument/2006/relationships/image" Target="../media/image160.wmf"/><Relationship Id="rId4" Type="http://schemas.openxmlformats.org/officeDocument/2006/relationships/oleObject" Target="../embeddings/oleObject88.bin"/><Relationship Id="rId9" Type="http://schemas.openxmlformats.org/officeDocument/2006/relationships/image" Target="../media/image162.wmf"/></Relationships>
</file>

<file path=ppt/slides/_rels/slide11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71.wmf"/><Relationship Id="rId5" Type="http://schemas.openxmlformats.org/officeDocument/2006/relationships/oleObject" Target="../embeddings/oleObject92.bin"/><Relationship Id="rId4" Type="http://schemas.openxmlformats.org/officeDocument/2006/relationships/image" Target="../media/image170.w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73.wmf"/><Relationship Id="rId5" Type="http://schemas.openxmlformats.org/officeDocument/2006/relationships/oleObject" Target="../embeddings/oleObject94.bin"/><Relationship Id="rId4" Type="http://schemas.openxmlformats.org/officeDocument/2006/relationships/image" Target="../media/image172.w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174.wmf"/></Relationships>
</file>

<file path=ppt/slides/_rels/slide1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98.bin"/><Relationship Id="rId13" Type="http://schemas.openxmlformats.org/officeDocument/2006/relationships/oleObject" Target="../embeddings/oleObject101.bin"/><Relationship Id="rId3" Type="http://schemas.openxmlformats.org/officeDocument/2006/relationships/notesSlide" Target="../notesSlides/notesSlide5.xml"/><Relationship Id="rId7" Type="http://schemas.openxmlformats.org/officeDocument/2006/relationships/image" Target="../media/image178.wmf"/><Relationship Id="rId12" Type="http://schemas.openxmlformats.org/officeDocument/2006/relationships/image" Target="../media/image180.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97.bin"/><Relationship Id="rId11" Type="http://schemas.openxmlformats.org/officeDocument/2006/relationships/oleObject" Target="../embeddings/oleObject100.bin"/><Relationship Id="rId5" Type="http://schemas.openxmlformats.org/officeDocument/2006/relationships/image" Target="../media/image177.wmf"/><Relationship Id="rId15" Type="http://schemas.openxmlformats.org/officeDocument/2006/relationships/image" Target="../media/image181.wmf"/><Relationship Id="rId10" Type="http://schemas.openxmlformats.org/officeDocument/2006/relationships/image" Target="../media/image179.wmf"/><Relationship Id="rId4" Type="http://schemas.openxmlformats.org/officeDocument/2006/relationships/oleObject" Target="../embeddings/oleObject96.bin"/><Relationship Id="rId9" Type="http://schemas.openxmlformats.org/officeDocument/2006/relationships/oleObject" Target="../embeddings/oleObject99.bin"/><Relationship Id="rId14" Type="http://schemas.openxmlformats.org/officeDocument/2006/relationships/oleObject" Target="../embeddings/oleObject102.bin"/></Relationships>
</file>

<file path=ppt/slides/_rels/slide127.xml.rels><?xml version="1.0" encoding="UTF-8" standalone="yes"?>
<Relationships xmlns="http://schemas.openxmlformats.org/package/2006/relationships"><Relationship Id="rId8" Type="http://schemas.openxmlformats.org/officeDocument/2006/relationships/image" Target="../media/image177.wmf"/><Relationship Id="rId13" Type="http://schemas.openxmlformats.org/officeDocument/2006/relationships/oleObject" Target="../embeddings/oleObject108.bin"/><Relationship Id="rId3" Type="http://schemas.openxmlformats.org/officeDocument/2006/relationships/oleObject" Target="../embeddings/oleObject103.bin"/><Relationship Id="rId7" Type="http://schemas.openxmlformats.org/officeDocument/2006/relationships/oleObject" Target="../embeddings/oleObject105.bin"/><Relationship Id="rId12" Type="http://schemas.openxmlformats.org/officeDocument/2006/relationships/image" Target="../media/image184.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183.wmf"/><Relationship Id="rId11" Type="http://schemas.openxmlformats.org/officeDocument/2006/relationships/oleObject" Target="../embeddings/oleObject107.bin"/><Relationship Id="rId5" Type="http://schemas.openxmlformats.org/officeDocument/2006/relationships/oleObject" Target="../embeddings/oleObject104.bin"/><Relationship Id="rId10" Type="http://schemas.openxmlformats.org/officeDocument/2006/relationships/image" Target="../media/image179.wmf"/><Relationship Id="rId4" Type="http://schemas.openxmlformats.org/officeDocument/2006/relationships/image" Target="../media/image182.wmf"/><Relationship Id="rId9" Type="http://schemas.openxmlformats.org/officeDocument/2006/relationships/oleObject" Target="../embeddings/oleObject106.bin"/><Relationship Id="rId14" Type="http://schemas.openxmlformats.org/officeDocument/2006/relationships/image" Target="../media/image185.wmf"/></Relationships>
</file>

<file path=ppt/slides/_rels/slide128.xml.rels><?xml version="1.0" encoding="UTF-8" standalone="yes"?>
<Relationships xmlns="http://schemas.openxmlformats.org/package/2006/relationships"><Relationship Id="rId8" Type="http://schemas.openxmlformats.org/officeDocument/2006/relationships/image" Target="../media/image177.wmf"/><Relationship Id="rId13" Type="http://schemas.openxmlformats.org/officeDocument/2006/relationships/image" Target="../media/image188.wmf"/><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186.wmf"/><Relationship Id="rId11" Type="http://schemas.openxmlformats.org/officeDocument/2006/relationships/image" Target="../media/image187.wmf"/><Relationship Id="rId5" Type="http://schemas.openxmlformats.org/officeDocument/2006/relationships/oleObject" Target="../embeddings/oleObject110.bin"/><Relationship Id="rId15" Type="http://schemas.openxmlformats.org/officeDocument/2006/relationships/image" Target="../media/image189.wmf"/><Relationship Id="rId10" Type="http://schemas.openxmlformats.org/officeDocument/2006/relationships/oleObject" Target="../embeddings/oleObject113.bin"/><Relationship Id="rId4" Type="http://schemas.openxmlformats.org/officeDocument/2006/relationships/image" Target="../media/image182.wmf"/><Relationship Id="rId9" Type="http://schemas.openxmlformats.org/officeDocument/2006/relationships/oleObject" Target="../embeddings/oleObject112.bin"/><Relationship Id="rId14" Type="http://schemas.openxmlformats.org/officeDocument/2006/relationships/oleObject" Target="../embeddings/oleObject115.bin"/></Relationships>
</file>

<file path=ppt/slides/_rels/slide1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13.wmf"/></Relationships>
</file>

<file path=ppt/slides/_rels/slide14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57.vml"/><Relationship Id="rId4" Type="http://schemas.openxmlformats.org/officeDocument/2006/relationships/image" Target="../media/image209.emf"/></Relationships>
</file>

<file path=ppt/slides/_rels/slide14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7.xml"/><Relationship Id="rId4" Type="http://schemas.openxmlformats.org/officeDocument/2006/relationships/image" Target="../media/image229.png"/></Relationships>
</file>

<file path=ppt/slides/_rels/slide15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7.xml"/><Relationship Id="rId5" Type="http://schemas.openxmlformats.org/officeDocument/2006/relationships/image" Target="../media/image820.png"/><Relationship Id="rId4" Type="http://schemas.openxmlformats.org/officeDocument/2006/relationships/image" Target="../media/image81.png"/></Relationships>
</file>

<file path=ppt/slides/_rels/slide16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7.xml"/><Relationship Id="rId4" Type="http://schemas.openxmlformats.org/officeDocument/2006/relationships/image" Target="../media/image247.png"/></Relationships>
</file>

<file path=ppt/slides/_rels/slide171.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14.xml"/><Relationship Id="rId1" Type="http://schemas.openxmlformats.org/officeDocument/2006/relationships/vmlDrawing" Target="../drawings/vmlDrawing58.vml"/><Relationship Id="rId4" Type="http://schemas.openxmlformats.org/officeDocument/2006/relationships/image" Target="../media/image296.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298.wmf"/><Relationship Id="rId5" Type="http://schemas.openxmlformats.org/officeDocument/2006/relationships/oleObject" Target="../embeddings/oleObject119.bin"/><Relationship Id="rId4" Type="http://schemas.openxmlformats.org/officeDocument/2006/relationships/image" Target="../media/image297.w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300.png"/><Relationship Id="rId4" Type="http://schemas.openxmlformats.org/officeDocument/2006/relationships/image" Target="../media/image299.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oleObject" Target="../embeddings/oleObject126.bin"/><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image" Target="../media/image305.w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302.wmf"/><Relationship Id="rId11" Type="http://schemas.openxmlformats.org/officeDocument/2006/relationships/oleObject" Target="../embeddings/oleObject125.bin"/><Relationship Id="rId5" Type="http://schemas.openxmlformats.org/officeDocument/2006/relationships/oleObject" Target="../embeddings/oleObject122.bin"/><Relationship Id="rId10" Type="http://schemas.openxmlformats.org/officeDocument/2006/relationships/image" Target="../media/image304.wmf"/><Relationship Id="rId4" Type="http://schemas.openxmlformats.org/officeDocument/2006/relationships/image" Target="../media/image301.wmf"/><Relationship Id="rId9" Type="http://schemas.openxmlformats.org/officeDocument/2006/relationships/oleObject" Target="../embeddings/oleObject124.bin"/><Relationship Id="rId14" Type="http://schemas.openxmlformats.org/officeDocument/2006/relationships/image" Target="../media/image306.wmf"/></Relationships>
</file>

<file path=ppt/slides/_rels/slide214.xml.rels><?xml version="1.0" encoding="UTF-8" standalone="yes"?>
<Relationships xmlns="http://schemas.openxmlformats.org/package/2006/relationships"><Relationship Id="rId8" Type="http://schemas.openxmlformats.org/officeDocument/2006/relationships/image" Target="../media/image309.wmf"/><Relationship Id="rId13" Type="http://schemas.openxmlformats.org/officeDocument/2006/relationships/oleObject" Target="../embeddings/oleObject132.bin"/><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311.wmf"/><Relationship Id="rId2" Type="http://schemas.openxmlformats.org/officeDocument/2006/relationships/slideLayout" Target="../slideLayouts/slideLayout2.xml"/><Relationship Id="rId16" Type="http://schemas.openxmlformats.org/officeDocument/2006/relationships/image" Target="../media/image313.wmf"/><Relationship Id="rId1" Type="http://schemas.openxmlformats.org/officeDocument/2006/relationships/vmlDrawing" Target="../drawings/vmlDrawing62.vml"/><Relationship Id="rId6" Type="http://schemas.openxmlformats.org/officeDocument/2006/relationships/image" Target="../media/image308.wmf"/><Relationship Id="rId11" Type="http://schemas.openxmlformats.org/officeDocument/2006/relationships/oleObject" Target="../embeddings/oleObject131.bin"/><Relationship Id="rId5" Type="http://schemas.openxmlformats.org/officeDocument/2006/relationships/oleObject" Target="../embeddings/oleObject128.bin"/><Relationship Id="rId15" Type="http://schemas.openxmlformats.org/officeDocument/2006/relationships/oleObject" Target="../embeddings/oleObject133.bin"/><Relationship Id="rId10" Type="http://schemas.openxmlformats.org/officeDocument/2006/relationships/image" Target="../media/image310.wmf"/><Relationship Id="rId4" Type="http://schemas.openxmlformats.org/officeDocument/2006/relationships/image" Target="../media/image307.wmf"/><Relationship Id="rId9" Type="http://schemas.openxmlformats.org/officeDocument/2006/relationships/oleObject" Target="../embeddings/oleObject130.bin"/><Relationship Id="rId14" Type="http://schemas.openxmlformats.org/officeDocument/2006/relationships/image" Target="../media/image312.wmf"/></Relationships>
</file>

<file path=ppt/slides/_rels/slide215.xml.rels><?xml version="1.0" encoding="UTF-8" standalone="yes"?>
<Relationships xmlns="http://schemas.openxmlformats.org/package/2006/relationships"><Relationship Id="rId8" Type="http://schemas.openxmlformats.org/officeDocument/2006/relationships/image" Target="../media/image316.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315.wmf"/><Relationship Id="rId5" Type="http://schemas.openxmlformats.org/officeDocument/2006/relationships/oleObject" Target="../embeddings/oleObject135.bin"/><Relationship Id="rId10" Type="http://schemas.openxmlformats.org/officeDocument/2006/relationships/image" Target="../media/image317.wmf"/><Relationship Id="rId4" Type="http://schemas.openxmlformats.org/officeDocument/2006/relationships/image" Target="../media/image314.wmf"/><Relationship Id="rId9" Type="http://schemas.openxmlformats.org/officeDocument/2006/relationships/oleObject" Target="../embeddings/oleObject137.bin"/></Relationships>
</file>

<file path=ppt/slides/_rels/slide216.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notesSlide" Target="../notesSlides/notesSlide6.xml"/><Relationship Id="rId7" Type="http://schemas.openxmlformats.org/officeDocument/2006/relationships/image" Target="../media/image319.wmf"/><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oleObject" Target="../embeddings/oleObject139.bin"/><Relationship Id="rId11" Type="http://schemas.openxmlformats.org/officeDocument/2006/relationships/image" Target="../media/image321.wmf"/><Relationship Id="rId5" Type="http://schemas.openxmlformats.org/officeDocument/2006/relationships/image" Target="../media/image318.wmf"/><Relationship Id="rId10" Type="http://schemas.openxmlformats.org/officeDocument/2006/relationships/oleObject" Target="../embeddings/oleObject141.bin"/><Relationship Id="rId4" Type="http://schemas.openxmlformats.org/officeDocument/2006/relationships/oleObject" Target="../embeddings/oleObject138.bin"/><Relationship Id="rId9" Type="http://schemas.openxmlformats.org/officeDocument/2006/relationships/image" Target="../media/image320.wmf"/></Relationships>
</file>

<file path=ppt/slides/_rels/slide217.xml.rels><?xml version="1.0" encoding="UTF-8" standalone="yes"?>
<Relationships xmlns="http://schemas.openxmlformats.org/package/2006/relationships"><Relationship Id="rId8" Type="http://schemas.openxmlformats.org/officeDocument/2006/relationships/image" Target="../media/image324.wmf"/><Relationship Id="rId3" Type="http://schemas.openxmlformats.org/officeDocument/2006/relationships/oleObject" Target="../embeddings/oleObject142.bin"/><Relationship Id="rId7"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323.wmf"/><Relationship Id="rId5" Type="http://schemas.openxmlformats.org/officeDocument/2006/relationships/oleObject" Target="../embeddings/oleObject143.bin"/><Relationship Id="rId10" Type="http://schemas.openxmlformats.org/officeDocument/2006/relationships/image" Target="../media/image325.wmf"/><Relationship Id="rId4" Type="http://schemas.openxmlformats.org/officeDocument/2006/relationships/image" Target="../media/image322.wmf"/><Relationship Id="rId9" Type="http://schemas.openxmlformats.org/officeDocument/2006/relationships/oleObject" Target="../embeddings/oleObject145.bin"/></Relationships>
</file>

<file path=ppt/slides/_rels/slide218.xml.rels><?xml version="1.0" encoding="UTF-8" standalone="yes"?>
<Relationships xmlns="http://schemas.openxmlformats.org/package/2006/relationships"><Relationship Id="rId8" Type="http://schemas.openxmlformats.org/officeDocument/2006/relationships/image" Target="../media/image328.wmf"/><Relationship Id="rId3" Type="http://schemas.openxmlformats.org/officeDocument/2006/relationships/oleObject" Target="../embeddings/oleObject146.bin"/><Relationship Id="rId7"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327.wmf"/><Relationship Id="rId5" Type="http://schemas.openxmlformats.org/officeDocument/2006/relationships/oleObject" Target="../embeddings/oleObject147.bin"/><Relationship Id="rId10" Type="http://schemas.openxmlformats.org/officeDocument/2006/relationships/image" Target="../media/image329.wmf"/><Relationship Id="rId4" Type="http://schemas.openxmlformats.org/officeDocument/2006/relationships/image" Target="../media/image326.wmf"/><Relationship Id="rId9" Type="http://schemas.openxmlformats.org/officeDocument/2006/relationships/oleObject" Target="../embeddings/oleObject149.bin"/></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image" Target="../media/image331.wmf"/><Relationship Id="rId5" Type="http://schemas.openxmlformats.org/officeDocument/2006/relationships/oleObject" Target="../embeddings/oleObject151.bin"/><Relationship Id="rId4" Type="http://schemas.openxmlformats.org/officeDocument/2006/relationships/image" Target="../media/image330.wmf"/></Relationships>
</file>

<file path=ppt/slides/_rels/slide22.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5.emf"/><Relationship Id="rId5" Type="http://schemas.openxmlformats.org/officeDocument/2006/relationships/oleObject" Target="../embeddings/oleObject6.bin"/><Relationship Id="rId10" Type="http://schemas.openxmlformats.org/officeDocument/2006/relationships/image" Target="../media/image17.wmf"/><Relationship Id="rId4" Type="http://schemas.openxmlformats.org/officeDocument/2006/relationships/image" Target="../media/image14.emf"/><Relationship Id="rId9" Type="http://schemas.openxmlformats.org/officeDocument/2006/relationships/oleObject" Target="../embeddings/oleObject8.bin"/></Relationships>
</file>

<file path=ppt/slides/_rels/slide220.xml.rels><?xml version="1.0" encoding="UTF-8" standalone="yes"?>
<Relationships xmlns="http://schemas.openxmlformats.org/package/2006/relationships"><Relationship Id="rId8" Type="http://schemas.openxmlformats.org/officeDocument/2006/relationships/oleObject" Target="../embeddings/oleObject154.bin"/><Relationship Id="rId3" Type="http://schemas.openxmlformats.org/officeDocument/2006/relationships/notesSlide" Target="../notesSlides/notesSlide7.xml"/><Relationship Id="rId7" Type="http://schemas.openxmlformats.org/officeDocument/2006/relationships/image" Target="../media/image333.wmf"/><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153.bin"/><Relationship Id="rId5" Type="http://schemas.openxmlformats.org/officeDocument/2006/relationships/image" Target="../media/image332.wmf"/><Relationship Id="rId4" Type="http://schemas.openxmlformats.org/officeDocument/2006/relationships/oleObject" Target="../embeddings/oleObject152.bin"/><Relationship Id="rId9" Type="http://schemas.openxmlformats.org/officeDocument/2006/relationships/image" Target="../media/image334.wmf"/></Relationships>
</file>

<file path=ppt/slides/_rels/slide221.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336.wmf"/><Relationship Id="rId5" Type="http://schemas.openxmlformats.org/officeDocument/2006/relationships/oleObject" Target="../embeddings/oleObject156.bin"/><Relationship Id="rId4" Type="http://schemas.openxmlformats.org/officeDocument/2006/relationships/image" Target="../media/image335.wmf"/></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337.wmf"/></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71.vml"/><Relationship Id="rId4" Type="http://schemas.openxmlformats.org/officeDocument/2006/relationships/image" Target="../media/image338.wmf"/></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339.wmf"/></Relationships>
</file>

<file path=ppt/slides/_rels/slide22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1.png"/></Relationships>
</file>

<file path=ppt/slides/_rels/slide226.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8.wm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346.jpe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8" Type="http://schemas.openxmlformats.org/officeDocument/2006/relationships/oleObject" Target="../embeddings/oleObject162.bin"/><Relationship Id="rId13" Type="http://schemas.openxmlformats.org/officeDocument/2006/relationships/image" Target="../media/image355.wmf"/><Relationship Id="rId3" Type="http://schemas.openxmlformats.org/officeDocument/2006/relationships/image" Target="../media/image357.png"/><Relationship Id="rId7" Type="http://schemas.openxmlformats.org/officeDocument/2006/relationships/image" Target="../media/image352.wmf"/><Relationship Id="rId12"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oleObject" Target="../embeddings/oleObject161.bin"/><Relationship Id="rId11" Type="http://schemas.openxmlformats.org/officeDocument/2006/relationships/image" Target="../media/image354.wmf"/><Relationship Id="rId5" Type="http://schemas.openxmlformats.org/officeDocument/2006/relationships/image" Target="../media/image351.wmf"/><Relationship Id="rId15" Type="http://schemas.openxmlformats.org/officeDocument/2006/relationships/image" Target="../media/image356.wmf"/><Relationship Id="rId10" Type="http://schemas.openxmlformats.org/officeDocument/2006/relationships/oleObject" Target="../embeddings/oleObject163.bin"/><Relationship Id="rId4" Type="http://schemas.openxmlformats.org/officeDocument/2006/relationships/oleObject" Target="../embeddings/oleObject160.bin"/><Relationship Id="rId9" Type="http://schemas.openxmlformats.org/officeDocument/2006/relationships/image" Target="../media/image353.wmf"/><Relationship Id="rId14" Type="http://schemas.openxmlformats.org/officeDocument/2006/relationships/oleObject" Target="../embeddings/oleObject165.bin"/></Relationships>
</file>

<file path=ppt/slides/_rels/slide239.xml.rels><?xml version="1.0" encoding="UTF-8" standalone="yes"?>
<Relationships xmlns="http://schemas.openxmlformats.org/package/2006/relationships"><Relationship Id="rId8" Type="http://schemas.openxmlformats.org/officeDocument/2006/relationships/image" Target="../media/image360.wmf"/><Relationship Id="rId13" Type="http://schemas.openxmlformats.org/officeDocument/2006/relationships/oleObject" Target="../embeddings/oleObject171.bin"/><Relationship Id="rId3" Type="http://schemas.openxmlformats.org/officeDocument/2006/relationships/oleObject" Target="../embeddings/oleObject166.bin"/><Relationship Id="rId7" Type="http://schemas.openxmlformats.org/officeDocument/2006/relationships/oleObject" Target="../embeddings/oleObject168.bin"/><Relationship Id="rId12" Type="http://schemas.openxmlformats.org/officeDocument/2006/relationships/image" Target="../media/image362.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359.wmf"/><Relationship Id="rId11" Type="http://schemas.openxmlformats.org/officeDocument/2006/relationships/oleObject" Target="../embeddings/oleObject170.bin"/><Relationship Id="rId5" Type="http://schemas.openxmlformats.org/officeDocument/2006/relationships/oleObject" Target="../embeddings/oleObject167.bin"/><Relationship Id="rId10" Type="http://schemas.openxmlformats.org/officeDocument/2006/relationships/image" Target="../media/image361.wmf"/><Relationship Id="rId4" Type="http://schemas.openxmlformats.org/officeDocument/2006/relationships/image" Target="../media/image358.wmf"/><Relationship Id="rId9" Type="http://schemas.openxmlformats.org/officeDocument/2006/relationships/oleObject" Target="../embeddings/oleObject169.bin"/><Relationship Id="rId14" Type="http://schemas.openxmlformats.org/officeDocument/2006/relationships/image" Target="../media/image363.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9.wmf"/></Relationships>
</file>

<file path=ppt/slides/_rels/slide240.xml.rels><?xml version="1.0" encoding="UTF-8" standalone="yes"?>
<Relationships xmlns="http://schemas.openxmlformats.org/package/2006/relationships"><Relationship Id="rId3" Type="http://schemas.openxmlformats.org/officeDocument/2006/relationships/image" Target="../media/image365.png"/><Relationship Id="rId7" Type="http://schemas.openxmlformats.org/officeDocument/2006/relationships/image" Target="../media/image369.png"/><Relationship Id="rId2" Type="http://schemas.openxmlformats.org/officeDocument/2006/relationships/image" Target="../media/image364.png"/><Relationship Id="rId1" Type="http://schemas.openxmlformats.org/officeDocument/2006/relationships/slideLayout" Target="../slideLayouts/slideLayout2.xml"/><Relationship Id="rId6" Type="http://schemas.openxmlformats.org/officeDocument/2006/relationships/image" Target="../media/image368.png"/><Relationship Id="rId5" Type="http://schemas.openxmlformats.org/officeDocument/2006/relationships/image" Target="../media/image367.png"/><Relationship Id="rId4" Type="http://schemas.openxmlformats.org/officeDocument/2006/relationships/image" Target="../media/image366.png"/></Relationships>
</file>

<file path=ppt/slides/_rels/slide241.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374.png"/><Relationship Id="rId5" Type="http://schemas.openxmlformats.org/officeDocument/2006/relationships/image" Target="../media/image373.png"/><Relationship Id="rId4" Type="http://schemas.openxmlformats.org/officeDocument/2006/relationships/image" Target="../media/image372.png"/></Relationships>
</file>

<file path=ppt/slides/_rels/slide242.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76.png"/><Relationship Id="rId7" Type="http://schemas.openxmlformats.org/officeDocument/2006/relationships/image" Target="../media/image380.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79.png"/><Relationship Id="rId5" Type="http://schemas.openxmlformats.org/officeDocument/2006/relationships/image" Target="../media/image378.png"/><Relationship Id="rId10" Type="http://schemas.openxmlformats.org/officeDocument/2006/relationships/image" Target="../media/image383.png"/><Relationship Id="rId4" Type="http://schemas.openxmlformats.org/officeDocument/2006/relationships/image" Target="../media/image377.png"/><Relationship Id="rId9" Type="http://schemas.openxmlformats.org/officeDocument/2006/relationships/image" Target="../media/image382.png"/></Relationships>
</file>

<file path=ppt/slides/_rels/slide243.xml.rels><?xml version="1.0" encoding="UTF-8" standalone="yes"?>
<Relationships xmlns="http://schemas.openxmlformats.org/package/2006/relationships"><Relationship Id="rId3" Type="http://schemas.openxmlformats.org/officeDocument/2006/relationships/image" Target="../media/image384.png"/><Relationship Id="rId7" Type="http://schemas.openxmlformats.org/officeDocument/2006/relationships/image" Target="../media/image38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85.png"/></Relationships>
</file>

<file path=ppt/slides/_rels/slide244.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png"/><Relationship Id="rId7" Type="http://schemas.openxmlformats.org/officeDocument/2006/relationships/image" Target="../media/image394.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393.png"/><Relationship Id="rId5" Type="http://schemas.openxmlformats.org/officeDocument/2006/relationships/image" Target="../media/image392.png"/><Relationship Id="rId4" Type="http://schemas.openxmlformats.org/officeDocument/2006/relationships/image" Target="../media/image391.png"/></Relationships>
</file>

<file path=ppt/slides/_rels/slide245.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2.xml"/><Relationship Id="rId5" Type="http://schemas.openxmlformats.org/officeDocument/2006/relationships/image" Target="../media/image399.png"/><Relationship Id="rId4" Type="http://schemas.openxmlformats.org/officeDocument/2006/relationships/image" Target="../media/image398.png"/></Relationships>
</file>

<file path=ppt/slides/_rels/slide246.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04.png"/><Relationship Id="rId5" Type="http://schemas.openxmlformats.org/officeDocument/2006/relationships/image" Target="../media/image403.png"/><Relationship Id="rId4" Type="http://schemas.openxmlformats.org/officeDocument/2006/relationships/image" Target="../media/image402.png"/></Relationships>
</file>

<file path=ppt/slides/_rels/slide247.xml.rels><?xml version="1.0" encoding="UTF-8" standalone="yes"?>
<Relationships xmlns="http://schemas.openxmlformats.org/package/2006/relationships"><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408.wmf"/><Relationship Id="rId5" Type="http://schemas.openxmlformats.org/officeDocument/2006/relationships/oleObject" Target="../embeddings/oleObject173.bin"/><Relationship Id="rId4" Type="http://schemas.openxmlformats.org/officeDocument/2006/relationships/image" Target="../media/image407.wmf"/></Relationships>
</file>

<file path=ppt/slides/_rels/slide249.xml.rels><?xml version="1.0" encoding="UTF-8" standalone="yes"?>
<Relationships xmlns="http://schemas.openxmlformats.org/package/2006/relationships"><Relationship Id="rId8" Type="http://schemas.openxmlformats.org/officeDocument/2006/relationships/image" Target="../media/image411.wmf"/><Relationship Id="rId3" Type="http://schemas.openxmlformats.org/officeDocument/2006/relationships/oleObject" Target="../embeddings/oleObject174.bin"/><Relationship Id="rId7" Type="http://schemas.openxmlformats.org/officeDocument/2006/relationships/oleObject" Target="../embeddings/oleObject176.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410.wmf"/><Relationship Id="rId5" Type="http://schemas.openxmlformats.org/officeDocument/2006/relationships/oleObject" Target="../embeddings/oleObject175.bin"/><Relationship Id="rId10" Type="http://schemas.openxmlformats.org/officeDocument/2006/relationships/image" Target="../media/image412.wmf"/><Relationship Id="rId4" Type="http://schemas.openxmlformats.org/officeDocument/2006/relationships/image" Target="../media/image409.wmf"/><Relationship Id="rId9" Type="http://schemas.openxmlformats.org/officeDocument/2006/relationships/oleObject" Target="../embeddings/oleObject177.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0.wmf"/></Relationships>
</file>

<file path=ppt/slides/_rels/slide250.xml.rels><?xml version="1.0" encoding="UTF-8" standalone="yes"?>
<Relationships xmlns="http://schemas.openxmlformats.org/package/2006/relationships"><Relationship Id="rId8" Type="http://schemas.openxmlformats.org/officeDocument/2006/relationships/image" Target="../media/image414.wmf"/><Relationship Id="rId3" Type="http://schemas.openxmlformats.org/officeDocument/2006/relationships/image" Target="../media/image415.png"/><Relationship Id="rId7"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413.wmf"/><Relationship Id="rId5" Type="http://schemas.openxmlformats.org/officeDocument/2006/relationships/oleObject" Target="../embeddings/oleObject178.bin"/><Relationship Id="rId4" Type="http://schemas.openxmlformats.org/officeDocument/2006/relationships/image" Target="../media/image416.png"/></Relationships>
</file>

<file path=ppt/slides/_rels/slide251.xml.rels><?xml version="1.0" encoding="UTF-8" standalone="yes"?>
<Relationships xmlns="http://schemas.openxmlformats.org/package/2006/relationships"><Relationship Id="rId8" Type="http://schemas.openxmlformats.org/officeDocument/2006/relationships/image" Target="../media/image418.wmf"/><Relationship Id="rId13" Type="http://schemas.openxmlformats.org/officeDocument/2006/relationships/image" Target="../media/image420.wmf"/><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oleObject" Target="../embeddings/oleObject184.bin"/><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417.wmf"/><Relationship Id="rId11" Type="http://schemas.openxmlformats.org/officeDocument/2006/relationships/image" Target="../media/image419.wmf"/><Relationship Id="rId5" Type="http://schemas.openxmlformats.org/officeDocument/2006/relationships/oleObject" Target="../embeddings/oleObject181.bin"/><Relationship Id="rId15" Type="http://schemas.openxmlformats.org/officeDocument/2006/relationships/image" Target="../media/image421.wmf"/><Relationship Id="rId10" Type="http://schemas.openxmlformats.org/officeDocument/2006/relationships/oleObject" Target="../embeddings/oleObject183.bin"/><Relationship Id="rId4" Type="http://schemas.openxmlformats.org/officeDocument/2006/relationships/image" Target="../media/image410.wmf"/><Relationship Id="rId9" Type="http://schemas.openxmlformats.org/officeDocument/2006/relationships/image" Target="../media/image422.png"/><Relationship Id="rId14" Type="http://schemas.openxmlformats.org/officeDocument/2006/relationships/oleObject" Target="../embeddings/oleObject185.bin"/></Relationships>
</file>

<file path=ppt/slides/_rels/slide252.xml.rels><?xml version="1.0" encoding="UTF-8" standalone="yes"?>
<Relationships xmlns="http://schemas.openxmlformats.org/package/2006/relationships"><Relationship Id="rId8" Type="http://schemas.openxmlformats.org/officeDocument/2006/relationships/image" Target="../media/image424.wmf"/><Relationship Id="rId13" Type="http://schemas.openxmlformats.org/officeDocument/2006/relationships/image" Target="../media/image348.png"/><Relationship Id="rId18" Type="http://schemas.openxmlformats.org/officeDocument/2006/relationships/oleObject" Target="../embeddings/oleObject193.bin"/><Relationship Id="rId3" Type="http://schemas.openxmlformats.org/officeDocument/2006/relationships/oleObject" Target="../embeddings/oleObject186.bin"/><Relationship Id="rId21" Type="http://schemas.openxmlformats.org/officeDocument/2006/relationships/image" Target="../media/image429.wmf"/><Relationship Id="rId7" Type="http://schemas.openxmlformats.org/officeDocument/2006/relationships/oleObject" Target="../embeddings/oleObject188.bin"/><Relationship Id="rId12" Type="http://schemas.openxmlformats.org/officeDocument/2006/relationships/image" Target="../media/image426.wmf"/><Relationship Id="rId17" Type="http://schemas.openxmlformats.org/officeDocument/2006/relationships/image" Target="../media/image428.wmf"/><Relationship Id="rId2" Type="http://schemas.openxmlformats.org/officeDocument/2006/relationships/slideLayout" Target="../slideLayouts/slideLayout2.xml"/><Relationship Id="rId16" Type="http://schemas.openxmlformats.org/officeDocument/2006/relationships/oleObject" Target="../embeddings/oleObject192.bin"/><Relationship Id="rId20" Type="http://schemas.openxmlformats.org/officeDocument/2006/relationships/oleObject" Target="../embeddings/oleObject194.bin"/><Relationship Id="rId1" Type="http://schemas.openxmlformats.org/officeDocument/2006/relationships/vmlDrawing" Target="../drawings/vmlDrawing79.vml"/><Relationship Id="rId6" Type="http://schemas.openxmlformats.org/officeDocument/2006/relationships/image" Target="../media/image423.wmf"/><Relationship Id="rId11" Type="http://schemas.openxmlformats.org/officeDocument/2006/relationships/oleObject" Target="../embeddings/oleObject190.bin"/><Relationship Id="rId5" Type="http://schemas.openxmlformats.org/officeDocument/2006/relationships/oleObject" Target="../embeddings/oleObject187.bin"/><Relationship Id="rId15" Type="http://schemas.openxmlformats.org/officeDocument/2006/relationships/image" Target="../media/image427.wmf"/><Relationship Id="rId23" Type="http://schemas.openxmlformats.org/officeDocument/2006/relationships/image" Target="../media/image430.wmf"/><Relationship Id="rId10" Type="http://schemas.openxmlformats.org/officeDocument/2006/relationships/image" Target="../media/image425.wmf"/><Relationship Id="rId19" Type="http://schemas.openxmlformats.org/officeDocument/2006/relationships/image" Target="../media/image410.wmf"/><Relationship Id="rId4" Type="http://schemas.openxmlformats.org/officeDocument/2006/relationships/image" Target="../media/image419.wmf"/><Relationship Id="rId9" Type="http://schemas.openxmlformats.org/officeDocument/2006/relationships/oleObject" Target="../embeddings/oleObject189.bin"/><Relationship Id="rId14" Type="http://schemas.openxmlformats.org/officeDocument/2006/relationships/oleObject" Target="../embeddings/oleObject191.bin"/><Relationship Id="rId22" Type="http://schemas.openxmlformats.org/officeDocument/2006/relationships/oleObject" Target="../embeddings/oleObject195.bin"/></Relationships>
</file>

<file path=ppt/slides/_rels/slide253.xml.rels><?xml version="1.0" encoding="UTF-8" standalone="yes"?>
<Relationships xmlns="http://schemas.openxmlformats.org/package/2006/relationships"><Relationship Id="rId8" Type="http://schemas.openxmlformats.org/officeDocument/2006/relationships/image" Target="../media/image433.wmf"/><Relationship Id="rId13" Type="http://schemas.openxmlformats.org/officeDocument/2006/relationships/image" Target="../media/image435.png"/><Relationship Id="rId18" Type="http://schemas.openxmlformats.org/officeDocument/2006/relationships/image" Target="../media/image440.png"/><Relationship Id="rId3" Type="http://schemas.openxmlformats.org/officeDocument/2006/relationships/oleObject" Target="../embeddings/oleObject196.bin"/><Relationship Id="rId7" Type="http://schemas.openxmlformats.org/officeDocument/2006/relationships/oleObject" Target="../embeddings/oleObject198.bin"/><Relationship Id="rId12" Type="http://schemas.openxmlformats.org/officeDocument/2006/relationships/image" Target="../media/image419.wmf"/><Relationship Id="rId17" Type="http://schemas.openxmlformats.org/officeDocument/2006/relationships/image" Target="../media/image439.png"/><Relationship Id="rId2" Type="http://schemas.openxmlformats.org/officeDocument/2006/relationships/slideLayout" Target="../slideLayouts/slideLayout2.xml"/><Relationship Id="rId16" Type="http://schemas.openxmlformats.org/officeDocument/2006/relationships/image" Target="../media/image438.png"/><Relationship Id="rId1" Type="http://schemas.openxmlformats.org/officeDocument/2006/relationships/vmlDrawing" Target="../drawings/vmlDrawing80.vml"/><Relationship Id="rId6" Type="http://schemas.openxmlformats.org/officeDocument/2006/relationships/image" Target="../media/image432.wmf"/><Relationship Id="rId11" Type="http://schemas.openxmlformats.org/officeDocument/2006/relationships/oleObject" Target="../embeddings/oleObject200.bin"/><Relationship Id="rId5" Type="http://schemas.openxmlformats.org/officeDocument/2006/relationships/oleObject" Target="../embeddings/oleObject197.bin"/><Relationship Id="rId15" Type="http://schemas.openxmlformats.org/officeDocument/2006/relationships/image" Target="../media/image437.png"/><Relationship Id="rId10" Type="http://schemas.openxmlformats.org/officeDocument/2006/relationships/image" Target="../media/image434.wmf"/><Relationship Id="rId4" Type="http://schemas.openxmlformats.org/officeDocument/2006/relationships/image" Target="../media/image431.wmf"/><Relationship Id="rId9" Type="http://schemas.openxmlformats.org/officeDocument/2006/relationships/oleObject" Target="../embeddings/oleObject199.bin"/><Relationship Id="rId14" Type="http://schemas.openxmlformats.org/officeDocument/2006/relationships/image" Target="../media/image436.png"/></Relationships>
</file>

<file path=ppt/slides/_rels/slide254.xml.rels><?xml version="1.0" encoding="UTF-8" standalone="yes"?>
<Relationships xmlns="http://schemas.openxmlformats.org/package/2006/relationships"><Relationship Id="rId8" Type="http://schemas.openxmlformats.org/officeDocument/2006/relationships/oleObject" Target="../embeddings/oleObject203.bin"/><Relationship Id="rId13" Type="http://schemas.openxmlformats.org/officeDocument/2006/relationships/image" Target="../media/image443.wmf"/><Relationship Id="rId3" Type="http://schemas.openxmlformats.org/officeDocument/2006/relationships/image" Target="../media/image444.png"/><Relationship Id="rId7" Type="http://schemas.openxmlformats.org/officeDocument/2006/relationships/image" Target="../media/image441.wmf"/><Relationship Id="rId12"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81.vml"/><Relationship Id="rId6" Type="http://schemas.openxmlformats.org/officeDocument/2006/relationships/oleObject" Target="../embeddings/oleObject202.bin"/><Relationship Id="rId11" Type="http://schemas.openxmlformats.org/officeDocument/2006/relationships/image" Target="../media/image442.wmf"/><Relationship Id="rId5" Type="http://schemas.openxmlformats.org/officeDocument/2006/relationships/image" Target="../media/image420.wmf"/><Relationship Id="rId10" Type="http://schemas.openxmlformats.org/officeDocument/2006/relationships/oleObject" Target="../embeddings/oleObject204.bin"/><Relationship Id="rId4" Type="http://schemas.openxmlformats.org/officeDocument/2006/relationships/oleObject" Target="../embeddings/oleObject201.bin"/><Relationship Id="rId9" Type="http://schemas.openxmlformats.org/officeDocument/2006/relationships/image" Target="../media/image419.wmf"/></Relationships>
</file>

<file path=ppt/slides/_rels/slide255.xml.rels><?xml version="1.0" encoding="UTF-8" standalone="yes"?>
<Relationships xmlns="http://schemas.openxmlformats.org/package/2006/relationships"><Relationship Id="rId8" Type="http://schemas.openxmlformats.org/officeDocument/2006/relationships/image" Target="../media/image447.wmf"/><Relationship Id="rId3" Type="http://schemas.openxmlformats.org/officeDocument/2006/relationships/oleObject" Target="../embeddings/oleObject206.bin"/><Relationship Id="rId7" Type="http://schemas.openxmlformats.org/officeDocument/2006/relationships/oleObject" Target="../embeddings/oleObject208.bin"/><Relationship Id="rId12" Type="http://schemas.openxmlformats.org/officeDocument/2006/relationships/image" Target="../media/image449.wmf"/><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446.wmf"/><Relationship Id="rId11" Type="http://schemas.openxmlformats.org/officeDocument/2006/relationships/oleObject" Target="../embeddings/oleObject210.bin"/><Relationship Id="rId5" Type="http://schemas.openxmlformats.org/officeDocument/2006/relationships/oleObject" Target="../embeddings/oleObject207.bin"/><Relationship Id="rId10" Type="http://schemas.openxmlformats.org/officeDocument/2006/relationships/image" Target="../media/image448.wmf"/><Relationship Id="rId4" Type="http://schemas.openxmlformats.org/officeDocument/2006/relationships/image" Target="../media/image445.wmf"/><Relationship Id="rId9" Type="http://schemas.openxmlformats.org/officeDocument/2006/relationships/oleObject" Target="../embeddings/oleObject209.bin"/></Relationships>
</file>

<file path=ppt/slides/_rels/slide256.xml.rels><?xml version="1.0" encoding="UTF-8" standalone="yes"?>
<Relationships xmlns="http://schemas.openxmlformats.org/package/2006/relationships"><Relationship Id="rId13" Type="http://schemas.openxmlformats.org/officeDocument/2006/relationships/image" Target="../media/image453.wmf"/><Relationship Id="rId18" Type="http://schemas.openxmlformats.org/officeDocument/2006/relationships/oleObject" Target="../embeddings/oleObject218.bin"/><Relationship Id="rId26" Type="http://schemas.openxmlformats.org/officeDocument/2006/relationships/oleObject" Target="../embeddings/oleObject222.bin"/><Relationship Id="rId3" Type="http://schemas.openxmlformats.org/officeDocument/2006/relationships/notesSlide" Target="../notesSlides/notesSlide12.xml"/><Relationship Id="rId21" Type="http://schemas.openxmlformats.org/officeDocument/2006/relationships/image" Target="../media/image457.wmf"/><Relationship Id="rId34" Type="http://schemas.openxmlformats.org/officeDocument/2006/relationships/oleObject" Target="../embeddings/oleObject227.bin"/><Relationship Id="rId7" Type="http://schemas.openxmlformats.org/officeDocument/2006/relationships/image" Target="../media/image451.wmf"/><Relationship Id="rId12" Type="http://schemas.openxmlformats.org/officeDocument/2006/relationships/oleObject" Target="../embeddings/oleObject215.bin"/><Relationship Id="rId17" Type="http://schemas.openxmlformats.org/officeDocument/2006/relationships/image" Target="../media/image455.wmf"/><Relationship Id="rId25" Type="http://schemas.openxmlformats.org/officeDocument/2006/relationships/image" Target="../media/image459.wmf"/><Relationship Id="rId33" Type="http://schemas.openxmlformats.org/officeDocument/2006/relationships/image" Target="../media/image462.wmf"/><Relationship Id="rId2" Type="http://schemas.openxmlformats.org/officeDocument/2006/relationships/slideLayout" Target="../slideLayouts/slideLayout2.xml"/><Relationship Id="rId16" Type="http://schemas.openxmlformats.org/officeDocument/2006/relationships/oleObject" Target="../embeddings/oleObject217.bin"/><Relationship Id="rId20" Type="http://schemas.openxmlformats.org/officeDocument/2006/relationships/oleObject" Target="../embeddings/oleObject219.bin"/><Relationship Id="rId29" Type="http://schemas.openxmlformats.org/officeDocument/2006/relationships/oleObject" Target="../embeddings/oleObject224.bin"/><Relationship Id="rId1" Type="http://schemas.openxmlformats.org/officeDocument/2006/relationships/vmlDrawing" Target="../drawings/vmlDrawing83.vml"/><Relationship Id="rId6" Type="http://schemas.openxmlformats.org/officeDocument/2006/relationships/oleObject" Target="../embeddings/oleObject212.bin"/><Relationship Id="rId11" Type="http://schemas.openxmlformats.org/officeDocument/2006/relationships/image" Target="../media/image452.wmf"/><Relationship Id="rId24" Type="http://schemas.openxmlformats.org/officeDocument/2006/relationships/oleObject" Target="../embeddings/oleObject221.bin"/><Relationship Id="rId32" Type="http://schemas.openxmlformats.org/officeDocument/2006/relationships/oleObject" Target="../embeddings/oleObject226.bin"/><Relationship Id="rId5" Type="http://schemas.openxmlformats.org/officeDocument/2006/relationships/image" Target="../media/image450.wmf"/><Relationship Id="rId15" Type="http://schemas.openxmlformats.org/officeDocument/2006/relationships/image" Target="../media/image454.wmf"/><Relationship Id="rId23" Type="http://schemas.openxmlformats.org/officeDocument/2006/relationships/image" Target="../media/image458.wmf"/><Relationship Id="rId28" Type="http://schemas.openxmlformats.org/officeDocument/2006/relationships/image" Target="../media/image460.wmf"/><Relationship Id="rId36" Type="http://schemas.openxmlformats.org/officeDocument/2006/relationships/oleObject" Target="../embeddings/oleObject228.bin"/><Relationship Id="rId10" Type="http://schemas.openxmlformats.org/officeDocument/2006/relationships/oleObject" Target="../embeddings/oleObject214.bin"/><Relationship Id="rId19" Type="http://schemas.openxmlformats.org/officeDocument/2006/relationships/image" Target="../media/image456.wmf"/><Relationship Id="rId31" Type="http://schemas.openxmlformats.org/officeDocument/2006/relationships/image" Target="../media/image461.wmf"/><Relationship Id="rId4" Type="http://schemas.openxmlformats.org/officeDocument/2006/relationships/oleObject" Target="../embeddings/oleObject211.bin"/><Relationship Id="rId9" Type="http://schemas.openxmlformats.org/officeDocument/2006/relationships/image" Target="../media/image353.wmf"/><Relationship Id="rId14" Type="http://schemas.openxmlformats.org/officeDocument/2006/relationships/oleObject" Target="../embeddings/oleObject216.bin"/><Relationship Id="rId22" Type="http://schemas.openxmlformats.org/officeDocument/2006/relationships/oleObject" Target="../embeddings/oleObject220.bin"/><Relationship Id="rId27" Type="http://schemas.openxmlformats.org/officeDocument/2006/relationships/oleObject" Target="../embeddings/oleObject223.bin"/><Relationship Id="rId30" Type="http://schemas.openxmlformats.org/officeDocument/2006/relationships/oleObject" Target="../embeddings/oleObject225.bin"/><Relationship Id="rId35" Type="http://schemas.openxmlformats.org/officeDocument/2006/relationships/image" Target="../media/image463.wmf"/><Relationship Id="rId8" Type="http://schemas.openxmlformats.org/officeDocument/2006/relationships/oleObject" Target="../embeddings/oleObject213.bin"/></Relationships>
</file>

<file path=ppt/slides/_rels/slide257.xml.rels><?xml version="1.0" encoding="UTF-8" standalone="yes"?>
<Relationships xmlns="http://schemas.openxmlformats.org/package/2006/relationships"><Relationship Id="rId8" Type="http://schemas.openxmlformats.org/officeDocument/2006/relationships/image" Target="../media/image466.wmf"/><Relationship Id="rId3" Type="http://schemas.openxmlformats.org/officeDocument/2006/relationships/oleObject" Target="../embeddings/oleObject229.bin"/><Relationship Id="rId7"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image" Target="../media/image465.wmf"/><Relationship Id="rId5" Type="http://schemas.openxmlformats.org/officeDocument/2006/relationships/oleObject" Target="../embeddings/oleObject230.bin"/><Relationship Id="rId10" Type="http://schemas.openxmlformats.org/officeDocument/2006/relationships/image" Target="../media/image467.wmf"/><Relationship Id="rId4" Type="http://schemas.openxmlformats.org/officeDocument/2006/relationships/image" Target="../media/image464.wmf"/><Relationship Id="rId9" Type="http://schemas.openxmlformats.org/officeDocument/2006/relationships/oleObject" Target="../embeddings/oleObject232.bin"/></Relationships>
</file>

<file path=ppt/slides/_rels/slide258.xml.rels><?xml version="1.0" encoding="UTF-8" standalone="yes"?>
<Relationships xmlns="http://schemas.openxmlformats.org/package/2006/relationships"><Relationship Id="rId8" Type="http://schemas.openxmlformats.org/officeDocument/2006/relationships/image" Target="../media/image434.wmf"/><Relationship Id="rId13" Type="http://schemas.openxmlformats.org/officeDocument/2006/relationships/image" Target="../media/image468.wmf"/><Relationship Id="rId3" Type="http://schemas.openxmlformats.org/officeDocument/2006/relationships/oleObject" Target="../embeddings/oleObject233.bin"/><Relationship Id="rId7" Type="http://schemas.openxmlformats.org/officeDocument/2006/relationships/oleObject" Target="../embeddings/oleObject235.bin"/><Relationship Id="rId12" Type="http://schemas.openxmlformats.org/officeDocument/2006/relationships/oleObject" Target="../embeddings/oleObject237.bin"/><Relationship Id="rId17" Type="http://schemas.openxmlformats.org/officeDocument/2006/relationships/image" Target="../media/image439.png"/><Relationship Id="rId2" Type="http://schemas.openxmlformats.org/officeDocument/2006/relationships/slideLayout" Target="../slideLayouts/slideLayout2.xml"/><Relationship Id="rId16" Type="http://schemas.openxmlformats.org/officeDocument/2006/relationships/image" Target="../media/image438.png"/><Relationship Id="rId1" Type="http://schemas.openxmlformats.org/officeDocument/2006/relationships/vmlDrawing" Target="../drawings/vmlDrawing85.vml"/><Relationship Id="rId6" Type="http://schemas.openxmlformats.org/officeDocument/2006/relationships/image" Target="../media/image433.wmf"/><Relationship Id="rId11" Type="http://schemas.openxmlformats.org/officeDocument/2006/relationships/image" Target="../media/image469.png"/><Relationship Id="rId5" Type="http://schemas.openxmlformats.org/officeDocument/2006/relationships/oleObject" Target="../embeddings/oleObject234.bin"/><Relationship Id="rId15" Type="http://schemas.openxmlformats.org/officeDocument/2006/relationships/image" Target="../media/image471.png"/><Relationship Id="rId10" Type="http://schemas.openxmlformats.org/officeDocument/2006/relationships/image" Target="../media/image420.wmf"/><Relationship Id="rId4" Type="http://schemas.openxmlformats.org/officeDocument/2006/relationships/image" Target="../media/image431.wmf"/><Relationship Id="rId9" Type="http://schemas.openxmlformats.org/officeDocument/2006/relationships/oleObject" Target="../embeddings/oleObject236.bin"/><Relationship Id="rId14" Type="http://schemas.openxmlformats.org/officeDocument/2006/relationships/image" Target="../media/image470.png"/></Relationships>
</file>

<file path=ppt/slides/_rels/slide259.xml.rels><?xml version="1.0" encoding="UTF-8" standalone="yes"?>
<Relationships xmlns="http://schemas.openxmlformats.org/package/2006/relationships"><Relationship Id="rId8" Type="http://schemas.openxmlformats.org/officeDocument/2006/relationships/image" Target="../media/image431.wmf"/><Relationship Id="rId13" Type="http://schemas.openxmlformats.org/officeDocument/2006/relationships/oleObject" Target="../embeddings/oleObject244.bin"/><Relationship Id="rId18" Type="http://schemas.openxmlformats.org/officeDocument/2006/relationships/oleObject" Target="../embeddings/oleObject248.bin"/><Relationship Id="rId3" Type="http://schemas.openxmlformats.org/officeDocument/2006/relationships/oleObject" Target="../embeddings/oleObject238.bin"/><Relationship Id="rId21" Type="http://schemas.openxmlformats.org/officeDocument/2006/relationships/image" Target="../media/image474.wmf"/><Relationship Id="rId7" Type="http://schemas.openxmlformats.org/officeDocument/2006/relationships/oleObject" Target="../embeddings/oleObject240.bin"/><Relationship Id="rId12" Type="http://schemas.openxmlformats.org/officeDocument/2006/relationships/image" Target="../media/image421.wmf"/><Relationship Id="rId17" Type="http://schemas.openxmlformats.org/officeDocument/2006/relationships/oleObject" Target="../embeddings/oleObject247.bin"/><Relationship Id="rId2" Type="http://schemas.openxmlformats.org/officeDocument/2006/relationships/slideLayout" Target="../slideLayouts/slideLayout2.xml"/><Relationship Id="rId16" Type="http://schemas.openxmlformats.org/officeDocument/2006/relationships/image" Target="../media/image472.wmf"/><Relationship Id="rId20" Type="http://schemas.openxmlformats.org/officeDocument/2006/relationships/oleObject" Target="../embeddings/oleObject249.bin"/><Relationship Id="rId1" Type="http://schemas.openxmlformats.org/officeDocument/2006/relationships/vmlDrawing" Target="../drawings/vmlDrawing86.vml"/><Relationship Id="rId6" Type="http://schemas.openxmlformats.org/officeDocument/2006/relationships/image" Target="../media/image420.wmf"/><Relationship Id="rId11" Type="http://schemas.openxmlformats.org/officeDocument/2006/relationships/oleObject" Target="../embeddings/oleObject243.bin"/><Relationship Id="rId5" Type="http://schemas.openxmlformats.org/officeDocument/2006/relationships/oleObject" Target="../embeddings/oleObject239.bin"/><Relationship Id="rId15" Type="http://schemas.openxmlformats.org/officeDocument/2006/relationships/oleObject" Target="../embeddings/oleObject246.bin"/><Relationship Id="rId10" Type="http://schemas.openxmlformats.org/officeDocument/2006/relationships/oleObject" Target="../embeddings/oleObject242.bin"/><Relationship Id="rId19" Type="http://schemas.openxmlformats.org/officeDocument/2006/relationships/image" Target="../media/image473.wmf"/><Relationship Id="rId4" Type="http://schemas.openxmlformats.org/officeDocument/2006/relationships/image" Target="../media/image419.wmf"/><Relationship Id="rId9" Type="http://schemas.openxmlformats.org/officeDocument/2006/relationships/oleObject" Target="../embeddings/oleObject241.bin"/><Relationship Id="rId14" Type="http://schemas.openxmlformats.org/officeDocument/2006/relationships/oleObject" Target="../embeddings/oleObject245.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8" Type="http://schemas.openxmlformats.org/officeDocument/2006/relationships/image" Target="../media/image421.wmf"/><Relationship Id="rId3" Type="http://schemas.openxmlformats.org/officeDocument/2006/relationships/oleObject" Target="../embeddings/oleObject250.bin"/><Relationship Id="rId7" Type="http://schemas.openxmlformats.org/officeDocument/2006/relationships/oleObject" Target="../embeddings/oleObject252.bin"/><Relationship Id="rId2" Type="http://schemas.openxmlformats.org/officeDocument/2006/relationships/slideLayout" Target="../slideLayouts/slideLayout1.xml"/><Relationship Id="rId1" Type="http://schemas.openxmlformats.org/officeDocument/2006/relationships/vmlDrawing" Target="../drawings/vmlDrawing87.vml"/><Relationship Id="rId6" Type="http://schemas.openxmlformats.org/officeDocument/2006/relationships/image" Target="../media/image420.wmf"/><Relationship Id="rId5" Type="http://schemas.openxmlformats.org/officeDocument/2006/relationships/oleObject" Target="../embeddings/oleObject251.bin"/><Relationship Id="rId4" Type="http://schemas.openxmlformats.org/officeDocument/2006/relationships/image" Target="../media/image419.wmf"/></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3" Type="http://schemas.openxmlformats.org/officeDocument/2006/relationships/oleObject" Target="../embeddings/oleObject253.bin"/><Relationship Id="rId2" Type="http://schemas.openxmlformats.org/officeDocument/2006/relationships/slideLayout" Target="../slideLayouts/slideLayout12.xml"/><Relationship Id="rId1" Type="http://schemas.openxmlformats.org/officeDocument/2006/relationships/vmlDrawing" Target="../drawings/vmlDrawing88.vml"/><Relationship Id="rId4" Type="http://schemas.openxmlformats.org/officeDocument/2006/relationships/image" Target="../media/image475.emf"/></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7.xml.rels><?xml version="1.0" encoding="UTF-8" standalone="yes"?>
<Relationships xmlns="http://schemas.openxmlformats.org/package/2006/relationships"><Relationship Id="rId3" Type="http://schemas.openxmlformats.org/officeDocument/2006/relationships/oleObject" Target="../embeddings/oleObject254.bin"/><Relationship Id="rId2" Type="http://schemas.openxmlformats.org/officeDocument/2006/relationships/slideLayout" Target="../slideLayouts/slideLayout12.xml"/><Relationship Id="rId1" Type="http://schemas.openxmlformats.org/officeDocument/2006/relationships/vmlDrawing" Target="../drawings/vmlDrawing89.vml"/><Relationship Id="rId4" Type="http://schemas.openxmlformats.org/officeDocument/2006/relationships/image" Target="../media/image476.emf"/></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3.xml.rels><?xml version="1.0" encoding="UTF-8" standalone="yes"?>
<Relationships xmlns="http://schemas.openxmlformats.org/package/2006/relationships"><Relationship Id="rId2" Type="http://schemas.openxmlformats.org/officeDocument/2006/relationships/image" Target="../media/image477.emf"/><Relationship Id="rId1" Type="http://schemas.openxmlformats.org/officeDocument/2006/relationships/slideLayout" Target="../slideLayouts/slideLayout4.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8" Type="http://schemas.openxmlformats.org/officeDocument/2006/relationships/image" Target="../media/image480.wmf"/><Relationship Id="rId3" Type="http://schemas.openxmlformats.org/officeDocument/2006/relationships/oleObject" Target="../embeddings/oleObject255.bin"/><Relationship Id="rId7" Type="http://schemas.openxmlformats.org/officeDocument/2006/relationships/oleObject" Target="../embeddings/oleObject257.bin"/><Relationship Id="rId12" Type="http://schemas.openxmlformats.org/officeDocument/2006/relationships/image" Target="../media/image482.wmf"/><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image" Target="../media/image479.wmf"/><Relationship Id="rId11" Type="http://schemas.openxmlformats.org/officeDocument/2006/relationships/oleObject" Target="../embeddings/oleObject259.bin"/><Relationship Id="rId5" Type="http://schemas.openxmlformats.org/officeDocument/2006/relationships/oleObject" Target="../embeddings/oleObject256.bin"/><Relationship Id="rId10" Type="http://schemas.openxmlformats.org/officeDocument/2006/relationships/image" Target="../media/image481.wmf"/><Relationship Id="rId4" Type="http://schemas.openxmlformats.org/officeDocument/2006/relationships/image" Target="../media/image478.wmf"/><Relationship Id="rId9" Type="http://schemas.openxmlformats.org/officeDocument/2006/relationships/oleObject" Target="../embeddings/oleObject258.bin"/></Relationships>
</file>

<file path=ppt/slides/_rels/slide276.xml.rels><?xml version="1.0" encoding="UTF-8" standalone="yes"?>
<Relationships xmlns="http://schemas.openxmlformats.org/package/2006/relationships"><Relationship Id="rId8" Type="http://schemas.openxmlformats.org/officeDocument/2006/relationships/image" Target="../media/image481.wmf"/><Relationship Id="rId13" Type="http://schemas.openxmlformats.org/officeDocument/2006/relationships/oleObject" Target="../embeddings/oleObject265.bin"/><Relationship Id="rId3" Type="http://schemas.openxmlformats.org/officeDocument/2006/relationships/oleObject" Target="../embeddings/oleObject260.bin"/><Relationship Id="rId7" Type="http://schemas.openxmlformats.org/officeDocument/2006/relationships/oleObject" Target="../embeddings/oleObject262.bin"/><Relationship Id="rId12" Type="http://schemas.openxmlformats.org/officeDocument/2006/relationships/image" Target="../media/image484.wmf"/><Relationship Id="rId2" Type="http://schemas.openxmlformats.org/officeDocument/2006/relationships/slideLayout" Target="../slideLayouts/slideLayout7.xml"/><Relationship Id="rId1" Type="http://schemas.openxmlformats.org/officeDocument/2006/relationships/vmlDrawing" Target="../drawings/vmlDrawing91.vml"/><Relationship Id="rId6" Type="http://schemas.openxmlformats.org/officeDocument/2006/relationships/image" Target="../media/image479.wmf"/><Relationship Id="rId11" Type="http://schemas.openxmlformats.org/officeDocument/2006/relationships/oleObject" Target="../embeddings/oleObject264.bin"/><Relationship Id="rId5" Type="http://schemas.openxmlformats.org/officeDocument/2006/relationships/oleObject" Target="../embeddings/oleObject261.bin"/><Relationship Id="rId10" Type="http://schemas.openxmlformats.org/officeDocument/2006/relationships/image" Target="../media/image483.wmf"/><Relationship Id="rId4" Type="http://schemas.openxmlformats.org/officeDocument/2006/relationships/image" Target="../media/image478.wmf"/><Relationship Id="rId9" Type="http://schemas.openxmlformats.org/officeDocument/2006/relationships/oleObject" Target="../embeddings/oleObject263.bin"/><Relationship Id="rId14" Type="http://schemas.openxmlformats.org/officeDocument/2006/relationships/image" Target="../media/image485.wmf"/></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8" Type="http://schemas.openxmlformats.org/officeDocument/2006/relationships/oleObject" Target="../embeddings/oleObject268.bin"/><Relationship Id="rId3" Type="http://schemas.openxmlformats.org/officeDocument/2006/relationships/notesSlide" Target="../notesSlides/notesSlide15.xml"/><Relationship Id="rId7" Type="http://schemas.openxmlformats.org/officeDocument/2006/relationships/image" Target="../media/image487.wmf"/><Relationship Id="rId2" Type="http://schemas.openxmlformats.org/officeDocument/2006/relationships/slideLayout" Target="../slideLayouts/slideLayout7.xml"/><Relationship Id="rId1" Type="http://schemas.openxmlformats.org/officeDocument/2006/relationships/vmlDrawing" Target="../drawings/vmlDrawing92.vml"/><Relationship Id="rId6" Type="http://schemas.openxmlformats.org/officeDocument/2006/relationships/oleObject" Target="../embeddings/oleObject267.bin"/><Relationship Id="rId11" Type="http://schemas.openxmlformats.org/officeDocument/2006/relationships/image" Target="../media/image489.wmf"/><Relationship Id="rId5" Type="http://schemas.openxmlformats.org/officeDocument/2006/relationships/image" Target="../media/image486.wmf"/><Relationship Id="rId10" Type="http://schemas.openxmlformats.org/officeDocument/2006/relationships/oleObject" Target="../embeddings/oleObject269.bin"/><Relationship Id="rId4" Type="http://schemas.openxmlformats.org/officeDocument/2006/relationships/oleObject" Target="../embeddings/oleObject266.bin"/><Relationship Id="rId9" Type="http://schemas.openxmlformats.org/officeDocument/2006/relationships/image" Target="../media/image488.wmf"/></Relationships>
</file>

<file path=ppt/slides/_rels/slide279.xml.rels><?xml version="1.0" encoding="UTF-8" standalone="yes"?>
<Relationships xmlns="http://schemas.openxmlformats.org/package/2006/relationships"><Relationship Id="rId8" Type="http://schemas.openxmlformats.org/officeDocument/2006/relationships/image" Target="../media/image492.wmf"/><Relationship Id="rId3" Type="http://schemas.openxmlformats.org/officeDocument/2006/relationships/oleObject" Target="../embeddings/oleObject270.bin"/><Relationship Id="rId7" Type="http://schemas.openxmlformats.org/officeDocument/2006/relationships/oleObject" Target="../embeddings/oleObject272.bin"/><Relationship Id="rId2" Type="http://schemas.openxmlformats.org/officeDocument/2006/relationships/slideLayout" Target="../slideLayouts/slideLayout7.xml"/><Relationship Id="rId1" Type="http://schemas.openxmlformats.org/officeDocument/2006/relationships/vmlDrawing" Target="../drawings/vmlDrawing93.vml"/><Relationship Id="rId6" Type="http://schemas.openxmlformats.org/officeDocument/2006/relationships/image" Target="../media/image491.wmf"/><Relationship Id="rId5" Type="http://schemas.openxmlformats.org/officeDocument/2006/relationships/oleObject" Target="../embeddings/oleObject271.bin"/><Relationship Id="rId10" Type="http://schemas.openxmlformats.org/officeDocument/2006/relationships/image" Target="../media/image493.wmf"/><Relationship Id="rId4" Type="http://schemas.openxmlformats.org/officeDocument/2006/relationships/image" Target="../media/image490.wmf"/><Relationship Id="rId9" Type="http://schemas.openxmlformats.org/officeDocument/2006/relationships/oleObject" Target="../embeddings/oleObject273.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8" Type="http://schemas.openxmlformats.org/officeDocument/2006/relationships/image" Target="../media/image500.wmf"/><Relationship Id="rId3" Type="http://schemas.openxmlformats.org/officeDocument/2006/relationships/oleObject" Target="../embeddings/oleObject274.bin"/><Relationship Id="rId7" Type="http://schemas.openxmlformats.org/officeDocument/2006/relationships/oleObject" Target="../embeddings/oleObject276.bin"/><Relationship Id="rId12" Type="http://schemas.openxmlformats.org/officeDocument/2006/relationships/image" Target="../media/image502.wmf"/><Relationship Id="rId2" Type="http://schemas.openxmlformats.org/officeDocument/2006/relationships/slideLayout" Target="../slideLayouts/slideLayout4.xml"/><Relationship Id="rId1" Type="http://schemas.openxmlformats.org/officeDocument/2006/relationships/vmlDrawing" Target="../drawings/vmlDrawing94.vml"/><Relationship Id="rId6" Type="http://schemas.openxmlformats.org/officeDocument/2006/relationships/image" Target="../media/image499.wmf"/><Relationship Id="rId11" Type="http://schemas.openxmlformats.org/officeDocument/2006/relationships/oleObject" Target="../embeddings/oleObject278.bin"/><Relationship Id="rId5" Type="http://schemas.openxmlformats.org/officeDocument/2006/relationships/oleObject" Target="../embeddings/oleObject275.bin"/><Relationship Id="rId10" Type="http://schemas.openxmlformats.org/officeDocument/2006/relationships/image" Target="../media/image501.wmf"/><Relationship Id="rId4" Type="http://schemas.openxmlformats.org/officeDocument/2006/relationships/image" Target="../media/image498.wmf"/><Relationship Id="rId9" Type="http://schemas.openxmlformats.org/officeDocument/2006/relationships/oleObject" Target="../embeddings/oleObject277.bin"/></Relationships>
</file>

<file path=ppt/slides/_rels/slide284.xml.rels><?xml version="1.0" encoding="UTF-8" standalone="yes"?>
<Relationships xmlns="http://schemas.openxmlformats.org/package/2006/relationships"><Relationship Id="rId8" Type="http://schemas.openxmlformats.org/officeDocument/2006/relationships/image" Target="../media/image505.wmf"/><Relationship Id="rId13" Type="http://schemas.openxmlformats.org/officeDocument/2006/relationships/oleObject" Target="../embeddings/oleObject284.bin"/><Relationship Id="rId18" Type="http://schemas.openxmlformats.org/officeDocument/2006/relationships/image" Target="../media/image510.wmf"/><Relationship Id="rId3" Type="http://schemas.openxmlformats.org/officeDocument/2006/relationships/oleObject" Target="../embeddings/oleObject279.bin"/><Relationship Id="rId7" Type="http://schemas.openxmlformats.org/officeDocument/2006/relationships/oleObject" Target="../embeddings/oleObject281.bin"/><Relationship Id="rId12" Type="http://schemas.openxmlformats.org/officeDocument/2006/relationships/image" Target="../media/image507.wmf"/><Relationship Id="rId17" Type="http://schemas.openxmlformats.org/officeDocument/2006/relationships/oleObject" Target="../embeddings/oleObject286.bin"/><Relationship Id="rId2" Type="http://schemas.openxmlformats.org/officeDocument/2006/relationships/slideLayout" Target="../slideLayouts/slideLayout7.xml"/><Relationship Id="rId16" Type="http://schemas.openxmlformats.org/officeDocument/2006/relationships/image" Target="../media/image509.wmf"/><Relationship Id="rId1" Type="http://schemas.openxmlformats.org/officeDocument/2006/relationships/vmlDrawing" Target="../drawings/vmlDrawing95.vml"/><Relationship Id="rId6" Type="http://schemas.openxmlformats.org/officeDocument/2006/relationships/image" Target="../media/image504.wmf"/><Relationship Id="rId11" Type="http://schemas.openxmlformats.org/officeDocument/2006/relationships/oleObject" Target="../embeddings/oleObject283.bin"/><Relationship Id="rId5" Type="http://schemas.openxmlformats.org/officeDocument/2006/relationships/oleObject" Target="../embeddings/oleObject280.bin"/><Relationship Id="rId15" Type="http://schemas.openxmlformats.org/officeDocument/2006/relationships/oleObject" Target="../embeddings/oleObject285.bin"/><Relationship Id="rId10" Type="http://schemas.openxmlformats.org/officeDocument/2006/relationships/image" Target="../media/image506.wmf"/><Relationship Id="rId4" Type="http://schemas.openxmlformats.org/officeDocument/2006/relationships/image" Target="../media/image503.wmf"/><Relationship Id="rId9" Type="http://schemas.openxmlformats.org/officeDocument/2006/relationships/oleObject" Target="../embeddings/oleObject282.bin"/><Relationship Id="rId14" Type="http://schemas.openxmlformats.org/officeDocument/2006/relationships/image" Target="../media/image508.wmf"/></Relationships>
</file>

<file path=ppt/slides/_rels/slide285.xml.rels><?xml version="1.0" encoding="UTF-8" standalone="yes"?>
<Relationships xmlns="http://schemas.openxmlformats.org/package/2006/relationships"><Relationship Id="rId8" Type="http://schemas.openxmlformats.org/officeDocument/2006/relationships/image" Target="../media/image513.wmf"/><Relationship Id="rId13" Type="http://schemas.openxmlformats.org/officeDocument/2006/relationships/oleObject" Target="../embeddings/oleObject292.bin"/><Relationship Id="rId18" Type="http://schemas.openxmlformats.org/officeDocument/2006/relationships/image" Target="../media/image488.wmf"/><Relationship Id="rId3" Type="http://schemas.openxmlformats.org/officeDocument/2006/relationships/oleObject" Target="../embeddings/oleObject287.bin"/><Relationship Id="rId7" Type="http://schemas.openxmlformats.org/officeDocument/2006/relationships/oleObject" Target="../embeddings/oleObject289.bin"/><Relationship Id="rId12" Type="http://schemas.openxmlformats.org/officeDocument/2006/relationships/image" Target="../media/image515.wmf"/><Relationship Id="rId17" Type="http://schemas.openxmlformats.org/officeDocument/2006/relationships/oleObject" Target="../embeddings/oleObject294.bin"/><Relationship Id="rId2" Type="http://schemas.openxmlformats.org/officeDocument/2006/relationships/slideLayout" Target="../slideLayouts/slideLayout7.xml"/><Relationship Id="rId16" Type="http://schemas.openxmlformats.org/officeDocument/2006/relationships/image" Target="../media/image517.wmf"/><Relationship Id="rId1" Type="http://schemas.openxmlformats.org/officeDocument/2006/relationships/vmlDrawing" Target="../drawings/vmlDrawing96.vml"/><Relationship Id="rId6" Type="http://schemas.openxmlformats.org/officeDocument/2006/relationships/image" Target="../media/image512.wmf"/><Relationship Id="rId11" Type="http://schemas.openxmlformats.org/officeDocument/2006/relationships/oleObject" Target="../embeddings/oleObject291.bin"/><Relationship Id="rId5" Type="http://schemas.openxmlformats.org/officeDocument/2006/relationships/oleObject" Target="../embeddings/oleObject288.bin"/><Relationship Id="rId15" Type="http://schemas.openxmlformats.org/officeDocument/2006/relationships/oleObject" Target="../embeddings/oleObject293.bin"/><Relationship Id="rId10" Type="http://schemas.openxmlformats.org/officeDocument/2006/relationships/image" Target="../media/image514.wmf"/><Relationship Id="rId4" Type="http://schemas.openxmlformats.org/officeDocument/2006/relationships/image" Target="../media/image511.wmf"/><Relationship Id="rId9" Type="http://schemas.openxmlformats.org/officeDocument/2006/relationships/oleObject" Target="../embeddings/oleObject290.bin"/><Relationship Id="rId14" Type="http://schemas.openxmlformats.org/officeDocument/2006/relationships/image" Target="../media/image516.wmf"/></Relationships>
</file>

<file path=ppt/slides/_rels/slide286.xml.rels><?xml version="1.0" encoding="UTF-8" standalone="yes"?>
<Relationships xmlns="http://schemas.openxmlformats.org/package/2006/relationships"><Relationship Id="rId8" Type="http://schemas.openxmlformats.org/officeDocument/2006/relationships/image" Target="../media/image520.wmf"/><Relationship Id="rId3" Type="http://schemas.openxmlformats.org/officeDocument/2006/relationships/oleObject" Target="../embeddings/oleObject295.bin"/><Relationship Id="rId7" Type="http://schemas.openxmlformats.org/officeDocument/2006/relationships/oleObject" Target="../embeddings/oleObject297.bin"/><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519.wmf"/><Relationship Id="rId5" Type="http://schemas.openxmlformats.org/officeDocument/2006/relationships/oleObject" Target="../embeddings/oleObject296.bin"/><Relationship Id="rId10" Type="http://schemas.openxmlformats.org/officeDocument/2006/relationships/image" Target="../media/image521.wmf"/><Relationship Id="rId4" Type="http://schemas.openxmlformats.org/officeDocument/2006/relationships/image" Target="../media/image518.wmf"/><Relationship Id="rId9" Type="http://schemas.openxmlformats.org/officeDocument/2006/relationships/oleObject" Target="../embeddings/oleObject298.bin"/></Relationships>
</file>

<file path=ppt/slides/_rels/slide287.xml.rels><?xml version="1.0" encoding="UTF-8" standalone="yes"?>
<Relationships xmlns="http://schemas.openxmlformats.org/package/2006/relationships"><Relationship Id="rId8" Type="http://schemas.openxmlformats.org/officeDocument/2006/relationships/image" Target="../media/image524.wmf"/><Relationship Id="rId3" Type="http://schemas.openxmlformats.org/officeDocument/2006/relationships/oleObject" Target="../embeddings/oleObject299.bin"/><Relationship Id="rId7" Type="http://schemas.openxmlformats.org/officeDocument/2006/relationships/oleObject" Target="../embeddings/oleObject301.bin"/><Relationship Id="rId2" Type="http://schemas.openxmlformats.org/officeDocument/2006/relationships/slideLayout" Target="../slideLayouts/slideLayout7.xml"/><Relationship Id="rId1" Type="http://schemas.openxmlformats.org/officeDocument/2006/relationships/vmlDrawing" Target="../drawings/vmlDrawing98.vml"/><Relationship Id="rId6" Type="http://schemas.openxmlformats.org/officeDocument/2006/relationships/image" Target="../media/image523.wmf"/><Relationship Id="rId5" Type="http://schemas.openxmlformats.org/officeDocument/2006/relationships/oleObject" Target="../embeddings/oleObject300.bin"/><Relationship Id="rId10" Type="http://schemas.openxmlformats.org/officeDocument/2006/relationships/image" Target="../media/image525.wmf"/><Relationship Id="rId4" Type="http://schemas.openxmlformats.org/officeDocument/2006/relationships/image" Target="../media/image522.wmf"/><Relationship Id="rId9" Type="http://schemas.openxmlformats.org/officeDocument/2006/relationships/oleObject" Target="../embeddings/oleObject302.bin"/></Relationships>
</file>

<file path=ppt/slides/_rels/slide288.xml.rels><?xml version="1.0" encoding="UTF-8" standalone="yes"?>
<Relationships xmlns="http://schemas.openxmlformats.org/package/2006/relationships"><Relationship Id="rId8" Type="http://schemas.openxmlformats.org/officeDocument/2006/relationships/image" Target="../media/image528.wmf"/><Relationship Id="rId13" Type="http://schemas.openxmlformats.org/officeDocument/2006/relationships/oleObject" Target="../embeddings/oleObject308.bin"/><Relationship Id="rId3" Type="http://schemas.openxmlformats.org/officeDocument/2006/relationships/oleObject" Target="../embeddings/oleObject303.bin"/><Relationship Id="rId7" Type="http://schemas.openxmlformats.org/officeDocument/2006/relationships/oleObject" Target="../embeddings/oleObject305.bin"/><Relationship Id="rId12" Type="http://schemas.openxmlformats.org/officeDocument/2006/relationships/image" Target="../media/image530.wmf"/><Relationship Id="rId2" Type="http://schemas.openxmlformats.org/officeDocument/2006/relationships/slideLayout" Target="../slideLayouts/slideLayout2.xml"/><Relationship Id="rId1" Type="http://schemas.openxmlformats.org/officeDocument/2006/relationships/vmlDrawing" Target="../drawings/vmlDrawing99.vml"/><Relationship Id="rId6" Type="http://schemas.openxmlformats.org/officeDocument/2006/relationships/image" Target="../media/image527.wmf"/><Relationship Id="rId11" Type="http://schemas.openxmlformats.org/officeDocument/2006/relationships/oleObject" Target="../embeddings/oleObject307.bin"/><Relationship Id="rId5" Type="http://schemas.openxmlformats.org/officeDocument/2006/relationships/oleObject" Target="../embeddings/oleObject304.bin"/><Relationship Id="rId10" Type="http://schemas.openxmlformats.org/officeDocument/2006/relationships/image" Target="../media/image529.wmf"/><Relationship Id="rId4" Type="http://schemas.openxmlformats.org/officeDocument/2006/relationships/image" Target="../media/image526.wmf"/><Relationship Id="rId9" Type="http://schemas.openxmlformats.org/officeDocument/2006/relationships/oleObject" Target="../embeddings/oleObject306.bin"/><Relationship Id="rId14" Type="http://schemas.openxmlformats.org/officeDocument/2006/relationships/image" Target="../media/image531.wmf"/></Relationships>
</file>

<file path=ppt/slides/_rels/slide289.xml.rels><?xml version="1.0" encoding="UTF-8" standalone="yes"?>
<Relationships xmlns="http://schemas.openxmlformats.org/package/2006/relationships"><Relationship Id="rId8" Type="http://schemas.openxmlformats.org/officeDocument/2006/relationships/image" Target="../media/image534.wmf"/><Relationship Id="rId3" Type="http://schemas.openxmlformats.org/officeDocument/2006/relationships/oleObject" Target="../embeddings/oleObject309.bin"/><Relationship Id="rId7" Type="http://schemas.openxmlformats.org/officeDocument/2006/relationships/oleObject" Target="../embeddings/oleObject311.bin"/><Relationship Id="rId2" Type="http://schemas.openxmlformats.org/officeDocument/2006/relationships/slideLayout" Target="../slideLayouts/slideLayout7.xml"/><Relationship Id="rId1" Type="http://schemas.openxmlformats.org/officeDocument/2006/relationships/vmlDrawing" Target="../drawings/vmlDrawing100.vml"/><Relationship Id="rId6" Type="http://schemas.openxmlformats.org/officeDocument/2006/relationships/image" Target="../media/image533.wmf"/><Relationship Id="rId5" Type="http://schemas.openxmlformats.org/officeDocument/2006/relationships/oleObject" Target="../embeddings/oleObject310.bin"/><Relationship Id="rId10" Type="http://schemas.openxmlformats.org/officeDocument/2006/relationships/image" Target="../media/image535.wmf"/><Relationship Id="rId4" Type="http://schemas.openxmlformats.org/officeDocument/2006/relationships/image" Target="../media/image532.wmf"/><Relationship Id="rId9" Type="http://schemas.openxmlformats.org/officeDocument/2006/relationships/oleObject" Target="../embeddings/oleObject31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3" Type="http://schemas.openxmlformats.org/officeDocument/2006/relationships/oleObject" Target="../embeddings/oleObject313.bin"/><Relationship Id="rId2" Type="http://schemas.openxmlformats.org/officeDocument/2006/relationships/slideLayout" Target="../slideLayouts/slideLayout12.xml"/><Relationship Id="rId1" Type="http://schemas.openxmlformats.org/officeDocument/2006/relationships/vmlDrawing" Target="../drawings/vmlDrawing101.vml"/><Relationship Id="rId4" Type="http://schemas.openxmlformats.org/officeDocument/2006/relationships/image" Target="../media/image536.emf"/></Relationships>
</file>

<file path=ppt/slides/_rels/slide291.xml.rels><?xml version="1.0" encoding="UTF-8" standalone="yes"?>
<Relationships xmlns="http://schemas.openxmlformats.org/package/2006/relationships"><Relationship Id="rId3" Type="http://schemas.openxmlformats.org/officeDocument/2006/relationships/oleObject" Target="../embeddings/oleObject314.bin"/><Relationship Id="rId2" Type="http://schemas.openxmlformats.org/officeDocument/2006/relationships/slideLayout" Target="../slideLayouts/slideLayout12.xml"/><Relationship Id="rId1" Type="http://schemas.openxmlformats.org/officeDocument/2006/relationships/vmlDrawing" Target="../drawings/vmlDrawing102.vml"/><Relationship Id="rId4" Type="http://schemas.openxmlformats.org/officeDocument/2006/relationships/image" Target="../media/image537.emf"/></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315.bin"/><Relationship Id="rId2" Type="http://schemas.openxmlformats.org/officeDocument/2006/relationships/slideLayout" Target="../slideLayouts/slideLayout12.xml"/><Relationship Id="rId1" Type="http://schemas.openxmlformats.org/officeDocument/2006/relationships/vmlDrawing" Target="../drawings/vmlDrawing103.vml"/><Relationship Id="rId4" Type="http://schemas.openxmlformats.org/officeDocument/2006/relationships/image" Target="../media/image538.emf"/></Relationships>
</file>

<file path=ppt/slides/_rels/slide294.xml.rels><?xml version="1.0" encoding="UTF-8" standalone="yes"?>
<Relationships xmlns="http://schemas.openxmlformats.org/package/2006/relationships"><Relationship Id="rId8" Type="http://schemas.openxmlformats.org/officeDocument/2006/relationships/image" Target="../media/image541.wmf"/><Relationship Id="rId3" Type="http://schemas.openxmlformats.org/officeDocument/2006/relationships/oleObject" Target="../embeddings/oleObject316.bin"/><Relationship Id="rId7" Type="http://schemas.openxmlformats.org/officeDocument/2006/relationships/oleObject" Target="../embeddings/oleObject318.bin"/><Relationship Id="rId2" Type="http://schemas.openxmlformats.org/officeDocument/2006/relationships/slideLayout" Target="../slideLayouts/slideLayout2.xml"/><Relationship Id="rId1" Type="http://schemas.openxmlformats.org/officeDocument/2006/relationships/vmlDrawing" Target="../drawings/vmlDrawing104.vml"/><Relationship Id="rId6" Type="http://schemas.openxmlformats.org/officeDocument/2006/relationships/image" Target="../media/image540.wmf"/><Relationship Id="rId11" Type="http://schemas.openxmlformats.org/officeDocument/2006/relationships/oleObject" Target="../embeddings/oleObject320.bin"/><Relationship Id="rId5" Type="http://schemas.openxmlformats.org/officeDocument/2006/relationships/oleObject" Target="../embeddings/oleObject317.bin"/><Relationship Id="rId10" Type="http://schemas.openxmlformats.org/officeDocument/2006/relationships/image" Target="../media/image542.wmf"/><Relationship Id="rId4" Type="http://schemas.openxmlformats.org/officeDocument/2006/relationships/image" Target="../media/image539.wmf"/><Relationship Id="rId9" Type="http://schemas.openxmlformats.org/officeDocument/2006/relationships/oleObject" Target="../embeddings/oleObject319.bin"/></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321.bin"/><Relationship Id="rId2" Type="http://schemas.openxmlformats.org/officeDocument/2006/relationships/slideLayout" Target="../slideLayouts/slideLayout12.xml"/><Relationship Id="rId1" Type="http://schemas.openxmlformats.org/officeDocument/2006/relationships/vmlDrawing" Target="../drawings/vmlDrawing105.vml"/><Relationship Id="rId4" Type="http://schemas.openxmlformats.org/officeDocument/2006/relationships/image" Target="../media/image543.emf"/></Relationships>
</file>

<file path=ppt/slides/_rels/slide296.xml.rels><?xml version="1.0" encoding="UTF-8" standalone="yes"?>
<Relationships xmlns="http://schemas.openxmlformats.org/package/2006/relationships"><Relationship Id="rId3" Type="http://schemas.openxmlformats.org/officeDocument/2006/relationships/oleObject" Target="../embeddings/oleObject322.bin"/><Relationship Id="rId2" Type="http://schemas.openxmlformats.org/officeDocument/2006/relationships/slideLayout" Target="../slideLayouts/slideLayout2.xml"/><Relationship Id="rId1" Type="http://schemas.openxmlformats.org/officeDocument/2006/relationships/vmlDrawing" Target="../drawings/vmlDrawing106.vml"/><Relationship Id="rId4" Type="http://schemas.openxmlformats.org/officeDocument/2006/relationships/image" Target="../media/image20.wmf"/></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8.xml.rels><?xml version="1.0" encoding="UTF-8" standalone="yes"?>
<Relationships xmlns="http://schemas.openxmlformats.org/package/2006/relationships"><Relationship Id="rId3" Type="http://schemas.openxmlformats.org/officeDocument/2006/relationships/oleObject" Target="../embeddings/oleObject323.bin"/><Relationship Id="rId2" Type="http://schemas.openxmlformats.org/officeDocument/2006/relationships/slideLayout" Target="../slideLayouts/slideLayout12.xml"/><Relationship Id="rId1" Type="http://schemas.openxmlformats.org/officeDocument/2006/relationships/vmlDrawing" Target="../drawings/vmlDrawing107.vml"/><Relationship Id="rId4" Type="http://schemas.openxmlformats.org/officeDocument/2006/relationships/image" Target="../media/image544.emf"/></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545.emf"/><Relationship Id="rId1" Type="http://schemas.openxmlformats.org/officeDocument/2006/relationships/slideLayout" Target="../slideLayouts/slideLayout12.xml"/></Relationships>
</file>

<file path=ppt/slides/_rels/slide301.xml.rels><?xml version="1.0" encoding="UTF-8" standalone="yes"?>
<Relationships xmlns="http://schemas.openxmlformats.org/package/2006/relationships"><Relationship Id="rId3" Type="http://schemas.openxmlformats.org/officeDocument/2006/relationships/oleObject" Target="../embeddings/oleObject324.bin"/><Relationship Id="rId2" Type="http://schemas.openxmlformats.org/officeDocument/2006/relationships/slideLayout" Target="../slideLayouts/slideLayout12.xml"/><Relationship Id="rId1" Type="http://schemas.openxmlformats.org/officeDocument/2006/relationships/vmlDrawing" Target="../drawings/vmlDrawing108.vml"/><Relationship Id="rId4" Type="http://schemas.openxmlformats.org/officeDocument/2006/relationships/image" Target="../media/image546.emf"/></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oleObject" Target="../embeddings/oleObject325.bin"/><Relationship Id="rId2" Type="http://schemas.openxmlformats.org/officeDocument/2006/relationships/slideLayout" Target="../slideLayouts/slideLayout12.xml"/><Relationship Id="rId1" Type="http://schemas.openxmlformats.org/officeDocument/2006/relationships/vmlDrawing" Target="../drawings/vmlDrawing109.vml"/><Relationship Id="rId4" Type="http://schemas.openxmlformats.org/officeDocument/2006/relationships/image" Target="../media/image547.emf"/></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oleObject" Target="../embeddings/oleObject326.bin"/><Relationship Id="rId2" Type="http://schemas.openxmlformats.org/officeDocument/2006/relationships/slideLayout" Target="../slideLayouts/slideLayout12.xml"/><Relationship Id="rId1" Type="http://schemas.openxmlformats.org/officeDocument/2006/relationships/vmlDrawing" Target="../drawings/vmlDrawing110.vml"/><Relationship Id="rId4" Type="http://schemas.openxmlformats.org/officeDocument/2006/relationships/image" Target="../media/image548.emf"/></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oleObject" Target="../embeddings/oleObject327.bin"/><Relationship Id="rId2" Type="http://schemas.openxmlformats.org/officeDocument/2006/relationships/slideLayout" Target="../slideLayouts/slideLayout12.xml"/><Relationship Id="rId1" Type="http://schemas.openxmlformats.org/officeDocument/2006/relationships/vmlDrawing" Target="../drawings/vmlDrawing111.vml"/><Relationship Id="rId4" Type="http://schemas.openxmlformats.org/officeDocument/2006/relationships/image" Target="../media/image549.emf"/></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oleObject" Target="../embeddings/oleObject328.bin"/><Relationship Id="rId2" Type="http://schemas.openxmlformats.org/officeDocument/2006/relationships/slideLayout" Target="../slideLayouts/slideLayout2.xml"/><Relationship Id="rId1" Type="http://schemas.openxmlformats.org/officeDocument/2006/relationships/vmlDrawing" Target="../drawings/vmlDrawing112.vml"/><Relationship Id="rId4" Type="http://schemas.openxmlformats.org/officeDocument/2006/relationships/image" Target="../media/image550.emf"/></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13.vml"/><Relationship Id="rId5" Type="http://schemas.openxmlformats.org/officeDocument/2006/relationships/image" Target="../media/image551.emf"/><Relationship Id="rId4" Type="http://schemas.openxmlformats.org/officeDocument/2006/relationships/oleObject" Target="../embeddings/oleObject329.bin"/></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oleObject" Target="../embeddings/oleObject330.bin"/><Relationship Id="rId2" Type="http://schemas.openxmlformats.org/officeDocument/2006/relationships/slideLayout" Target="../slideLayouts/slideLayout12.xml"/><Relationship Id="rId1" Type="http://schemas.openxmlformats.org/officeDocument/2006/relationships/vmlDrawing" Target="../drawings/vmlDrawing114.vml"/><Relationship Id="rId4" Type="http://schemas.openxmlformats.org/officeDocument/2006/relationships/image" Target="../media/image552.emf"/></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oleObject" Target="../embeddings/oleObject331.bin"/><Relationship Id="rId2" Type="http://schemas.openxmlformats.org/officeDocument/2006/relationships/slideLayout" Target="../slideLayouts/slideLayout12.xml"/><Relationship Id="rId1" Type="http://schemas.openxmlformats.org/officeDocument/2006/relationships/vmlDrawing" Target="../drawings/vmlDrawing115.vml"/><Relationship Id="rId4" Type="http://schemas.openxmlformats.org/officeDocument/2006/relationships/image" Target="../media/image553.emf"/></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4.png"/><Relationship Id="rId4" Type="http://schemas.openxmlformats.org/officeDocument/2006/relationships/image" Target="../media/image23.wmf"/></Relationships>
</file>

<file path=ppt/slides/_rels/slide360.xml.rels><?xml version="1.0" encoding="UTF-8" standalone="yes"?>
<Relationships xmlns="http://schemas.openxmlformats.org/package/2006/relationships"><Relationship Id="rId3" Type="http://schemas.openxmlformats.org/officeDocument/2006/relationships/oleObject" Target="../embeddings/oleObject332.bin"/><Relationship Id="rId2" Type="http://schemas.openxmlformats.org/officeDocument/2006/relationships/slideLayout" Target="../slideLayouts/slideLayout12.xml"/><Relationship Id="rId1" Type="http://schemas.openxmlformats.org/officeDocument/2006/relationships/vmlDrawing" Target="../drawings/vmlDrawing116.vml"/><Relationship Id="rId4" Type="http://schemas.openxmlformats.org/officeDocument/2006/relationships/image" Target="../media/image554.emf"/></Relationships>
</file>

<file path=ppt/slides/_rels/slide361.xml.rels><?xml version="1.0" encoding="UTF-8" standalone="yes"?>
<Relationships xmlns="http://schemas.openxmlformats.org/package/2006/relationships"><Relationship Id="rId3" Type="http://schemas.openxmlformats.org/officeDocument/2006/relationships/oleObject" Target="../embeddings/oleObject333.bin"/><Relationship Id="rId2" Type="http://schemas.openxmlformats.org/officeDocument/2006/relationships/slideLayout" Target="../slideLayouts/slideLayout2.xml"/><Relationship Id="rId1" Type="http://schemas.openxmlformats.org/officeDocument/2006/relationships/vmlDrawing" Target="../drawings/vmlDrawing117.vml"/><Relationship Id="rId4" Type="http://schemas.openxmlformats.org/officeDocument/2006/relationships/image" Target="../media/image555.emf"/></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4.xml.rels><?xml version="1.0" encoding="UTF-8" standalone="yes"?>
<Relationships xmlns="http://schemas.openxmlformats.org/package/2006/relationships"><Relationship Id="rId2" Type="http://schemas.openxmlformats.org/officeDocument/2006/relationships/image" Target="../media/image556.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5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oleObject" Target="../embeddings/oleObject334.bin"/><Relationship Id="rId2" Type="http://schemas.openxmlformats.org/officeDocument/2006/relationships/slideLayout" Target="../slideLayouts/slideLayout2.xml"/><Relationship Id="rId1" Type="http://schemas.openxmlformats.org/officeDocument/2006/relationships/vmlDrawing" Target="../drawings/vmlDrawing118.vml"/><Relationship Id="rId4" Type="http://schemas.openxmlformats.org/officeDocument/2006/relationships/image" Target="../media/image562.emf"/></Relationships>
</file>

<file path=ppt/slides/_rels/slide371.xml.rels><?xml version="1.0" encoding="UTF-8" standalone="yes"?>
<Relationships xmlns="http://schemas.openxmlformats.org/package/2006/relationships"><Relationship Id="rId2" Type="http://schemas.openxmlformats.org/officeDocument/2006/relationships/image" Target="../media/image563.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image" Target="../media/image564.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565.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566.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567.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569.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5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4.bin"/><Relationship Id="rId5" Type="http://schemas.openxmlformats.org/officeDocument/2006/relationships/image" Target="../media/image27.wmf"/><Relationship Id="rId4" Type="http://schemas.openxmlformats.org/officeDocument/2006/relationships/oleObject" Target="../embeddings/oleObject13.bin"/><Relationship Id="rId9" Type="http://schemas.openxmlformats.org/officeDocument/2006/relationships/image" Target="../media/image29.wmf"/></Relationships>
</file>

<file path=ppt/slides/_rels/slide380.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image" Target="../media/image572.png"/><Relationship Id="rId1" Type="http://schemas.openxmlformats.org/officeDocument/2006/relationships/slideLayout" Target="../slideLayouts/slideLayout2.xml"/><Relationship Id="rId4" Type="http://schemas.openxmlformats.org/officeDocument/2006/relationships/image" Target="../media/image574.png"/></Relationships>
</file>

<file path=ppt/slides/_rels/slide381.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image" Target="../media/image572.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2.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image" Target="../media/image572.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579.png"/><Relationship Id="rId2" Type="http://schemas.openxmlformats.org/officeDocument/2006/relationships/image" Target="../media/image578.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8.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image" Target="../media/image581.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583.png"/><Relationship Id="rId2" Type="http://schemas.openxmlformats.org/officeDocument/2006/relationships/image" Target="../media/image581.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image" Target="../media/image581.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image" Target="../media/image58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1.wmf"/><Relationship Id="rId5" Type="http://schemas.openxmlformats.org/officeDocument/2006/relationships/oleObject" Target="../embeddings/oleObject17.bin"/><Relationship Id="rId4" Type="http://schemas.openxmlformats.org/officeDocument/2006/relationships/image" Target="../media/image30.wmf"/></Relationships>
</file>

<file path=ppt/slides/_rels/slide390.xml.rels><?xml version="1.0" encoding="UTF-8" standalone="yes"?>
<Relationships xmlns="http://schemas.openxmlformats.org/package/2006/relationships"><Relationship Id="rId3" Type="http://schemas.openxmlformats.org/officeDocument/2006/relationships/image" Target="../media/image586.png"/><Relationship Id="rId2" Type="http://schemas.openxmlformats.org/officeDocument/2006/relationships/image" Target="../media/image581.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image" Target="../media/image581.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image" Target="../media/image588.png"/><Relationship Id="rId1" Type="http://schemas.openxmlformats.org/officeDocument/2006/relationships/slideLayout" Target="../slideLayouts/slideLayout2.xml"/><Relationship Id="rId4" Type="http://schemas.openxmlformats.org/officeDocument/2006/relationships/image" Target="../media/image590.png"/></Relationships>
</file>

<file path=ppt/slides/_rels/slide39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image" Target="../media/image588.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image" Target="../media/image588.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image" Target="../media/image588.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3" Type="http://schemas.openxmlformats.org/officeDocument/2006/relationships/image" Target="../media/image596.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3.wmf"/><Relationship Id="rId5" Type="http://schemas.openxmlformats.org/officeDocument/2006/relationships/oleObject" Target="../embeddings/oleObject19.bin"/><Relationship Id="rId4" Type="http://schemas.openxmlformats.org/officeDocument/2006/relationships/image" Target="../media/image32.wmf"/></Relationships>
</file>

<file path=ppt/slides/_rels/slide400.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603.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image" Target="../media/image604.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05.png"/></Relationships>
</file>

<file path=ppt/slides/_rels/slide407.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06.png"/></Relationships>
</file>

<file path=ppt/slides/_rels/slide408.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4.wmf"/></Relationships>
</file>

<file path=ppt/slides/_rels/slide410.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image" Target="../media/image609.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594.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image" Target="../media/image613.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image" Target="../media/image613.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image" Target="../media/image613.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image" Target="../media/image617.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image" Target="../media/image618.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image" Target="../media/image6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5.wmf"/><Relationship Id="rId4" Type="http://schemas.openxmlformats.org/officeDocument/2006/relationships/oleObject" Target="../embeddings/oleObject21.bin"/></Relationships>
</file>

<file path=ppt/slides/_rels/slide42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3.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image" Target="../media/image621.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image" Target="../media/image622.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image" Target="../media/image624.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image" Target="../media/image626.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image" Target="../media/image628.png"/><Relationship Id="rId1" Type="http://schemas.openxmlformats.org/officeDocument/2006/relationships/slideLayout" Target="../slideLayouts/slideLayout2.xml"/><Relationship Id="rId4" Type="http://schemas.openxmlformats.org/officeDocument/2006/relationships/image" Target="../media/image629.png"/></Relationships>
</file>

<file path=ppt/slides/_rels/slide426.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image" Target="../media/image626.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427.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image" Target="../media/image631.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image" Target="../media/image632.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633.png"/><Relationship Id="rId2" Type="http://schemas.openxmlformats.org/officeDocument/2006/relationships/image" Target="../media/image6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6.wmf"/></Relationships>
</file>

<file path=ppt/slides/_rels/slide430.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image" Target="../media/image634.png"/><Relationship Id="rId1" Type="http://schemas.openxmlformats.org/officeDocument/2006/relationships/slideLayout" Target="../slideLayouts/slideLayout2.xml"/><Relationship Id="rId4" Type="http://schemas.openxmlformats.org/officeDocument/2006/relationships/image" Target="../media/image635.png"/></Relationships>
</file>

<file path=ppt/slides/_rels/slide431.xml.rels><?xml version="1.0" encoding="UTF-8" standalone="yes"?>
<Relationships xmlns="http://schemas.openxmlformats.org/package/2006/relationships"><Relationship Id="rId3" Type="http://schemas.openxmlformats.org/officeDocument/2006/relationships/image" Target="../media/image636.png"/><Relationship Id="rId2" Type="http://schemas.openxmlformats.org/officeDocument/2006/relationships/image" Target="../media/image626.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oleObject" Target="../embeddings/oleObject335.bin"/><Relationship Id="rId2" Type="http://schemas.openxmlformats.org/officeDocument/2006/relationships/slideLayout" Target="../slideLayouts/slideLayout2.xml"/><Relationship Id="rId1" Type="http://schemas.openxmlformats.org/officeDocument/2006/relationships/vmlDrawing" Target="../drawings/vmlDrawing119.vml"/><Relationship Id="rId4" Type="http://schemas.openxmlformats.org/officeDocument/2006/relationships/image" Target="../media/image637.emf"/></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9.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639.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641.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642.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643.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644.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645.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image" Target="../media/image646.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647.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image" Target="../media/image6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39.wmf"/><Relationship Id="rId5" Type="http://schemas.openxmlformats.org/officeDocument/2006/relationships/oleObject" Target="../embeddings/oleObject24.bin"/><Relationship Id="rId4" Type="http://schemas.openxmlformats.org/officeDocument/2006/relationships/image" Target="../media/image38.wmf"/></Relationships>
</file>

<file path=ppt/slides/_rels/slide450.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652.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653.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654.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655.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image" Target="../media/image656.png"/><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657.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6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1.wmf"/><Relationship Id="rId5" Type="http://schemas.openxmlformats.org/officeDocument/2006/relationships/oleObject" Target="../embeddings/oleObject26.bin"/><Relationship Id="rId4" Type="http://schemas.openxmlformats.org/officeDocument/2006/relationships/image" Target="../media/image40.wmf"/></Relationships>
</file>

<file path=ppt/slides/_rels/slide460.xml.rels><?xml version="1.0" encoding="UTF-8" standalone="yes"?>
<Relationships xmlns="http://schemas.openxmlformats.org/package/2006/relationships"><Relationship Id="rId2" Type="http://schemas.openxmlformats.org/officeDocument/2006/relationships/image" Target="../media/image659.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661.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image" Target="../media/image662.png"/><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663.png"/><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image" Target="../media/image664.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2" Type="http://schemas.openxmlformats.org/officeDocument/2006/relationships/image" Target="../media/image665.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666.png"/><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2" Type="http://schemas.openxmlformats.org/officeDocument/2006/relationships/image" Target="../media/image667.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2" Type="http://schemas.openxmlformats.org/officeDocument/2006/relationships/image" Target="../media/image6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669.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2" Type="http://schemas.openxmlformats.org/officeDocument/2006/relationships/image" Target="../media/image672.pn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2" Type="http://schemas.openxmlformats.org/officeDocument/2006/relationships/image" Target="../media/image673.png"/><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image" Target="../media/image674.png"/><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image" Target="../media/image675.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image" Target="../media/image676.png"/><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image" Target="../media/image677.png"/><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6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679.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681.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682.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683.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image" Target="../media/image684.pn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685.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686.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687.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6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689.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691.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692.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image" Target="../media/image693.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694.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695.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696.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697.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6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44.wmf"/><Relationship Id="rId4" Type="http://schemas.openxmlformats.org/officeDocument/2006/relationships/oleObject" Target="../embeddings/oleObject28.bin"/></Relationships>
</file>

<file path=ppt/slides/_rels/slide500.xml.rels><?xml version="1.0" encoding="UTF-8" standalone="yes"?>
<Relationships xmlns="http://schemas.openxmlformats.org/package/2006/relationships"><Relationship Id="rId2" Type="http://schemas.openxmlformats.org/officeDocument/2006/relationships/image" Target="../media/image699.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701.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3" Type="http://schemas.openxmlformats.org/officeDocument/2006/relationships/oleObject" Target="../embeddings/oleObject336.bin"/><Relationship Id="rId2" Type="http://schemas.openxmlformats.org/officeDocument/2006/relationships/slideLayout" Target="../slideLayouts/slideLayout2.xml"/><Relationship Id="rId1" Type="http://schemas.openxmlformats.org/officeDocument/2006/relationships/vmlDrawing" Target="../drawings/vmlDrawing120.vml"/><Relationship Id="rId4" Type="http://schemas.openxmlformats.org/officeDocument/2006/relationships/image" Target="../media/image702.emf"/></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4.xml.rels><?xml version="1.0" encoding="UTF-8" standalone="yes"?>
<Relationships xmlns="http://schemas.openxmlformats.org/package/2006/relationships"><Relationship Id="rId3" Type="http://schemas.openxmlformats.org/officeDocument/2006/relationships/oleObject" Target="../embeddings/oleObject337.bin"/><Relationship Id="rId2" Type="http://schemas.openxmlformats.org/officeDocument/2006/relationships/slideLayout" Target="../slideLayouts/slideLayout12.xml"/><Relationship Id="rId1" Type="http://schemas.openxmlformats.org/officeDocument/2006/relationships/vmlDrawing" Target="../drawings/vmlDrawing121.vml"/><Relationship Id="rId4" Type="http://schemas.openxmlformats.org/officeDocument/2006/relationships/image" Target="../media/image703.emf"/></Relationships>
</file>

<file path=ppt/slides/_rels/slide515.xml.rels><?xml version="1.0" encoding="UTF-8" standalone="yes"?>
<Relationships xmlns="http://schemas.openxmlformats.org/package/2006/relationships"><Relationship Id="rId8" Type="http://schemas.openxmlformats.org/officeDocument/2006/relationships/image" Target="../media/image541.wmf"/><Relationship Id="rId3" Type="http://schemas.openxmlformats.org/officeDocument/2006/relationships/oleObject" Target="../embeddings/oleObject338.bin"/><Relationship Id="rId7" Type="http://schemas.openxmlformats.org/officeDocument/2006/relationships/oleObject" Target="../embeddings/oleObject340.bin"/><Relationship Id="rId2" Type="http://schemas.openxmlformats.org/officeDocument/2006/relationships/slideLayout" Target="../slideLayouts/slideLayout12.xml"/><Relationship Id="rId1" Type="http://schemas.openxmlformats.org/officeDocument/2006/relationships/vmlDrawing" Target="../drawings/vmlDrawing122.vml"/><Relationship Id="rId6" Type="http://schemas.openxmlformats.org/officeDocument/2006/relationships/image" Target="../media/image540.wmf"/><Relationship Id="rId11" Type="http://schemas.openxmlformats.org/officeDocument/2006/relationships/oleObject" Target="../embeddings/oleObject342.bin"/><Relationship Id="rId5" Type="http://schemas.openxmlformats.org/officeDocument/2006/relationships/oleObject" Target="../embeddings/oleObject339.bin"/><Relationship Id="rId10" Type="http://schemas.openxmlformats.org/officeDocument/2006/relationships/image" Target="../media/image542.wmf"/><Relationship Id="rId4" Type="http://schemas.openxmlformats.org/officeDocument/2006/relationships/image" Target="../media/image539.wmf"/><Relationship Id="rId9" Type="http://schemas.openxmlformats.org/officeDocument/2006/relationships/oleObject" Target="../embeddings/oleObject341.bin"/></Relationships>
</file>

<file path=ppt/slides/_rels/slide516.xml.rels><?xml version="1.0" encoding="UTF-8" standalone="yes"?>
<Relationships xmlns="http://schemas.openxmlformats.org/package/2006/relationships"><Relationship Id="rId8" Type="http://schemas.openxmlformats.org/officeDocument/2006/relationships/image" Target="../media/image542.wmf"/><Relationship Id="rId3" Type="http://schemas.openxmlformats.org/officeDocument/2006/relationships/oleObject" Target="../embeddings/oleObject343.bin"/><Relationship Id="rId7" Type="http://schemas.openxmlformats.org/officeDocument/2006/relationships/oleObject" Target="../embeddings/oleObject345.bin"/><Relationship Id="rId2" Type="http://schemas.openxmlformats.org/officeDocument/2006/relationships/slideLayout" Target="../slideLayouts/slideLayout2.xml"/><Relationship Id="rId1" Type="http://schemas.openxmlformats.org/officeDocument/2006/relationships/vmlDrawing" Target="../drawings/vmlDrawing123.vml"/><Relationship Id="rId6" Type="http://schemas.openxmlformats.org/officeDocument/2006/relationships/image" Target="../media/image541.wmf"/><Relationship Id="rId5" Type="http://schemas.openxmlformats.org/officeDocument/2006/relationships/oleObject" Target="../embeddings/oleObject344.bin"/><Relationship Id="rId4" Type="http://schemas.openxmlformats.org/officeDocument/2006/relationships/image" Target="../media/image540.wmf"/><Relationship Id="rId9" Type="http://schemas.openxmlformats.org/officeDocument/2006/relationships/oleObject" Target="../embeddings/oleObject346.bin"/></Relationships>
</file>

<file path=ppt/slides/_rels/slide517.xml.rels><?xml version="1.0" encoding="UTF-8" standalone="yes"?>
<Relationships xmlns="http://schemas.openxmlformats.org/package/2006/relationships"><Relationship Id="rId8" Type="http://schemas.openxmlformats.org/officeDocument/2006/relationships/image" Target="../media/image540.wmf"/><Relationship Id="rId13" Type="http://schemas.openxmlformats.org/officeDocument/2006/relationships/oleObject" Target="../embeddings/oleObject352.bin"/><Relationship Id="rId3" Type="http://schemas.openxmlformats.org/officeDocument/2006/relationships/oleObject" Target="../embeddings/oleObject347.bin"/><Relationship Id="rId7" Type="http://schemas.openxmlformats.org/officeDocument/2006/relationships/oleObject" Target="../embeddings/oleObject349.bin"/><Relationship Id="rId12" Type="http://schemas.openxmlformats.org/officeDocument/2006/relationships/image" Target="../media/image542.wmf"/><Relationship Id="rId2" Type="http://schemas.openxmlformats.org/officeDocument/2006/relationships/slideLayout" Target="../slideLayouts/slideLayout12.xml"/><Relationship Id="rId1" Type="http://schemas.openxmlformats.org/officeDocument/2006/relationships/vmlDrawing" Target="../drawings/vmlDrawing124.vml"/><Relationship Id="rId6" Type="http://schemas.openxmlformats.org/officeDocument/2006/relationships/image" Target="../media/image539.wmf"/><Relationship Id="rId11" Type="http://schemas.openxmlformats.org/officeDocument/2006/relationships/oleObject" Target="../embeddings/oleObject351.bin"/><Relationship Id="rId5" Type="http://schemas.openxmlformats.org/officeDocument/2006/relationships/oleObject" Target="../embeddings/oleObject348.bin"/><Relationship Id="rId10" Type="http://schemas.openxmlformats.org/officeDocument/2006/relationships/image" Target="../media/image541.wmf"/><Relationship Id="rId4" Type="http://schemas.openxmlformats.org/officeDocument/2006/relationships/image" Target="../media/image704.wmf"/><Relationship Id="rId9" Type="http://schemas.openxmlformats.org/officeDocument/2006/relationships/oleObject" Target="../embeddings/oleObject350.bin"/></Relationships>
</file>

<file path=ppt/slides/_rels/slide518.xml.rels><?xml version="1.0" encoding="UTF-8" standalone="yes"?>
<Relationships xmlns="http://schemas.openxmlformats.org/package/2006/relationships"><Relationship Id="rId8" Type="http://schemas.openxmlformats.org/officeDocument/2006/relationships/image" Target="../media/image542.wmf"/><Relationship Id="rId3" Type="http://schemas.openxmlformats.org/officeDocument/2006/relationships/oleObject" Target="../embeddings/oleObject353.bin"/><Relationship Id="rId7" Type="http://schemas.openxmlformats.org/officeDocument/2006/relationships/oleObject" Target="../embeddings/oleObject355.bin"/><Relationship Id="rId2" Type="http://schemas.openxmlformats.org/officeDocument/2006/relationships/slideLayout" Target="../slideLayouts/slideLayout12.xml"/><Relationship Id="rId1" Type="http://schemas.openxmlformats.org/officeDocument/2006/relationships/vmlDrawing" Target="../drawings/vmlDrawing125.vml"/><Relationship Id="rId6" Type="http://schemas.openxmlformats.org/officeDocument/2006/relationships/image" Target="../media/image541.wmf"/><Relationship Id="rId5" Type="http://schemas.openxmlformats.org/officeDocument/2006/relationships/oleObject" Target="../embeddings/oleObject354.bin"/><Relationship Id="rId4" Type="http://schemas.openxmlformats.org/officeDocument/2006/relationships/image" Target="../media/image540.wmf"/><Relationship Id="rId9" Type="http://schemas.openxmlformats.org/officeDocument/2006/relationships/oleObject" Target="../embeddings/oleObject356.bin"/></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3" Type="http://schemas.openxmlformats.org/officeDocument/2006/relationships/oleObject" Target="../embeddings/oleObject357.bin"/><Relationship Id="rId2" Type="http://schemas.openxmlformats.org/officeDocument/2006/relationships/slideLayout" Target="../slideLayouts/slideLayout12.xml"/><Relationship Id="rId1" Type="http://schemas.openxmlformats.org/officeDocument/2006/relationships/vmlDrawing" Target="../drawings/vmlDrawing126.vml"/><Relationship Id="rId4" Type="http://schemas.openxmlformats.org/officeDocument/2006/relationships/image" Target="../media/image705.wmf"/></Relationships>
</file>

<file path=ppt/slides/_rels/slide521.xml.rels><?xml version="1.0" encoding="UTF-8" standalone="yes"?>
<Relationships xmlns="http://schemas.openxmlformats.org/package/2006/relationships"><Relationship Id="rId8" Type="http://schemas.openxmlformats.org/officeDocument/2006/relationships/image" Target="../media/image541.wmf"/><Relationship Id="rId13" Type="http://schemas.openxmlformats.org/officeDocument/2006/relationships/oleObject" Target="../embeddings/oleObject366.bin"/><Relationship Id="rId18" Type="http://schemas.openxmlformats.org/officeDocument/2006/relationships/image" Target="../media/image542.wmf"/><Relationship Id="rId3" Type="http://schemas.openxmlformats.org/officeDocument/2006/relationships/oleObject" Target="../embeddings/oleObject358.bin"/><Relationship Id="rId21" Type="http://schemas.openxmlformats.org/officeDocument/2006/relationships/oleObject" Target="../embeddings/oleObject372.bin"/><Relationship Id="rId7" Type="http://schemas.openxmlformats.org/officeDocument/2006/relationships/oleObject" Target="../embeddings/oleObject361.bin"/><Relationship Id="rId12" Type="http://schemas.openxmlformats.org/officeDocument/2006/relationships/oleObject" Target="../embeddings/oleObject365.bin"/><Relationship Id="rId17" Type="http://schemas.openxmlformats.org/officeDocument/2006/relationships/oleObject" Target="../embeddings/oleObject369.bin"/><Relationship Id="rId2" Type="http://schemas.openxmlformats.org/officeDocument/2006/relationships/slideLayout" Target="../slideLayouts/slideLayout12.xml"/><Relationship Id="rId16" Type="http://schemas.openxmlformats.org/officeDocument/2006/relationships/oleObject" Target="../embeddings/oleObject368.bin"/><Relationship Id="rId20" Type="http://schemas.openxmlformats.org/officeDocument/2006/relationships/oleObject" Target="../embeddings/oleObject371.bin"/><Relationship Id="rId1" Type="http://schemas.openxmlformats.org/officeDocument/2006/relationships/vmlDrawing" Target="../drawings/vmlDrawing127.vml"/><Relationship Id="rId6" Type="http://schemas.openxmlformats.org/officeDocument/2006/relationships/oleObject" Target="../embeddings/oleObject360.bin"/><Relationship Id="rId11" Type="http://schemas.openxmlformats.org/officeDocument/2006/relationships/oleObject" Target="../embeddings/oleObject364.bin"/><Relationship Id="rId5" Type="http://schemas.openxmlformats.org/officeDocument/2006/relationships/oleObject" Target="../embeddings/oleObject359.bin"/><Relationship Id="rId15" Type="http://schemas.openxmlformats.org/officeDocument/2006/relationships/oleObject" Target="../embeddings/oleObject367.bin"/><Relationship Id="rId23" Type="http://schemas.openxmlformats.org/officeDocument/2006/relationships/oleObject" Target="../embeddings/oleObject374.bin"/><Relationship Id="rId10" Type="http://schemas.openxmlformats.org/officeDocument/2006/relationships/oleObject" Target="../embeddings/oleObject363.bin"/><Relationship Id="rId19" Type="http://schemas.openxmlformats.org/officeDocument/2006/relationships/oleObject" Target="../embeddings/oleObject370.bin"/><Relationship Id="rId4" Type="http://schemas.openxmlformats.org/officeDocument/2006/relationships/image" Target="../media/image540.wmf"/><Relationship Id="rId9" Type="http://schemas.openxmlformats.org/officeDocument/2006/relationships/oleObject" Target="../embeddings/oleObject362.bin"/><Relationship Id="rId14" Type="http://schemas.openxmlformats.org/officeDocument/2006/relationships/image" Target="../media/image706.wmf"/><Relationship Id="rId22" Type="http://schemas.openxmlformats.org/officeDocument/2006/relationships/oleObject" Target="../embeddings/oleObject373.bin"/></Relationships>
</file>

<file path=ppt/slides/_rels/slide522.xml.rels><?xml version="1.0" encoding="UTF-8" standalone="yes"?>
<Relationships xmlns="http://schemas.openxmlformats.org/package/2006/relationships"><Relationship Id="rId3" Type="http://schemas.openxmlformats.org/officeDocument/2006/relationships/oleObject" Target="../embeddings/oleObject375.bin"/><Relationship Id="rId2" Type="http://schemas.openxmlformats.org/officeDocument/2006/relationships/slideLayout" Target="../slideLayouts/slideLayout15.xml"/><Relationship Id="rId1" Type="http://schemas.openxmlformats.org/officeDocument/2006/relationships/vmlDrawing" Target="../drawings/vmlDrawing128.vml"/><Relationship Id="rId4" Type="http://schemas.openxmlformats.org/officeDocument/2006/relationships/image" Target="../media/image707.wmf"/></Relationships>
</file>

<file path=ppt/slides/_rels/slide523.xml.rels><?xml version="1.0" encoding="UTF-8" standalone="yes"?>
<Relationships xmlns="http://schemas.openxmlformats.org/package/2006/relationships"><Relationship Id="rId2" Type="http://schemas.openxmlformats.org/officeDocument/2006/relationships/image" Target="../media/image708.wm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0.png"/><Relationship Id="rId5" Type="http://schemas.openxmlformats.org/officeDocument/2006/relationships/image" Target="../media/image49.wmf"/><Relationship Id="rId4" Type="http://schemas.openxmlformats.org/officeDocument/2006/relationships/oleObject" Target="../embeddings/oleObject29.bin"/></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54.wmf"/><Relationship Id="rId5" Type="http://schemas.openxmlformats.org/officeDocument/2006/relationships/oleObject" Target="../embeddings/oleObject31.bin"/><Relationship Id="rId4" Type="http://schemas.openxmlformats.org/officeDocument/2006/relationships/image" Target="../media/image53.wmf"/></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58.wmf"/><Relationship Id="rId5" Type="http://schemas.openxmlformats.org/officeDocument/2006/relationships/oleObject" Target="../embeddings/oleObject34.bin"/><Relationship Id="rId4" Type="http://schemas.openxmlformats.org/officeDocument/2006/relationships/image" Target="../media/image57.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0.wmf"/><Relationship Id="rId5" Type="http://schemas.openxmlformats.org/officeDocument/2006/relationships/oleObject" Target="../embeddings/oleObject36.bin"/><Relationship Id="rId4" Type="http://schemas.openxmlformats.org/officeDocument/2006/relationships/image" Target="../media/image59.wmf"/></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61.wmf"/></Relationships>
</file>

<file path=ppt/slides/_rels/slide62.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63.wmf"/><Relationship Id="rId5" Type="http://schemas.openxmlformats.org/officeDocument/2006/relationships/oleObject" Target="../embeddings/oleObject39.bin"/><Relationship Id="rId4" Type="http://schemas.openxmlformats.org/officeDocument/2006/relationships/image" Target="../media/image62.wmf"/></Relationships>
</file>

<file path=ppt/slides/_rels/slide63.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66.wmf"/><Relationship Id="rId11" Type="http://schemas.openxmlformats.org/officeDocument/2006/relationships/oleObject" Target="../embeddings/oleObject45.bin"/><Relationship Id="rId5" Type="http://schemas.openxmlformats.org/officeDocument/2006/relationships/oleObject" Target="../embeddings/oleObject42.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44.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71.wmf"/><Relationship Id="rId5" Type="http://schemas.openxmlformats.org/officeDocument/2006/relationships/oleObject" Target="../embeddings/oleObject47.bin"/><Relationship Id="rId4" Type="http://schemas.openxmlformats.org/officeDocument/2006/relationships/image" Target="../media/image70.wmf"/></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74.wmf"/><Relationship Id="rId5" Type="http://schemas.openxmlformats.org/officeDocument/2006/relationships/oleObject" Target="../embeddings/oleObject49.bin"/><Relationship Id="rId4" Type="http://schemas.openxmlformats.org/officeDocument/2006/relationships/image" Target="../media/image73.wmf"/></Relationships>
</file>

<file path=ppt/slides/_rels/slide68.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76.wmf"/><Relationship Id="rId5" Type="http://schemas.openxmlformats.org/officeDocument/2006/relationships/oleObject" Target="../embeddings/oleObject51.bin"/><Relationship Id="rId4" Type="http://schemas.openxmlformats.org/officeDocument/2006/relationships/image" Target="../media/image75.wmf"/></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79.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81.wmf"/><Relationship Id="rId5" Type="http://schemas.openxmlformats.org/officeDocument/2006/relationships/oleObject" Target="../embeddings/oleObject55.bin"/><Relationship Id="rId4" Type="http://schemas.openxmlformats.org/officeDocument/2006/relationships/image" Target="../media/image80.wmf"/></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85.wmf"/><Relationship Id="rId5" Type="http://schemas.openxmlformats.org/officeDocument/2006/relationships/oleObject" Target="../embeddings/oleObject57.bin"/><Relationship Id="rId4" Type="http://schemas.openxmlformats.org/officeDocument/2006/relationships/image" Target="../media/image84.wmf"/></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89.wmf"/><Relationship Id="rId5" Type="http://schemas.openxmlformats.org/officeDocument/2006/relationships/oleObject" Target="../embeddings/oleObject60.bin"/><Relationship Id="rId4" Type="http://schemas.openxmlformats.org/officeDocument/2006/relationships/image" Target="../media/image88.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92.wmf"/><Relationship Id="rId5" Type="http://schemas.openxmlformats.org/officeDocument/2006/relationships/oleObject" Target="../embeddings/oleObject63.bin"/><Relationship Id="rId4" Type="http://schemas.openxmlformats.org/officeDocument/2006/relationships/image" Target="../media/image91.wmf"/></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94.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95.wmf"/></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99.png"/><Relationship Id="rId4" Type="http://schemas.openxmlformats.org/officeDocument/2006/relationships/image" Target="../media/image98.wmf"/></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05.png"/><Relationship Id="rId5" Type="http://schemas.openxmlformats.org/officeDocument/2006/relationships/image" Target="../media/image103.wmf"/><Relationship Id="rId4" Type="http://schemas.openxmlformats.org/officeDocument/2006/relationships/oleObject" Target="../embeddings/oleObject67.bin"/></Relationships>
</file>

<file path=ppt/slides/_rels/slide85.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104.png"/><Relationship Id="rId7"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08.png"/><Relationship Id="rId5" Type="http://schemas.openxmlformats.org/officeDocument/2006/relationships/image" Target="../media/image106.wmf"/><Relationship Id="rId4" Type="http://schemas.openxmlformats.org/officeDocument/2006/relationships/oleObject" Target="../embeddings/oleObject68.bin"/></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108.png"/><Relationship Id="rId4" Type="http://schemas.openxmlformats.org/officeDocument/2006/relationships/image" Target="../media/image110.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12.wmf"/><Relationship Id="rId5" Type="http://schemas.openxmlformats.org/officeDocument/2006/relationships/oleObject" Target="../embeddings/oleObject72.bin"/><Relationship Id="rId4" Type="http://schemas.openxmlformats.org/officeDocument/2006/relationships/image" Target="../media/image111.wmf"/></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2.png"/><Relationship Id="rId7" Type="http://schemas.openxmlformats.org/officeDocument/2006/relationships/image" Target="../media/image119.wmf"/><Relationship Id="rId12" Type="http://schemas.openxmlformats.org/officeDocument/2006/relationships/image" Target="../media/image121.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74.bin"/><Relationship Id="rId11" Type="http://schemas.openxmlformats.org/officeDocument/2006/relationships/oleObject" Target="../embeddings/oleObject76.bin"/><Relationship Id="rId5" Type="http://schemas.openxmlformats.org/officeDocument/2006/relationships/image" Target="../media/image118.wmf"/><Relationship Id="rId10" Type="http://schemas.openxmlformats.org/officeDocument/2006/relationships/image" Target="../media/image120.wmf"/><Relationship Id="rId4" Type="http://schemas.openxmlformats.org/officeDocument/2006/relationships/oleObject" Target="../embeddings/oleObject73.bin"/><Relationship Id="rId9" Type="http://schemas.openxmlformats.org/officeDocument/2006/relationships/oleObject" Target="../embeddings/oleObject75.bin"/></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0.w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oleObject78.bin"/><Relationship Id="rId5" Type="http://schemas.openxmlformats.org/officeDocument/2006/relationships/image" Target="../media/image129.wmf"/><Relationship Id="rId4" Type="http://schemas.openxmlformats.org/officeDocument/2006/relationships/oleObject" Target="../embeddings/oleObject77.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33.wmf"/><Relationship Id="rId5" Type="http://schemas.openxmlformats.org/officeDocument/2006/relationships/oleObject" Target="../embeddings/oleObject80.bin"/><Relationship Id="rId4" Type="http://schemas.openxmlformats.org/officeDocument/2006/relationships/image" Target="../media/image132.wmf"/></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2.xml"/><Relationship Id="rId1" Type="http://schemas.openxmlformats.org/officeDocument/2006/relationships/vmlDrawing" Target="../drawings/vmlDrawing44.vml"/><Relationship Id="rId5" Type="http://schemas.openxmlformats.org/officeDocument/2006/relationships/image" Target="../media/image137.wmf"/><Relationship Id="rId4" Type="http://schemas.openxmlformats.org/officeDocument/2006/relationships/oleObject" Target="../embeddings/oleObject81.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p:cNvSpPr txBox="1">
            <a:spLocks noChangeArrowheads="1"/>
          </p:cNvSpPr>
          <p:nvPr/>
        </p:nvSpPr>
        <p:spPr bwMode="auto">
          <a:xfrm>
            <a:off x="1787822" y="1628800"/>
            <a:ext cx="58324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zh-CN" altLang="en-US" sz="7200" b="1" dirty="0">
                <a:solidFill>
                  <a:srgbClr val="0070C0"/>
                </a:solidFill>
                <a:effectLst>
                  <a:outerShdw blurRad="38100" dist="38100" dir="2700000" algn="tl">
                    <a:srgbClr val="C0C0C0"/>
                  </a:outerShdw>
                </a:effectLst>
                <a:latin typeface="黑体" panose="02010609060101010101" pitchFamily="49" charset="-122"/>
                <a:ea typeface="黑体" panose="02010609060101010101" pitchFamily="49" charset="-122"/>
              </a:rPr>
              <a:t>软件可靠性</a:t>
            </a:r>
          </a:p>
        </p:txBody>
      </p:sp>
      <p:sp>
        <p:nvSpPr>
          <p:cNvPr id="3076" name="Text Box 4"/>
          <p:cNvSpPr txBox="1">
            <a:spLocks noChangeArrowheads="1"/>
          </p:cNvSpPr>
          <p:nvPr/>
        </p:nvSpPr>
        <p:spPr bwMode="auto">
          <a:xfrm>
            <a:off x="4079875" y="5661025"/>
            <a:ext cx="50403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zh-CN" altLang="en-US" sz="2400" b="1" dirty="0">
                <a:latin typeface="华文仿宋" pitchFamily="2" charset="-122"/>
                <a:ea typeface="华文仿宋" pitchFamily="2" charset="-122"/>
              </a:rPr>
              <a:t>        张德平</a:t>
            </a:r>
            <a:r>
              <a:rPr lang="en-US" altLang="zh-CN" sz="2400" b="1" dirty="0">
                <a:latin typeface="华文仿宋" pitchFamily="2" charset="-122"/>
                <a:ea typeface="华文仿宋" pitchFamily="2" charset="-122"/>
              </a:rPr>
              <a:t> </a:t>
            </a:r>
          </a:p>
          <a:p>
            <a:pPr eaLnBrk="1" hangingPunct="1"/>
            <a:r>
              <a:rPr lang="en-US" altLang="zh-CN" sz="2400" b="1" dirty="0">
                <a:latin typeface="华文仿宋" pitchFamily="2" charset="-122"/>
                <a:ea typeface="华文仿宋" pitchFamily="2" charset="-122"/>
              </a:rPr>
              <a:t>         Email:   depingzhang@nuaa.edu.cn</a:t>
            </a:r>
          </a:p>
          <a:p>
            <a:pPr eaLnBrk="1" hangingPunct="1"/>
            <a:r>
              <a:rPr lang="en-US" altLang="zh-CN" sz="2400" b="1" dirty="0">
                <a:latin typeface="华文仿宋" pitchFamily="2" charset="-122"/>
                <a:ea typeface="华文仿宋" pitchFamily="2" charset="-122"/>
              </a:rPr>
              <a:t>         </a:t>
            </a:r>
            <a:r>
              <a:rPr lang="en-US" altLang="zh-CN" sz="2400" b="1" dirty="0" smtClean="0">
                <a:latin typeface="华文仿宋" pitchFamily="2" charset="-122"/>
                <a:ea typeface="华文仿宋" pitchFamily="2" charset="-122"/>
              </a:rPr>
              <a:t>QQ</a:t>
            </a:r>
            <a:r>
              <a:rPr lang="zh-CN" altLang="en-US" sz="2400" b="1" dirty="0" smtClean="0">
                <a:latin typeface="华文仿宋" pitchFamily="2" charset="-122"/>
                <a:ea typeface="华文仿宋" pitchFamily="2" charset="-122"/>
              </a:rPr>
              <a:t>群</a:t>
            </a:r>
            <a:r>
              <a:rPr lang="en-US" altLang="zh-CN" sz="2400" b="1" dirty="0" smtClean="0">
                <a:latin typeface="华文仿宋" pitchFamily="2" charset="-122"/>
                <a:ea typeface="华文仿宋" pitchFamily="2" charset="-122"/>
              </a:rPr>
              <a:t>556408536</a:t>
            </a:r>
            <a:endParaRPr lang="en-US" altLang="zh-CN" sz="2400" b="1" dirty="0">
              <a:latin typeface="华文仿宋" pitchFamily="2" charset="-122"/>
              <a:ea typeface="华文仿宋" pitchFamily="2" charset="-122"/>
            </a:endParaRPr>
          </a:p>
        </p:txBody>
      </p:sp>
      <p:sp>
        <p:nvSpPr>
          <p:cNvPr id="15" name="TextBox 14"/>
          <p:cNvSpPr txBox="1"/>
          <p:nvPr/>
        </p:nvSpPr>
        <p:spPr>
          <a:xfrm>
            <a:off x="2401987" y="4941168"/>
            <a:ext cx="4604146" cy="369332"/>
          </a:xfrm>
          <a:prstGeom prst="rect">
            <a:avLst/>
          </a:prstGeom>
          <a:noFill/>
        </p:spPr>
        <p:txBody>
          <a:bodyPr wrap="none" rtlCol="0">
            <a:spAutoFit/>
          </a:bodyPr>
          <a:lstStyle/>
          <a:p>
            <a:r>
              <a:rPr lang="zh-CN" altLang="en-US" dirty="0" smtClean="0">
                <a:solidFill>
                  <a:srgbClr val="0070C0"/>
                </a:solidFill>
                <a:effectLst>
                  <a:outerShdw blurRad="38100" dist="38100" dir="2700000" algn="tl">
                    <a:srgbClr val="000000">
                      <a:alpha val="43137"/>
                    </a:srgbClr>
                  </a:outerShdw>
                </a:effectLst>
              </a:rPr>
              <a:t>南京航空航天大学     计算机科学与技术学院</a:t>
            </a:r>
            <a:endParaRPr lang="zh-CN" altLang="en-US" dirty="0">
              <a:solidFill>
                <a:srgbClr val="0070C0"/>
              </a:solidFill>
              <a:effectLst>
                <a:outerShdw blurRad="38100" dist="38100" dir="2700000" algn="tl">
                  <a:srgbClr val="000000">
                    <a:alpha val="43137"/>
                  </a:srgbClr>
                </a:outerShdw>
              </a:effectLst>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88640"/>
            <a:ext cx="1376713" cy="1340768"/>
          </a:xfrm>
          <a:prstGeom prst="rect">
            <a:avLst/>
          </a:prstGeom>
        </p:spPr>
      </p:pic>
      <p:sp>
        <p:nvSpPr>
          <p:cNvPr id="17" name="灯片编号占位符 5"/>
          <p:cNvSpPr>
            <a:spLocks noGrp="1"/>
          </p:cNvSpPr>
          <p:nvPr>
            <p:ph type="sldNum" sz="quarter" idx="12"/>
          </p:nvPr>
        </p:nvSpPr>
        <p:spPr>
          <a:xfrm>
            <a:off x="6553200" y="6356350"/>
            <a:ext cx="2133600" cy="365125"/>
          </a:xfrm>
        </p:spPr>
        <p:txBody>
          <a:bodyPr/>
          <a:lstStyle/>
          <a:p>
            <a:fld id="{0C913308-F349-4B6D-A68A-DD1791B4A57B}" type="slidenum">
              <a:rPr lang="zh-CN" altLang="en-US" smtClean="0"/>
              <a:t>1</a:t>
            </a:fld>
            <a:endParaRPr lang="zh-CN" altLang="en-US" dirty="0"/>
          </a:p>
        </p:txBody>
      </p:sp>
      <p:pic>
        <p:nvPicPr>
          <p:cNvPr id="8" name="图片 7"/>
          <p:cNvPicPr/>
          <p:nvPr/>
        </p:nvPicPr>
        <p:blipFill>
          <a:blip r:embed="rId3"/>
          <a:stretch>
            <a:fillRect/>
          </a:stretch>
        </p:blipFill>
        <p:spPr>
          <a:xfrm>
            <a:off x="0" y="4137025"/>
            <a:ext cx="2178050" cy="2724150"/>
          </a:xfrm>
          <a:prstGeom prst="rect">
            <a:avLst/>
          </a:prstGeom>
        </p:spPr>
      </p:pic>
    </p:spTree>
    <p:extLst>
      <p:ext uri="{BB962C8B-B14F-4D97-AF65-F5344CB8AC3E}">
        <p14:creationId xmlns:p14="http://schemas.microsoft.com/office/powerpoint/2010/main" val="22052580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1.2 </a:t>
            </a:r>
            <a:r>
              <a:rPr lang="zh-CN" altLang="en-US" dirty="0"/>
              <a:t>软件现状：软件质量</a:t>
            </a:r>
          </a:p>
        </p:txBody>
      </p:sp>
      <p:graphicFrame>
        <p:nvGraphicFramePr>
          <p:cNvPr id="12291" name="Object 4">
            <a:hlinkClick r:id="" action="ppaction://ole?verb=0"/>
          </p:cNvPr>
          <p:cNvGraphicFramePr>
            <a:graphicFrameLocks noGrp="1"/>
          </p:cNvGraphicFramePr>
          <p:nvPr>
            <p:ph sz="half" idx="2"/>
            <p:extLst>
              <p:ext uri="{D42A27DB-BD31-4B8C-83A1-F6EECF244321}">
                <p14:modId xmlns:p14="http://schemas.microsoft.com/office/powerpoint/2010/main" val="3052997718"/>
              </p:ext>
            </p:extLst>
          </p:nvPr>
        </p:nvGraphicFramePr>
        <p:xfrm>
          <a:off x="1331913" y="1628775"/>
          <a:ext cx="6480175" cy="3600450"/>
        </p:xfrm>
        <a:graphic>
          <a:graphicData uri="http://schemas.openxmlformats.org/presentationml/2006/ole">
            <mc:AlternateContent xmlns:mc="http://schemas.openxmlformats.org/markup-compatibility/2006">
              <mc:Choice xmlns:v="urn:schemas-microsoft-com:vml" Requires="v">
                <p:oleObj spid="_x0000_s1221" name="剪辑" r:id="rId3" imgW="7283450" imgH="3895725" progId="MS_ClipArt_Gallery.2">
                  <p:embed/>
                </p:oleObj>
              </mc:Choice>
              <mc:Fallback>
                <p:oleObj name="剪辑" r:id="rId3" imgW="7283450" imgH="3895725"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628775"/>
                        <a:ext cx="64801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2" name="Rectangle 5"/>
          <p:cNvSpPr>
            <a:spLocks noChangeArrowheads="1"/>
          </p:cNvSpPr>
          <p:nvPr/>
        </p:nvSpPr>
        <p:spPr bwMode="auto">
          <a:xfrm>
            <a:off x="1727200" y="5686425"/>
            <a:ext cx="54435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黑体" pitchFamily="49" charset="-122"/>
                <a:ea typeface="黑体" pitchFamily="49" charset="-122"/>
              </a:rPr>
              <a:t>软件质量问题越来越突出：令人担忧！</a:t>
            </a:r>
          </a:p>
        </p:txBody>
      </p:sp>
    </p:spTree>
    <p:extLst>
      <p:ext uri="{BB962C8B-B14F-4D97-AF65-F5344CB8AC3E}">
        <p14:creationId xmlns:p14="http://schemas.microsoft.com/office/powerpoint/2010/main" val="7941407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2"/>
          <p:cNvSpPr txBox="1">
            <a:spLocks noChangeArrowheads="1"/>
          </p:cNvSpPr>
          <p:nvPr/>
        </p:nvSpPr>
        <p:spPr bwMode="auto">
          <a:xfrm>
            <a:off x="1079500" y="692696"/>
            <a:ext cx="6007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dirty="0">
                <a:solidFill>
                  <a:schemeClr val="folHlink"/>
                </a:solidFill>
                <a:effectLst>
                  <a:outerShdw blurRad="38100" dist="38100" dir="2700000" algn="tl">
                    <a:srgbClr val="C0C0C0"/>
                  </a:outerShdw>
                </a:effectLst>
                <a:latin typeface="黑体" pitchFamily="49" charset="-122"/>
                <a:ea typeface="黑体" pitchFamily="49" charset="-122"/>
              </a:rPr>
              <a:t> (1)  </a:t>
            </a:r>
            <a:r>
              <a:rPr lang="zh-CN" altLang="en-US" dirty="0">
                <a:solidFill>
                  <a:schemeClr val="folHlink"/>
                </a:solidFill>
                <a:effectLst>
                  <a:outerShdw blurRad="38100" dist="38100" dir="2700000" algn="tl">
                    <a:srgbClr val="C0C0C0"/>
                  </a:outerShdw>
                </a:effectLst>
                <a:latin typeface="黑体" pitchFamily="49" charset="-122"/>
                <a:ea typeface="黑体" pitchFamily="49" charset="-122"/>
              </a:rPr>
              <a:t>极值型随机变量的确切分布</a:t>
            </a:r>
          </a:p>
        </p:txBody>
      </p:sp>
      <p:sp>
        <p:nvSpPr>
          <p:cNvPr id="322563" name="Rectangle 3"/>
          <p:cNvSpPr>
            <a:spLocks noGrp="1" noChangeArrowheads="1"/>
          </p:cNvSpPr>
          <p:nvPr>
            <p:ph type="body" idx="1"/>
          </p:nvPr>
        </p:nvSpPr>
        <p:spPr>
          <a:xfrm>
            <a:off x="611188" y="76200"/>
            <a:ext cx="7923212" cy="533400"/>
          </a:xfrm>
          <a:solidFill>
            <a:schemeClr val="accent1"/>
          </a:solidFill>
        </p:spPr>
        <p:txBody>
          <a:bodyPr vert="horz" lIns="91440" tIns="45720" rIns="91440" bIns="45720" rtlCol="0" anchor="ctr">
            <a:noAutofit/>
          </a:bodyPr>
          <a:lstStyle/>
          <a:p>
            <a:pPr algn="ctr">
              <a:spcBef>
                <a:spcPct val="0"/>
              </a:spcBef>
              <a:buNone/>
            </a:pPr>
            <a:r>
              <a:rPr lang="en-US" altLang="zh-CN" b="1" dirty="0">
                <a:solidFill>
                  <a:schemeClr val="bg1"/>
                </a:solidFill>
                <a:latin typeface="华文细黑" panose="02010600040101010101" pitchFamily="2" charset="-122"/>
                <a:ea typeface="华文细黑" panose="02010600040101010101" pitchFamily="2" charset="-122"/>
                <a:cs typeface="+mj-cs"/>
              </a:rPr>
              <a:t>2.4.7  </a:t>
            </a:r>
            <a:r>
              <a:rPr lang="zh-CN" altLang="en-US" b="1" dirty="0">
                <a:solidFill>
                  <a:schemeClr val="bg1"/>
                </a:solidFill>
                <a:latin typeface="华文细黑" panose="02010600040101010101" pitchFamily="2" charset="-122"/>
                <a:ea typeface="华文细黑" panose="02010600040101010101" pitchFamily="2" charset="-122"/>
                <a:cs typeface="+mj-cs"/>
              </a:rPr>
              <a:t>极值型分布   </a:t>
            </a:r>
          </a:p>
        </p:txBody>
      </p:sp>
      <p:pic>
        <p:nvPicPr>
          <p:cNvPr id="3225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382000" cy="386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25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5181600"/>
            <a:ext cx="8153400" cy="129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22566" name="Object 6"/>
          <p:cNvGraphicFramePr>
            <a:graphicFrameLocks noChangeAspect="1"/>
          </p:cNvGraphicFramePr>
          <p:nvPr>
            <p:extLst>
              <p:ext uri="{D42A27DB-BD31-4B8C-83A1-F6EECF244321}">
                <p14:modId xmlns:p14="http://schemas.microsoft.com/office/powerpoint/2010/main" val="2746588535"/>
              </p:ext>
            </p:extLst>
          </p:nvPr>
        </p:nvGraphicFramePr>
        <p:xfrm>
          <a:off x="152400" y="6019800"/>
          <a:ext cx="2190750" cy="673100"/>
        </p:xfrm>
        <a:graphic>
          <a:graphicData uri="http://schemas.openxmlformats.org/presentationml/2006/ole">
            <mc:AlternateContent xmlns:mc="http://schemas.openxmlformats.org/markup-compatibility/2006">
              <mc:Choice xmlns:v="urn:schemas-microsoft-com:vml" Requires="v">
                <p:oleObj spid="_x0000_s153677" name="Equation" r:id="rId5" imgW="1282680" imgH="393480" progId="Equation.DSMT4">
                  <p:embed/>
                </p:oleObj>
              </mc:Choice>
              <mc:Fallback>
                <p:oleObj name="Equation" r:id="rId5" imgW="12826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6019800"/>
                        <a:ext cx="2190750" cy="6731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2567" name="Line 7"/>
          <p:cNvSpPr>
            <a:spLocks noChangeShapeType="1"/>
          </p:cNvSpPr>
          <p:nvPr/>
        </p:nvSpPr>
        <p:spPr bwMode="auto">
          <a:xfrm flipV="1">
            <a:off x="3733800" y="3733800"/>
            <a:ext cx="32004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黑体" pitchFamily="49" charset="-122"/>
              <a:ea typeface="黑体" pitchFamily="49" charset="-122"/>
            </a:endParaRPr>
          </a:p>
        </p:txBody>
      </p:sp>
      <p:sp>
        <p:nvSpPr>
          <p:cNvPr id="322568" name="Text Box 8"/>
          <p:cNvSpPr txBox="1">
            <a:spLocks noChangeArrowheads="1"/>
          </p:cNvSpPr>
          <p:nvPr/>
        </p:nvSpPr>
        <p:spPr bwMode="auto">
          <a:xfrm>
            <a:off x="7086600" y="3429000"/>
            <a:ext cx="1447800" cy="4667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黑体" pitchFamily="49" charset="-122"/>
                <a:ea typeface="黑体" pitchFamily="49" charset="-122"/>
              </a:rPr>
              <a:t>相互独立</a:t>
            </a:r>
          </a:p>
        </p:txBody>
      </p:sp>
    </p:spTree>
    <p:extLst>
      <p:ext uri="{BB962C8B-B14F-4D97-AF65-F5344CB8AC3E}">
        <p14:creationId xmlns:p14="http://schemas.microsoft.com/office/powerpoint/2010/main" val="21751829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2"/>
          <p:cNvSpPr txBox="1">
            <a:spLocks noChangeArrowheads="1"/>
          </p:cNvSpPr>
          <p:nvPr/>
        </p:nvSpPr>
        <p:spPr bwMode="auto">
          <a:xfrm>
            <a:off x="504056" y="671736"/>
            <a:ext cx="536408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dirty="0">
                <a:solidFill>
                  <a:schemeClr val="folHlink"/>
                </a:solidFill>
                <a:latin typeface="黑体" pitchFamily="49" charset="-122"/>
                <a:ea typeface="黑体" pitchFamily="49" charset="-122"/>
              </a:rPr>
              <a:t> (1)  </a:t>
            </a:r>
            <a:r>
              <a:rPr lang="zh-CN" altLang="en-US" dirty="0">
                <a:solidFill>
                  <a:schemeClr val="folHlink"/>
                </a:solidFill>
                <a:latin typeface="黑体" pitchFamily="49" charset="-122"/>
                <a:ea typeface="黑体" pitchFamily="49" charset="-122"/>
              </a:rPr>
              <a:t>极值型随机变量的确切分布</a:t>
            </a:r>
          </a:p>
        </p:txBody>
      </p:sp>
      <p:sp>
        <p:nvSpPr>
          <p:cNvPr id="323587" name="Rectangle 3"/>
          <p:cNvSpPr>
            <a:spLocks noGrp="1" noChangeArrowheads="1"/>
          </p:cNvSpPr>
          <p:nvPr>
            <p:ph type="body" idx="1"/>
          </p:nvPr>
        </p:nvSpPr>
        <p:spPr>
          <a:xfrm>
            <a:off x="395288" y="76200"/>
            <a:ext cx="8139112" cy="533400"/>
          </a:xfrm>
          <a:solidFill>
            <a:schemeClr val="accent1"/>
          </a:solidFill>
        </p:spPr>
        <p:txBody>
          <a:bodyPr vert="horz" lIns="91440" tIns="45720" rIns="91440" bIns="45720" rtlCol="0" anchor="ctr">
            <a:noAutofit/>
          </a:bodyPr>
          <a:lstStyle/>
          <a:p>
            <a:pPr algn="ctr">
              <a:spcBef>
                <a:spcPct val="0"/>
              </a:spcBef>
              <a:buNone/>
            </a:pPr>
            <a:r>
              <a:rPr lang="en-US" altLang="zh-CN" b="1" dirty="0">
                <a:solidFill>
                  <a:schemeClr val="bg1"/>
                </a:solidFill>
                <a:latin typeface="华文细黑" panose="02010600040101010101" pitchFamily="2" charset="-122"/>
                <a:ea typeface="华文细黑" panose="02010600040101010101" pitchFamily="2" charset="-122"/>
                <a:cs typeface="+mj-cs"/>
              </a:rPr>
              <a:t>2.4.7  </a:t>
            </a:r>
            <a:r>
              <a:rPr lang="zh-CN" altLang="en-US" b="1" dirty="0">
                <a:solidFill>
                  <a:schemeClr val="bg1"/>
                </a:solidFill>
                <a:latin typeface="华文细黑" panose="02010600040101010101" pitchFamily="2" charset="-122"/>
                <a:ea typeface="华文细黑" panose="02010600040101010101" pitchFamily="2" charset="-122"/>
                <a:cs typeface="+mj-cs"/>
              </a:rPr>
              <a:t>极值型分布   </a:t>
            </a:r>
          </a:p>
        </p:txBody>
      </p:sp>
      <p:pic>
        <p:nvPicPr>
          <p:cNvPr id="3235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19200"/>
            <a:ext cx="8610600"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23589" name="Object 5"/>
          <p:cNvGraphicFramePr>
            <a:graphicFrameLocks noChangeAspect="1"/>
          </p:cNvGraphicFramePr>
          <p:nvPr>
            <p:extLst>
              <p:ext uri="{D42A27DB-BD31-4B8C-83A1-F6EECF244321}">
                <p14:modId xmlns:p14="http://schemas.microsoft.com/office/powerpoint/2010/main" val="3498317899"/>
              </p:ext>
            </p:extLst>
          </p:nvPr>
        </p:nvGraphicFramePr>
        <p:xfrm>
          <a:off x="6553200" y="533400"/>
          <a:ext cx="2190750" cy="673100"/>
        </p:xfrm>
        <a:graphic>
          <a:graphicData uri="http://schemas.openxmlformats.org/presentationml/2006/ole">
            <mc:AlternateContent xmlns:mc="http://schemas.openxmlformats.org/markup-compatibility/2006">
              <mc:Choice xmlns:v="urn:schemas-microsoft-com:vml" Requires="v">
                <p:oleObj spid="_x0000_s154701" name="Equation" r:id="rId4" imgW="1282680" imgH="393480" progId="Equation.DSMT4">
                  <p:embed/>
                </p:oleObj>
              </mc:Choice>
              <mc:Fallback>
                <p:oleObj name="Equation" r:id="rId4" imgW="128268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533400"/>
                        <a:ext cx="2190750" cy="6731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3590" name="Line 6"/>
          <p:cNvSpPr>
            <a:spLocks noChangeShapeType="1"/>
          </p:cNvSpPr>
          <p:nvPr/>
        </p:nvSpPr>
        <p:spPr bwMode="auto">
          <a:xfrm flipV="1">
            <a:off x="3733800" y="2895600"/>
            <a:ext cx="3200400" cy="5334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黑体" pitchFamily="49" charset="-122"/>
              <a:ea typeface="黑体" pitchFamily="49" charset="-122"/>
            </a:endParaRPr>
          </a:p>
        </p:txBody>
      </p:sp>
      <p:sp>
        <p:nvSpPr>
          <p:cNvPr id="323591" name="Text Box 7"/>
          <p:cNvSpPr txBox="1">
            <a:spLocks noChangeArrowheads="1"/>
          </p:cNvSpPr>
          <p:nvPr/>
        </p:nvSpPr>
        <p:spPr bwMode="auto">
          <a:xfrm>
            <a:off x="7086600" y="2590800"/>
            <a:ext cx="1447800" cy="4667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黑体" pitchFamily="49" charset="-122"/>
                <a:ea typeface="黑体" pitchFamily="49" charset="-122"/>
              </a:rPr>
              <a:t>相互独立</a:t>
            </a:r>
          </a:p>
        </p:txBody>
      </p:sp>
    </p:spTree>
    <p:extLst>
      <p:ext uri="{BB962C8B-B14F-4D97-AF65-F5344CB8AC3E}">
        <p14:creationId xmlns:p14="http://schemas.microsoft.com/office/powerpoint/2010/main" val="31971477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p:cNvSpPr txBox="1">
            <a:spLocks noChangeArrowheads="1"/>
          </p:cNvSpPr>
          <p:nvPr/>
        </p:nvSpPr>
        <p:spPr bwMode="auto">
          <a:xfrm>
            <a:off x="971550" y="692696"/>
            <a:ext cx="604872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dirty="0">
                <a:solidFill>
                  <a:schemeClr val="folHlink"/>
                </a:solidFill>
                <a:latin typeface="黑体" pitchFamily="49" charset="-122"/>
                <a:ea typeface="黑体" pitchFamily="49" charset="-122"/>
              </a:rPr>
              <a:t> (2)  </a:t>
            </a:r>
            <a:r>
              <a:rPr lang="zh-CN" altLang="en-US" dirty="0">
                <a:solidFill>
                  <a:schemeClr val="folHlink"/>
                </a:solidFill>
                <a:latin typeface="黑体" pitchFamily="49" charset="-122"/>
                <a:ea typeface="黑体" pitchFamily="49" charset="-122"/>
              </a:rPr>
              <a:t>极值型随机变量的渐进分布</a:t>
            </a:r>
          </a:p>
        </p:txBody>
      </p:sp>
      <p:sp>
        <p:nvSpPr>
          <p:cNvPr id="324611" name="Rectangle 3"/>
          <p:cNvSpPr>
            <a:spLocks noGrp="1" noChangeArrowheads="1"/>
          </p:cNvSpPr>
          <p:nvPr>
            <p:ph type="body" idx="1"/>
          </p:nvPr>
        </p:nvSpPr>
        <p:spPr>
          <a:xfrm>
            <a:off x="395288" y="76200"/>
            <a:ext cx="8209160" cy="533400"/>
          </a:xfrm>
          <a:solidFill>
            <a:schemeClr val="accent1"/>
          </a:solidFill>
        </p:spPr>
        <p:txBody>
          <a:bodyPr vert="horz" lIns="91440" tIns="45720" rIns="91440" bIns="45720" rtlCol="0" anchor="ctr">
            <a:noAutofit/>
          </a:bodyPr>
          <a:lstStyle/>
          <a:p>
            <a:pPr algn="ctr">
              <a:spcBef>
                <a:spcPct val="0"/>
              </a:spcBef>
              <a:buNone/>
            </a:pPr>
            <a:r>
              <a:rPr lang="en-US" altLang="zh-CN" b="1">
                <a:solidFill>
                  <a:schemeClr val="bg1"/>
                </a:solidFill>
                <a:latin typeface="华文细黑" panose="02010600040101010101" pitchFamily="2" charset="-122"/>
                <a:ea typeface="华文细黑" panose="02010600040101010101" pitchFamily="2" charset="-122"/>
                <a:cs typeface="+mj-cs"/>
              </a:rPr>
              <a:t>2.4.7  </a:t>
            </a:r>
            <a:r>
              <a:rPr lang="zh-CN" altLang="en-US" b="1">
                <a:solidFill>
                  <a:schemeClr val="bg1"/>
                </a:solidFill>
                <a:latin typeface="华文细黑" panose="02010600040101010101" pitchFamily="2" charset="-122"/>
                <a:ea typeface="华文细黑" panose="02010600040101010101" pitchFamily="2" charset="-122"/>
                <a:cs typeface="+mj-cs"/>
              </a:rPr>
              <a:t>极值型分布   </a:t>
            </a:r>
          </a:p>
        </p:txBody>
      </p:sp>
      <p:sp>
        <p:nvSpPr>
          <p:cNvPr id="324612" name="Text Box 4"/>
          <p:cNvSpPr txBox="1">
            <a:spLocks noChangeArrowheads="1"/>
          </p:cNvSpPr>
          <p:nvPr/>
        </p:nvSpPr>
        <p:spPr bwMode="auto">
          <a:xfrm>
            <a:off x="1014413" y="1196975"/>
            <a:ext cx="7086600" cy="838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dirty="0">
                <a:solidFill>
                  <a:schemeClr val="folHlink"/>
                </a:solidFill>
                <a:latin typeface="黑体" pitchFamily="49" charset="-122"/>
                <a:ea typeface="黑体" pitchFamily="49" charset="-122"/>
              </a:rPr>
              <a:t> a</a:t>
            </a:r>
            <a:r>
              <a:rPr lang="zh-CN" altLang="en-US" dirty="0">
                <a:solidFill>
                  <a:schemeClr val="folHlink"/>
                </a:solidFill>
                <a:latin typeface="黑体" pitchFamily="49" charset="-122"/>
                <a:ea typeface="黑体" pitchFamily="49" charset="-122"/>
              </a:rPr>
              <a:t>、指数型原始分布</a:t>
            </a:r>
            <a:r>
              <a:rPr lang="en-US" altLang="zh-CN" dirty="0">
                <a:solidFill>
                  <a:schemeClr val="folHlink"/>
                </a:solidFill>
                <a:latin typeface="黑体" pitchFamily="49" charset="-122"/>
                <a:ea typeface="黑体" pitchFamily="49" charset="-122"/>
              </a:rPr>
              <a:t>—</a:t>
            </a:r>
            <a:r>
              <a:rPr lang="zh-CN" altLang="en-US" dirty="0">
                <a:solidFill>
                  <a:schemeClr val="folHlink"/>
                </a:solidFill>
                <a:latin typeface="黑体" pitchFamily="49" charset="-122"/>
                <a:ea typeface="黑体" pitchFamily="49" charset="-122"/>
              </a:rPr>
              <a:t>极值</a:t>
            </a:r>
            <a:r>
              <a:rPr lang="en-US" altLang="zh-CN" dirty="0">
                <a:solidFill>
                  <a:schemeClr val="folHlink"/>
                </a:solidFill>
                <a:latin typeface="黑体" pitchFamily="49" charset="-122"/>
                <a:ea typeface="黑体" pitchFamily="49" charset="-122"/>
              </a:rPr>
              <a:t>I</a:t>
            </a:r>
            <a:r>
              <a:rPr lang="zh-CN" altLang="en-US" dirty="0">
                <a:solidFill>
                  <a:schemeClr val="folHlink"/>
                </a:solidFill>
                <a:latin typeface="黑体" pitchFamily="49" charset="-122"/>
                <a:ea typeface="黑体" pitchFamily="49" charset="-122"/>
              </a:rPr>
              <a:t>型分布</a:t>
            </a:r>
          </a:p>
          <a:p>
            <a:r>
              <a:rPr lang="zh-CN" altLang="en-US" dirty="0">
                <a:solidFill>
                  <a:schemeClr val="folHlink"/>
                </a:solidFill>
                <a:latin typeface="黑体" pitchFamily="49" charset="-122"/>
                <a:ea typeface="黑体" pitchFamily="49" charset="-122"/>
              </a:rPr>
              <a:t>    </a:t>
            </a:r>
            <a:r>
              <a:rPr lang="zh-CN" altLang="en-US" dirty="0" smtClean="0">
                <a:latin typeface="黑体" pitchFamily="49" charset="-122"/>
                <a:ea typeface="黑体" pitchFamily="49" charset="-122"/>
              </a:rPr>
              <a:t>指数</a:t>
            </a:r>
            <a:r>
              <a:rPr lang="zh-CN" altLang="en-US" dirty="0">
                <a:latin typeface="黑体" pitchFamily="49" charset="-122"/>
                <a:ea typeface="黑体" pitchFamily="49" charset="-122"/>
              </a:rPr>
              <a:t>型分布的概率密度函数的导数满足条件</a:t>
            </a:r>
          </a:p>
        </p:txBody>
      </p:sp>
      <p:graphicFrame>
        <p:nvGraphicFramePr>
          <p:cNvPr id="324613" name="Object 5"/>
          <p:cNvGraphicFramePr>
            <a:graphicFrameLocks noChangeAspect="1"/>
          </p:cNvGraphicFramePr>
          <p:nvPr>
            <p:extLst>
              <p:ext uri="{D42A27DB-BD31-4B8C-83A1-F6EECF244321}">
                <p14:modId xmlns:p14="http://schemas.microsoft.com/office/powerpoint/2010/main" val="2612983295"/>
              </p:ext>
            </p:extLst>
          </p:nvPr>
        </p:nvGraphicFramePr>
        <p:xfrm>
          <a:off x="1752600" y="2028825"/>
          <a:ext cx="3124200" cy="866775"/>
        </p:xfrm>
        <a:graphic>
          <a:graphicData uri="http://schemas.openxmlformats.org/presentationml/2006/ole">
            <mc:AlternateContent xmlns:mc="http://schemas.openxmlformats.org/markup-compatibility/2006">
              <mc:Choice xmlns:v="urn:schemas-microsoft-com:vml" Requires="v">
                <p:oleObj spid="_x0000_s155800" name="Equation" r:id="rId3" imgW="1600200" imgH="444240" progId="Equation.DSMT4">
                  <p:embed/>
                </p:oleObj>
              </mc:Choice>
              <mc:Fallback>
                <p:oleObj name="Equation" r:id="rId3" imgW="1600200" imgH="444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028825"/>
                        <a:ext cx="3124200" cy="866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4614" name="Object 6"/>
          <p:cNvGraphicFramePr>
            <a:graphicFrameLocks noChangeAspect="1"/>
          </p:cNvGraphicFramePr>
          <p:nvPr>
            <p:extLst>
              <p:ext uri="{D42A27DB-BD31-4B8C-83A1-F6EECF244321}">
                <p14:modId xmlns:p14="http://schemas.microsoft.com/office/powerpoint/2010/main" val="448943320"/>
              </p:ext>
            </p:extLst>
          </p:nvPr>
        </p:nvGraphicFramePr>
        <p:xfrm>
          <a:off x="685800" y="3111500"/>
          <a:ext cx="7734300" cy="1536700"/>
        </p:xfrm>
        <a:graphic>
          <a:graphicData uri="http://schemas.openxmlformats.org/presentationml/2006/ole">
            <mc:AlternateContent xmlns:mc="http://schemas.openxmlformats.org/markup-compatibility/2006">
              <mc:Choice xmlns:v="urn:schemas-microsoft-com:vml" Requires="v">
                <p:oleObj spid="_x0000_s155801" name="Equation" r:id="rId5" imgW="3962160" imgH="787320" progId="Equation.DSMT4">
                  <p:embed/>
                </p:oleObj>
              </mc:Choice>
              <mc:Fallback>
                <p:oleObj name="Equation" r:id="rId5" imgW="3962160" imgH="7873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111500"/>
                        <a:ext cx="7734300" cy="15367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2461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5105400"/>
            <a:ext cx="86868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19192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ext Box 2"/>
          <p:cNvSpPr txBox="1">
            <a:spLocks noChangeArrowheads="1"/>
          </p:cNvSpPr>
          <p:nvPr/>
        </p:nvSpPr>
        <p:spPr bwMode="auto">
          <a:xfrm>
            <a:off x="1066800" y="549275"/>
            <a:ext cx="5881464"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dirty="0">
                <a:solidFill>
                  <a:schemeClr val="folHlink"/>
                </a:solidFill>
                <a:latin typeface="黑体" pitchFamily="49" charset="-122"/>
                <a:ea typeface="黑体" pitchFamily="49" charset="-122"/>
              </a:rPr>
              <a:t> (2)  </a:t>
            </a:r>
            <a:r>
              <a:rPr lang="zh-CN" altLang="en-US" dirty="0">
                <a:solidFill>
                  <a:schemeClr val="folHlink"/>
                </a:solidFill>
                <a:latin typeface="黑体" pitchFamily="49" charset="-122"/>
                <a:ea typeface="黑体" pitchFamily="49" charset="-122"/>
              </a:rPr>
              <a:t>极值型随机变量的渐进分布</a:t>
            </a:r>
          </a:p>
        </p:txBody>
      </p:sp>
      <p:sp>
        <p:nvSpPr>
          <p:cNvPr id="325635" name="Rectangle 3"/>
          <p:cNvSpPr>
            <a:spLocks noGrp="1" noChangeArrowheads="1"/>
          </p:cNvSpPr>
          <p:nvPr>
            <p:ph type="body" idx="1"/>
          </p:nvPr>
        </p:nvSpPr>
        <p:spPr>
          <a:xfrm>
            <a:off x="468312" y="76200"/>
            <a:ext cx="8064127" cy="533400"/>
          </a:xfrm>
          <a:solidFill>
            <a:schemeClr val="accent1"/>
          </a:solidFill>
        </p:spPr>
        <p:txBody>
          <a:bodyPr vert="horz" lIns="91440" tIns="45720" rIns="91440" bIns="45720" rtlCol="0" anchor="ctr">
            <a:noAutofit/>
          </a:bodyPr>
          <a:lstStyle/>
          <a:p>
            <a:pPr algn="ctr">
              <a:spcBef>
                <a:spcPct val="0"/>
              </a:spcBef>
              <a:buNone/>
            </a:pPr>
            <a:r>
              <a:rPr lang="en-US" altLang="zh-CN" b="1">
                <a:solidFill>
                  <a:schemeClr val="bg1"/>
                </a:solidFill>
                <a:latin typeface="华文细黑" panose="02010600040101010101" pitchFamily="2" charset="-122"/>
                <a:ea typeface="华文细黑" panose="02010600040101010101" pitchFamily="2" charset="-122"/>
                <a:cs typeface="+mj-cs"/>
              </a:rPr>
              <a:t>2.4.7  </a:t>
            </a:r>
            <a:r>
              <a:rPr lang="zh-CN" altLang="en-US" b="1">
                <a:solidFill>
                  <a:schemeClr val="bg1"/>
                </a:solidFill>
                <a:latin typeface="华文细黑" panose="02010600040101010101" pitchFamily="2" charset="-122"/>
                <a:ea typeface="华文细黑" panose="02010600040101010101" pitchFamily="2" charset="-122"/>
                <a:cs typeface="+mj-cs"/>
              </a:rPr>
              <a:t>极值型分布   </a:t>
            </a:r>
          </a:p>
        </p:txBody>
      </p:sp>
      <p:sp>
        <p:nvSpPr>
          <p:cNvPr id="325636" name="Text Box 4"/>
          <p:cNvSpPr txBox="1">
            <a:spLocks noChangeArrowheads="1"/>
          </p:cNvSpPr>
          <p:nvPr/>
        </p:nvSpPr>
        <p:spPr bwMode="auto">
          <a:xfrm>
            <a:off x="1066800" y="1219200"/>
            <a:ext cx="7086600" cy="457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a:solidFill>
                  <a:schemeClr val="folHlink"/>
                </a:solidFill>
                <a:latin typeface="黑体" pitchFamily="49" charset="-122"/>
                <a:ea typeface="黑体" pitchFamily="49" charset="-122"/>
              </a:rPr>
              <a:t> a</a:t>
            </a:r>
            <a:r>
              <a:rPr lang="zh-CN" altLang="en-US">
                <a:solidFill>
                  <a:schemeClr val="folHlink"/>
                </a:solidFill>
                <a:latin typeface="黑体" pitchFamily="49" charset="-122"/>
                <a:ea typeface="黑体" pitchFamily="49" charset="-122"/>
              </a:rPr>
              <a:t>、指数型原始分布</a:t>
            </a:r>
            <a:r>
              <a:rPr lang="en-US" altLang="zh-CN">
                <a:solidFill>
                  <a:schemeClr val="folHlink"/>
                </a:solidFill>
                <a:latin typeface="黑体" pitchFamily="49" charset="-122"/>
                <a:ea typeface="黑体" pitchFamily="49" charset="-122"/>
              </a:rPr>
              <a:t>—</a:t>
            </a:r>
            <a:r>
              <a:rPr lang="zh-CN" altLang="en-US">
                <a:solidFill>
                  <a:schemeClr val="folHlink"/>
                </a:solidFill>
                <a:latin typeface="黑体" pitchFamily="49" charset="-122"/>
                <a:ea typeface="黑体" pitchFamily="49" charset="-122"/>
              </a:rPr>
              <a:t>极值</a:t>
            </a:r>
            <a:r>
              <a:rPr lang="en-US" altLang="zh-CN">
                <a:solidFill>
                  <a:schemeClr val="folHlink"/>
                </a:solidFill>
                <a:latin typeface="黑体" pitchFamily="49" charset="-122"/>
                <a:ea typeface="黑体" pitchFamily="49" charset="-122"/>
              </a:rPr>
              <a:t>I</a:t>
            </a:r>
            <a:r>
              <a:rPr lang="zh-CN" altLang="en-US">
                <a:solidFill>
                  <a:schemeClr val="folHlink"/>
                </a:solidFill>
                <a:latin typeface="黑体" pitchFamily="49" charset="-122"/>
                <a:ea typeface="黑体" pitchFamily="49" charset="-122"/>
              </a:rPr>
              <a:t>型分布    </a:t>
            </a:r>
          </a:p>
        </p:txBody>
      </p:sp>
      <p:pic>
        <p:nvPicPr>
          <p:cNvPr id="325637" name="Picture 5"/>
          <p:cNvPicPr>
            <a:picLocks noChangeAspect="1" noChangeArrowheads="1"/>
          </p:cNvPicPr>
          <p:nvPr/>
        </p:nvPicPr>
        <p:blipFill>
          <a:blip r:embed="rId2">
            <a:extLst>
              <a:ext uri="{28A0092B-C50C-407E-A947-70E740481C1C}">
                <a14:useLocalDpi xmlns:a14="http://schemas.microsoft.com/office/drawing/2010/main" val="0"/>
              </a:ext>
            </a:extLst>
          </a:blip>
          <a:srcRect t="50000"/>
          <a:stretch>
            <a:fillRect/>
          </a:stretch>
        </p:blipFill>
        <p:spPr bwMode="auto">
          <a:xfrm>
            <a:off x="381000" y="2209800"/>
            <a:ext cx="8382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56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24200"/>
            <a:ext cx="8382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5639" name="Text Box 7"/>
          <p:cNvSpPr txBox="1">
            <a:spLocks noChangeArrowheads="1"/>
          </p:cNvSpPr>
          <p:nvPr/>
        </p:nvSpPr>
        <p:spPr bwMode="auto">
          <a:xfrm>
            <a:off x="838200" y="1752600"/>
            <a:ext cx="7086600" cy="457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zh-CN" altLang="en-US" dirty="0">
                <a:latin typeface="黑体" pitchFamily="49" charset="-122"/>
                <a:ea typeface="黑体" pitchFamily="49" charset="-122"/>
              </a:rPr>
              <a:t>极值</a:t>
            </a:r>
            <a:r>
              <a:rPr lang="en-US" altLang="zh-CN" dirty="0">
                <a:latin typeface="黑体" pitchFamily="49" charset="-122"/>
                <a:ea typeface="黑体" pitchFamily="49" charset="-122"/>
              </a:rPr>
              <a:t>I</a:t>
            </a:r>
            <a:r>
              <a:rPr lang="zh-CN" altLang="en-US" dirty="0">
                <a:latin typeface="黑体" pitchFamily="49" charset="-122"/>
                <a:ea typeface="黑体" pitchFamily="49" charset="-122"/>
              </a:rPr>
              <a:t>型分布的分布函数为：    </a:t>
            </a:r>
          </a:p>
        </p:txBody>
      </p:sp>
    </p:spTree>
    <p:extLst>
      <p:ext uri="{BB962C8B-B14F-4D97-AF65-F5344CB8AC3E}">
        <p14:creationId xmlns:p14="http://schemas.microsoft.com/office/powerpoint/2010/main" val="392793759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ext Box 2"/>
          <p:cNvSpPr txBox="1">
            <a:spLocks noChangeArrowheads="1"/>
          </p:cNvSpPr>
          <p:nvPr/>
        </p:nvSpPr>
        <p:spPr bwMode="auto">
          <a:xfrm>
            <a:off x="1066800" y="549275"/>
            <a:ext cx="4572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b="1">
                <a:solidFill>
                  <a:schemeClr val="folHlink"/>
                </a:solidFill>
                <a:effectLst>
                  <a:outerShdw blurRad="38100" dist="38100" dir="2700000" algn="tl">
                    <a:srgbClr val="C0C0C0"/>
                  </a:outerShdw>
                </a:effectLst>
                <a:ea typeface="楷体_GB2312" pitchFamily="49" charset="-122"/>
              </a:rPr>
              <a:t> (2)  </a:t>
            </a:r>
            <a:r>
              <a:rPr lang="zh-CN" altLang="en-US" b="1">
                <a:solidFill>
                  <a:schemeClr val="folHlink"/>
                </a:solidFill>
                <a:effectLst>
                  <a:outerShdw blurRad="38100" dist="38100" dir="2700000" algn="tl">
                    <a:srgbClr val="C0C0C0"/>
                  </a:outerShdw>
                </a:effectLst>
                <a:ea typeface="楷体_GB2312" pitchFamily="49" charset="-122"/>
              </a:rPr>
              <a:t>极值型随机变量的渐进分布</a:t>
            </a:r>
          </a:p>
        </p:txBody>
      </p:sp>
      <p:sp>
        <p:nvSpPr>
          <p:cNvPr id="326659" name="Rectangle 3"/>
          <p:cNvSpPr>
            <a:spLocks noGrp="1" noChangeArrowheads="1"/>
          </p:cNvSpPr>
          <p:nvPr>
            <p:ph type="body" idx="1"/>
          </p:nvPr>
        </p:nvSpPr>
        <p:spPr>
          <a:xfrm>
            <a:off x="417512" y="87313"/>
            <a:ext cx="8258943" cy="533400"/>
          </a:xfrm>
          <a:solidFill>
            <a:schemeClr val="accent1"/>
          </a:solidFill>
        </p:spPr>
        <p:txBody>
          <a:bodyPr vert="horz" lIns="91440" tIns="45720" rIns="91440" bIns="45720" rtlCol="0" anchor="ctr">
            <a:noAutofit/>
          </a:bodyPr>
          <a:lstStyle/>
          <a:p>
            <a:pPr algn="ctr">
              <a:spcBef>
                <a:spcPct val="0"/>
              </a:spcBef>
              <a:buNone/>
            </a:pPr>
            <a:r>
              <a:rPr lang="en-US" altLang="zh-CN" b="1">
                <a:solidFill>
                  <a:schemeClr val="bg1"/>
                </a:solidFill>
                <a:latin typeface="华文细黑" panose="02010600040101010101" pitchFamily="2" charset="-122"/>
                <a:ea typeface="华文细黑" panose="02010600040101010101" pitchFamily="2" charset="-122"/>
                <a:cs typeface="+mj-cs"/>
              </a:rPr>
              <a:t>2.4.7  </a:t>
            </a:r>
            <a:r>
              <a:rPr lang="zh-CN" altLang="en-US" b="1">
                <a:solidFill>
                  <a:schemeClr val="bg1"/>
                </a:solidFill>
                <a:latin typeface="华文细黑" panose="02010600040101010101" pitchFamily="2" charset="-122"/>
                <a:ea typeface="华文细黑" panose="02010600040101010101" pitchFamily="2" charset="-122"/>
                <a:cs typeface="+mj-cs"/>
              </a:rPr>
              <a:t>极值型分布   </a:t>
            </a:r>
          </a:p>
        </p:txBody>
      </p:sp>
      <p:sp>
        <p:nvSpPr>
          <p:cNvPr id="326660" name="Text Box 4"/>
          <p:cNvSpPr txBox="1">
            <a:spLocks noChangeArrowheads="1"/>
          </p:cNvSpPr>
          <p:nvPr/>
        </p:nvSpPr>
        <p:spPr bwMode="auto">
          <a:xfrm>
            <a:off x="1066800" y="1219200"/>
            <a:ext cx="7086600" cy="457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b="1">
                <a:solidFill>
                  <a:schemeClr val="folHlink"/>
                </a:solidFill>
                <a:effectLst>
                  <a:outerShdw blurRad="38100" dist="38100" dir="2700000" algn="tl">
                    <a:srgbClr val="C0C0C0"/>
                  </a:outerShdw>
                </a:effectLst>
                <a:ea typeface="楷体_GB2312" pitchFamily="49" charset="-122"/>
              </a:rPr>
              <a:t> b</a:t>
            </a:r>
            <a:r>
              <a:rPr lang="zh-CN" altLang="en-US" b="1">
                <a:solidFill>
                  <a:schemeClr val="folHlink"/>
                </a:solidFill>
                <a:effectLst>
                  <a:outerShdw blurRad="38100" dist="38100" dir="2700000" algn="tl">
                    <a:srgbClr val="C0C0C0"/>
                  </a:outerShdw>
                </a:effectLst>
                <a:ea typeface="楷体_GB2312" pitchFamily="49" charset="-122"/>
              </a:rPr>
              <a:t>、哥西型原始分布</a:t>
            </a:r>
            <a:r>
              <a:rPr lang="en-US" altLang="zh-CN" b="1">
                <a:solidFill>
                  <a:schemeClr val="folHlink"/>
                </a:solidFill>
                <a:effectLst>
                  <a:outerShdw blurRad="38100" dist="38100" dir="2700000" algn="tl">
                    <a:srgbClr val="C0C0C0"/>
                  </a:outerShdw>
                </a:effectLst>
                <a:ea typeface="楷体_GB2312" pitchFamily="49" charset="-122"/>
              </a:rPr>
              <a:t>—</a:t>
            </a:r>
            <a:r>
              <a:rPr lang="zh-CN" altLang="en-US" b="1">
                <a:solidFill>
                  <a:schemeClr val="folHlink"/>
                </a:solidFill>
                <a:effectLst>
                  <a:outerShdw blurRad="38100" dist="38100" dir="2700000" algn="tl">
                    <a:srgbClr val="C0C0C0"/>
                  </a:outerShdw>
                </a:effectLst>
                <a:ea typeface="楷体_GB2312" pitchFamily="49" charset="-122"/>
              </a:rPr>
              <a:t>极值</a:t>
            </a:r>
            <a:r>
              <a:rPr lang="en-US" altLang="zh-CN" b="1">
                <a:solidFill>
                  <a:schemeClr val="folHlink"/>
                </a:solidFill>
                <a:effectLst>
                  <a:outerShdw blurRad="38100" dist="38100" dir="2700000" algn="tl">
                    <a:srgbClr val="C0C0C0"/>
                  </a:outerShdw>
                </a:effectLst>
                <a:ea typeface="楷体_GB2312" pitchFamily="49" charset="-122"/>
              </a:rPr>
              <a:t>II</a:t>
            </a:r>
            <a:r>
              <a:rPr lang="zh-CN" altLang="en-US" b="1">
                <a:solidFill>
                  <a:schemeClr val="folHlink"/>
                </a:solidFill>
                <a:effectLst>
                  <a:outerShdw blurRad="38100" dist="38100" dir="2700000" algn="tl">
                    <a:srgbClr val="C0C0C0"/>
                  </a:outerShdw>
                </a:effectLst>
                <a:ea typeface="楷体_GB2312" pitchFamily="49" charset="-122"/>
              </a:rPr>
              <a:t>型分布    </a:t>
            </a:r>
          </a:p>
        </p:txBody>
      </p:sp>
      <p:pic>
        <p:nvPicPr>
          <p:cNvPr id="3266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83820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079153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ext Box 2"/>
          <p:cNvSpPr txBox="1">
            <a:spLocks noChangeArrowheads="1"/>
          </p:cNvSpPr>
          <p:nvPr/>
        </p:nvSpPr>
        <p:spPr bwMode="auto">
          <a:xfrm>
            <a:off x="971550" y="549275"/>
            <a:ext cx="4572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b="1">
                <a:solidFill>
                  <a:schemeClr val="folHlink"/>
                </a:solidFill>
                <a:effectLst>
                  <a:outerShdw blurRad="38100" dist="38100" dir="2700000" algn="tl">
                    <a:srgbClr val="C0C0C0"/>
                  </a:outerShdw>
                </a:effectLst>
                <a:ea typeface="楷体_GB2312" pitchFamily="49" charset="-122"/>
              </a:rPr>
              <a:t> (2)  </a:t>
            </a:r>
            <a:r>
              <a:rPr lang="zh-CN" altLang="en-US" b="1">
                <a:solidFill>
                  <a:schemeClr val="folHlink"/>
                </a:solidFill>
                <a:effectLst>
                  <a:outerShdw blurRad="38100" dist="38100" dir="2700000" algn="tl">
                    <a:srgbClr val="C0C0C0"/>
                  </a:outerShdw>
                </a:effectLst>
                <a:ea typeface="楷体_GB2312" pitchFamily="49" charset="-122"/>
              </a:rPr>
              <a:t>极值型随机变量的渐进分布</a:t>
            </a:r>
          </a:p>
        </p:txBody>
      </p:sp>
      <p:sp>
        <p:nvSpPr>
          <p:cNvPr id="327683" name="Rectangle 3"/>
          <p:cNvSpPr>
            <a:spLocks noGrp="1" noChangeArrowheads="1"/>
          </p:cNvSpPr>
          <p:nvPr>
            <p:ph type="body" idx="1"/>
          </p:nvPr>
        </p:nvSpPr>
        <p:spPr>
          <a:xfrm>
            <a:off x="468312" y="76200"/>
            <a:ext cx="8280151" cy="533400"/>
          </a:xfrm>
          <a:solidFill>
            <a:schemeClr val="accent1"/>
          </a:solidFill>
        </p:spPr>
        <p:txBody>
          <a:bodyPr vert="horz" lIns="91440" tIns="45720" rIns="91440" bIns="45720" rtlCol="0" anchor="ctr">
            <a:noAutofit/>
          </a:bodyPr>
          <a:lstStyle/>
          <a:p>
            <a:pPr algn="ctr">
              <a:spcBef>
                <a:spcPct val="0"/>
              </a:spcBef>
              <a:buNone/>
            </a:pPr>
            <a:r>
              <a:rPr lang="en-US" altLang="zh-CN" b="1" dirty="0">
                <a:solidFill>
                  <a:schemeClr val="bg1"/>
                </a:solidFill>
                <a:latin typeface="华文细黑" panose="02010600040101010101" pitchFamily="2" charset="-122"/>
                <a:ea typeface="华文细黑" panose="02010600040101010101" pitchFamily="2" charset="-122"/>
                <a:cs typeface="+mj-cs"/>
              </a:rPr>
              <a:t>2.4.7  </a:t>
            </a:r>
            <a:r>
              <a:rPr lang="zh-CN" altLang="en-US" b="1" dirty="0">
                <a:solidFill>
                  <a:schemeClr val="bg1"/>
                </a:solidFill>
                <a:latin typeface="华文细黑" panose="02010600040101010101" pitchFamily="2" charset="-122"/>
                <a:ea typeface="华文细黑" panose="02010600040101010101" pitchFamily="2" charset="-122"/>
                <a:cs typeface="+mj-cs"/>
              </a:rPr>
              <a:t>极值型分布   </a:t>
            </a:r>
          </a:p>
        </p:txBody>
      </p:sp>
      <p:sp>
        <p:nvSpPr>
          <p:cNvPr id="327684" name="Text Box 4"/>
          <p:cNvSpPr txBox="1">
            <a:spLocks noChangeArrowheads="1"/>
          </p:cNvSpPr>
          <p:nvPr/>
        </p:nvSpPr>
        <p:spPr bwMode="auto">
          <a:xfrm>
            <a:off x="1066800" y="1219200"/>
            <a:ext cx="7086600" cy="457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b="1">
                <a:solidFill>
                  <a:schemeClr val="folHlink"/>
                </a:solidFill>
                <a:effectLst>
                  <a:outerShdw blurRad="38100" dist="38100" dir="2700000" algn="tl">
                    <a:srgbClr val="C0C0C0"/>
                  </a:outerShdw>
                </a:effectLst>
                <a:ea typeface="楷体_GB2312" pitchFamily="49" charset="-122"/>
              </a:rPr>
              <a:t> c</a:t>
            </a:r>
            <a:r>
              <a:rPr lang="zh-CN" altLang="en-US" b="1">
                <a:solidFill>
                  <a:schemeClr val="folHlink"/>
                </a:solidFill>
                <a:effectLst>
                  <a:outerShdw blurRad="38100" dist="38100" dir="2700000" algn="tl">
                    <a:srgbClr val="C0C0C0"/>
                  </a:outerShdw>
                </a:effectLst>
                <a:ea typeface="楷体_GB2312" pitchFamily="49" charset="-122"/>
              </a:rPr>
              <a:t>、有界型原始分布</a:t>
            </a:r>
            <a:r>
              <a:rPr lang="en-US" altLang="zh-CN" b="1">
                <a:solidFill>
                  <a:schemeClr val="folHlink"/>
                </a:solidFill>
                <a:effectLst>
                  <a:outerShdw blurRad="38100" dist="38100" dir="2700000" algn="tl">
                    <a:srgbClr val="C0C0C0"/>
                  </a:outerShdw>
                </a:effectLst>
                <a:ea typeface="楷体_GB2312" pitchFamily="49" charset="-122"/>
              </a:rPr>
              <a:t>—</a:t>
            </a:r>
            <a:r>
              <a:rPr lang="zh-CN" altLang="en-US" b="1">
                <a:solidFill>
                  <a:schemeClr val="folHlink"/>
                </a:solidFill>
                <a:effectLst>
                  <a:outerShdw blurRad="38100" dist="38100" dir="2700000" algn="tl">
                    <a:srgbClr val="C0C0C0"/>
                  </a:outerShdw>
                </a:effectLst>
                <a:ea typeface="楷体_GB2312" pitchFamily="49" charset="-122"/>
              </a:rPr>
              <a:t>极值</a:t>
            </a:r>
            <a:r>
              <a:rPr lang="en-US" altLang="zh-CN" b="1">
                <a:solidFill>
                  <a:schemeClr val="folHlink"/>
                </a:solidFill>
                <a:effectLst>
                  <a:outerShdw blurRad="38100" dist="38100" dir="2700000" algn="tl">
                    <a:srgbClr val="C0C0C0"/>
                  </a:outerShdw>
                </a:effectLst>
                <a:ea typeface="楷体_GB2312" pitchFamily="49" charset="-122"/>
              </a:rPr>
              <a:t>III</a:t>
            </a:r>
            <a:r>
              <a:rPr lang="zh-CN" altLang="en-US" b="1">
                <a:solidFill>
                  <a:schemeClr val="folHlink"/>
                </a:solidFill>
                <a:effectLst>
                  <a:outerShdw blurRad="38100" dist="38100" dir="2700000" algn="tl">
                    <a:srgbClr val="C0C0C0"/>
                  </a:outerShdw>
                </a:effectLst>
                <a:ea typeface="楷体_GB2312" pitchFamily="49" charset="-122"/>
              </a:rPr>
              <a:t>型分布    </a:t>
            </a:r>
          </a:p>
        </p:txBody>
      </p:sp>
      <p:pic>
        <p:nvPicPr>
          <p:cNvPr id="3276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534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2552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Text Box 2"/>
          <p:cNvSpPr txBox="1">
            <a:spLocks noChangeArrowheads="1"/>
          </p:cNvSpPr>
          <p:nvPr/>
        </p:nvSpPr>
        <p:spPr bwMode="auto">
          <a:xfrm>
            <a:off x="971550" y="527050"/>
            <a:ext cx="4572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b="1">
                <a:solidFill>
                  <a:schemeClr val="folHlink"/>
                </a:solidFill>
                <a:effectLst>
                  <a:outerShdw blurRad="38100" dist="38100" dir="2700000" algn="tl">
                    <a:srgbClr val="C0C0C0"/>
                  </a:outerShdw>
                </a:effectLst>
                <a:ea typeface="楷体_GB2312" pitchFamily="49" charset="-122"/>
              </a:rPr>
              <a:t> (2)  </a:t>
            </a:r>
            <a:r>
              <a:rPr lang="zh-CN" altLang="en-US" b="1">
                <a:solidFill>
                  <a:schemeClr val="folHlink"/>
                </a:solidFill>
                <a:effectLst>
                  <a:outerShdw blurRad="38100" dist="38100" dir="2700000" algn="tl">
                    <a:srgbClr val="C0C0C0"/>
                  </a:outerShdw>
                </a:effectLst>
                <a:ea typeface="楷体_GB2312" pitchFamily="49" charset="-122"/>
              </a:rPr>
              <a:t>极值型随机变量的渐进分布</a:t>
            </a:r>
          </a:p>
        </p:txBody>
      </p:sp>
      <p:sp>
        <p:nvSpPr>
          <p:cNvPr id="328707" name="Rectangle 3"/>
          <p:cNvSpPr>
            <a:spLocks noGrp="1" noChangeArrowheads="1"/>
          </p:cNvSpPr>
          <p:nvPr>
            <p:ph type="body" idx="1"/>
          </p:nvPr>
        </p:nvSpPr>
        <p:spPr>
          <a:xfrm>
            <a:off x="395288" y="76200"/>
            <a:ext cx="8209160" cy="533400"/>
          </a:xfrm>
          <a:solidFill>
            <a:schemeClr val="accent1"/>
          </a:solidFill>
        </p:spPr>
        <p:txBody>
          <a:bodyPr vert="horz" lIns="91440" tIns="45720" rIns="91440" bIns="45720" rtlCol="0" anchor="ctr">
            <a:noAutofit/>
          </a:bodyPr>
          <a:lstStyle/>
          <a:p>
            <a:pPr algn="ctr">
              <a:spcBef>
                <a:spcPct val="0"/>
              </a:spcBef>
              <a:buNone/>
            </a:pPr>
            <a:r>
              <a:rPr lang="en-US" altLang="zh-CN" b="1">
                <a:solidFill>
                  <a:schemeClr val="bg1"/>
                </a:solidFill>
                <a:latin typeface="华文细黑" panose="02010600040101010101" pitchFamily="2" charset="-122"/>
                <a:ea typeface="华文细黑" panose="02010600040101010101" pitchFamily="2" charset="-122"/>
                <a:cs typeface="+mj-cs"/>
              </a:rPr>
              <a:t>2.4.7  </a:t>
            </a:r>
            <a:r>
              <a:rPr lang="zh-CN" altLang="en-US" b="1">
                <a:solidFill>
                  <a:schemeClr val="bg1"/>
                </a:solidFill>
                <a:latin typeface="华文细黑" panose="02010600040101010101" pitchFamily="2" charset="-122"/>
                <a:ea typeface="华文细黑" panose="02010600040101010101" pitchFamily="2" charset="-122"/>
                <a:cs typeface="+mj-cs"/>
              </a:rPr>
              <a:t>极值型分布   </a:t>
            </a:r>
          </a:p>
        </p:txBody>
      </p:sp>
      <p:sp>
        <p:nvSpPr>
          <p:cNvPr id="328708" name="Text Box 4"/>
          <p:cNvSpPr txBox="1">
            <a:spLocks noChangeArrowheads="1"/>
          </p:cNvSpPr>
          <p:nvPr/>
        </p:nvSpPr>
        <p:spPr bwMode="auto">
          <a:xfrm>
            <a:off x="1066800" y="1219200"/>
            <a:ext cx="7086600" cy="457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zh-CN" altLang="en-US" b="1" dirty="0">
                <a:solidFill>
                  <a:schemeClr val="folHlink"/>
                </a:solidFill>
                <a:effectLst>
                  <a:outerShdw blurRad="38100" dist="38100" dir="2700000" algn="tl">
                    <a:srgbClr val="C0C0C0"/>
                  </a:outerShdw>
                </a:effectLst>
                <a:ea typeface="楷体_GB2312" pitchFamily="49" charset="-122"/>
              </a:rPr>
              <a:t>极值</a:t>
            </a:r>
            <a:r>
              <a:rPr lang="en-US" altLang="zh-CN" b="1" dirty="0">
                <a:solidFill>
                  <a:schemeClr val="folHlink"/>
                </a:solidFill>
                <a:effectLst>
                  <a:outerShdw blurRad="38100" dist="38100" dir="2700000" algn="tl">
                    <a:srgbClr val="C0C0C0"/>
                  </a:outerShdw>
                </a:effectLst>
                <a:ea typeface="楷体_GB2312" pitchFamily="49" charset="-122"/>
              </a:rPr>
              <a:t>I</a:t>
            </a:r>
            <a:r>
              <a:rPr lang="zh-CN" altLang="en-US" b="1" dirty="0">
                <a:solidFill>
                  <a:schemeClr val="folHlink"/>
                </a:solidFill>
                <a:effectLst>
                  <a:outerShdw blurRad="38100" dist="38100" dir="2700000" algn="tl">
                    <a:srgbClr val="C0C0C0"/>
                  </a:outerShdw>
                </a:effectLst>
                <a:ea typeface="楷体_GB2312" pitchFamily="49" charset="-122"/>
              </a:rPr>
              <a:t>型、极值</a:t>
            </a:r>
            <a:r>
              <a:rPr lang="en-US" altLang="zh-CN" b="1" dirty="0">
                <a:solidFill>
                  <a:schemeClr val="folHlink"/>
                </a:solidFill>
                <a:effectLst>
                  <a:outerShdw blurRad="38100" dist="38100" dir="2700000" algn="tl">
                    <a:srgbClr val="C0C0C0"/>
                  </a:outerShdw>
                </a:effectLst>
                <a:ea typeface="楷体_GB2312" pitchFamily="49" charset="-122"/>
              </a:rPr>
              <a:t>II</a:t>
            </a:r>
            <a:r>
              <a:rPr lang="zh-CN" altLang="en-US" b="1" dirty="0">
                <a:solidFill>
                  <a:schemeClr val="folHlink"/>
                </a:solidFill>
                <a:effectLst>
                  <a:outerShdw blurRad="38100" dist="38100" dir="2700000" algn="tl">
                    <a:srgbClr val="C0C0C0"/>
                  </a:outerShdw>
                </a:effectLst>
                <a:ea typeface="楷体_GB2312" pitchFamily="49" charset="-122"/>
              </a:rPr>
              <a:t>型和极值</a:t>
            </a:r>
            <a:r>
              <a:rPr lang="en-US" altLang="zh-CN" b="1" dirty="0">
                <a:solidFill>
                  <a:schemeClr val="folHlink"/>
                </a:solidFill>
                <a:effectLst>
                  <a:outerShdw blurRad="38100" dist="38100" dir="2700000" algn="tl">
                    <a:srgbClr val="C0C0C0"/>
                  </a:outerShdw>
                </a:effectLst>
                <a:ea typeface="楷体_GB2312" pitchFamily="49" charset="-122"/>
              </a:rPr>
              <a:t>III</a:t>
            </a:r>
            <a:r>
              <a:rPr lang="zh-CN" altLang="en-US" b="1" dirty="0">
                <a:solidFill>
                  <a:schemeClr val="folHlink"/>
                </a:solidFill>
                <a:effectLst>
                  <a:outerShdw blurRad="38100" dist="38100" dir="2700000" algn="tl">
                    <a:srgbClr val="C0C0C0"/>
                  </a:outerShdw>
                </a:effectLst>
                <a:ea typeface="楷体_GB2312" pitchFamily="49" charset="-122"/>
              </a:rPr>
              <a:t>型分布的相互转换    </a:t>
            </a:r>
          </a:p>
        </p:txBody>
      </p:sp>
      <p:pic>
        <p:nvPicPr>
          <p:cNvPr id="3287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305800" cy="51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68164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ext Box 2"/>
          <p:cNvSpPr txBox="1">
            <a:spLocks noChangeArrowheads="1"/>
          </p:cNvSpPr>
          <p:nvPr/>
        </p:nvSpPr>
        <p:spPr bwMode="auto">
          <a:xfrm>
            <a:off x="395536" y="1219200"/>
            <a:ext cx="8443664" cy="12192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dirty="0">
                <a:ea typeface="黑体" pitchFamily="49" charset="-122"/>
                <a:cs typeface="Times New Roman" pitchFamily="18" charset="0"/>
              </a:rPr>
              <a:t> </a:t>
            </a:r>
            <a:r>
              <a:rPr lang="zh-CN" altLang="en-US" sz="2600" dirty="0">
                <a:ea typeface="黑体" pitchFamily="49" charset="-122"/>
                <a:cs typeface="Times New Roman" pitchFamily="18" charset="0"/>
              </a:rPr>
              <a:t>设办公楼楼面活载荷的统计参数分别为</a:t>
            </a:r>
            <a:r>
              <a:rPr lang="en-US" altLang="zh-CN" sz="2600" dirty="0">
                <a:ea typeface="黑体" pitchFamily="49" charset="-122"/>
                <a:cs typeface="Times New Roman" pitchFamily="18" charset="0"/>
              </a:rPr>
              <a:t>μ=38620MPa</a:t>
            </a:r>
            <a:r>
              <a:rPr lang="zh-CN" altLang="en-US" sz="2600" dirty="0">
                <a:ea typeface="黑体" pitchFamily="49" charset="-122"/>
                <a:cs typeface="Times New Roman" pitchFamily="18" charset="0"/>
              </a:rPr>
              <a:t>，</a:t>
            </a:r>
            <a:r>
              <a:rPr lang="en-US" altLang="zh-CN" sz="2600" dirty="0">
                <a:ea typeface="黑体" pitchFamily="49" charset="-122"/>
                <a:cs typeface="Times New Roman" pitchFamily="18" charset="0"/>
              </a:rPr>
              <a:t>σ=17810MPa</a:t>
            </a:r>
            <a:r>
              <a:rPr lang="zh-CN" altLang="en-US" sz="2600" dirty="0">
                <a:ea typeface="黑体" pitchFamily="49" charset="-122"/>
                <a:cs typeface="Times New Roman" pitchFamily="18" charset="0"/>
              </a:rPr>
              <a:t>。经检验，此活荷载服从极值</a:t>
            </a:r>
            <a:r>
              <a:rPr lang="en-US" altLang="zh-CN" sz="2600" dirty="0">
                <a:ea typeface="黑体" pitchFamily="49" charset="-122"/>
                <a:cs typeface="Times New Roman" pitchFamily="18" charset="0"/>
              </a:rPr>
              <a:t>I</a:t>
            </a:r>
            <a:r>
              <a:rPr lang="zh-CN" altLang="en-US" sz="2600" dirty="0">
                <a:ea typeface="黑体" pitchFamily="49" charset="-122"/>
                <a:cs typeface="Times New Roman" pitchFamily="18" charset="0"/>
              </a:rPr>
              <a:t>型分布，求其分布函数。 </a:t>
            </a:r>
          </a:p>
        </p:txBody>
      </p:sp>
      <p:sp>
        <p:nvSpPr>
          <p:cNvPr id="329731" name="Rectangle 3"/>
          <p:cNvSpPr>
            <a:spLocks noGrp="1" noChangeArrowheads="1"/>
          </p:cNvSpPr>
          <p:nvPr>
            <p:ph type="body" idx="1"/>
          </p:nvPr>
        </p:nvSpPr>
        <p:spPr>
          <a:xfrm>
            <a:off x="411723" y="332656"/>
            <a:ext cx="1524000" cy="609600"/>
          </a:xfrm>
          <a:noFill/>
          <a:ln/>
        </p:spPr>
        <p:txBody>
          <a:bodyPr/>
          <a:lstStyle/>
          <a:p>
            <a:pPr>
              <a:buFont typeface="Wingdings" pitchFamily="2" charset="2"/>
              <a:buNone/>
            </a:pPr>
            <a:r>
              <a:rPr lang="zh-CN" altLang="en-US" b="1">
                <a:solidFill>
                  <a:schemeClr val="hlink"/>
                </a:solidFill>
                <a:latin typeface="Times New Roman" pitchFamily="18" charset="0"/>
                <a:ea typeface="楷体_GB2312" pitchFamily="49" charset="-122"/>
              </a:rPr>
              <a:t>例题   </a:t>
            </a:r>
          </a:p>
        </p:txBody>
      </p:sp>
      <p:graphicFrame>
        <p:nvGraphicFramePr>
          <p:cNvPr id="329732" name="Object 4"/>
          <p:cNvGraphicFramePr>
            <a:graphicFrameLocks noChangeAspect="1"/>
          </p:cNvGraphicFramePr>
          <p:nvPr>
            <p:extLst>
              <p:ext uri="{D42A27DB-BD31-4B8C-83A1-F6EECF244321}">
                <p14:modId xmlns:p14="http://schemas.microsoft.com/office/powerpoint/2010/main" val="3783876928"/>
              </p:ext>
            </p:extLst>
          </p:nvPr>
        </p:nvGraphicFramePr>
        <p:xfrm>
          <a:off x="827584" y="2636912"/>
          <a:ext cx="7067128" cy="2184385"/>
        </p:xfrm>
        <a:graphic>
          <a:graphicData uri="http://schemas.openxmlformats.org/presentationml/2006/ole">
            <mc:AlternateContent xmlns:mc="http://schemas.openxmlformats.org/markup-compatibility/2006">
              <mc:Choice xmlns:v="urn:schemas-microsoft-com:vml" Requires="v">
                <p:oleObj spid="_x0000_s156747" name="Equation" r:id="rId3" imgW="3301920" imgH="888840" progId="Equation.DSMT4">
                  <p:embed/>
                </p:oleObj>
              </mc:Choice>
              <mc:Fallback>
                <p:oleObj name="Equation" r:id="rId3" imgW="3301920" imgH="8888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2636912"/>
                        <a:ext cx="7067128" cy="218438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14238209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2" name="Picture 4"/>
          <p:cNvPicPr>
            <a:picLocks noChangeAspect="1" noChangeArrowheads="1"/>
          </p:cNvPicPr>
          <p:nvPr/>
        </p:nvPicPr>
        <p:blipFill>
          <a:blip r:embed="rId2">
            <a:extLst>
              <a:ext uri="{28A0092B-C50C-407E-A947-70E740481C1C}">
                <a14:useLocalDpi xmlns:a14="http://schemas.microsoft.com/office/drawing/2010/main" val="0"/>
              </a:ext>
            </a:extLst>
          </a:blip>
          <a:srcRect t="6178"/>
          <a:stretch>
            <a:fillRect/>
          </a:stretch>
        </p:blipFill>
        <p:spPr bwMode="auto">
          <a:xfrm>
            <a:off x="685800" y="1143000"/>
            <a:ext cx="7924800" cy="314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4114800"/>
            <a:ext cx="78486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4" name="Rectangle 6"/>
          <p:cNvSpPr>
            <a:spLocks noGrp="1" noChangeArrowheads="1"/>
          </p:cNvSpPr>
          <p:nvPr>
            <p:ph type="title"/>
          </p:nvPr>
        </p:nvSpPr>
        <p:spPr bwMode="auto">
          <a:xfrm>
            <a:off x="914400" y="457200"/>
            <a:ext cx="5029200" cy="609600"/>
          </a:xfr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p>
            <a:r>
              <a:rPr lang="zh-CN" altLang="en-US" sz="3200" b="1">
                <a:solidFill>
                  <a:schemeClr val="bg1"/>
                </a:solidFill>
                <a:latin typeface="华文细黑" panose="02010600040101010101" pitchFamily="2" charset="-122"/>
                <a:ea typeface="华文细黑" panose="02010600040101010101" pitchFamily="2" charset="-122"/>
              </a:rPr>
              <a:t>常见概率分布的数字特征</a:t>
            </a:r>
          </a:p>
        </p:txBody>
      </p:sp>
    </p:spTree>
    <p:extLst>
      <p:ext uri="{BB962C8B-B14F-4D97-AF65-F5344CB8AC3E}">
        <p14:creationId xmlns:p14="http://schemas.microsoft.com/office/powerpoint/2010/main" val="168322939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Text Box 1026"/>
          <p:cNvSpPr txBox="1">
            <a:spLocks noChangeArrowheads="1"/>
          </p:cNvSpPr>
          <p:nvPr/>
        </p:nvSpPr>
        <p:spPr bwMode="auto">
          <a:xfrm>
            <a:off x="611188" y="1219200"/>
            <a:ext cx="7921625"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pPr marL="457200" indent="-457200" algn="just">
              <a:spcBef>
                <a:spcPts val="600"/>
              </a:spcBef>
              <a:buFont typeface="Wingdings" pitchFamily="2" charset="2"/>
              <a:buChar char="p"/>
            </a:pPr>
            <a:r>
              <a:rPr lang="zh-CN" altLang="en-US" dirty="0" smtClean="0">
                <a:solidFill>
                  <a:srgbClr val="002060"/>
                </a:solidFill>
                <a:latin typeface="黑体" pitchFamily="49" charset="-122"/>
                <a:ea typeface="黑体" pitchFamily="49" charset="-122"/>
                <a:cs typeface="Times New Roman" pitchFamily="18" charset="0"/>
              </a:rPr>
              <a:t>随机变量</a:t>
            </a:r>
            <a:r>
              <a:rPr lang="zh-CN" altLang="en-US" dirty="0">
                <a:solidFill>
                  <a:srgbClr val="002060"/>
                </a:solidFill>
                <a:latin typeface="黑体" pitchFamily="49" charset="-122"/>
                <a:ea typeface="黑体" pitchFamily="49" charset="-122"/>
                <a:cs typeface="Times New Roman" pitchFamily="18" charset="0"/>
              </a:rPr>
              <a:t>的</a:t>
            </a:r>
            <a:r>
              <a:rPr lang="zh-CN" altLang="en-US" dirty="0">
                <a:solidFill>
                  <a:schemeClr val="folHlink"/>
                </a:solidFill>
                <a:latin typeface="黑体" pitchFamily="49" charset="-122"/>
                <a:ea typeface="黑体" pitchFamily="49" charset="-122"/>
                <a:cs typeface="Times New Roman" pitchFamily="18" charset="0"/>
              </a:rPr>
              <a:t>分布函数</a:t>
            </a:r>
            <a:r>
              <a:rPr lang="zh-CN" altLang="en-US" dirty="0">
                <a:solidFill>
                  <a:srgbClr val="002060"/>
                </a:solidFill>
                <a:latin typeface="黑体" pitchFamily="49" charset="-122"/>
                <a:ea typeface="黑体" pitchFamily="49" charset="-122"/>
                <a:cs typeface="Times New Roman" pitchFamily="18" charset="0"/>
              </a:rPr>
              <a:t>完整地描述了随机变量的统计规律，然而在一些实际问题中要确定一个随机变量的分布函数却是非常困难的，而且有一些实际问题，并不要求全面考察随机变量的统计规律，而只需知道它的某些特征，因而并不需要求出它的分布函数</a:t>
            </a:r>
            <a:r>
              <a:rPr lang="zh-CN" altLang="en-US" dirty="0" smtClean="0">
                <a:solidFill>
                  <a:schemeClr val="folHlink"/>
                </a:solidFill>
                <a:latin typeface="黑体" pitchFamily="49" charset="-122"/>
                <a:ea typeface="黑体" pitchFamily="49" charset="-122"/>
                <a:cs typeface="Times New Roman" pitchFamily="18" charset="0"/>
              </a:rPr>
              <a:t>．</a:t>
            </a:r>
            <a:endParaRPr lang="en-US" altLang="zh-CN" dirty="0" smtClean="0">
              <a:solidFill>
                <a:schemeClr val="folHlink"/>
              </a:solidFill>
              <a:latin typeface="黑体" pitchFamily="49" charset="-122"/>
              <a:ea typeface="黑体" pitchFamily="49" charset="-122"/>
              <a:cs typeface="Times New Roman" pitchFamily="18" charset="0"/>
            </a:endParaRPr>
          </a:p>
          <a:p>
            <a:pPr marL="457200" indent="-457200" algn="just">
              <a:spcBef>
                <a:spcPts val="600"/>
              </a:spcBef>
              <a:buFont typeface="Wingdings" pitchFamily="2" charset="2"/>
              <a:buChar char="p"/>
            </a:pPr>
            <a:r>
              <a:rPr lang="zh-CN" altLang="en-US" dirty="0" smtClean="0">
                <a:latin typeface="黑体" pitchFamily="49" charset="-122"/>
                <a:ea typeface="黑体" pitchFamily="49" charset="-122"/>
                <a:cs typeface="Times New Roman" pitchFamily="18" charset="0"/>
              </a:rPr>
              <a:t>随机变量</a:t>
            </a:r>
            <a:r>
              <a:rPr lang="zh-CN" altLang="en-US" dirty="0">
                <a:latin typeface="黑体" pitchFamily="49" charset="-122"/>
                <a:ea typeface="黑体" pitchFamily="49" charset="-122"/>
                <a:cs typeface="Times New Roman" pitchFamily="18" charset="0"/>
              </a:rPr>
              <a:t>往往可以用一个或几个数字来描述其分布的性态，这种数字称为随机变量的</a:t>
            </a:r>
            <a:r>
              <a:rPr lang="zh-CN" altLang="en-US" dirty="0">
                <a:solidFill>
                  <a:schemeClr val="folHlink"/>
                </a:solidFill>
                <a:latin typeface="黑体" pitchFamily="49" charset="-122"/>
                <a:ea typeface="黑体" pitchFamily="49" charset="-122"/>
                <a:cs typeface="Times New Roman" pitchFamily="18" charset="0"/>
              </a:rPr>
              <a:t>数字特征</a:t>
            </a:r>
            <a:r>
              <a:rPr lang="en-US" altLang="zh-CN" dirty="0">
                <a:latin typeface="黑体" pitchFamily="49" charset="-122"/>
                <a:ea typeface="黑体" pitchFamily="49" charset="-122"/>
                <a:cs typeface="Times New Roman" pitchFamily="18" charset="0"/>
              </a:rPr>
              <a:t>(</a:t>
            </a:r>
            <a:r>
              <a:rPr lang="zh-CN" altLang="en-US" dirty="0">
                <a:latin typeface="黑体" pitchFamily="49" charset="-122"/>
                <a:ea typeface="黑体" pitchFamily="49" charset="-122"/>
                <a:cs typeface="Times New Roman" pitchFamily="18" charset="0"/>
              </a:rPr>
              <a:t>或统计参数</a:t>
            </a:r>
            <a:r>
              <a:rPr lang="en-US" altLang="zh-CN" dirty="0">
                <a:latin typeface="黑体" pitchFamily="49" charset="-122"/>
                <a:ea typeface="黑体" pitchFamily="49" charset="-122"/>
                <a:cs typeface="Times New Roman" pitchFamily="18" charset="0"/>
              </a:rPr>
              <a:t>)</a:t>
            </a:r>
            <a:r>
              <a:rPr lang="zh-CN" altLang="en-US" dirty="0">
                <a:solidFill>
                  <a:schemeClr val="folHlink"/>
                </a:solidFill>
                <a:latin typeface="黑体" pitchFamily="49" charset="-122"/>
                <a:ea typeface="黑体" pitchFamily="49" charset="-122"/>
                <a:cs typeface="Times New Roman" pitchFamily="18" charset="0"/>
              </a:rPr>
              <a:t>。</a:t>
            </a:r>
            <a:r>
              <a:rPr lang="zh-CN" altLang="en-US" dirty="0">
                <a:latin typeface="黑体" pitchFamily="49" charset="-122"/>
                <a:ea typeface="黑体" pitchFamily="49" charset="-122"/>
                <a:cs typeface="Times New Roman" pitchFamily="18" charset="0"/>
              </a:rPr>
              <a:t>数字特征虽不能完整地描述它的统计规律，但已反映出随机变量在某些方面的重要特征，它们在理论和实践上都具有重要的意义．常用的数字特征有</a:t>
            </a:r>
            <a:r>
              <a:rPr lang="zh-CN" altLang="en-US" dirty="0">
                <a:solidFill>
                  <a:schemeClr val="hlink"/>
                </a:solidFill>
                <a:latin typeface="黑体" pitchFamily="49" charset="-122"/>
                <a:ea typeface="黑体" pitchFamily="49" charset="-122"/>
                <a:cs typeface="Times New Roman" pitchFamily="18" charset="0"/>
              </a:rPr>
              <a:t>期望，方差、标准差、变异系数、偏度系数，峰度系数和矩</a:t>
            </a:r>
            <a:r>
              <a:rPr lang="zh-CN" altLang="en-US" dirty="0">
                <a:solidFill>
                  <a:schemeClr val="folHlink"/>
                </a:solidFill>
                <a:latin typeface="黑体" pitchFamily="49" charset="-122"/>
                <a:ea typeface="黑体" pitchFamily="49" charset="-122"/>
                <a:cs typeface="Times New Roman" pitchFamily="18" charset="0"/>
              </a:rPr>
              <a:t>。</a:t>
            </a:r>
          </a:p>
        </p:txBody>
      </p:sp>
      <p:sp>
        <p:nvSpPr>
          <p:cNvPr id="330755" name="Rectangle 1027"/>
          <p:cNvSpPr>
            <a:spLocks noGrp="1" noChangeArrowheads="1"/>
          </p:cNvSpPr>
          <p:nvPr>
            <p:ph type="body" idx="1"/>
          </p:nvPr>
        </p:nvSpPr>
        <p:spPr>
          <a:xfrm>
            <a:off x="539750" y="381000"/>
            <a:ext cx="8352730" cy="533400"/>
          </a:xfrm>
          <a:solidFill>
            <a:schemeClr val="accent1"/>
          </a:solidFill>
        </p:spPr>
        <p:txBody>
          <a:bodyPr vert="horz" lIns="91440" tIns="45720" rIns="91440" bIns="45720" rtlCol="0" anchor="ctr">
            <a:noAutofit/>
          </a:bodyPr>
          <a:lstStyle/>
          <a:p>
            <a:pPr algn="ctr">
              <a:spcBef>
                <a:spcPct val="0"/>
              </a:spcBef>
              <a:buNone/>
            </a:pPr>
            <a:r>
              <a:rPr lang="en-US" altLang="zh-CN" b="1" dirty="0">
                <a:solidFill>
                  <a:schemeClr val="bg1"/>
                </a:solidFill>
                <a:latin typeface="华文细黑" panose="02010600040101010101" pitchFamily="2" charset="-122"/>
                <a:ea typeface="华文细黑" panose="02010600040101010101" pitchFamily="2" charset="-122"/>
                <a:cs typeface="+mj-cs"/>
              </a:rPr>
              <a:t>2.5  </a:t>
            </a:r>
            <a:r>
              <a:rPr lang="zh-CN" altLang="en-US" b="1" dirty="0">
                <a:solidFill>
                  <a:schemeClr val="bg1"/>
                </a:solidFill>
                <a:latin typeface="华文细黑" panose="02010600040101010101" pitchFamily="2" charset="-122"/>
                <a:ea typeface="华文细黑" panose="02010600040101010101" pitchFamily="2" charset="-122"/>
                <a:cs typeface="+mj-cs"/>
              </a:rPr>
              <a:t>随机变量的数字特征   </a:t>
            </a:r>
          </a:p>
        </p:txBody>
      </p:sp>
    </p:spTree>
    <p:extLst>
      <p:ext uri="{BB962C8B-B14F-4D97-AF65-F5344CB8AC3E}">
        <p14:creationId xmlns:p14="http://schemas.microsoft.com/office/powerpoint/2010/main" val="10796646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1.2 </a:t>
            </a:r>
            <a:r>
              <a:rPr lang="zh-CN" altLang="en-US" dirty="0"/>
              <a:t>软件现状：软件可靠性</a:t>
            </a:r>
          </a:p>
        </p:txBody>
      </p:sp>
      <p:graphicFrame>
        <p:nvGraphicFramePr>
          <p:cNvPr id="13315" name="Object 4"/>
          <p:cNvGraphicFramePr>
            <a:graphicFrameLocks noGrp="1" noChangeAspect="1"/>
          </p:cNvGraphicFramePr>
          <p:nvPr>
            <p:ph sz="half" idx="2"/>
            <p:extLst>
              <p:ext uri="{D42A27DB-BD31-4B8C-83A1-F6EECF244321}">
                <p14:modId xmlns:p14="http://schemas.microsoft.com/office/powerpoint/2010/main" val="3551178552"/>
              </p:ext>
            </p:extLst>
          </p:nvPr>
        </p:nvGraphicFramePr>
        <p:xfrm>
          <a:off x="1739900" y="1628775"/>
          <a:ext cx="5880100" cy="3922713"/>
        </p:xfrm>
        <a:graphic>
          <a:graphicData uri="http://schemas.openxmlformats.org/presentationml/2006/ole">
            <mc:AlternateContent xmlns:mc="http://schemas.openxmlformats.org/markup-compatibility/2006">
              <mc:Choice xmlns:v="urn:schemas-microsoft-com:vml" Requires="v">
                <p:oleObj spid="_x0000_s2245" name="图表" r:id="rId3" imgW="4064000" imgH="2711275" progId="MSGraph.Chart.8">
                  <p:embed followColorScheme="full"/>
                </p:oleObj>
              </mc:Choice>
              <mc:Fallback>
                <p:oleObj name="图表" r:id="rId3" imgW="4064000" imgH="2711275" progId="MSGraph.Chart.8">
                  <p:embed followColorScheme="full"/>
                  <p:pic>
                    <p:nvPicPr>
                      <p:cNvPr id="0" name=""/>
                      <p:cNvPicPr>
                        <a:picLocks noChangeAspect="1" noChangeArrowheads="1"/>
                      </p:cNvPicPr>
                      <p:nvPr/>
                    </p:nvPicPr>
                    <p:blipFill>
                      <a:blip r:embed="rId4"/>
                      <a:srcRect/>
                      <a:stretch>
                        <a:fillRect/>
                      </a:stretch>
                    </p:blipFill>
                    <p:spPr bwMode="auto">
                      <a:xfrm>
                        <a:off x="1739900" y="1628775"/>
                        <a:ext cx="5880100" cy="3922713"/>
                      </a:xfrm>
                      <a:prstGeom prst="rect">
                        <a:avLst/>
                      </a:prstGeom>
                      <a:noFill/>
                      <a:ln>
                        <a:noFill/>
                      </a:ln>
                      <a:effectLst/>
                    </p:spPr>
                  </p:pic>
                </p:oleObj>
              </mc:Fallback>
            </mc:AlternateContent>
          </a:graphicData>
        </a:graphic>
      </p:graphicFrame>
      <p:sp>
        <p:nvSpPr>
          <p:cNvPr id="13316" name="Rectangle 5"/>
          <p:cNvSpPr>
            <a:spLocks noChangeArrowheads="1"/>
          </p:cNvSpPr>
          <p:nvPr/>
        </p:nvSpPr>
        <p:spPr bwMode="auto">
          <a:xfrm>
            <a:off x="812800" y="5686425"/>
            <a:ext cx="73009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黑体" pitchFamily="49" charset="-122"/>
                <a:ea typeface="黑体" pitchFamily="49" charset="-122"/>
              </a:rPr>
              <a:t>软件可靠性问题占装备可靠性问题的比例越来越高！</a:t>
            </a:r>
          </a:p>
        </p:txBody>
      </p:sp>
    </p:spTree>
    <p:extLst>
      <p:ext uri="{BB962C8B-B14F-4D97-AF65-F5344CB8AC3E}">
        <p14:creationId xmlns:p14="http://schemas.microsoft.com/office/powerpoint/2010/main" val="210585259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Text Box 2"/>
          <p:cNvSpPr txBox="1">
            <a:spLocks noChangeArrowheads="1"/>
          </p:cNvSpPr>
          <p:nvPr/>
        </p:nvSpPr>
        <p:spPr bwMode="auto">
          <a:xfrm>
            <a:off x="468313" y="303213"/>
            <a:ext cx="2362200" cy="5334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ffectLst>
                  <a:outerShdw blurRad="38100" dist="38100" dir="2700000" algn="tl">
                    <a:srgbClr val="C0C0C0"/>
                  </a:outerShdw>
                </a:effectLst>
                <a:ea typeface="楷体_GB2312" pitchFamily="49" charset="-122"/>
              </a:rPr>
              <a:t>1</a:t>
            </a:r>
            <a:r>
              <a:rPr lang="zh-CN" altLang="en-US" sz="2600" b="1">
                <a:solidFill>
                  <a:schemeClr val="folHlink"/>
                </a:solidFill>
                <a:effectLst>
                  <a:outerShdw blurRad="38100" dist="38100" dir="2700000" algn="tl">
                    <a:srgbClr val="C0C0C0"/>
                  </a:outerShdw>
                </a:effectLst>
                <a:ea typeface="楷体_GB2312" pitchFamily="49" charset="-122"/>
              </a:rPr>
              <a:t>、期望</a:t>
            </a:r>
            <a:r>
              <a:rPr lang="en-US" altLang="zh-CN" sz="2600" b="1">
                <a:solidFill>
                  <a:schemeClr val="folHlink"/>
                </a:solidFill>
                <a:effectLst>
                  <a:outerShdw blurRad="38100" dist="38100" dir="2700000" algn="tl">
                    <a:srgbClr val="C0C0C0"/>
                  </a:outerShdw>
                </a:effectLst>
                <a:ea typeface="楷体_GB2312" pitchFamily="49" charset="-122"/>
              </a:rPr>
              <a:t>(</a:t>
            </a:r>
            <a:r>
              <a:rPr lang="zh-CN" altLang="en-US" sz="2600" b="1">
                <a:solidFill>
                  <a:schemeClr val="folHlink"/>
                </a:solidFill>
                <a:effectLst>
                  <a:outerShdw blurRad="38100" dist="38100" dir="2700000" algn="tl">
                    <a:srgbClr val="C0C0C0"/>
                  </a:outerShdw>
                </a:effectLst>
                <a:ea typeface="楷体_GB2312" pitchFamily="49" charset="-122"/>
              </a:rPr>
              <a:t>均值</a:t>
            </a:r>
            <a:r>
              <a:rPr lang="en-US" altLang="zh-CN" sz="2600" b="1">
                <a:solidFill>
                  <a:schemeClr val="folHlink"/>
                </a:solidFill>
                <a:effectLst>
                  <a:outerShdw blurRad="38100" dist="38100" dir="2700000" algn="tl">
                    <a:srgbClr val="C0C0C0"/>
                  </a:outerShdw>
                </a:effectLst>
                <a:ea typeface="楷体_GB2312" pitchFamily="49" charset="-122"/>
              </a:rPr>
              <a:t>)</a:t>
            </a:r>
          </a:p>
        </p:txBody>
      </p:sp>
      <p:pic>
        <p:nvPicPr>
          <p:cNvPr id="331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686800" cy="53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30800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Text Box 2"/>
          <p:cNvSpPr txBox="1">
            <a:spLocks noChangeArrowheads="1"/>
          </p:cNvSpPr>
          <p:nvPr/>
        </p:nvSpPr>
        <p:spPr bwMode="auto">
          <a:xfrm>
            <a:off x="539750" y="374650"/>
            <a:ext cx="2362200" cy="5334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ffectLst>
                  <a:outerShdw blurRad="38100" dist="38100" dir="2700000" algn="tl">
                    <a:srgbClr val="C0C0C0"/>
                  </a:outerShdw>
                </a:effectLst>
                <a:ea typeface="楷体_GB2312" pitchFamily="49" charset="-122"/>
              </a:rPr>
              <a:t>2</a:t>
            </a:r>
            <a:r>
              <a:rPr lang="zh-CN" altLang="en-US" sz="2600" b="1">
                <a:solidFill>
                  <a:schemeClr val="folHlink"/>
                </a:solidFill>
                <a:effectLst>
                  <a:outerShdw blurRad="38100" dist="38100" dir="2700000" algn="tl">
                    <a:srgbClr val="C0C0C0"/>
                  </a:outerShdw>
                </a:effectLst>
                <a:ea typeface="楷体_GB2312" pitchFamily="49" charset="-122"/>
              </a:rPr>
              <a:t>、方差</a:t>
            </a:r>
          </a:p>
        </p:txBody>
      </p:sp>
      <p:pic>
        <p:nvPicPr>
          <p:cNvPr id="3328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534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2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495800"/>
            <a:ext cx="8610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323951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Text Box 2"/>
          <p:cNvSpPr txBox="1">
            <a:spLocks noChangeArrowheads="1"/>
          </p:cNvSpPr>
          <p:nvPr/>
        </p:nvSpPr>
        <p:spPr bwMode="auto">
          <a:xfrm>
            <a:off x="468313" y="333375"/>
            <a:ext cx="2362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ffectLst>
                  <a:outerShdw blurRad="38100" dist="38100" dir="2700000" algn="tl">
                    <a:srgbClr val="C0C0C0"/>
                  </a:outerShdw>
                </a:effectLst>
                <a:ea typeface="楷体_GB2312" pitchFamily="49" charset="-122"/>
              </a:rPr>
              <a:t>3</a:t>
            </a:r>
            <a:r>
              <a:rPr lang="zh-CN" altLang="en-US" sz="2600" b="1">
                <a:solidFill>
                  <a:schemeClr val="folHlink"/>
                </a:solidFill>
                <a:effectLst>
                  <a:outerShdw blurRad="38100" dist="38100" dir="2700000" algn="tl">
                    <a:srgbClr val="C0C0C0"/>
                  </a:outerShdw>
                </a:effectLst>
                <a:ea typeface="楷体_GB2312" pitchFamily="49" charset="-122"/>
              </a:rPr>
              <a:t>、标准差</a:t>
            </a:r>
          </a:p>
        </p:txBody>
      </p:sp>
      <p:pic>
        <p:nvPicPr>
          <p:cNvPr id="333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1534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3829" name="Text Box 5"/>
          <p:cNvSpPr txBox="1">
            <a:spLocks noChangeArrowheads="1"/>
          </p:cNvSpPr>
          <p:nvPr/>
        </p:nvSpPr>
        <p:spPr bwMode="auto">
          <a:xfrm>
            <a:off x="539750" y="3505200"/>
            <a:ext cx="2362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ffectLst>
                  <a:outerShdw blurRad="38100" dist="38100" dir="2700000" algn="tl">
                    <a:srgbClr val="C0C0C0"/>
                  </a:outerShdw>
                </a:effectLst>
                <a:ea typeface="楷体_GB2312" pitchFamily="49" charset="-122"/>
              </a:rPr>
              <a:t>4</a:t>
            </a:r>
            <a:r>
              <a:rPr lang="zh-CN" altLang="en-US" sz="2600" b="1">
                <a:solidFill>
                  <a:schemeClr val="folHlink"/>
                </a:solidFill>
                <a:effectLst>
                  <a:outerShdw blurRad="38100" dist="38100" dir="2700000" algn="tl">
                    <a:srgbClr val="C0C0C0"/>
                  </a:outerShdw>
                </a:effectLst>
                <a:ea typeface="楷体_GB2312" pitchFamily="49" charset="-122"/>
              </a:rPr>
              <a:t>、变异系数</a:t>
            </a:r>
          </a:p>
        </p:txBody>
      </p:sp>
      <p:pic>
        <p:nvPicPr>
          <p:cNvPr id="3338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191000"/>
            <a:ext cx="86868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3831" name="Text Box 7"/>
          <p:cNvSpPr txBox="1">
            <a:spLocks noChangeArrowheads="1"/>
          </p:cNvSpPr>
          <p:nvPr/>
        </p:nvSpPr>
        <p:spPr bwMode="auto">
          <a:xfrm>
            <a:off x="4419600" y="3444875"/>
            <a:ext cx="4419600" cy="83185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方差、标准差和变异系数均反应随机变量的离散程度。</a:t>
            </a:r>
          </a:p>
        </p:txBody>
      </p:sp>
    </p:spTree>
    <p:extLst>
      <p:ext uri="{BB962C8B-B14F-4D97-AF65-F5344CB8AC3E}">
        <p14:creationId xmlns:p14="http://schemas.microsoft.com/office/powerpoint/2010/main" val="13729941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Text Box 2"/>
          <p:cNvSpPr txBox="1">
            <a:spLocks noChangeArrowheads="1"/>
          </p:cNvSpPr>
          <p:nvPr/>
        </p:nvSpPr>
        <p:spPr bwMode="auto">
          <a:xfrm>
            <a:off x="539750" y="447675"/>
            <a:ext cx="13684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ffectLst>
                  <a:outerShdw blurRad="38100" dist="38100" dir="2700000" algn="tl">
                    <a:srgbClr val="C0C0C0"/>
                  </a:outerShdw>
                </a:effectLst>
                <a:ea typeface="楷体_GB2312" pitchFamily="49" charset="-122"/>
              </a:rPr>
              <a:t>5</a:t>
            </a:r>
            <a:r>
              <a:rPr lang="zh-CN" altLang="en-US" sz="2600" b="1">
                <a:solidFill>
                  <a:schemeClr val="folHlink"/>
                </a:solidFill>
                <a:effectLst>
                  <a:outerShdw blurRad="38100" dist="38100" dir="2700000" algn="tl">
                    <a:srgbClr val="C0C0C0"/>
                  </a:outerShdw>
                </a:effectLst>
                <a:ea typeface="楷体_GB2312" pitchFamily="49" charset="-122"/>
              </a:rPr>
              <a:t>、矩</a:t>
            </a:r>
          </a:p>
        </p:txBody>
      </p:sp>
      <p:pic>
        <p:nvPicPr>
          <p:cNvPr id="334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19200"/>
            <a:ext cx="8763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4853" name="Object 5"/>
          <p:cNvGraphicFramePr>
            <a:graphicFrameLocks noChangeAspect="1"/>
          </p:cNvGraphicFramePr>
          <p:nvPr/>
        </p:nvGraphicFramePr>
        <p:xfrm>
          <a:off x="6692900" y="115888"/>
          <a:ext cx="2343150" cy="742950"/>
        </p:xfrm>
        <a:graphic>
          <a:graphicData uri="http://schemas.openxmlformats.org/presentationml/2006/ole">
            <mc:AlternateContent xmlns:mc="http://schemas.openxmlformats.org/markup-compatibility/2006">
              <mc:Choice xmlns:v="urn:schemas-microsoft-com:vml" Requires="v">
                <p:oleObj spid="_x0000_s157771" name="Equation" r:id="rId4" imgW="1041120" imgH="330120" progId="Equation.DSMT4">
                  <p:embed/>
                </p:oleObj>
              </mc:Choice>
              <mc:Fallback>
                <p:oleObj name="Equation" r:id="rId4" imgW="1041120" imgH="3301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900" y="115888"/>
                        <a:ext cx="2343150" cy="74295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983817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ext Box 2"/>
          <p:cNvSpPr txBox="1">
            <a:spLocks noChangeArrowheads="1"/>
          </p:cNvSpPr>
          <p:nvPr/>
        </p:nvSpPr>
        <p:spPr bwMode="auto">
          <a:xfrm>
            <a:off x="611188" y="260350"/>
            <a:ext cx="3962400" cy="5334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a typeface="楷体_GB2312" pitchFamily="49" charset="-122"/>
              </a:rPr>
              <a:t>6</a:t>
            </a:r>
            <a:r>
              <a:rPr lang="zh-CN" altLang="en-US" sz="2600" b="1">
                <a:solidFill>
                  <a:schemeClr val="folHlink"/>
                </a:solidFill>
                <a:ea typeface="楷体_GB2312" pitchFamily="49" charset="-122"/>
              </a:rPr>
              <a:t>、偏度系数和峰度系数</a:t>
            </a:r>
          </a:p>
        </p:txBody>
      </p:sp>
      <p:pic>
        <p:nvPicPr>
          <p:cNvPr id="3358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95400"/>
            <a:ext cx="87630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5877" name="Object 5"/>
          <p:cNvGraphicFramePr>
            <a:graphicFrameLocks noChangeAspect="1"/>
          </p:cNvGraphicFramePr>
          <p:nvPr/>
        </p:nvGraphicFramePr>
        <p:xfrm>
          <a:off x="3311525" y="4627563"/>
          <a:ext cx="369888" cy="574675"/>
        </p:xfrm>
        <a:graphic>
          <a:graphicData uri="http://schemas.openxmlformats.org/presentationml/2006/ole">
            <mc:AlternateContent xmlns:mc="http://schemas.openxmlformats.org/markup-compatibility/2006">
              <mc:Choice xmlns:v="urn:schemas-microsoft-com:vml" Requires="v">
                <p:oleObj spid="_x0000_s158941" name="Equation" r:id="rId4" imgW="114120" imgH="177480" progId="Equation.DSMT4">
                  <p:embed/>
                </p:oleObj>
              </mc:Choice>
              <mc:Fallback>
                <p:oleObj name="Equation" r:id="rId4" imgW="114120" imgH="177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1525" y="4627563"/>
                        <a:ext cx="369888" cy="5746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5878" name="Object 6"/>
          <p:cNvGraphicFramePr>
            <a:graphicFrameLocks noChangeAspect="1"/>
          </p:cNvGraphicFramePr>
          <p:nvPr/>
        </p:nvGraphicFramePr>
        <p:xfrm>
          <a:off x="3311525" y="5084763"/>
          <a:ext cx="369888" cy="574675"/>
        </p:xfrm>
        <a:graphic>
          <a:graphicData uri="http://schemas.openxmlformats.org/presentationml/2006/ole">
            <mc:AlternateContent xmlns:mc="http://schemas.openxmlformats.org/markup-compatibility/2006">
              <mc:Choice xmlns:v="urn:schemas-microsoft-com:vml" Requires="v">
                <p:oleObj spid="_x0000_s158942" name="Equation" r:id="rId6" imgW="114120" imgH="177480" progId="Equation.DSMT4">
                  <p:embed/>
                </p:oleObj>
              </mc:Choice>
              <mc:Fallback>
                <p:oleObj name="Equation" r:id="rId6" imgW="114120" imgH="177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1525" y="5084763"/>
                        <a:ext cx="369888" cy="5746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5879" name="Object 7"/>
          <p:cNvGraphicFramePr>
            <a:graphicFrameLocks noChangeAspect="1"/>
          </p:cNvGraphicFramePr>
          <p:nvPr/>
        </p:nvGraphicFramePr>
        <p:xfrm>
          <a:off x="3311525" y="5543550"/>
          <a:ext cx="369888" cy="573088"/>
        </p:xfrm>
        <a:graphic>
          <a:graphicData uri="http://schemas.openxmlformats.org/presentationml/2006/ole">
            <mc:AlternateContent xmlns:mc="http://schemas.openxmlformats.org/markup-compatibility/2006">
              <mc:Choice xmlns:v="urn:schemas-microsoft-com:vml" Requires="v">
                <p:oleObj spid="_x0000_s158943" name="Equation" r:id="rId8" imgW="114120" imgH="177480" progId="Equation.DSMT4">
                  <p:embed/>
                </p:oleObj>
              </mc:Choice>
              <mc:Fallback>
                <p:oleObj name="Equation" r:id="rId8" imgW="114120" imgH="177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1525" y="5543550"/>
                        <a:ext cx="369888" cy="5730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6308942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Text Box 2"/>
          <p:cNvSpPr txBox="1">
            <a:spLocks noChangeArrowheads="1"/>
          </p:cNvSpPr>
          <p:nvPr/>
        </p:nvSpPr>
        <p:spPr bwMode="auto">
          <a:xfrm>
            <a:off x="468313" y="303213"/>
            <a:ext cx="3962400" cy="5334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a typeface="楷体_GB2312" pitchFamily="49" charset="-122"/>
              </a:rPr>
              <a:t>7</a:t>
            </a:r>
            <a:r>
              <a:rPr lang="zh-CN" altLang="en-US" sz="2600" b="1">
                <a:solidFill>
                  <a:schemeClr val="folHlink"/>
                </a:solidFill>
                <a:ea typeface="楷体_GB2312" pitchFamily="49" charset="-122"/>
              </a:rPr>
              <a:t>、协方差和相关系数</a:t>
            </a:r>
          </a:p>
        </p:txBody>
      </p:sp>
      <p:pic>
        <p:nvPicPr>
          <p:cNvPr id="336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81200"/>
            <a:ext cx="8686800" cy="4724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6901" name="Rectangle 5"/>
          <p:cNvSpPr>
            <a:spLocks noChangeArrowheads="1"/>
          </p:cNvSpPr>
          <p:nvPr/>
        </p:nvSpPr>
        <p:spPr bwMode="auto">
          <a:xfrm>
            <a:off x="2971800" y="6172200"/>
            <a:ext cx="3124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6902" name="Text Box 6"/>
          <p:cNvSpPr txBox="1">
            <a:spLocks noChangeArrowheads="1"/>
          </p:cNvSpPr>
          <p:nvPr/>
        </p:nvSpPr>
        <p:spPr bwMode="auto">
          <a:xfrm>
            <a:off x="2133600" y="1295400"/>
            <a:ext cx="6248400" cy="466725"/>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ea typeface="宋体" charset="-122"/>
              </a:rPr>
              <a:t>若</a:t>
            </a:r>
            <a:r>
              <a:rPr lang="en-US" altLang="zh-CN" sz="2400">
                <a:ea typeface="宋体" charset="-122"/>
              </a:rPr>
              <a:t>X</a:t>
            </a:r>
            <a:r>
              <a:rPr lang="zh-CN" altLang="en-US" sz="2400">
                <a:ea typeface="宋体" charset="-122"/>
              </a:rPr>
              <a:t>与</a:t>
            </a:r>
            <a:r>
              <a:rPr lang="en-US" altLang="zh-CN" sz="2400">
                <a:ea typeface="宋体" charset="-122"/>
              </a:rPr>
              <a:t>Y</a:t>
            </a:r>
            <a:r>
              <a:rPr lang="zh-CN" altLang="en-US" sz="2400">
                <a:ea typeface="宋体" charset="-122"/>
              </a:rPr>
              <a:t>相互独立，则有</a:t>
            </a:r>
            <a:r>
              <a:rPr lang="en-US" altLang="zh-CN" sz="2400">
                <a:ea typeface="宋体" charset="-122"/>
              </a:rPr>
              <a:t>E[X-E(X)][Y-E(Y)]=0</a:t>
            </a:r>
          </a:p>
        </p:txBody>
      </p:sp>
      <p:sp>
        <p:nvSpPr>
          <p:cNvPr id="336903" name="Line 7"/>
          <p:cNvSpPr>
            <a:spLocks noChangeShapeType="1"/>
          </p:cNvSpPr>
          <p:nvPr/>
        </p:nvSpPr>
        <p:spPr bwMode="auto">
          <a:xfrm>
            <a:off x="5181600" y="1828800"/>
            <a:ext cx="0" cy="228600"/>
          </a:xfrm>
          <a:prstGeom prst="line">
            <a:avLst/>
          </a:prstGeom>
          <a:noFill/>
          <a:ln w="9525">
            <a:solidFill>
              <a:srgbClr val="FF33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407960836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Text Box 2"/>
          <p:cNvSpPr txBox="1">
            <a:spLocks noChangeArrowheads="1"/>
          </p:cNvSpPr>
          <p:nvPr/>
        </p:nvSpPr>
        <p:spPr bwMode="auto">
          <a:xfrm>
            <a:off x="468313" y="260350"/>
            <a:ext cx="3962400" cy="5334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a typeface="楷体_GB2312" pitchFamily="49" charset="-122"/>
              </a:rPr>
              <a:t>7</a:t>
            </a:r>
            <a:r>
              <a:rPr lang="zh-CN" altLang="en-US" sz="2600" b="1">
                <a:solidFill>
                  <a:schemeClr val="folHlink"/>
                </a:solidFill>
                <a:ea typeface="楷体_GB2312" pitchFamily="49" charset="-122"/>
              </a:rPr>
              <a:t>、协方差和相关系数</a:t>
            </a:r>
          </a:p>
        </p:txBody>
      </p:sp>
      <p:sp>
        <p:nvSpPr>
          <p:cNvPr id="337924" name="Rectangle 4"/>
          <p:cNvSpPr>
            <a:spLocks noChangeArrowheads="1"/>
          </p:cNvSpPr>
          <p:nvPr/>
        </p:nvSpPr>
        <p:spPr bwMode="auto">
          <a:xfrm>
            <a:off x="2971800" y="6172200"/>
            <a:ext cx="3124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25" name="Text Box 5"/>
          <p:cNvSpPr txBox="1">
            <a:spLocks noChangeArrowheads="1"/>
          </p:cNvSpPr>
          <p:nvPr/>
        </p:nvSpPr>
        <p:spPr bwMode="auto">
          <a:xfrm>
            <a:off x="228600" y="1295400"/>
            <a:ext cx="8686800" cy="457200"/>
          </a:xfrm>
          <a:prstGeom prst="rect">
            <a:avLst/>
          </a:prstGeom>
          <a:solidFill>
            <a:schemeClr val="bg1"/>
          </a:solidFill>
          <a:ln>
            <a:noFill/>
          </a:ln>
          <a:effectLst/>
          <a:extLs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当</a:t>
            </a:r>
            <a:r>
              <a:rPr lang="en-US" altLang="zh-CN" sz="2400" b="1"/>
              <a:t>(X,Y)</a:t>
            </a:r>
            <a:r>
              <a:rPr lang="zh-CN" altLang="en-US" sz="2400" b="1"/>
              <a:t>是离散型随机变量，分布律</a:t>
            </a:r>
            <a:r>
              <a:rPr lang="en-US" altLang="zh-CN" sz="2400" b="1"/>
              <a:t>P(X=x</a:t>
            </a:r>
            <a:r>
              <a:rPr lang="en-US" altLang="zh-CN" sz="2400" b="1" baseline="-25000"/>
              <a:t>i</a:t>
            </a:r>
            <a:r>
              <a:rPr lang="en-US" altLang="zh-CN" sz="2400" b="1"/>
              <a:t>,Y=y</a:t>
            </a:r>
            <a:r>
              <a:rPr lang="en-US" altLang="zh-CN" sz="2400" b="1" baseline="-25000"/>
              <a:t>j</a:t>
            </a:r>
            <a:r>
              <a:rPr lang="en-US" altLang="zh-CN" sz="2400" b="1"/>
              <a:t>)=P</a:t>
            </a:r>
            <a:r>
              <a:rPr lang="en-US" altLang="zh-CN" sz="2400" b="1" baseline="-25000"/>
              <a:t>ij</a:t>
            </a:r>
            <a:r>
              <a:rPr lang="zh-CN" altLang="en-US" sz="2400" b="1"/>
              <a:t>，协方差为：</a:t>
            </a:r>
            <a:endParaRPr lang="zh-CN" altLang="en-US" sz="2400" b="1" baseline="-25000"/>
          </a:p>
        </p:txBody>
      </p:sp>
      <p:pic>
        <p:nvPicPr>
          <p:cNvPr id="3379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8382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994407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ext Box 2"/>
          <p:cNvSpPr txBox="1">
            <a:spLocks noChangeArrowheads="1"/>
          </p:cNvSpPr>
          <p:nvPr/>
        </p:nvSpPr>
        <p:spPr bwMode="auto">
          <a:xfrm>
            <a:off x="539750" y="260350"/>
            <a:ext cx="4876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ffectLst>
                  <a:outerShdw blurRad="38100" dist="38100" dir="2700000" algn="tl">
                    <a:srgbClr val="C0C0C0"/>
                  </a:outerShdw>
                </a:effectLst>
                <a:ea typeface="楷体_GB2312" pitchFamily="49" charset="-122"/>
              </a:rPr>
              <a:t>8</a:t>
            </a:r>
            <a:r>
              <a:rPr lang="zh-CN" altLang="en-US" sz="2600" b="1">
                <a:solidFill>
                  <a:schemeClr val="folHlink"/>
                </a:solidFill>
                <a:effectLst>
                  <a:outerShdw blurRad="38100" dist="38100" dir="2700000" algn="tl">
                    <a:srgbClr val="C0C0C0"/>
                  </a:outerShdw>
                </a:effectLst>
                <a:ea typeface="楷体_GB2312" pitchFamily="49" charset="-122"/>
              </a:rPr>
              <a:t>、多维随机变量的数字特征</a:t>
            </a:r>
          </a:p>
        </p:txBody>
      </p:sp>
      <p:sp>
        <p:nvSpPr>
          <p:cNvPr id="338948" name="Rectangle 4"/>
          <p:cNvSpPr>
            <a:spLocks noChangeArrowheads="1"/>
          </p:cNvSpPr>
          <p:nvPr/>
        </p:nvSpPr>
        <p:spPr bwMode="auto">
          <a:xfrm>
            <a:off x="2971800" y="6172200"/>
            <a:ext cx="3124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89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8686800"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67718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ext Box 2"/>
          <p:cNvSpPr txBox="1">
            <a:spLocks noChangeArrowheads="1"/>
          </p:cNvSpPr>
          <p:nvPr/>
        </p:nvSpPr>
        <p:spPr bwMode="auto">
          <a:xfrm>
            <a:off x="539750" y="260350"/>
            <a:ext cx="4876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a typeface="楷体_GB2312" pitchFamily="49" charset="-122"/>
              </a:rPr>
              <a:t>8</a:t>
            </a:r>
            <a:r>
              <a:rPr lang="zh-CN" altLang="en-US" sz="2600" b="1">
                <a:solidFill>
                  <a:schemeClr val="folHlink"/>
                </a:solidFill>
                <a:ea typeface="楷体_GB2312" pitchFamily="49" charset="-122"/>
              </a:rPr>
              <a:t>、多维随机变量的数字特征</a:t>
            </a:r>
          </a:p>
        </p:txBody>
      </p:sp>
      <p:sp>
        <p:nvSpPr>
          <p:cNvPr id="339972" name="Rectangle 4"/>
          <p:cNvSpPr>
            <a:spLocks noChangeArrowheads="1"/>
          </p:cNvSpPr>
          <p:nvPr/>
        </p:nvSpPr>
        <p:spPr bwMode="auto">
          <a:xfrm>
            <a:off x="2971800" y="6172200"/>
            <a:ext cx="3124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99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5867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99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8229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86338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ext Box 1026"/>
          <p:cNvSpPr txBox="1">
            <a:spLocks noChangeArrowheads="1"/>
          </p:cNvSpPr>
          <p:nvPr/>
        </p:nvSpPr>
        <p:spPr bwMode="auto">
          <a:xfrm>
            <a:off x="468313" y="333375"/>
            <a:ext cx="4876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sz="2600" b="1">
                <a:solidFill>
                  <a:schemeClr val="folHlink"/>
                </a:solidFill>
                <a:ea typeface="楷体_GB2312" pitchFamily="49" charset="-122"/>
              </a:rPr>
              <a:t>8</a:t>
            </a:r>
            <a:r>
              <a:rPr lang="zh-CN" altLang="en-US" sz="2600" b="1">
                <a:solidFill>
                  <a:schemeClr val="folHlink"/>
                </a:solidFill>
                <a:ea typeface="楷体_GB2312" pitchFamily="49" charset="-122"/>
              </a:rPr>
              <a:t>、多维随机变量的数字特征</a:t>
            </a:r>
          </a:p>
        </p:txBody>
      </p:sp>
      <p:sp>
        <p:nvSpPr>
          <p:cNvPr id="340996" name="Rectangle 1028"/>
          <p:cNvSpPr>
            <a:spLocks noChangeArrowheads="1"/>
          </p:cNvSpPr>
          <p:nvPr/>
        </p:nvSpPr>
        <p:spPr bwMode="auto">
          <a:xfrm>
            <a:off x="2971800" y="6172200"/>
            <a:ext cx="3124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40997" name="Picture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305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2033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1.2 </a:t>
            </a:r>
            <a:r>
              <a:rPr lang="zh-CN" altLang="en-US" dirty="0"/>
              <a:t>软件现状：软件可靠性</a:t>
            </a:r>
          </a:p>
        </p:txBody>
      </p:sp>
      <p:graphicFrame>
        <p:nvGraphicFramePr>
          <p:cNvPr id="14339" name="Object 4"/>
          <p:cNvGraphicFramePr>
            <a:graphicFrameLocks noGrp="1" noChangeAspect="1"/>
          </p:cNvGraphicFramePr>
          <p:nvPr>
            <p:ph/>
            <p:extLst>
              <p:ext uri="{D42A27DB-BD31-4B8C-83A1-F6EECF244321}">
                <p14:modId xmlns:p14="http://schemas.microsoft.com/office/powerpoint/2010/main" val="4143141241"/>
              </p:ext>
            </p:extLst>
          </p:nvPr>
        </p:nvGraphicFramePr>
        <p:xfrm>
          <a:off x="1547813" y="1350963"/>
          <a:ext cx="7043737" cy="4306887"/>
        </p:xfrm>
        <a:graphic>
          <a:graphicData uri="http://schemas.openxmlformats.org/presentationml/2006/ole">
            <mc:AlternateContent xmlns:mc="http://schemas.openxmlformats.org/markup-compatibility/2006">
              <mc:Choice xmlns:v="urn:schemas-microsoft-com:vml" Requires="v">
                <p:oleObj spid="_x0000_s3269" name="图表" r:id="rId3" imgW="5359351" imgH="3276469" progId="MSGraph.Chart.8">
                  <p:embed followColorScheme="full"/>
                </p:oleObj>
              </mc:Choice>
              <mc:Fallback>
                <p:oleObj name="图表" r:id="rId3" imgW="5359351" imgH="3276469" progId="MSGraph.Chart.8">
                  <p:embed followColorScheme="full"/>
                  <p:pic>
                    <p:nvPicPr>
                      <p:cNvPr id="0" name=""/>
                      <p:cNvPicPr>
                        <a:picLocks noChangeAspect="1" noChangeArrowheads="1"/>
                      </p:cNvPicPr>
                      <p:nvPr/>
                    </p:nvPicPr>
                    <p:blipFill>
                      <a:blip r:embed="rId4"/>
                      <a:srcRect/>
                      <a:stretch>
                        <a:fillRect/>
                      </a:stretch>
                    </p:blipFill>
                    <p:spPr bwMode="auto">
                      <a:xfrm>
                        <a:off x="1547813" y="1350963"/>
                        <a:ext cx="7043737" cy="4306887"/>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340" name="Rectangle 5"/>
          <p:cNvSpPr>
            <a:spLocks noChangeArrowheads="1"/>
          </p:cNvSpPr>
          <p:nvPr/>
        </p:nvSpPr>
        <p:spPr bwMode="auto">
          <a:xfrm>
            <a:off x="2032000" y="5686425"/>
            <a:ext cx="475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黑体" pitchFamily="49" charset="-122"/>
                <a:ea typeface="黑体" pitchFamily="49" charset="-122"/>
              </a:rPr>
              <a:t>软件可靠性问题呈逐年上升趋势！</a:t>
            </a:r>
          </a:p>
        </p:txBody>
      </p:sp>
    </p:spTree>
    <p:extLst>
      <p:ext uri="{BB962C8B-B14F-4D97-AF65-F5344CB8AC3E}">
        <p14:creationId xmlns:p14="http://schemas.microsoft.com/office/powerpoint/2010/main" val="10425420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ext Box 2"/>
          <p:cNvSpPr txBox="1">
            <a:spLocks noChangeArrowheads="1"/>
          </p:cNvSpPr>
          <p:nvPr/>
        </p:nvSpPr>
        <p:spPr bwMode="auto">
          <a:xfrm>
            <a:off x="827584" y="1052736"/>
            <a:ext cx="7935416" cy="13716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zh-CN" altLang="en-US" sz="2600" dirty="0">
                <a:ea typeface="黑体" pitchFamily="49" charset="-122"/>
                <a:cs typeface="Times New Roman" pitchFamily="18" charset="0"/>
              </a:rPr>
              <a:t>设随机变量</a:t>
            </a:r>
            <a:r>
              <a:rPr lang="en-US" altLang="zh-CN" sz="2600" dirty="0">
                <a:ea typeface="黑体" pitchFamily="49" charset="-122"/>
                <a:cs typeface="Times New Roman" pitchFamily="18" charset="0"/>
              </a:rPr>
              <a:t>X</a:t>
            </a:r>
            <a:r>
              <a:rPr lang="en-US" altLang="zh-CN" sz="2600" baseline="-25000" dirty="0">
                <a:ea typeface="黑体" pitchFamily="49" charset="-122"/>
                <a:cs typeface="Times New Roman" pitchFamily="18" charset="0"/>
              </a:rPr>
              <a:t>1</a:t>
            </a:r>
            <a:r>
              <a:rPr lang="zh-CN" altLang="en-US" sz="2600" dirty="0">
                <a:ea typeface="黑体" pitchFamily="49" charset="-122"/>
                <a:cs typeface="Times New Roman" pitchFamily="18" charset="0"/>
              </a:rPr>
              <a:t>、</a:t>
            </a:r>
            <a:r>
              <a:rPr lang="en-US" altLang="zh-CN" sz="2600" dirty="0">
                <a:ea typeface="黑体" pitchFamily="49" charset="-122"/>
                <a:cs typeface="Times New Roman" pitchFamily="18" charset="0"/>
              </a:rPr>
              <a:t>X</a:t>
            </a:r>
            <a:r>
              <a:rPr lang="en-US" altLang="zh-CN" sz="2600" baseline="-25000" dirty="0">
                <a:ea typeface="黑体" pitchFamily="49" charset="-122"/>
                <a:cs typeface="Times New Roman" pitchFamily="18" charset="0"/>
              </a:rPr>
              <a:t>2</a:t>
            </a:r>
            <a:r>
              <a:rPr lang="zh-CN" altLang="en-US" sz="2600" dirty="0">
                <a:ea typeface="黑体" pitchFamily="49" charset="-122"/>
                <a:cs typeface="Times New Roman" pitchFamily="18" charset="0"/>
              </a:rPr>
              <a:t>、</a:t>
            </a:r>
            <a:r>
              <a:rPr lang="en-US" altLang="zh-CN" sz="2600" dirty="0">
                <a:ea typeface="黑体" pitchFamily="49" charset="-122"/>
                <a:cs typeface="Times New Roman" pitchFamily="18" charset="0"/>
              </a:rPr>
              <a:t>X</a:t>
            </a:r>
            <a:r>
              <a:rPr lang="en-US" altLang="zh-CN" sz="2600" baseline="-25000" dirty="0">
                <a:ea typeface="黑体" pitchFamily="49" charset="-122"/>
                <a:cs typeface="Times New Roman" pitchFamily="18" charset="0"/>
              </a:rPr>
              <a:t>3</a:t>
            </a:r>
            <a:r>
              <a:rPr lang="zh-CN" altLang="en-US" sz="2600" dirty="0">
                <a:ea typeface="黑体" pitchFamily="49" charset="-122"/>
                <a:cs typeface="Times New Roman" pitchFamily="18" charset="0"/>
              </a:rPr>
              <a:t>相互独立，其中</a:t>
            </a:r>
            <a:r>
              <a:rPr lang="en-US" altLang="zh-CN" sz="2600" dirty="0">
                <a:ea typeface="黑体" pitchFamily="49" charset="-122"/>
                <a:cs typeface="Times New Roman" pitchFamily="18" charset="0"/>
              </a:rPr>
              <a:t>X</a:t>
            </a:r>
            <a:r>
              <a:rPr lang="en-US" altLang="zh-CN" sz="2600" baseline="-25000" dirty="0">
                <a:ea typeface="黑体" pitchFamily="49" charset="-122"/>
                <a:cs typeface="Times New Roman" pitchFamily="18" charset="0"/>
              </a:rPr>
              <a:t>1</a:t>
            </a:r>
            <a:r>
              <a:rPr lang="zh-CN" altLang="en-US" sz="2600" dirty="0">
                <a:ea typeface="黑体" pitchFamily="49" charset="-122"/>
                <a:cs typeface="Times New Roman" pitchFamily="18" charset="0"/>
              </a:rPr>
              <a:t>在</a:t>
            </a:r>
            <a:r>
              <a:rPr lang="en-US" altLang="zh-CN" sz="2600" dirty="0">
                <a:ea typeface="黑体" pitchFamily="49" charset="-122"/>
                <a:cs typeface="Times New Roman" pitchFamily="18" charset="0"/>
              </a:rPr>
              <a:t>[0,6]</a:t>
            </a:r>
            <a:r>
              <a:rPr lang="zh-CN" altLang="en-US" sz="2600" dirty="0">
                <a:ea typeface="黑体" pitchFamily="49" charset="-122"/>
                <a:cs typeface="Times New Roman" pitchFamily="18" charset="0"/>
              </a:rPr>
              <a:t>上服从均匀分布，</a:t>
            </a:r>
            <a:r>
              <a:rPr lang="en-US" altLang="zh-CN" sz="2600" dirty="0">
                <a:ea typeface="黑体" pitchFamily="49" charset="-122"/>
                <a:cs typeface="Times New Roman" pitchFamily="18" charset="0"/>
              </a:rPr>
              <a:t>X</a:t>
            </a:r>
            <a:r>
              <a:rPr lang="en-US" altLang="zh-CN" sz="2600" baseline="-25000" dirty="0">
                <a:ea typeface="黑体" pitchFamily="49" charset="-122"/>
                <a:cs typeface="Times New Roman" pitchFamily="18" charset="0"/>
              </a:rPr>
              <a:t>2</a:t>
            </a:r>
            <a:r>
              <a:rPr lang="zh-CN" altLang="en-US" sz="2600" dirty="0">
                <a:ea typeface="黑体" pitchFamily="49" charset="-122"/>
                <a:cs typeface="Times New Roman" pitchFamily="18" charset="0"/>
              </a:rPr>
              <a:t>服从</a:t>
            </a:r>
            <a:r>
              <a:rPr lang="en-US" altLang="zh-CN" sz="2600" dirty="0">
                <a:ea typeface="黑体" pitchFamily="49" charset="-122"/>
                <a:cs typeface="Times New Roman" pitchFamily="18" charset="0"/>
              </a:rPr>
              <a:t>λ=0.5</a:t>
            </a:r>
            <a:r>
              <a:rPr lang="zh-CN" altLang="en-US" sz="2600" dirty="0">
                <a:ea typeface="黑体" pitchFamily="49" charset="-122"/>
                <a:cs typeface="Times New Roman" pitchFamily="18" charset="0"/>
              </a:rPr>
              <a:t>的指数分布，</a:t>
            </a:r>
            <a:r>
              <a:rPr lang="en-US" altLang="zh-CN" sz="2600" dirty="0">
                <a:ea typeface="黑体" pitchFamily="49" charset="-122"/>
                <a:cs typeface="Times New Roman" pitchFamily="18" charset="0"/>
              </a:rPr>
              <a:t>X</a:t>
            </a:r>
            <a:r>
              <a:rPr lang="en-US" altLang="zh-CN" sz="2600" baseline="-25000" dirty="0">
                <a:ea typeface="黑体" pitchFamily="49" charset="-122"/>
                <a:cs typeface="Times New Roman" pitchFamily="18" charset="0"/>
              </a:rPr>
              <a:t>3</a:t>
            </a:r>
            <a:r>
              <a:rPr lang="zh-CN" altLang="en-US" sz="2600" dirty="0">
                <a:ea typeface="黑体" pitchFamily="49" charset="-122"/>
                <a:cs typeface="Times New Roman" pitchFamily="18" charset="0"/>
              </a:rPr>
              <a:t>服从</a:t>
            </a:r>
            <a:r>
              <a:rPr lang="en-US" altLang="zh-CN" sz="2600" dirty="0">
                <a:ea typeface="黑体" pitchFamily="49" charset="-122"/>
                <a:cs typeface="Times New Roman" pitchFamily="18" charset="0"/>
              </a:rPr>
              <a:t>λ=3</a:t>
            </a:r>
            <a:r>
              <a:rPr lang="zh-CN" altLang="en-US" sz="2600" dirty="0">
                <a:ea typeface="黑体" pitchFamily="49" charset="-122"/>
                <a:cs typeface="Times New Roman" pitchFamily="18" charset="0"/>
              </a:rPr>
              <a:t>的泊松分布，记</a:t>
            </a:r>
            <a:r>
              <a:rPr lang="en-US" altLang="zh-CN" sz="2600" dirty="0">
                <a:ea typeface="黑体" pitchFamily="49" charset="-122"/>
                <a:cs typeface="Times New Roman" pitchFamily="18" charset="0"/>
              </a:rPr>
              <a:t>Y=X</a:t>
            </a:r>
            <a:r>
              <a:rPr lang="en-US" altLang="zh-CN" sz="2600" baseline="-25000" dirty="0">
                <a:ea typeface="黑体" pitchFamily="49" charset="-122"/>
                <a:cs typeface="Times New Roman" pitchFamily="18" charset="0"/>
              </a:rPr>
              <a:t>1</a:t>
            </a:r>
            <a:r>
              <a:rPr lang="en-US" altLang="zh-CN" sz="2600" dirty="0">
                <a:ea typeface="黑体" pitchFamily="49" charset="-122"/>
                <a:cs typeface="Times New Roman" pitchFamily="18" charset="0"/>
              </a:rPr>
              <a:t>-2X</a:t>
            </a:r>
            <a:r>
              <a:rPr lang="en-US" altLang="zh-CN" sz="2600" baseline="-25000" dirty="0">
                <a:ea typeface="黑体" pitchFamily="49" charset="-122"/>
                <a:cs typeface="Times New Roman" pitchFamily="18" charset="0"/>
              </a:rPr>
              <a:t>2</a:t>
            </a:r>
            <a:r>
              <a:rPr lang="en-US" altLang="zh-CN" sz="2600" dirty="0">
                <a:ea typeface="黑体" pitchFamily="49" charset="-122"/>
                <a:cs typeface="Times New Roman" pitchFamily="18" charset="0"/>
              </a:rPr>
              <a:t>+3X</a:t>
            </a:r>
            <a:r>
              <a:rPr lang="en-US" altLang="zh-CN" sz="2600" baseline="-25000" dirty="0">
                <a:ea typeface="黑体" pitchFamily="49" charset="-122"/>
                <a:cs typeface="Times New Roman" pitchFamily="18" charset="0"/>
              </a:rPr>
              <a:t>3</a:t>
            </a:r>
            <a:r>
              <a:rPr lang="zh-CN" altLang="en-US" sz="2600" dirty="0">
                <a:ea typeface="黑体" pitchFamily="49" charset="-122"/>
                <a:cs typeface="Times New Roman" pitchFamily="18" charset="0"/>
              </a:rPr>
              <a:t>，求</a:t>
            </a:r>
            <a:r>
              <a:rPr lang="en-US" altLang="zh-CN" sz="2600" dirty="0">
                <a:ea typeface="黑体" pitchFamily="49" charset="-122"/>
                <a:cs typeface="Times New Roman" pitchFamily="18" charset="0"/>
              </a:rPr>
              <a:t>D(Y)</a:t>
            </a:r>
            <a:r>
              <a:rPr lang="zh-CN" altLang="en-US" sz="2600" dirty="0">
                <a:ea typeface="黑体" pitchFamily="49" charset="-122"/>
                <a:cs typeface="Times New Roman" pitchFamily="18" charset="0"/>
              </a:rPr>
              <a:t>。</a:t>
            </a:r>
          </a:p>
        </p:txBody>
      </p:sp>
      <p:sp>
        <p:nvSpPr>
          <p:cNvPr id="342019" name="Rectangle 3"/>
          <p:cNvSpPr>
            <a:spLocks noGrp="1" noChangeArrowheads="1"/>
          </p:cNvSpPr>
          <p:nvPr>
            <p:ph type="body" idx="1"/>
          </p:nvPr>
        </p:nvSpPr>
        <p:spPr>
          <a:xfrm>
            <a:off x="1143000" y="381000"/>
            <a:ext cx="1103313" cy="533400"/>
          </a:xfrm>
          <a:noFill/>
          <a:ln/>
        </p:spPr>
        <p:txBody>
          <a:bodyPr/>
          <a:lstStyle/>
          <a:p>
            <a:pPr>
              <a:lnSpc>
                <a:spcPct val="90000"/>
              </a:lnSpc>
              <a:buFont typeface="Wingdings" pitchFamily="2" charset="2"/>
              <a:buNone/>
            </a:pPr>
            <a:r>
              <a:rPr lang="zh-CN" altLang="en-US">
                <a:solidFill>
                  <a:schemeClr val="hlink"/>
                </a:solidFill>
                <a:latin typeface="Times New Roman" pitchFamily="18" charset="0"/>
                <a:ea typeface="黑体" pitchFamily="49" charset="-122"/>
                <a:cs typeface="Times New Roman" pitchFamily="18" charset="0"/>
              </a:rPr>
              <a:t>例题   </a:t>
            </a:r>
          </a:p>
        </p:txBody>
      </p:sp>
      <p:sp>
        <p:nvSpPr>
          <p:cNvPr id="342020" name="Rectangle 4"/>
          <p:cNvSpPr>
            <a:spLocks noChangeArrowheads="1"/>
          </p:cNvSpPr>
          <p:nvPr/>
        </p:nvSpPr>
        <p:spPr bwMode="auto">
          <a:xfrm>
            <a:off x="2971800" y="6172200"/>
            <a:ext cx="3124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ea typeface="黑体" pitchFamily="49" charset="-122"/>
              <a:cs typeface="Times New Roman" pitchFamily="18" charset="0"/>
            </a:endParaRPr>
          </a:p>
        </p:txBody>
      </p:sp>
      <p:graphicFrame>
        <p:nvGraphicFramePr>
          <p:cNvPr id="342021" name="Object 5"/>
          <p:cNvGraphicFramePr>
            <a:graphicFrameLocks noChangeAspect="1"/>
          </p:cNvGraphicFramePr>
          <p:nvPr>
            <p:extLst>
              <p:ext uri="{D42A27DB-BD31-4B8C-83A1-F6EECF244321}">
                <p14:modId xmlns:p14="http://schemas.microsoft.com/office/powerpoint/2010/main" val="3833173403"/>
              </p:ext>
            </p:extLst>
          </p:nvPr>
        </p:nvGraphicFramePr>
        <p:xfrm>
          <a:off x="962025" y="2578100"/>
          <a:ext cx="7524750" cy="4143375"/>
        </p:xfrm>
        <a:graphic>
          <a:graphicData uri="http://schemas.openxmlformats.org/presentationml/2006/ole">
            <mc:AlternateContent xmlns:mc="http://schemas.openxmlformats.org/markup-compatibility/2006">
              <mc:Choice xmlns:v="urn:schemas-microsoft-com:vml" Requires="v">
                <p:oleObj spid="_x0000_s159892" name="Equation" r:id="rId3" imgW="3124080" imgH="2006280" progId="Equation.DSMT4">
                  <p:embed/>
                </p:oleObj>
              </mc:Choice>
              <mc:Fallback>
                <p:oleObj name="Equation" r:id="rId3" imgW="3124080" imgH="20062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2578100"/>
                        <a:ext cx="7524750" cy="414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2022" name="Object 6"/>
          <p:cNvGraphicFramePr>
            <a:graphicFrameLocks noChangeAspect="1"/>
          </p:cNvGraphicFramePr>
          <p:nvPr>
            <p:extLst>
              <p:ext uri="{D42A27DB-BD31-4B8C-83A1-F6EECF244321}">
                <p14:modId xmlns:p14="http://schemas.microsoft.com/office/powerpoint/2010/main" val="231531661"/>
              </p:ext>
            </p:extLst>
          </p:nvPr>
        </p:nvGraphicFramePr>
        <p:xfrm>
          <a:off x="5888038" y="3276600"/>
          <a:ext cx="2854325" cy="1600200"/>
        </p:xfrm>
        <a:graphic>
          <a:graphicData uri="http://schemas.openxmlformats.org/presentationml/2006/ole">
            <mc:AlternateContent xmlns:mc="http://schemas.openxmlformats.org/markup-compatibility/2006">
              <mc:Choice xmlns:v="urn:schemas-microsoft-com:vml" Requires="v">
                <p:oleObj spid="_x0000_s159893" name="Equation" r:id="rId5" imgW="1600200" imgH="685800" progId="Equation.DSMT4">
                  <p:embed/>
                </p:oleObj>
              </mc:Choice>
              <mc:Fallback>
                <p:oleObj name="Equation" r:id="rId5" imgW="1600200" imgH="685800" progId="Equation.DSMT4">
                  <p:embed/>
                  <p:pic>
                    <p:nvPicPr>
                      <p:cNvPr id="0" name=""/>
                      <p:cNvPicPr>
                        <a:picLocks noChangeAspect="1" noChangeArrowheads="1"/>
                      </p:cNvPicPr>
                      <p:nvPr/>
                    </p:nvPicPr>
                    <p:blipFill>
                      <a:blip r:embed="rId6"/>
                      <a:srcRect/>
                      <a:stretch>
                        <a:fillRect/>
                      </a:stretch>
                    </p:blipFill>
                    <p:spPr bwMode="auto">
                      <a:xfrm>
                        <a:off x="5888038" y="3276600"/>
                        <a:ext cx="2854325" cy="1600200"/>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4091459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ext Box 2"/>
          <p:cNvSpPr txBox="1">
            <a:spLocks noChangeArrowheads="1"/>
          </p:cNvSpPr>
          <p:nvPr/>
        </p:nvSpPr>
        <p:spPr bwMode="auto">
          <a:xfrm>
            <a:off x="698567" y="908720"/>
            <a:ext cx="7880548" cy="9906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zh-CN" altLang="en-US" sz="2600" dirty="0">
                <a:ea typeface="黑体" pitchFamily="49" charset="-122"/>
                <a:cs typeface="Times New Roman" pitchFamily="18" charset="0"/>
              </a:rPr>
              <a:t>设随机变量</a:t>
            </a:r>
            <a:r>
              <a:rPr lang="en-US" altLang="zh-CN" sz="2600" dirty="0">
                <a:ea typeface="黑体" pitchFamily="49" charset="-122"/>
                <a:cs typeface="Times New Roman" pitchFamily="18" charset="0"/>
              </a:rPr>
              <a:t>X</a:t>
            </a:r>
            <a:r>
              <a:rPr lang="zh-CN" altLang="en-US" sz="2600" dirty="0">
                <a:ea typeface="黑体" pitchFamily="49" charset="-122"/>
                <a:cs typeface="Times New Roman" pitchFamily="18" charset="0"/>
              </a:rPr>
              <a:t>服从均值为</a:t>
            </a:r>
            <a:r>
              <a:rPr lang="en-US" altLang="zh-CN" sz="2600" dirty="0">
                <a:ea typeface="黑体" pitchFamily="49" charset="-122"/>
                <a:cs typeface="Times New Roman" pitchFamily="18" charset="0"/>
              </a:rPr>
              <a:t>1</a:t>
            </a:r>
            <a:r>
              <a:rPr lang="zh-CN" altLang="en-US" sz="2600" dirty="0">
                <a:ea typeface="黑体" pitchFamily="49" charset="-122"/>
                <a:cs typeface="Times New Roman" pitchFamily="18" charset="0"/>
              </a:rPr>
              <a:t>，方差为</a:t>
            </a:r>
            <a:r>
              <a:rPr lang="en-US" altLang="zh-CN" sz="2600" dirty="0">
                <a:ea typeface="黑体" pitchFamily="49" charset="-122"/>
                <a:cs typeface="Times New Roman" pitchFamily="18" charset="0"/>
              </a:rPr>
              <a:t>4</a:t>
            </a:r>
            <a:r>
              <a:rPr lang="zh-CN" altLang="en-US" sz="2600" dirty="0">
                <a:ea typeface="黑体" pitchFamily="49" charset="-122"/>
                <a:cs typeface="Times New Roman" pitchFamily="18" charset="0"/>
              </a:rPr>
              <a:t>的正态分布，且</a:t>
            </a:r>
            <a:r>
              <a:rPr lang="en-US" altLang="zh-CN" sz="2600" dirty="0">
                <a:ea typeface="黑体" pitchFamily="49" charset="-122"/>
                <a:cs typeface="Times New Roman" pitchFamily="18" charset="0"/>
              </a:rPr>
              <a:t>Y=1-3X</a:t>
            </a:r>
            <a:r>
              <a:rPr lang="zh-CN" altLang="en-US" sz="2600" dirty="0">
                <a:ea typeface="黑体" pitchFamily="49" charset="-122"/>
                <a:cs typeface="Times New Roman" pitchFamily="18" charset="0"/>
              </a:rPr>
              <a:t>，求</a:t>
            </a:r>
            <a:r>
              <a:rPr lang="en-US" altLang="zh-CN" sz="2600" dirty="0">
                <a:ea typeface="黑体" pitchFamily="49" charset="-122"/>
                <a:cs typeface="Times New Roman" pitchFamily="18" charset="0"/>
              </a:rPr>
              <a:t>E(Y)</a:t>
            </a:r>
            <a:r>
              <a:rPr lang="zh-CN" altLang="en-US" sz="2600" dirty="0">
                <a:ea typeface="黑体" pitchFamily="49" charset="-122"/>
                <a:cs typeface="Times New Roman" pitchFamily="18" charset="0"/>
              </a:rPr>
              <a:t>和</a:t>
            </a:r>
            <a:r>
              <a:rPr lang="en-US" altLang="zh-CN" sz="2600" dirty="0">
                <a:ea typeface="黑体" pitchFamily="49" charset="-122"/>
                <a:cs typeface="Times New Roman" pitchFamily="18" charset="0"/>
              </a:rPr>
              <a:t>D(Y)</a:t>
            </a:r>
            <a:r>
              <a:rPr lang="zh-CN" altLang="en-US" sz="2600" dirty="0">
                <a:ea typeface="黑体" pitchFamily="49" charset="-122"/>
                <a:cs typeface="Times New Roman" pitchFamily="18" charset="0"/>
              </a:rPr>
              <a:t>。</a:t>
            </a:r>
          </a:p>
        </p:txBody>
      </p:sp>
      <p:sp>
        <p:nvSpPr>
          <p:cNvPr id="344068" name="Rectangle 4"/>
          <p:cNvSpPr>
            <a:spLocks noChangeArrowheads="1"/>
          </p:cNvSpPr>
          <p:nvPr/>
        </p:nvSpPr>
        <p:spPr bwMode="auto">
          <a:xfrm>
            <a:off x="2971800" y="6172200"/>
            <a:ext cx="3124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44069" name="Object 5"/>
          <p:cNvGraphicFramePr>
            <a:graphicFrameLocks noChangeAspect="1"/>
          </p:cNvGraphicFramePr>
          <p:nvPr/>
        </p:nvGraphicFramePr>
        <p:xfrm>
          <a:off x="1373188" y="5300663"/>
          <a:ext cx="6624637" cy="1252537"/>
        </p:xfrm>
        <a:graphic>
          <a:graphicData uri="http://schemas.openxmlformats.org/presentationml/2006/ole">
            <mc:AlternateContent xmlns:mc="http://schemas.openxmlformats.org/markup-compatibility/2006">
              <mc:Choice xmlns:v="urn:schemas-microsoft-com:vml" Requires="v">
                <p:oleObj spid="_x0000_s160916" name="Equation" r:id="rId3" imgW="3162240" imgH="457200" progId="Equation.DSMT4">
                  <p:embed/>
                </p:oleObj>
              </mc:Choice>
              <mc:Fallback>
                <p:oleObj name="Equation" r:id="rId3" imgW="316224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88" y="5300663"/>
                        <a:ext cx="6624637" cy="1252537"/>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4070" name="Object 6"/>
          <p:cNvGraphicFramePr>
            <a:graphicFrameLocks noChangeAspect="1"/>
          </p:cNvGraphicFramePr>
          <p:nvPr>
            <p:extLst>
              <p:ext uri="{D42A27DB-BD31-4B8C-83A1-F6EECF244321}">
                <p14:modId xmlns:p14="http://schemas.microsoft.com/office/powerpoint/2010/main" val="2477556974"/>
              </p:ext>
            </p:extLst>
          </p:nvPr>
        </p:nvGraphicFramePr>
        <p:xfrm>
          <a:off x="820767" y="2420888"/>
          <a:ext cx="7071320" cy="2019998"/>
        </p:xfrm>
        <a:graphic>
          <a:graphicData uri="http://schemas.openxmlformats.org/presentationml/2006/ole">
            <mc:AlternateContent xmlns:mc="http://schemas.openxmlformats.org/markup-compatibility/2006">
              <mc:Choice xmlns:v="urn:schemas-microsoft-com:vml" Requires="v">
                <p:oleObj spid="_x0000_s160917" name="Equation" r:id="rId5" imgW="3200400" imgH="914400" progId="Equation.DSMT4">
                  <p:embed/>
                </p:oleObj>
              </mc:Choice>
              <mc:Fallback>
                <p:oleObj name="Equation" r:id="rId5" imgW="3200400" imgH="914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767" y="2420888"/>
                        <a:ext cx="7071320" cy="2019998"/>
                      </a:xfrm>
                      <a:prstGeom prst="rect">
                        <a:avLst/>
                      </a:prstGeom>
                      <a:noFill/>
                      <a:ln>
                        <a:noFill/>
                      </a:ln>
                      <a:effectLst/>
                      <a:extLst/>
                    </p:spPr>
                  </p:pic>
                </p:oleObj>
              </mc:Fallback>
            </mc:AlternateContent>
          </a:graphicData>
        </a:graphic>
      </p:graphicFrame>
      <p:sp>
        <p:nvSpPr>
          <p:cNvPr id="344074" name="Text Box 10"/>
          <p:cNvSpPr txBox="1">
            <a:spLocks noChangeArrowheads="1"/>
          </p:cNvSpPr>
          <p:nvPr/>
        </p:nvSpPr>
        <p:spPr bwMode="auto">
          <a:xfrm>
            <a:off x="107950" y="115888"/>
            <a:ext cx="1439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3300"/>
                </a:solidFill>
                <a:effectLst>
                  <a:outerShdw blurRad="38100" dist="38100" dir="2700000" algn="tl">
                    <a:srgbClr val="C0C0C0"/>
                  </a:outerShdw>
                </a:effectLst>
              </a:rPr>
              <a:t>例题</a:t>
            </a:r>
          </a:p>
        </p:txBody>
      </p:sp>
    </p:spTree>
    <p:extLst>
      <p:ext uri="{BB962C8B-B14F-4D97-AF65-F5344CB8AC3E}">
        <p14:creationId xmlns:p14="http://schemas.microsoft.com/office/powerpoint/2010/main" val="140004196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3"/>
          <p:cNvSpPr>
            <a:spLocks noChangeArrowheads="1"/>
          </p:cNvSpPr>
          <p:nvPr/>
        </p:nvSpPr>
        <p:spPr bwMode="auto">
          <a:xfrm>
            <a:off x="2971800" y="6172200"/>
            <a:ext cx="3124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092" name="Text Box 4"/>
          <p:cNvSpPr txBox="1">
            <a:spLocks noChangeArrowheads="1"/>
          </p:cNvSpPr>
          <p:nvPr/>
        </p:nvSpPr>
        <p:spPr bwMode="auto">
          <a:xfrm>
            <a:off x="395536" y="683293"/>
            <a:ext cx="8367464" cy="1524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zh-CN" altLang="en-US" dirty="0">
                <a:ea typeface="黑体" pitchFamily="49" charset="-122"/>
                <a:cs typeface="Times New Roman" pitchFamily="18" charset="0"/>
              </a:rPr>
              <a:t>经室内试验，测定某工程岩石抗拉强度分别为：</a:t>
            </a:r>
          </a:p>
          <a:p>
            <a:r>
              <a:rPr lang="en-US" altLang="zh-CN" dirty="0">
                <a:ea typeface="黑体" pitchFamily="49" charset="-122"/>
                <a:cs typeface="Times New Roman" pitchFamily="18" charset="0"/>
              </a:rPr>
              <a:t>10.3 15.2  8.4  12.2  18.5  7.8   11.2  13.6 </a:t>
            </a:r>
          </a:p>
          <a:p>
            <a:r>
              <a:rPr lang="zh-CN" altLang="en-US" dirty="0">
                <a:ea typeface="黑体" pitchFamily="49" charset="-122"/>
                <a:cs typeface="Times New Roman" pitchFamily="18" charset="0"/>
              </a:rPr>
              <a:t>求该批岩石抗拉强度的均值，方差，标准差，变异系数，</a:t>
            </a:r>
            <a:r>
              <a:rPr lang="en-US" altLang="zh-CN" dirty="0">
                <a:ea typeface="黑体" pitchFamily="49" charset="-122"/>
                <a:cs typeface="Times New Roman" pitchFamily="18" charset="0"/>
              </a:rPr>
              <a:t>2</a:t>
            </a:r>
            <a:r>
              <a:rPr lang="zh-CN" altLang="en-US" dirty="0">
                <a:ea typeface="黑体" pitchFamily="49" charset="-122"/>
                <a:cs typeface="Times New Roman" pitchFamily="18" charset="0"/>
              </a:rPr>
              <a:t>阶原点矩，偏度系数和峰度系数。</a:t>
            </a:r>
          </a:p>
        </p:txBody>
      </p:sp>
      <p:graphicFrame>
        <p:nvGraphicFramePr>
          <p:cNvPr id="345093" name="Object 5"/>
          <p:cNvGraphicFramePr>
            <a:graphicFrameLocks noChangeAspect="1"/>
          </p:cNvGraphicFramePr>
          <p:nvPr/>
        </p:nvGraphicFramePr>
        <p:xfrm>
          <a:off x="304800" y="2133600"/>
          <a:ext cx="8458200" cy="4646613"/>
        </p:xfrm>
        <a:graphic>
          <a:graphicData uri="http://schemas.openxmlformats.org/presentationml/2006/ole">
            <mc:AlternateContent xmlns:mc="http://schemas.openxmlformats.org/markup-compatibility/2006">
              <mc:Choice xmlns:v="urn:schemas-microsoft-com:vml" Requires="v">
                <p:oleObj spid="_x0000_s161867" name="Equation" r:id="rId3" imgW="4508280" imgH="2654280" progId="Equation.DSMT4">
                  <p:embed/>
                </p:oleObj>
              </mc:Choice>
              <mc:Fallback>
                <p:oleObj name="Equation" r:id="rId3" imgW="4508280" imgH="26542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133600"/>
                        <a:ext cx="8458200" cy="464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5095" name="Text Box 7"/>
          <p:cNvSpPr txBox="1">
            <a:spLocks noChangeArrowheads="1"/>
          </p:cNvSpPr>
          <p:nvPr/>
        </p:nvSpPr>
        <p:spPr bwMode="auto">
          <a:xfrm>
            <a:off x="107950" y="115888"/>
            <a:ext cx="14398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rgbClr val="FF3300"/>
                </a:solidFill>
                <a:effectLst>
                  <a:outerShdw blurRad="38100" dist="38100" dir="2700000" algn="tl">
                    <a:srgbClr val="C0C0C0"/>
                  </a:outerShdw>
                </a:effectLst>
              </a:rPr>
              <a:t>例题</a:t>
            </a:r>
          </a:p>
        </p:txBody>
      </p:sp>
    </p:spTree>
    <p:extLst>
      <p:ext uri="{BB962C8B-B14F-4D97-AF65-F5344CB8AC3E}">
        <p14:creationId xmlns:p14="http://schemas.microsoft.com/office/powerpoint/2010/main" val="390175577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C:\Users\zdp\AppData\Roaming\Tencent\Users\106601855\QQ\WinTemp\RichOle\0)OH$(ABY}JFP21S0`DT4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19" y="1340768"/>
            <a:ext cx="8506048" cy="403930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123</a:t>
            </a:fld>
            <a:endParaRPr lang="zh-CN" altLang="en-US"/>
          </a:p>
        </p:txBody>
      </p:sp>
      <p:sp>
        <p:nvSpPr>
          <p:cNvPr id="5" name="Text Box 3"/>
          <p:cNvSpPr txBox="1">
            <a:spLocks noChangeArrowheads="1"/>
          </p:cNvSpPr>
          <p:nvPr/>
        </p:nvSpPr>
        <p:spPr bwMode="auto">
          <a:xfrm>
            <a:off x="250825" y="260350"/>
            <a:ext cx="8893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3600" b="1" dirty="0" smtClean="0">
                <a:latin typeface="黑体" pitchFamily="49" charset="-122"/>
                <a:ea typeface="黑体" pitchFamily="49" charset="-122"/>
              </a:rPr>
              <a:t>三、软件可靠性评估</a:t>
            </a:r>
            <a:endParaRPr lang="zh-CN" altLang="en-US" sz="3600" b="1" dirty="0">
              <a:latin typeface="黑体" pitchFamily="49" charset="-122"/>
              <a:ea typeface="黑体" pitchFamily="49" charset="-122"/>
            </a:endParaRPr>
          </a:p>
        </p:txBody>
      </p:sp>
    </p:spTree>
    <p:extLst>
      <p:ext uri="{BB962C8B-B14F-4D97-AF65-F5344CB8AC3E}">
        <p14:creationId xmlns:p14="http://schemas.microsoft.com/office/powerpoint/2010/main" val="13155937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C:\Users\zdp\AppData\Roaming\Tencent\Users\106601855\QQ\WinTemp\RichOle\2IHKKEXP$JG$%(2HSETCIX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00" y="525962"/>
            <a:ext cx="8968150" cy="4415206"/>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124</a:t>
            </a:fld>
            <a:endParaRPr lang="zh-CN" altLang="en-US"/>
          </a:p>
        </p:txBody>
      </p:sp>
    </p:spTree>
    <p:extLst>
      <p:ext uri="{BB962C8B-B14F-4D97-AF65-F5344CB8AC3E}">
        <p14:creationId xmlns:p14="http://schemas.microsoft.com/office/powerpoint/2010/main" val="190966383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363272" cy="778098"/>
          </a:xfrm>
          <a:solidFill>
            <a:schemeClr val="accent1"/>
          </a:solidFill>
        </p:spPr>
        <p:txBody>
          <a:bodyPr>
            <a:noAutofit/>
          </a:bodyPr>
          <a:lstStyle/>
          <a:p>
            <a:r>
              <a:rPr lang="zh-CN" altLang="en-US" sz="4000" b="1" dirty="0" smtClean="0">
                <a:solidFill>
                  <a:schemeClr val="bg1"/>
                </a:solidFill>
                <a:latin typeface="华文细黑" panose="02010600040101010101" pitchFamily="2" charset="-122"/>
                <a:ea typeface="华文细黑" panose="02010600040101010101" pitchFamily="2" charset="-122"/>
              </a:rPr>
              <a:t>软件可靠性定义</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6" name="内容占位符 2"/>
          <p:cNvSpPr>
            <a:spLocks noGrp="1"/>
          </p:cNvSpPr>
          <p:nvPr>
            <p:ph idx="1"/>
          </p:nvPr>
        </p:nvSpPr>
        <p:spPr>
          <a:xfrm>
            <a:off x="467544" y="1268760"/>
            <a:ext cx="8229600" cy="4525963"/>
          </a:xfrm>
        </p:spPr>
        <p:txBody>
          <a:bodyPr>
            <a:normAutofit/>
          </a:bodyPr>
          <a:lstStyle/>
          <a:p>
            <a:r>
              <a:rPr lang="en-US" altLang="zh-CN" sz="2800" b="1" dirty="0"/>
              <a:t>1983</a:t>
            </a:r>
            <a:r>
              <a:rPr lang="zh-CN" altLang="zh-CN" sz="2800" b="1" dirty="0"/>
              <a:t>年美国</a:t>
            </a:r>
            <a:r>
              <a:rPr lang="en-US" altLang="zh-CN" sz="2800" b="1" dirty="0"/>
              <a:t>IEEE</a:t>
            </a:r>
            <a:r>
              <a:rPr lang="zh-CN" altLang="zh-CN" sz="2800" b="1" dirty="0"/>
              <a:t>计算机学会对 “软件可靠性”一次正式做出如下定义</a:t>
            </a:r>
            <a:r>
              <a:rPr lang="zh-CN" altLang="zh-CN" sz="2800" b="1" dirty="0" smtClean="0"/>
              <a:t>：</a:t>
            </a:r>
            <a:endParaRPr lang="en-US" altLang="zh-CN" sz="2800" b="1" dirty="0" smtClean="0"/>
          </a:p>
          <a:p>
            <a:pPr lvl="1" algn="just"/>
            <a:r>
              <a:rPr lang="zh-CN" altLang="zh-CN" sz="2400" b="1" dirty="0" smtClean="0">
                <a:solidFill>
                  <a:srgbClr val="00B0F0"/>
                </a:solidFill>
                <a:latin typeface="华文仿宋" panose="02010600040101010101" pitchFamily="2" charset="-122"/>
                <a:ea typeface="华文仿宋" panose="02010600040101010101" pitchFamily="2" charset="-122"/>
              </a:rPr>
              <a:t>在</a:t>
            </a:r>
            <a:r>
              <a:rPr lang="zh-CN" altLang="zh-CN" sz="2400" b="1" dirty="0">
                <a:solidFill>
                  <a:srgbClr val="00B0F0"/>
                </a:solidFill>
                <a:latin typeface="华文仿宋" panose="02010600040101010101" pitchFamily="2" charset="-122"/>
                <a:ea typeface="华文仿宋" panose="02010600040101010101" pitchFamily="2" charset="-122"/>
              </a:rPr>
              <a:t>规定条件下，在规定的时间内，软件不引起系统失效的概率，该概率是系统输入和系统使用的函数，也是软件中存在的错误的函数；系统输入将确定是否会遇到已存在的错误（如果错误存在的话）；</a:t>
            </a:r>
          </a:p>
          <a:p>
            <a:pPr lvl="1" algn="just"/>
            <a:r>
              <a:rPr lang="zh-CN" altLang="zh-CN" sz="2400" b="1" dirty="0" smtClean="0">
                <a:solidFill>
                  <a:srgbClr val="00B0F0"/>
                </a:solidFill>
                <a:latin typeface="华文仿宋" panose="02010600040101010101" pitchFamily="2" charset="-122"/>
                <a:ea typeface="华文仿宋" panose="02010600040101010101" pitchFamily="2" charset="-122"/>
              </a:rPr>
              <a:t>在</a:t>
            </a:r>
            <a:r>
              <a:rPr lang="zh-CN" altLang="zh-CN" sz="2400" b="1" dirty="0">
                <a:solidFill>
                  <a:srgbClr val="00B0F0"/>
                </a:solidFill>
                <a:latin typeface="华文仿宋" panose="02010600040101010101" pitchFamily="2" charset="-122"/>
                <a:ea typeface="华文仿宋" panose="02010600040101010101" pitchFamily="2" charset="-122"/>
              </a:rPr>
              <a:t>规定的时间周期内，在所述条件下程序执行所要求的功能的能力。</a:t>
            </a:r>
          </a:p>
        </p:txBody>
      </p:sp>
      <p:sp>
        <p:nvSpPr>
          <p:cNvPr id="7"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t>125</a:t>
            </a:fld>
            <a:endParaRPr lang="zh-CN" altLang="en-US"/>
          </a:p>
        </p:txBody>
      </p:sp>
    </p:spTree>
    <p:extLst>
      <p:ext uri="{BB962C8B-B14F-4D97-AF65-F5344CB8AC3E}">
        <p14:creationId xmlns:p14="http://schemas.microsoft.com/office/powerpoint/2010/main" val="341606305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363272" cy="778098"/>
          </a:xfrm>
          <a:solidFill>
            <a:schemeClr val="accent1"/>
          </a:solidFill>
        </p:spPr>
        <p:txBody>
          <a:bodyPr>
            <a:noAutofit/>
          </a:bodyPr>
          <a:lstStyle/>
          <a:p>
            <a:r>
              <a:rPr lang="zh-CN" altLang="en-US" sz="4000" b="1" dirty="0" smtClean="0">
                <a:solidFill>
                  <a:schemeClr val="bg1"/>
                </a:solidFill>
                <a:latin typeface="华文细黑" panose="02010600040101010101" pitchFamily="2" charset="-122"/>
                <a:ea typeface="华文细黑" panose="02010600040101010101" pitchFamily="2" charset="-122"/>
              </a:rPr>
              <a:t>软件可靠性的参数</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6" name="内容占位符 2"/>
          <p:cNvSpPr>
            <a:spLocks noGrp="1"/>
          </p:cNvSpPr>
          <p:nvPr>
            <p:ph idx="1"/>
          </p:nvPr>
        </p:nvSpPr>
        <p:spPr>
          <a:xfrm>
            <a:off x="467544" y="1268760"/>
            <a:ext cx="8229600" cy="4525963"/>
          </a:xfrm>
        </p:spPr>
        <p:txBody>
          <a:bodyPr>
            <a:normAutofit/>
          </a:bodyPr>
          <a:lstStyle/>
          <a:p>
            <a:r>
              <a:rPr lang="zh-CN" altLang="zh-CN" sz="2800" b="1" dirty="0" smtClean="0"/>
              <a:t>可靠度</a:t>
            </a:r>
            <a:endParaRPr lang="zh-CN" altLang="zh-CN" sz="2800" b="1" dirty="0"/>
          </a:p>
          <a:p>
            <a:pPr lvl="1" algn="just"/>
            <a:r>
              <a:rPr lang="zh-CN" altLang="zh-CN" sz="2400" b="1" dirty="0">
                <a:solidFill>
                  <a:srgbClr val="0070C0"/>
                </a:solidFill>
                <a:latin typeface="华文仿宋" panose="02010600040101010101" pitchFamily="2" charset="-122"/>
                <a:ea typeface="华文仿宋" panose="02010600040101010101" pitchFamily="2" charset="-122"/>
              </a:rPr>
              <a:t>软件</a:t>
            </a:r>
            <a:r>
              <a:rPr lang="zh-CN" altLang="zh-CN" sz="2400" b="1" dirty="0" smtClean="0">
                <a:solidFill>
                  <a:srgbClr val="0070C0"/>
                </a:solidFill>
                <a:latin typeface="华文仿宋" panose="02010600040101010101" pitchFamily="2" charset="-122"/>
                <a:ea typeface="华文仿宋" panose="02010600040101010101" pitchFamily="2" charset="-122"/>
              </a:rPr>
              <a:t>可靠度是</a:t>
            </a:r>
            <a:r>
              <a:rPr lang="zh-CN" altLang="zh-CN" sz="2400" b="1" dirty="0">
                <a:solidFill>
                  <a:srgbClr val="0070C0"/>
                </a:solidFill>
                <a:latin typeface="华文仿宋" panose="02010600040101010101" pitchFamily="2" charset="-122"/>
                <a:ea typeface="华文仿宋" panose="02010600040101010101" pitchFamily="2" charset="-122"/>
              </a:rPr>
              <a:t>指软件在规定的条件下、规定的时间段内完成预定的功能的概率。或者说是软件在规定时间内无失效发生的概率</a:t>
            </a:r>
            <a:r>
              <a:rPr lang="zh-CN" altLang="zh-CN" sz="2400" b="1" dirty="0" smtClean="0">
                <a:solidFill>
                  <a:srgbClr val="0070C0"/>
                </a:solidFill>
                <a:latin typeface="华文仿宋" panose="02010600040101010101" pitchFamily="2" charset="-122"/>
                <a:ea typeface="华文仿宋" panose="02010600040101010101" pitchFamily="2" charset="-122"/>
              </a:rPr>
              <a:t>。</a:t>
            </a:r>
            <a:endParaRPr lang="en-US" altLang="zh-CN" sz="2400" b="1" dirty="0">
              <a:solidFill>
                <a:srgbClr val="0070C0"/>
              </a:solidFill>
              <a:latin typeface="华文仿宋" panose="02010600040101010101" pitchFamily="2" charset="-122"/>
              <a:ea typeface="华文仿宋" panose="02010600040101010101" pitchFamily="2" charset="-122"/>
            </a:endParaRPr>
          </a:p>
          <a:p>
            <a:pPr algn="just"/>
            <a:r>
              <a:rPr lang="zh-CN" altLang="zh-CN" sz="2400" dirty="0" smtClean="0"/>
              <a:t>用</a:t>
            </a:r>
            <a:r>
              <a:rPr lang="zh-CN" altLang="zh-CN" sz="2400" dirty="0"/>
              <a:t>随机变数</a:t>
            </a:r>
            <a:r>
              <a:rPr lang="en-US" altLang="zh-CN" sz="2400" dirty="0"/>
              <a:t> </a:t>
            </a:r>
            <a:r>
              <a:rPr lang="en-US" altLang="zh-CN" sz="2400" dirty="0" smtClean="0"/>
              <a:t> </a:t>
            </a:r>
            <a:r>
              <a:rPr lang="zh-CN" altLang="zh-CN" sz="2400" dirty="0" smtClean="0"/>
              <a:t>表示</a:t>
            </a:r>
            <a:r>
              <a:rPr lang="zh-CN" altLang="zh-CN" sz="2400" dirty="0"/>
              <a:t>从软件运行开始到系统失效所经历的时间，</a:t>
            </a:r>
            <a:r>
              <a:rPr lang="zh-CN" altLang="zh-CN" sz="2400" dirty="0" smtClean="0"/>
              <a:t>用</a:t>
            </a:r>
            <a:r>
              <a:rPr lang="en-US" altLang="zh-CN" sz="2400" dirty="0" smtClean="0"/>
              <a:t>        </a:t>
            </a:r>
            <a:r>
              <a:rPr lang="zh-CN" altLang="zh-CN" sz="2400" dirty="0" smtClean="0"/>
              <a:t>表示</a:t>
            </a:r>
            <a:r>
              <a:rPr lang="en-US" altLang="zh-CN" sz="2400" dirty="0" smtClean="0"/>
              <a:t>   </a:t>
            </a:r>
            <a:r>
              <a:rPr lang="zh-CN" altLang="zh-CN" sz="2400" dirty="0"/>
              <a:t>的分布函数，用</a:t>
            </a:r>
            <a:r>
              <a:rPr lang="en-US" altLang="zh-CN" sz="2400" dirty="0"/>
              <a:t> </a:t>
            </a:r>
            <a:r>
              <a:rPr lang="en-US" altLang="zh-CN" sz="2400" dirty="0" smtClean="0"/>
              <a:t>  </a:t>
            </a:r>
            <a:r>
              <a:rPr lang="zh-CN" altLang="zh-CN" sz="2400" dirty="0" smtClean="0"/>
              <a:t>表示</a:t>
            </a:r>
            <a:r>
              <a:rPr lang="zh-CN" altLang="zh-CN" sz="2400" dirty="0"/>
              <a:t>任意给定的时刻，</a:t>
            </a:r>
            <a:r>
              <a:rPr lang="zh-CN" altLang="zh-CN" sz="2400" dirty="0" smtClean="0"/>
              <a:t>用</a:t>
            </a:r>
            <a:r>
              <a:rPr lang="en-US" altLang="zh-CN" sz="2400" dirty="0" smtClean="0"/>
              <a:t>          </a:t>
            </a:r>
            <a:r>
              <a:rPr lang="zh-CN" altLang="zh-CN" sz="2400" dirty="0" smtClean="0"/>
              <a:t>表示</a:t>
            </a:r>
            <a:r>
              <a:rPr lang="zh-CN" altLang="zh-CN" sz="2400" dirty="0"/>
              <a:t>软件</a:t>
            </a:r>
            <a:r>
              <a:rPr lang="zh-CN" altLang="zh-CN" sz="2400" dirty="0" smtClean="0"/>
              <a:t>在</a:t>
            </a:r>
            <a:r>
              <a:rPr lang="en-US" altLang="zh-CN" sz="2400" dirty="0" smtClean="0"/>
              <a:t>    </a:t>
            </a:r>
            <a:r>
              <a:rPr lang="zh-CN" altLang="zh-CN" sz="2400" dirty="0"/>
              <a:t>时刻</a:t>
            </a:r>
            <a:r>
              <a:rPr lang="zh-CN" altLang="zh-CN" sz="2400" dirty="0" smtClean="0"/>
              <a:t>的可靠度</a:t>
            </a:r>
            <a:r>
              <a:rPr lang="zh-CN" altLang="zh-CN" sz="2400" dirty="0"/>
              <a:t>，则数学公式如下</a:t>
            </a:r>
            <a:r>
              <a:rPr lang="zh-CN" altLang="zh-CN" dirty="0"/>
              <a:t>：</a:t>
            </a:r>
            <a:endParaRPr lang="zh-CN" altLang="zh-CN" b="1" dirty="0">
              <a:solidFill>
                <a:srgbClr val="00B0F0"/>
              </a:solidFill>
            </a:endParaRPr>
          </a:p>
        </p:txBody>
      </p:sp>
      <p:sp>
        <p:nvSpPr>
          <p:cNvPr id="7"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t>126</a:t>
            </a:fld>
            <a:endParaRPr lang="zh-CN" altLang="en-US"/>
          </a:p>
        </p:txBody>
      </p:sp>
      <p:sp>
        <p:nvSpPr>
          <p:cNvPr id="21"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extLst>
              <p:ext uri="{D42A27DB-BD31-4B8C-83A1-F6EECF244321}">
                <p14:modId xmlns:p14="http://schemas.microsoft.com/office/powerpoint/2010/main" val="3134287966"/>
              </p:ext>
            </p:extLst>
          </p:nvPr>
        </p:nvGraphicFramePr>
        <p:xfrm>
          <a:off x="2483768" y="2996952"/>
          <a:ext cx="251520" cy="402432"/>
        </p:xfrm>
        <a:graphic>
          <a:graphicData uri="http://schemas.openxmlformats.org/presentationml/2006/ole">
            <mc:AlternateContent xmlns:mc="http://schemas.openxmlformats.org/markup-compatibility/2006">
              <mc:Choice xmlns:v="urn:schemas-microsoft-com:vml" Requires="v">
                <p:oleObj spid="_x0000_s167157" name="Equation" r:id="rId4" imgW="126835" imgH="202936" progId="Equation.DSMT4">
                  <p:embed/>
                </p:oleObj>
              </mc:Choice>
              <mc:Fallback>
                <p:oleObj name="Equation" r:id="rId4" imgW="126835" imgH="202936"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2996952"/>
                        <a:ext cx="251520" cy="402432"/>
                      </a:xfrm>
                      <a:prstGeom prst="rect">
                        <a:avLst/>
                      </a:prstGeom>
                      <a:noFill/>
                    </p:spPr>
                  </p:pic>
                </p:oleObj>
              </mc:Fallback>
            </mc:AlternateContent>
          </a:graphicData>
        </a:graphic>
      </p:graphicFrame>
      <p:sp>
        <p:nvSpPr>
          <p:cNvPr id="23"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2625612409"/>
              </p:ext>
            </p:extLst>
          </p:nvPr>
        </p:nvGraphicFramePr>
        <p:xfrm>
          <a:off x="1763688" y="3356991"/>
          <a:ext cx="648072" cy="424599"/>
        </p:xfrm>
        <a:graphic>
          <a:graphicData uri="http://schemas.openxmlformats.org/presentationml/2006/ole">
            <mc:AlternateContent xmlns:mc="http://schemas.openxmlformats.org/markup-compatibility/2006">
              <mc:Choice xmlns:v="urn:schemas-microsoft-com:vml" Requires="v">
                <p:oleObj spid="_x0000_s167158" name="Equation" r:id="rId6" imgW="368300" imgH="241300" progId="Equation.DSMT4">
                  <p:embed/>
                </p:oleObj>
              </mc:Choice>
              <mc:Fallback>
                <p:oleObj name="Equation" r:id="rId6" imgW="368300" imgH="241300" progId="Equation.DSMT4">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688" y="3356991"/>
                        <a:ext cx="648072" cy="424599"/>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4210152079"/>
              </p:ext>
            </p:extLst>
          </p:nvPr>
        </p:nvGraphicFramePr>
        <p:xfrm>
          <a:off x="2987824" y="3315394"/>
          <a:ext cx="250825" cy="401638"/>
        </p:xfrm>
        <a:graphic>
          <a:graphicData uri="http://schemas.openxmlformats.org/presentationml/2006/ole">
            <mc:AlternateContent xmlns:mc="http://schemas.openxmlformats.org/markup-compatibility/2006">
              <mc:Choice xmlns:v="urn:schemas-microsoft-com:vml" Requires="v">
                <p:oleObj spid="_x0000_s167159" name="Equation" r:id="rId8" imgW="126835" imgH="202936" progId="Equation.DSMT4">
                  <p:embed/>
                </p:oleObj>
              </mc:Choice>
              <mc:Fallback>
                <p:oleObj name="Equation" r:id="rId8" imgW="126835" imgH="202936" progId="Equation.DSMT4">
                  <p:embed/>
                  <p:pic>
                    <p:nvPicPr>
                      <p:cNvPr id="0" name="对象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24" y="3315394"/>
                        <a:ext cx="2508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4158342415"/>
              </p:ext>
            </p:extLst>
          </p:nvPr>
        </p:nvGraphicFramePr>
        <p:xfrm>
          <a:off x="5364088" y="3356992"/>
          <a:ext cx="216024" cy="370327"/>
        </p:xfrm>
        <a:graphic>
          <a:graphicData uri="http://schemas.openxmlformats.org/presentationml/2006/ole">
            <mc:AlternateContent xmlns:mc="http://schemas.openxmlformats.org/markup-compatibility/2006">
              <mc:Choice xmlns:v="urn:schemas-microsoft-com:vml" Requires="v">
                <p:oleObj spid="_x0000_s167160" name="Equation" r:id="rId9" imgW="88746" imgH="152136" progId="Equation.DSMT4">
                  <p:embed/>
                </p:oleObj>
              </mc:Choice>
              <mc:Fallback>
                <p:oleObj name="Equation" r:id="rId9" imgW="88746" imgH="152136"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088" y="3356992"/>
                        <a:ext cx="216024" cy="370327"/>
                      </a:xfrm>
                      <a:prstGeom prst="rect">
                        <a:avLst/>
                      </a:prstGeom>
                      <a:noFill/>
                    </p:spPr>
                  </p:pic>
                </p:oleObj>
              </mc:Fallback>
            </mc:AlternateContent>
          </a:graphicData>
        </a:graphic>
      </p:graphicFrame>
      <p:sp>
        <p:nvSpPr>
          <p:cNvPr id="28"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 name="对象 28"/>
          <p:cNvGraphicFramePr>
            <a:graphicFrameLocks noChangeAspect="1"/>
          </p:cNvGraphicFramePr>
          <p:nvPr>
            <p:extLst>
              <p:ext uri="{D42A27DB-BD31-4B8C-83A1-F6EECF244321}">
                <p14:modId xmlns:p14="http://schemas.microsoft.com/office/powerpoint/2010/main" val="1110502159"/>
              </p:ext>
            </p:extLst>
          </p:nvPr>
        </p:nvGraphicFramePr>
        <p:xfrm>
          <a:off x="1259632" y="3789040"/>
          <a:ext cx="617645" cy="404664"/>
        </p:xfrm>
        <a:graphic>
          <a:graphicData uri="http://schemas.openxmlformats.org/presentationml/2006/ole">
            <mc:AlternateContent xmlns:mc="http://schemas.openxmlformats.org/markup-compatibility/2006">
              <mc:Choice xmlns:v="urn:schemas-microsoft-com:vml" Requires="v">
                <p:oleObj spid="_x0000_s167161" name="Equation" r:id="rId11" imgW="368300" imgH="241300" progId="Equation.DSMT4">
                  <p:embed/>
                </p:oleObj>
              </mc:Choice>
              <mc:Fallback>
                <p:oleObj name="Equation" r:id="rId11" imgW="368300" imgH="241300" progId="Equation.DSMT4">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59632" y="3789040"/>
                        <a:ext cx="617645" cy="404664"/>
                      </a:xfrm>
                      <a:prstGeom prst="rect">
                        <a:avLst/>
                      </a:prstGeom>
                      <a:noFill/>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124519802"/>
              </p:ext>
            </p:extLst>
          </p:nvPr>
        </p:nvGraphicFramePr>
        <p:xfrm>
          <a:off x="3491880" y="3789040"/>
          <a:ext cx="215900" cy="369887"/>
        </p:xfrm>
        <a:graphic>
          <a:graphicData uri="http://schemas.openxmlformats.org/presentationml/2006/ole">
            <mc:AlternateContent xmlns:mc="http://schemas.openxmlformats.org/markup-compatibility/2006">
              <mc:Choice xmlns:v="urn:schemas-microsoft-com:vml" Requires="v">
                <p:oleObj spid="_x0000_s167162" name="Equation" r:id="rId13" imgW="88746" imgH="152136" progId="Equation.DSMT4">
                  <p:embed/>
                </p:oleObj>
              </mc:Choice>
              <mc:Fallback>
                <p:oleObj name="Equation" r:id="rId13" imgW="88746" imgH="152136" progId="Equation.DSMT4">
                  <p:embed/>
                  <p:pic>
                    <p:nvPicPr>
                      <p:cNvPr id="0" name="对象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1880" y="3789040"/>
                        <a:ext cx="215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对象 31"/>
          <p:cNvGraphicFramePr>
            <a:graphicFrameLocks noChangeAspect="1"/>
          </p:cNvGraphicFramePr>
          <p:nvPr>
            <p:extLst>
              <p:ext uri="{D42A27DB-BD31-4B8C-83A1-F6EECF244321}">
                <p14:modId xmlns:p14="http://schemas.microsoft.com/office/powerpoint/2010/main" val="4057995374"/>
              </p:ext>
            </p:extLst>
          </p:nvPr>
        </p:nvGraphicFramePr>
        <p:xfrm>
          <a:off x="2555776" y="4293096"/>
          <a:ext cx="3528392" cy="489339"/>
        </p:xfrm>
        <a:graphic>
          <a:graphicData uri="http://schemas.openxmlformats.org/presentationml/2006/ole">
            <mc:AlternateContent xmlns:mc="http://schemas.openxmlformats.org/markup-compatibility/2006">
              <mc:Choice xmlns:v="urn:schemas-microsoft-com:vml" Requires="v">
                <p:oleObj spid="_x0000_s167163" name="Equation" r:id="rId14" imgW="1739900" imgH="241300" progId="Equation.DSMT4">
                  <p:embed/>
                </p:oleObj>
              </mc:Choice>
              <mc:Fallback>
                <p:oleObj name="Equation" r:id="rId14" imgW="1739900" imgH="241300" progId="Equation.DSMT4">
                  <p:embed/>
                  <p:pic>
                    <p:nvPicPr>
                      <p:cNvPr id="0"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55776" y="4293096"/>
                        <a:ext cx="3528392" cy="489339"/>
                      </a:xfrm>
                      <a:prstGeom prst="rect">
                        <a:avLst/>
                      </a:prstGeom>
                      <a:noFill/>
                    </p:spPr>
                  </p:pic>
                </p:oleObj>
              </mc:Fallback>
            </mc:AlternateContent>
          </a:graphicData>
        </a:graphic>
      </p:graphicFrame>
    </p:spTree>
    <p:extLst>
      <p:ext uri="{BB962C8B-B14F-4D97-AF65-F5344CB8AC3E}">
        <p14:creationId xmlns:p14="http://schemas.microsoft.com/office/powerpoint/2010/main" val="129514266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363272" cy="778098"/>
          </a:xfrm>
          <a:solidFill>
            <a:schemeClr val="accent1"/>
          </a:solidFill>
        </p:spPr>
        <p:txBody>
          <a:bodyPr>
            <a:noAutofit/>
          </a:bodyPr>
          <a:lstStyle/>
          <a:p>
            <a:r>
              <a:rPr lang="zh-CN" altLang="en-US" sz="4000" b="1" dirty="0" smtClean="0">
                <a:solidFill>
                  <a:schemeClr val="bg1"/>
                </a:solidFill>
                <a:latin typeface="华文细黑" panose="02010600040101010101" pitchFamily="2" charset="-122"/>
                <a:ea typeface="华文细黑" panose="02010600040101010101" pitchFamily="2" charset="-122"/>
              </a:rPr>
              <a:t>软件可靠性的参数</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6" name="内容占位符 2"/>
          <p:cNvSpPr>
            <a:spLocks noGrp="1"/>
          </p:cNvSpPr>
          <p:nvPr>
            <p:ph idx="1"/>
          </p:nvPr>
        </p:nvSpPr>
        <p:spPr>
          <a:xfrm>
            <a:off x="467544" y="1268760"/>
            <a:ext cx="8229600" cy="4525963"/>
          </a:xfrm>
        </p:spPr>
        <p:txBody>
          <a:bodyPr>
            <a:normAutofit/>
          </a:bodyPr>
          <a:lstStyle/>
          <a:p>
            <a:r>
              <a:rPr lang="zh-CN" altLang="zh-CN" sz="2800" b="1" dirty="0" smtClean="0"/>
              <a:t>失效率</a:t>
            </a:r>
            <a:endParaRPr lang="zh-CN" altLang="zh-CN" sz="2800" b="1" dirty="0"/>
          </a:p>
          <a:p>
            <a:pPr lvl="1" algn="just"/>
            <a:r>
              <a:rPr lang="zh-CN" altLang="zh-CN" sz="2400" b="1" dirty="0">
                <a:solidFill>
                  <a:srgbClr val="0070C0"/>
                </a:solidFill>
                <a:latin typeface="华文仿宋" panose="02010600040101010101" pitchFamily="2" charset="-122"/>
                <a:ea typeface="华文仿宋" panose="02010600040101010101" pitchFamily="2" charset="-122"/>
              </a:rPr>
              <a:t>失效率是指软件</a:t>
            </a:r>
            <a:r>
              <a:rPr lang="zh-CN" altLang="zh-CN" sz="2400" b="1" dirty="0" smtClean="0">
                <a:solidFill>
                  <a:srgbClr val="0070C0"/>
                </a:solidFill>
                <a:latin typeface="华文仿宋" panose="02010600040101010101" pitchFamily="2" charset="-122"/>
                <a:ea typeface="华文仿宋" panose="02010600040101010101" pitchFamily="2" charset="-122"/>
              </a:rPr>
              <a:t>在</a:t>
            </a:r>
            <a:r>
              <a:rPr lang="en-US" altLang="zh-CN" sz="2400" b="1" dirty="0" smtClean="0">
                <a:solidFill>
                  <a:srgbClr val="0070C0"/>
                </a:solidFill>
                <a:latin typeface="华文仿宋" panose="02010600040101010101" pitchFamily="2" charset="-122"/>
                <a:ea typeface="华文仿宋" panose="02010600040101010101" pitchFamily="2" charset="-122"/>
              </a:rPr>
              <a:t> </a:t>
            </a:r>
            <a:r>
              <a:rPr lang="en-US" altLang="zh-CN" sz="2400" b="1" i="1" dirty="0" smtClean="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2400" b="1" dirty="0" smtClean="0">
                <a:solidFill>
                  <a:srgbClr val="0070C0"/>
                </a:solidFill>
                <a:latin typeface="华文仿宋" panose="02010600040101010101" pitchFamily="2" charset="-122"/>
                <a:ea typeface="华文仿宋" panose="02010600040101010101" pitchFamily="2" charset="-122"/>
              </a:rPr>
              <a:t> </a:t>
            </a:r>
            <a:r>
              <a:rPr lang="zh-CN" altLang="zh-CN" sz="2400" b="1" dirty="0" smtClean="0">
                <a:solidFill>
                  <a:srgbClr val="0070C0"/>
                </a:solidFill>
                <a:latin typeface="华文仿宋" panose="02010600040101010101" pitchFamily="2" charset="-122"/>
                <a:ea typeface="华文仿宋" panose="02010600040101010101" pitchFamily="2" charset="-122"/>
              </a:rPr>
              <a:t>时刻</a:t>
            </a:r>
            <a:r>
              <a:rPr lang="zh-CN" altLang="zh-CN" sz="2400" b="1" dirty="0">
                <a:solidFill>
                  <a:srgbClr val="0070C0"/>
                </a:solidFill>
                <a:latin typeface="华文仿宋" panose="02010600040101010101" pitchFamily="2" charset="-122"/>
                <a:ea typeface="华文仿宋" panose="02010600040101010101" pitchFamily="2" charset="-122"/>
              </a:rPr>
              <a:t>没有发生失效的条件下，在</a:t>
            </a:r>
            <a:r>
              <a:rPr lang="en-US" altLang="zh-CN" sz="2400" b="1" dirty="0">
                <a:solidFill>
                  <a:srgbClr val="0070C0"/>
                </a:solidFill>
                <a:latin typeface="华文仿宋" panose="02010600040101010101" pitchFamily="2" charset="-122"/>
                <a:ea typeface="华文仿宋" panose="02010600040101010101" pitchFamily="2" charset="-122"/>
              </a:rPr>
              <a:t> </a:t>
            </a:r>
            <a:r>
              <a:rPr lang="zh-CN" altLang="zh-CN" sz="2400" b="1" dirty="0" smtClean="0">
                <a:solidFill>
                  <a:srgbClr val="0070C0"/>
                </a:solidFill>
                <a:latin typeface="华文仿宋" panose="02010600040101010101" pitchFamily="2" charset="-122"/>
                <a:ea typeface="华文仿宋" panose="02010600040101010101" pitchFamily="2" charset="-122"/>
              </a:rPr>
              <a:t>区间</a:t>
            </a:r>
            <a:r>
              <a:rPr lang="en-US" altLang="zh-CN" sz="2400" b="1" dirty="0" smtClean="0">
                <a:solidFill>
                  <a:srgbClr val="0070C0"/>
                </a:solidFill>
                <a:latin typeface="华文仿宋" panose="02010600040101010101" pitchFamily="2" charset="-122"/>
                <a:ea typeface="华文仿宋" panose="02010600040101010101" pitchFamily="2" charset="-122"/>
              </a:rPr>
              <a:t>         </a:t>
            </a:r>
            <a:r>
              <a:rPr lang="zh-CN" altLang="zh-CN" sz="2400" b="1" dirty="0" smtClean="0">
                <a:solidFill>
                  <a:srgbClr val="0070C0"/>
                </a:solidFill>
                <a:latin typeface="华文仿宋" panose="02010600040101010101" pitchFamily="2" charset="-122"/>
                <a:ea typeface="华文仿宋" panose="02010600040101010101" pitchFamily="2" charset="-122"/>
              </a:rPr>
              <a:t>内</a:t>
            </a:r>
            <a:r>
              <a:rPr lang="zh-CN" altLang="zh-CN" sz="2400" b="1" dirty="0">
                <a:solidFill>
                  <a:srgbClr val="0070C0"/>
                </a:solidFill>
                <a:latin typeface="华文仿宋" panose="02010600040101010101" pitchFamily="2" charset="-122"/>
                <a:ea typeface="华文仿宋" panose="02010600040101010101" pitchFamily="2" charset="-122"/>
              </a:rPr>
              <a:t>，当</a:t>
            </a:r>
            <a:r>
              <a:rPr lang="en-US" altLang="zh-CN" sz="2400" b="1" dirty="0">
                <a:solidFill>
                  <a:srgbClr val="0070C0"/>
                </a:solidFill>
                <a:latin typeface="华文仿宋" panose="02010600040101010101" pitchFamily="2" charset="-122"/>
                <a:ea typeface="华文仿宋" panose="02010600040101010101" pitchFamily="2" charset="-122"/>
              </a:rPr>
              <a:t> </a:t>
            </a:r>
            <a:r>
              <a:rPr lang="en-US" altLang="zh-CN" sz="2400" b="1" dirty="0" smtClean="0">
                <a:solidFill>
                  <a:srgbClr val="0070C0"/>
                </a:solidFill>
                <a:latin typeface="华文仿宋" panose="02010600040101010101" pitchFamily="2" charset="-122"/>
                <a:ea typeface="华文仿宋" panose="02010600040101010101" pitchFamily="2" charset="-122"/>
              </a:rPr>
              <a:t>  </a:t>
            </a:r>
            <a:r>
              <a:rPr lang="zh-CN" altLang="zh-CN" sz="2400" b="1" dirty="0" smtClean="0">
                <a:solidFill>
                  <a:srgbClr val="0070C0"/>
                </a:solidFill>
                <a:latin typeface="华文仿宋" panose="02010600040101010101" pitchFamily="2" charset="-122"/>
                <a:ea typeface="华文仿宋" panose="02010600040101010101" pitchFamily="2" charset="-122"/>
              </a:rPr>
              <a:t>很</a:t>
            </a:r>
            <a:r>
              <a:rPr lang="zh-CN" altLang="zh-CN" sz="2400" b="1" dirty="0">
                <a:solidFill>
                  <a:srgbClr val="0070C0"/>
                </a:solidFill>
                <a:latin typeface="华文仿宋" panose="02010600040101010101" pitchFamily="2" charset="-122"/>
                <a:ea typeface="华文仿宋" panose="02010600040101010101" pitchFamily="2" charset="-122"/>
              </a:rPr>
              <a:t>小时，单位时间内发生失效的概率</a:t>
            </a:r>
            <a:r>
              <a:rPr lang="zh-CN" altLang="zh-CN" sz="2400" b="1" dirty="0" smtClean="0">
                <a:solidFill>
                  <a:srgbClr val="0070C0"/>
                </a:solidFill>
                <a:latin typeface="华文仿宋" panose="02010600040101010101" pitchFamily="2" charset="-122"/>
                <a:ea typeface="华文仿宋" panose="02010600040101010101" pitchFamily="2" charset="-122"/>
              </a:rPr>
              <a:t>。</a:t>
            </a:r>
            <a:endParaRPr lang="en-US" altLang="zh-CN" sz="2400" b="1" dirty="0" smtClean="0">
              <a:solidFill>
                <a:srgbClr val="0070C0"/>
              </a:solidFill>
              <a:latin typeface="华文仿宋" panose="02010600040101010101" pitchFamily="2" charset="-122"/>
              <a:ea typeface="华文仿宋" panose="02010600040101010101" pitchFamily="2" charset="-122"/>
            </a:endParaRPr>
          </a:p>
          <a:p>
            <a:pPr marL="457200" lvl="1" indent="0" algn="just">
              <a:buNone/>
            </a:pPr>
            <a:r>
              <a:rPr lang="zh-CN" altLang="zh-CN" sz="2400" dirty="0"/>
              <a:t>用随机变数</a:t>
            </a:r>
            <a:r>
              <a:rPr lang="en-US" altLang="zh-CN" sz="2400" dirty="0"/>
              <a:t> </a:t>
            </a:r>
            <a:r>
              <a:rPr lang="en-US" altLang="zh-CN" sz="2400" dirty="0" smtClean="0"/>
              <a:t> </a:t>
            </a:r>
            <a:r>
              <a:rPr lang="zh-CN" altLang="zh-CN" sz="2400" dirty="0" smtClean="0"/>
              <a:t>表示</a:t>
            </a:r>
            <a:r>
              <a:rPr lang="zh-CN" altLang="zh-CN" sz="2400" dirty="0"/>
              <a:t>从软件运行开始到系统失效所经历的时间，用</a:t>
            </a:r>
            <a:r>
              <a:rPr lang="en-US" altLang="zh-CN" sz="2400" dirty="0"/>
              <a:t> </a:t>
            </a:r>
            <a:r>
              <a:rPr lang="en-US" altLang="zh-CN" sz="2400" dirty="0" smtClean="0"/>
              <a:t> </a:t>
            </a:r>
            <a:r>
              <a:rPr lang="zh-CN" altLang="zh-CN" sz="2400" dirty="0" smtClean="0"/>
              <a:t>表示</a:t>
            </a:r>
            <a:r>
              <a:rPr lang="zh-CN" altLang="zh-CN" sz="2400" dirty="0"/>
              <a:t>任意给定的时刻，</a:t>
            </a:r>
            <a:r>
              <a:rPr lang="zh-CN" altLang="zh-CN" sz="2400" dirty="0" smtClean="0"/>
              <a:t>用</a:t>
            </a:r>
            <a:r>
              <a:rPr lang="en-US" altLang="zh-CN" sz="2400" dirty="0" smtClean="0"/>
              <a:t>       </a:t>
            </a:r>
            <a:r>
              <a:rPr lang="zh-CN" altLang="zh-CN" sz="2400" dirty="0" smtClean="0"/>
              <a:t>表示</a:t>
            </a:r>
            <a:r>
              <a:rPr lang="zh-CN" altLang="zh-CN" sz="2400" dirty="0"/>
              <a:t>失效率，则失效率数学公式为：</a:t>
            </a:r>
          </a:p>
          <a:p>
            <a:pPr marL="457200" lvl="1" indent="0" algn="just">
              <a:buNone/>
            </a:pPr>
            <a:endParaRPr lang="zh-CN" altLang="zh-CN" sz="2400" b="1" dirty="0">
              <a:solidFill>
                <a:srgbClr val="00B0F0"/>
              </a:solidFill>
              <a:latin typeface="华文仿宋" panose="02010600040101010101" pitchFamily="2" charset="-122"/>
              <a:ea typeface="华文仿宋" panose="02010600040101010101" pitchFamily="2" charset="-122"/>
            </a:endParaRPr>
          </a:p>
        </p:txBody>
      </p:sp>
      <p:sp>
        <p:nvSpPr>
          <p:cNvPr id="7"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t>127</a:t>
            </a:fld>
            <a:endParaRPr lang="zh-CN" altLang="en-US"/>
          </a:p>
        </p:txBody>
      </p:sp>
      <p:sp>
        <p:nvSpPr>
          <p:cNvPr id="8"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1150940720"/>
              </p:ext>
            </p:extLst>
          </p:nvPr>
        </p:nvGraphicFramePr>
        <p:xfrm>
          <a:off x="1907704" y="2204864"/>
          <a:ext cx="873695" cy="368426"/>
        </p:xfrm>
        <a:graphic>
          <a:graphicData uri="http://schemas.openxmlformats.org/presentationml/2006/ole">
            <mc:AlternateContent xmlns:mc="http://schemas.openxmlformats.org/markup-compatibility/2006">
              <mc:Choice xmlns:v="urn:schemas-microsoft-com:vml" Requires="v">
                <p:oleObj spid="_x0000_s182318" name="Equation" r:id="rId3" imgW="482400" imgH="203040" progId="Equation.DSMT4">
                  <p:embed/>
                </p:oleObj>
              </mc:Choice>
              <mc:Fallback>
                <p:oleObj name="Equation" r:id="rId3" imgW="482400" imgH="203040" progId="Equation.DSMT4">
                  <p:embed/>
                  <p:pic>
                    <p:nvPicPr>
                      <p:cNvPr id="0" name="Object 1"/>
                      <p:cNvPicPr>
                        <a:picLocks noChangeAspect="1" noChangeArrowheads="1"/>
                      </p:cNvPicPr>
                      <p:nvPr/>
                    </p:nvPicPr>
                    <p:blipFill>
                      <a:blip r:embed="rId4"/>
                      <a:srcRect/>
                      <a:stretch>
                        <a:fillRect/>
                      </a:stretch>
                    </p:blipFill>
                    <p:spPr bwMode="auto">
                      <a:xfrm>
                        <a:off x="1907704" y="2204864"/>
                        <a:ext cx="873695" cy="368426"/>
                      </a:xfrm>
                      <a:prstGeom prst="rect">
                        <a:avLst/>
                      </a:prstGeom>
                      <a:noFill/>
                    </p:spPr>
                  </p:pic>
                </p:oleObj>
              </mc:Fallback>
            </mc:AlternateContent>
          </a:graphicData>
        </a:graphic>
      </p:graphicFrame>
      <p:sp>
        <p:nvSpPr>
          <p:cNvPr id="22"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对象 24"/>
          <p:cNvGraphicFramePr>
            <a:graphicFrameLocks noChangeAspect="1"/>
          </p:cNvGraphicFramePr>
          <p:nvPr>
            <p:extLst>
              <p:ext uri="{D42A27DB-BD31-4B8C-83A1-F6EECF244321}">
                <p14:modId xmlns:p14="http://schemas.microsoft.com/office/powerpoint/2010/main" val="3081440414"/>
              </p:ext>
            </p:extLst>
          </p:nvPr>
        </p:nvGraphicFramePr>
        <p:xfrm>
          <a:off x="3707904" y="2204864"/>
          <a:ext cx="323528" cy="301959"/>
        </p:xfrm>
        <a:graphic>
          <a:graphicData uri="http://schemas.openxmlformats.org/presentationml/2006/ole">
            <mc:AlternateContent xmlns:mc="http://schemas.openxmlformats.org/markup-compatibility/2006">
              <mc:Choice xmlns:v="urn:schemas-microsoft-com:vml" Requires="v">
                <p:oleObj spid="_x0000_s182319" name="Equation" r:id="rId5" imgW="190440" imgH="177480" progId="Equation.DSMT4">
                  <p:embed/>
                </p:oleObj>
              </mc:Choice>
              <mc:Fallback>
                <p:oleObj name="Equation" r:id="rId5" imgW="190440" imgH="177480" progId="Equation.DSMT4">
                  <p:embed/>
                  <p:pic>
                    <p:nvPicPr>
                      <p:cNvPr id="0" name="Object 5"/>
                      <p:cNvPicPr>
                        <a:picLocks noChangeAspect="1" noChangeArrowheads="1"/>
                      </p:cNvPicPr>
                      <p:nvPr/>
                    </p:nvPicPr>
                    <p:blipFill>
                      <a:blip r:embed="rId6"/>
                      <a:srcRect/>
                      <a:stretch>
                        <a:fillRect/>
                      </a:stretch>
                    </p:blipFill>
                    <p:spPr bwMode="auto">
                      <a:xfrm>
                        <a:off x="3707904" y="2204864"/>
                        <a:ext cx="323528" cy="301959"/>
                      </a:xfrm>
                      <a:prstGeom prst="rect">
                        <a:avLst/>
                      </a:prstGeom>
                      <a:noFill/>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1169811820"/>
              </p:ext>
            </p:extLst>
          </p:nvPr>
        </p:nvGraphicFramePr>
        <p:xfrm>
          <a:off x="2555776" y="2955354"/>
          <a:ext cx="250825" cy="401638"/>
        </p:xfrm>
        <a:graphic>
          <a:graphicData uri="http://schemas.openxmlformats.org/presentationml/2006/ole">
            <mc:AlternateContent xmlns:mc="http://schemas.openxmlformats.org/markup-compatibility/2006">
              <mc:Choice xmlns:v="urn:schemas-microsoft-com:vml" Requires="v">
                <p:oleObj spid="_x0000_s182320" name="Equation" r:id="rId7" imgW="126835" imgH="202936" progId="Equation.DSMT4">
                  <p:embed/>
                </p:oleObj>
              </mc:Choice>
              <mc:Fallback>
                <p:oleObj name="Equation" r:id="rId7" imgW="126835" imgH="202936" progId="Equation.DSMT4">
                  <p:embed/>
                  <p:pic>
                    <p:nvPicPr>
                      <p:cNvPr id="0" name="对象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776" y="2955354"/>
                        <a:ext cx="2508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2479104662"/>
              </p:ext>
            </p:extLst>
          </p:nvPr>
        </p:nvGraphicFramePr>
        <p:xfrm>
          <a:off x="1907704" y="3356993"/>
          <a:ext cx="210152" cy="360040"/>
        </p:xfrm>
        <a:graphic>
          <a:graphicData uri="http://schemas.openxmlformats.org/presentationml/2006/ole">
            <mc:AlternateContent xmlns:mc="http://schemas.openxmlformats.org/markup-compatibility/2006">
              <mc:Choice xmlns:v="urn:schemas-microsoft-com:vml" Requires="v">
                <p:oleObj spid="_x0000_s182321" name="Equation" r:id="rId9" imgW="88746" imgH="152136" progId="Equation.DSMT4">
                  <p:embed/>
                </p:oleObj>
              </mc:Choice>
              <mc:Fallback>
                <p:oleObj name="Equation" r:id="rId9" imgW="88746" imgH="152136" progId="Equation.DSMT4">
                  <p:embed/>
                  <p:pic>
                    <p:nvPicPr>
                      <p:cNvPr id="0" name="对象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3356993"/>
                        <a:ext cx="210152" cy="360040"/>
                      </a:xfrm>
                      <a:prstGeom prst="rect">
                        <a:avLst/>
                      </a:prstGeom>
                      <a:noFill/>
                      <a:ln>
                        <a:noFill/>
                      </a:ln>
                    </p:spPr>
                  </p:pic>
                </p:oleObj>
              </mc:Fallback>
            </mc:AlternateContent>
          </a:graphicData>
        </a:graphic>
      </p:graphicFrame>
      <p:sp>
        <p:nvSpPr>
          <p:cNvPr id="35"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6" name="对象 35"/>
          <p:cNvGraphicFramePr>
            <a:graphicFrameLocks noChangeAspect="1"/>
          </p:cNvGraphicFramePr>
          <p:nvPr>
            <p:extLst>
              <p:ext uri="{D42A27DB-BD31-4B8C-83A1-F6EECF244321}">
                <p14:modId xmlns:p14="http://schemas.microsoft.com/office/powerpoint/2010/main" val="830879014"/>
              </p:ext>
            </p:extLst>
          </p:nvPr>
        </p:nvGraphicFramePr>
        <p:xfrm>
          <a:off x="5508105" y="3356992"/>
          <a:ext cx="517558" cy="360040"/>
        </p:xfrm>
        <a:graphic>
          <a:graphicData uri="http://schemas.openxmlformats.org/presentationml/2006/ole">
            <mc:AlternateContent xmlns:mc="http://schemas.openxmlformats.org/markup-compatibility/2006">
              <mc:Choice xmlns:v="urn:schemas-microsoft-com:vml" Requires="v">
                <p:oleObj spid="_x0000_s182322" name="Equation" r:id="rId11" imgW="291973" imgH="203112" progId="Equation.DSMT4">
                  <p:embed/>
                </p:oleObj>
              </mc:Choice>
              <mc:Fallback>
                <p:oleObj name="Equation" r:id="rId11" imgW="291973" imgH="203112" progId="Equation.DSMT4">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8105" y="3356992"/>
                        <a:ext cx="517558" cy="360040"/>
                      </a:xfrm>
                      <a:prstGeom prst="rect">
                        <a:avLst/>
                      </a:prstGeom>
                      <a:noFill/>
                    </p:spPr>
                  </p:pic>
                </p:oleObj>
              </mc:Fallback>
            </mc:AlternateContent>
          </a:graphicData>
        </a:graphic>
      </p:graphicFrame>
      <p:sp>
        <p:nvSpPr>
          <p:cNvPr id="37"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8" name="对象 37"/>
          <p:cNvGraphicFramePr>
            <a:graphicFrameLocks noChangeAspect="1"/>
          </p:cNvGraphicFramePr>
          <p:nvPr>
            <p:extLst>
              <p:ext uri="{D42A27DB-BD31-4B8C-83A1-F6EECF244321}">
                <p14:modId xmlns:p14="http://schemas.microsoft.com/office/powerpoint/2010/main" val="1268776113"/>
              </p:ext>
            </p:extLst>
          </p:nvPr>
        </p:nvGraphicFramePr>
        <p:xfrm>
          <a:off x="2411760" y="4149080"/>
          <a:ext cx="4183215" cy="792088"/>
        </p:xfrm>
        <a:graphic>
          <a:graphicData uri="http://schemas.openxmlformats.org/presentationml/2006/ole">
            <mc:AlternateContent xmlns:mc="http://schemas.openxmlformats.org/markup-compatibility/2006">
              <mc:Choice xmlns:v="urn:schemas-microsoft-com:vml" Requires="v">
                <p:oleObj spid="_x0000_s182323" name="Equation" r:id="rId13" imgW="2145369" imgH="406224" progId="Equation.DSMT4">
                  <p:embed/>
                </p:oleObj>
              </mc:Choice>
              <mc:Fallback>
                <p:oleObj name="Equation" r:id="rId13" imgW="2145369" imgH="406224" progId="Equation.DSMT4">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1760" y="4149080"/>
                        <a:ext cx="4183215" cy="792088"/>
                      </a:xfrm>
                      <a:prstGeom prst="rect">
                        <a:avLst/>
                      </a:prstGeom>
                      <a:noFill/>
                    </p:spPr>
                  </p:pic>
                </p:oleObj>
              </mc:Fallback>
            </mc:AlternateContent>
          </a:graphicData>
        </a:graphic>
      </p:graphicFrame>
    </p:spTree>
    <p:extLst>
      <p:ext uri="{BB962C8B-B14F-4D97-AF65-F5344CB8AC3E}">
        <p14:creationId xmlns:p14="http://schemas.microsoft.com/office/powerpoint/2010/main" val="352408960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7200" y="274638"/>
            <a:ext cx="8363272" cy="778098"/>
          </a:xfrm>
          <a:solidFill>
            <a:schemeClr val="accent1"/>
          </a:solidFill>
        </p:spPr>
        <p:txBody>
          <a:bodyPr>
            <a:noAutofit/>
          </a:bodyPr>
          <a:lstStyle/>
          <a:p>
            <a:r>
              <a:rPr lang="zh-CN" altLang="en-US" sz="4000" b="1" dirty="0" smtClean="0">
                <a:solidFill>
                  <a:schemeClr val="bg1"/>
                </a:solidFill>
                <a:latin typeface="华文细黑" panose="02010600040101010101" pitchFamily="2" charset="-122"/>
                <a:ea typeface="华文细黑" panose="02010600040101010101" pitchFamily="2" charset="-122"/>
              </a:rPr>
              <a:t>软件可靠性的参数</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6" name="内容占位符 2"/>
          <p:cNvSpPr>
            <a:spLocks noGrp="1"/>
          </p:cNvSpPr>
          <p:nvPr>
            <p:ph idx="1"/>
          </p:nvPr>
        </p:nvSpPr>
        <p:spPr>
          <a:xfrm>
            <a:off x="467544" y="1268760"/>
            <a:ext cx="8496944" cy="4525963"/>
          </a:xfrm>
        </p:spPr>
        <p:txBody>
          <a:bodyPr>
            <a:normAutofit/>
          </a:bodyPr>
          <a:lstStyle/>
          <a:p>
            <a:r>
              <a:rPr lang="zh-CN" altLang="zh-CN" sz="2800" b="1" dirty="0" smtClean="0"/>
              <a:t>平均失效间隔时间</a:t>
            </a:r>
            <a:r>
              <a:rPr lang="en-US" altLang="zh-CN" sz="2800" b="1" dirty="0" smtClean="0"/>
              <a:t> </a:t>
            </a:r>
            <a:r>
              <a:rPr lang="en-US" altLang="zh-CN" sz="2800" b="1" i="1" dirty="0" smtClean="0">
                <a:latin typeface="Times New Roman" panose="02020603050405020304" pitchFamily="18" charset="0"/>
                <a:cs typeface="Times New Roman" panose="02020603050405020304" pitchFamily="18" charset="0"/>
              </a:rPr>
              <a:t>MTBF</a:t>
            </a:r>
            <a:endParaRPr lang="zh-CN" altLang="zh-CN" sz="2800" b="1" i="1" dirty="0">
              <a:latin typeface="Times New Roman" panose="02020603050405020304" pitchFamily="18" charset="0"/>
              <a:cs typeface="Times New Roman" panose="02020603050405020304" pitchFamily="18" charset="0"/>
            </a:endParaRPr>
          </a:p>
          <a:p>
            <a:pPr lvl="1" algn="just"/>
            <a:r>
              <a:rPr lang="zh-CN" altLang="zh-CN" sz="2400" b="1" dirty="0">
                <a:solidFill>
                  <a:srgbClr val="0070C0"/>
                </a:solidFill>
                <a:latin typeface="华文仿宋" panose="02010600040101010101" pitchFamily="2" charset="-122"/>
                <a:ea typeface="华文仿宋" panose="02010600040101010101" pitchFamily="2" charset="-122"/>
              </a:rPr>
              <a:t>失效率是指软件</a:t>
            </a:r>
            <a:r>
              <a:rPr lang="zh-CN" altLang="zh-CN" sz="2400" b="1" dirty="0" smtClean="0">
                <a:solidFill>
                  <a:srgbClr val="0070C0"/>
                </a:solidFill>
                <a:latin typeface="华文仿宋" panose="02010600040101010101" pitchFamily="2" charset="-122"/>
                <a:ea typeface="华文仿宋" panose="02010600040101010101" pitchFamily="2" charset="-122"/>
              </a:rPr>
              <a:t>在</a:t>
            </a:r>
            <a:r>
              <a:rPr lang="en-US" altLang="zh-CN" sz="2400" b="1" dirty="0" smtClean="0">
                <a:solidFill>
                  <a:srgbClr val="0070C0"/>
                </a:solidFill>
                <a:latin typeface="华文仿宋" panose="02010600040101010101" pitchFamily="2" charset="-122"/>
                <a:ea typeface="华文仿宋" panose="02010600040101010101" pitchFamily="2" charset="-122"/>
              </a:rPr>
              <a:t> </a:t>
            </a:r>
            <a:r>
              <a:rPr lang="en-US" altLang="zh-CN" sz="2400" b="1" i="1" dirty="0" smtClean="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sz="2400" b="1" dirty="0" smtClean="0">
                <a:solidFill>
                  <a:srgbClr val="0070C0"/>
                </a:solidFill>
                <a:latin typeface="华文仿宋" panose="02010600040101010101" pitchFamily="2" charset="-122"/>
                <a:ea typeface="华文仿宋" panose="02010600040101010101" pitchFamily="2" charset="-122"/>
              </a:rPr>
              <a:t> </a:t>
            </a:r>
            <a:r>
              <a:rPr lang="zh-CN" altLang="zh-CN" sz="2400" b="1" dirty="0" smtClean="0">
                <a:solidFill>
                  <a:srgbClr val="0070C0"/>
                </a:solidFill>
                <a:latin typeface="华文仿宋" panose="02010600040101010101" pitchFamily="2" charset="-122"/>
                <a:ea typeface="华文仿宋" panose="02010600040101010101" pitchFamily="2" charset="-122"/>
              </a:rPr>
              <a:t>时刻</a:t>
            </a:r>
            <a:r>
              <a:rPr lang="zh-CN" altLang="zh-CN" sz="2400" b="1" dirty="0">
                <a:solidFill>
                  <a:srgbClr val="0070C0"/>
                </a:solidFill>
                <a:latin typeface="华文仿宋" panose="02010600040101010101" pitchFamily="2" charset="-122"/>
                <a:ea typeface="华文仿宋" panose="02010600040101010101" pitchFamily="2" charset="-122"/>
              </a:rPr>
              <a:t>没有发生失效的条件下，</a:t>
            </a:r>
            <a:r>
              <a:rPr lang="zh-CN" altLang="zh-CN" sz="2400" b="1" dirty="0" smtClean="0">
                <a:solidFill>
                  <a:srgbClr val="0070C0"/>
                </a:solidFill>
                <a:latin typeface="华文仿宋" panose="02010600040101010101" pitchFamily="2" charset="-122"/>
                <a:ea typeface="华文仿宋" panose="02010600040101010101" pitchFamily="2" charset="-122"/>
              </a:rPr>
              <a:t>在区间</a:t>
            </a:r>
            <a:r>
              <a:rPr lang="en-US" altLang="zh-CN" sz="2400" b="1" dirty="0" smtClean="0">
                <a:solidFill>
                  <a:srgbClr val="0070C0"/>
                </a:solidFill>
                <a:latin typeface="华文仿宋" panose="02010600040101010101" pitchFamily="2" charset="-122"/>
                <a:ea typeface="华文仿宋" panose="02010600040101010101" pitchFamily="2" charset="-122"/>
              </a:rPr>
              <a:t>          </a:t>
            </a:r>
          </a:p>
          <a:p>
            <a:pPr marL="457200" lvl="1" indent="0" algn="just">
              <a:buNone/>
            </a:pPr>
            <a:r>
              <a:rPr lang="en-US" altLang="zh-CN" sz="2400" b="1" dirty="0">
                <a:solidFill>
                  <a:srgbClr val="0070C0"/>
                </a:solidFill>
                <a:latin typeface="华文仿宋" panose="02010600040101010101" pitchFamily="2" charset="-122"/>
                <a:ea typeface="华文仿宋" panose="02010600040101010101" pitchFamily="2" charset="-122"/>
              </a:rPr>
              <a:t> </a:t>
            </a:r>
            <a:r>
              <a:rPr lang="en-US" altLang="zh-CN" sz="2400" b="1" dirty="0" smtClean="0">
                <a:solidFill>
                  <a:srgbClr val="0070C0"/>
                </a:solidFill>
                <a:latin typeface="华文仿宋" panose="02010600040101010101" pitchFamily="2" charset="-122"/>
                <a:ea typeface="华文仿宋" panose="02010600040101010101" pitchFamily="2" charset="-122"/>
              </a:rPr>
              <a:t>               </a:t>
            </a:r>
            <a:r>
              <a:rPr lang="zh-CN" altLang="zh-CN" sz="2400" b="1" dirty="0" smtClean="0">
                <a:solidFill>
                  <a:srgbClr val="0070C0"/>
                </a:solidFill>
                <a:latin typeface="华文仿宋" panose="02010600040101010101" pitchFamily="2" charset="-122"/>
                <a:ea typeface="华文仿宋" panose="02010600040101010101" pitchFamily="2" charset="-122"/>
              </a:rPr>
              <a:t>内</a:t>
            </a:r>
            <a:r>
              <a:rPr lang="zh-CN" altLang="zh-CN" sz="2400" b="1" dirty="0">
                <a:solidFill>
                  <a:srgbClr val="0070C0"/>
                </a:solidFill>
                <a:latin typeface="华文仿宋" panose="02010600040101010101" pitchFamily="2" charset="-122"/>
                <a:ea typeface="华文仿宋" panose="02010600040101010101" pitchFamily="2" charset="-122"/>
              </a:rPr>
              <a:t>，</a:t>
            </a:r>
            <a:r>
              <a:rPr lang="zh-CN" altLang="zh-CN" sz="2400" b="1" dirty="0" smtClean="0">
                <a:solidFill>
                  <a:srgbClr val="0070C0"/>
                </a:solidFill>
                <a:latin typeface="华文仿宋" panose="02010600040101010101" pitchFamily="2" charset="-122"/>
                <a:ea typeface="华文仿宋" panose="02010600040101010101" pitchFamily="2" charset="-122"/>
              </a:rPr>
              <a:t>当</a:t>
            </a:r>
            <a:r>
              <a:rPr lang="en-US" altLang="zh-CN" sz="2400" b="1" dirty="0" smtClean="0">
                <a:solidFill>
                  <a:srgbClr val="0070C0"/>
                </a:solidFill>
                <a:latin typeface="华文仿宋" panose="02010600040101010101" pitchFamily="2" charset="-122"/>
                <a:ea typeface="华文仿宋" panose="02010600040101010101" pitchFamily="2" charset="-122"/>
              </a:rPr>
              <a:t>    </a:t>
            </a:r>
            <a:r>
              <a:rPr lang="zh-CN" altLang="zh-CN" sz="2400" b="1" dirty="0" smtClean="0">
                <a:solidFill>
                  <a:srgbClr val="0070C0"/>
                </a:solidFill>
                <a:latin typeface="华文仿宋" panose="02010600040101010101" pitchFamily="2" charset="-122"/>
                <a:ea typeface="华文仿宋" panose="02010600040101010101" pitchFamily="2" charset="-122"/>
              </a:rPr>
              <a:t>很</a:t>
            </a:r>
            <a:r>
              <a:rPr lang="zh-CN" altLang="zh-CN" sz="2400" b="1" dirty="0">
                <a:solidFill>
                  <a:srgbClr val="0070C0"/>
                </a:solidFill>
                <a:latin typeface="华文仿宋" panose="02010600040101010101" pitchFamily="2" charset="-122"/>
                <a:ea typeface="华文仿宋" panose="02010600040101010101" pitchFamily="2" charset="-122"/>
              </a:rPr>
              <a:t>小时，单位时间内发生失效的概率</a:t>
            </a:r>
            <a:r>
              <a:rPr lang="zh-CN" altLang="zh-CN" sz="2400" b="1" dirty="0" smtClean="0">
                <a:solidFill>
                  <a:srgbClr val="0070C0"/>
                </a:solidFill>
                <a:latin typeface="华文仿宋" panose="02010600040101010101" pitchFamily="2" charset="-122"/>
                <a:ea typeface="华文仿宋" panose="02010600040101010101" pitchFamily="2" charset="-122"/>
              </a:rPr>
              <a:t>。</a:t>
            </a:r>
            <a:endParaRPr lang="en-US" altLang="zh-CN" sz="2400" b="1" dirty="0" smtClean="0">
              <a:solidFill>
                <a:srgbClr val="0070C0"/>
              </a:solidFill>
              <a:latin typeface="华文仿宋" panose="02010600040101010101" pitchFamily="2" charset="-122"/>
              <a:ea typeface="华文仿宋" panose="02010600040101010101" pitchFamily="2" charset="-122"/>
            </a:endParaRPr>
          </a:p>
          <a:p>
            <a:endParaRPr lang="en-US" altLang="zh-CN" sz="2400" i="1" dirty="0" smtClean="0">
              <a:latin typeface="Times New Roman" panose="02020603050405020304" pitchFamily="18" charset="0"/>
              <a:cs typeface="Times New Roman" panose="02020603050405020304" pitchFamily="18" charset="0"/>
            </a:endParaRPr>
          </a:p>
          <a:p>
            <a:r>
              <a:rPr lang="en-US" altLang="zh-CN" sz="2400" i="1" dirty="0" err="1" smtClean="0">
                <a:latin typeface="Times New Roman" panose="02020603050405020304" pitchFamily="18" charset="0"/>
                <a:cs typeface="Times New Roman" panose="02020603050405020304" pitchFamily="18" charset="0"/>
              </a:rPr>
              <a:t>MTBF</a:t>
            </a:r>
            <a:r>
              <a:rPr lang="en-US" altLang="zh-CN" sz="2400" dirty="0" err="1" smtClean="0"/>
              <a:t>是指两次相邻失效时间间隔的均值</a:t>
            </a:r>
            <a:r>
              <a:rPr lang="en-US" altLang="zh-CN" sz="2400" dirty="0" err="1"/>
              <a:t>。</a:t>
            </a:r>
            <a:r>
              <a:rPr lang="en-US" altLang="zh-CN" sz="2400" dirty="0" err="1" smtClean="0"/>
              <a:t>假设当两次相邻失效时间间隔为</a:t>
            </a:r>
            <a:r>
              <a:rPr lang="en-US" altLang="zh-CN" sz="2400" dirty="0" smtClean="0"/>
              <a:t>   ，   </a:t>
            </a:r>
            <a:r>
              <a:rPr lang="en-US" altLang="zh-CN" sz="2400" dirty="0" err="1" smtClean="0"/>
              <a:t>具有累</a:t>
            </a:r>
            <a:r>
              <a:rPr lang="zh-CN" altLang="en-US" sz="2400" dirty="0" smtClean="0"/>
              <a:t>积</a:t>
            </a:r>
            <a:r>
              <a:rPr lang="en-US" altLang="zh-CN" sz="2400" dirty="0" err="1" smtClean="0"/>
              <a:t>概率</a:t>
            </a:r>
            <a:r>
              <a:rPr lang="zh-CN" altLang="en-US" sz="2400" dirty="0" smtClean="0"/>
              <a:t>分布</a:t>
            </a:r>
            <a:r>
              <a:rPr lang="en-US" altLang="zh-CN" sz="2400" dirty="0" err="1" smtClean="0"/>
              <a:t>函数</a:t>
            </a:r>
            <a:r>
              <a:rPr lang="en-US" altLang="zh-CN" sz="2400" dirty="0" smtClean="0"/>
              <a:t>                          </a:t>
            </a:r>
            <a:r>
              <a:rPr lang="en-US" altLang="zh-CN" sz="2400" dirty="0" err="1" smtClean="0"/>
              <a:t>即可靠度函数</a:t>
            </a:r>
            <a:endParaRPr lang="en-US" altLang="zh-CN" sz="2400" dirty="0" smtClean="0"/>
          </a:p>
          <a:p>
            <a:endParaRPr lang="en-US" altLang="zh-CN" sz="2400" dirty="0"/>
          </a:p>
          <a:p>
            <a:r>
              <a:rPr lang="zh-CN" altLang="en-US" sz="2400" dirty="0" smtClean="0"/>
              <a:t>则</a:t>
            </a:r>
            <a:endParaRPr lang="en-US" altLang="zh-CN" sz="2400" dirty="0"/>
          </a:p>
          <a:p>
            <a:pPr marL="457200" lvl="1" indent="0" algn="just">
              <a:buNone/>
            </a:pPr>
            <a:endParaRPr lang="zh-CN" altLang="zh-CN" sz="2400" b="1" dirty="0">
              <a:solidFill>
                <a:srgbClr val="00B0F0"/>
              </a:solidFill>
              <a:latin typeface="华文仿宋" panose="02010600040101010101" pitchFamily="2" charset="-122"/>
              <a:ea typeface="华文仿宋" panose="02010600040101010101" pitchFamily="2" charset="-122"/>
            </a:endParaRPr>
          </a:p>
        </p:txBody>
      </p:sp>
      <p:sp>
        <p:nvSpPr>
          <p:cNvPr id="7" name="灯片编号占位符 3"/>
          <p:cNvSpPr>
            <a:spLocks noGrp="1"/>
          </p:cNvSpPr>
          <p:nvPr>
            <p:ph type="sldNum" sz="quarter" idx="12"/>
          </p:nvPr>
        </p:nvSpPr>
        <p:spPr>
          <a:xfrm>
            <a:off x="6553200" y="6356350"/>
            <a:ext cx="2133600" cy="365125"/>
          </a:xfrm>
        </p:spPr>
        <p:txBody>
          <a:bodyPr/>
          <a:lstStyle/>
          <a:p>
            <a:fld id="{0C913308-F349-4B6D-A68A-DD1791B4A57B}" type="slidenum">
              <a:rPr lang="zh-CN" altLang="en-US" smtClean="0"/>
              <a:t>128</a:t>
            </a:fld>
            <a:endParaRPr lang="zh-CN" altLang="en-US" dirty="0"/>
          </a:p>
        </p:txBody>
      </p:sp>
      <p:sp>
        <p:nvSpPr>
          <p:cNvPr id="8"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3452417257"/>
              </p:ext>
            </p:extLst>
          </p:nvPr>
        </p:nvGraphicFramePr>
        <p:xfrm>
          <a:off x="1403648" y="2276872"/>
          <a:ext cx="873695" cy="368426"/>
        </p:xfrm>
        <a:graphic>
          <a:graphicData uri="http://schemas.openxmlformats.org/presentationml/2006/ole">
            <mc:AlternateContent xmlns:mc="http://schemas.openxmlformats.org/markup-compatibility/2006">
              <mc:Choice xmlns:v="urn:schemas-microsoft-com:vml" Requires="v">
                <p:oleObj spid="_x0000_s178384" name="Equation" r:id="rId3" imgW="482400" imgH="203040" progId="Equation.DSMT4">
                  <p:embed/>
                </p:oleObj>
              </mc:Choice>
              <mc:Fallback>
                <p:oleObj name="Equation" r:id="rId3" imgW="482400" imgH="203040" progId="Equation.DSMT4">
                  <p:embed/>
                  <p:pic>
                    <p:nvPicPr>
                      <p:cNvPr id="0" name=""/>
                      <p:cNvPicPr>
                        <a:picLocks noChangeAspect="1" noChangeArrowheads="1"/>
                      </p:cNvPicPr>
                      <p:nvPr/>
                    </p:nvPicPr>
                    <p:blipFill>
                      <a:blip r:embed="rId4"/>
                      <a:srcRect/>
                      <a:stretch>
                        <a:fillRect/>
                      </a:stretch>
                    </p:blipFill>
                    <p:spPr bwMode="auto">
                      <a:xfrm>
                        <a:off x="1403648" y="2276872"/>
                        <a:ext cx="873695" cy="368426"/>
                      </a:xfrm>
                      <a:prstGeom prst="rect">
                        <a:avLst/>
                      </a:prstGeom>
                      <a:noFill/>
                    </p:spPr>
                  </p:pic>
                </p:oleObj>
              </mc:Fallback>
            </mc:AlternateContent>
          </a:graphicData>
        </a:graphic>
      </p:graphicFrame>
      <p:sp>
        <p:nvSpPr>
          <p:cNvPr id="15" name="Rectangle 4"/>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2232279332"/>
              </p:ext>
            </p:extLst>
          </p:nvPr>
        </p:nvGraphicFramePr>
        <p:xfrm>
          <a:off x="3131840" y="2276872"/>
          <a:ext cx="323528" cy="301959"/>
        </p:xfrm>
        <a:graphic>
          <a:graphicData uri="http://schemas.openxmlformats.org/presentationml/2006/ole">
            <mc:AlternateContent xmlns:mc="http://schemas.openxmlformats.org/markup-compatibility/2006">
              <mc:Choice xmlns:v="urn:schemas-microsoft-com:vml" Requires="v">
                <p:oleObj spid="_x0000_s178385" name="Equation" r:id="rId5" imgW="190440" imgH="177480" progId="Equation.DSMT4">
                  <p:embed/>
                </p:oleObj>
              </mc:Choice>
              <mc:Fallback>
                <p:oleObj name="Equation" r:id="rId5" imgW="190440" imgH="177480" progId="Equation.DSMT4">
                  <p:embed/>
                  <p:pic>
                    <p:nvPicPr>
                      <p:cNvPr id="0" name=""/>
                      <p:cNvPicPr>
                        <a:picLocks noChangeAspect="1" noChangeArrowheads="1"/>
                      </p:cNvPicPr>
                      <p:nvPr/>
                    </p:nvPicPr>
                    <p:blipFill>
                      <a:blip r:embed="rId6"/>
                      <a:srcRect/>
                      <a:stretch>
                        <a:fillRect/>
                      </a:stretch>
                    </p:blipFill>
                    <p:spPr bwMode="auto">
                      <a:xfrm>
                        <a:off x="3131840" y="2276872"/>
                        <a:ext cx="323528" cy="301959"/>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480934914"/>
              </p:ext>
            </p:extLst>
          </p:nvPr>
        </p:nvGraphicFramePr>
        <p:xfrm>
          <a:off x="2987824" y="3501008"/>
          <a:ext cx="250825" cy="401638"/>
        </p:xfrm>
        <a:graphic>
          <a:graphicData uri="http://schemas.openxmlformats.org/presentationml/2006/ole">
            <mc:AlternateContent xmlns:mc="http://schemas.openxmlformats.org/markup-compatibility/2006">
              <mc:Choice xmlns:v="urn:schemas-microsoft-com:vml" Requires="v">
                <p:oleObj spid="_x0000_s178386" name="Equation" r:id="rId7" imgW="126835" imgH="202936" progId="Equation.DSMT4">
                  <p:embed/>
                </p:oleObj>
              </mc:Choice>
              <mc:Fallback>
                <p:oleObj name="Equation" r:id="rId7" imgW="126835" imgH="20293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824" y="3501008"/>
                        <a:ext cx="2508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2221334198"/>
              </p:ext>
            </p:extLst>
          </p:nvPr>
        </p:nvGraphicFramePr>
        <p:xfrm>
          <a:off x="3491880" y="3501008"/>
          <a:ext cx="250825" cy="401637"/>
        </p:xfrm>
        <a:graphic>
          <a:graphicData uri="http://schemas.openxmlformats.org/presentationml/2006/ole">
            <mc:AlternateContent xmlns:mc="http://schemas.openxmlformats.org/markup-compatibility/2006">
              <mc:Choice xmlns:v="urn:schemas-microsoft-com:vml" Requires="v">
                <p:oleObj spid="_x0000_s178387" name="Equation" r:id="rId9" imgW="126835" imgH="202936" progId="Equation.DSMT4">
                  <p:embed/>
                </p:oleObj>
              </mc:Choice>
              <mc:Fallback>
                <p:oleObj name="Equation" r:id="rId9" imgW="126835" imgH="202936" progId="Equation.DSMT4">
                  <p:embed/>
                  <p:pic>
                    <p:nvPicPr>
                      <p:cNvPr id="0" name="对象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1880" y="3501008"/>
                        <a:ext cx="2508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7"/>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8" name="对象 27"/>
          <p:cNvGraphicFramePr>
            <a:graphicFrameLocks noChangeAspect="1"/>
          </p:cNvGraphicFramePr>
          <p:nvPr>
            <p:extLst>
              <p:ext uri="{D42A27DB-BD31-4B8C-83A1-F6EECF244321}">
                <p14:modId xmlns:p14="http://schemas.microsoft.com/office/powerpoint/2010/main" val="4259074887"/>
              </p:ext>
            </p:extLst>
          </p:nvPr>
        </p:nvGraphicFramePr>
        <p:xfrm>
          <a:off x="6876256" y="3501008"/>
          <a:ext cx="1732693" cy="360040"/>
        </p:xfrm>
        <a:graphic>
          <a:graphicData uri="http://schemas.openxmlformats.org/presentationml/2006/ole">
            <mc:AlternateContent xmlns:mc="http://schemas.openxmlformats.org/markup-compatibility/2006">
              <mc:Choice xmlns:v="urn:schemas-microsoft-com:vml" Requires="v">
                <p:oleObj spid="_x0000_s178388" name="Equation" r:id="rId10" imgW="977476" imgH="203112" progId="Equation.DSMT4">
                  <p:embed/>
                </p:oleObj>
              </mc:Choice>
              <mc:Fallback>
                <p:oleObj name="Equation" r:id="rId10" imgW="977476" imgH="203112" progId="Equation.DSMT4">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76256" y="3501008"/>
                        <a:ext cx="1732693" cy="360040"/>
                      </a:xfrm>
                      <a:prstGeom prst="rect">
                        <a:avLst/>
                      </a:prstGeom>
                      <a:noFill/>
                    </p:spPr>
                  </p:pic>
                </p:oleObj>
              </mc:Fallback>
            </mc:AlternateContent>
          </a:graphicData>
        </a:graphic>
      </p:graphicFrame>
      <p:sp>
        <p:nvSpPr>
          <p:cNvPr id="2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11"/>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对象 31"/>
          <p:cNvGraphicFramePr>
            <a:graphicFrameLocks noChangeAspect="1"/>
          </p:cNvGraphicFramePr>
          <p:nvPr>
            <p:extLst>
              <p:ext uri="{D42A27DB-BD31-4B8C-83A1-F6EECF244321}">
                <p14:modId xmlns:p14="http://schemas.microsoft.com/office/powerpoint/2010/main" val="1273051098"/>
              </p:ext>
            </p:extLst>
          </p:nvPr>
        </p:nvGraphicFramePr>
        <p:xfrm>
          <a:off x="2987824" y="4293096"/>
          <a:ext cx="2812813" cy="360040"/>
        </p:xfrm>
        <a:graphic>
          <a:graphicData uri="http://schemas.openxmlformats.org/presentationml/2006/ole">
            <mc:AlternateContent xmlns:mc="http://schemas.openxmlformats.org/markup-compatibility/2006">
              <mc:Choice xmlns:v="urn:schemas-microsoft-com:vml" Requires="v">
                <p:oleObj spid="_x0000_s178389" name="Equation" r:id="rId12" imgW="1586811" imgH="203112" progId="Equation.DSMT4">
                  <p:embed/>
                </p:oleObj>
              </mc:Choice>
              <mc:Fallback>
                <p:oleObj name="Equation" r:id="rId12" imgW="1586811" imgH="203112" progId="Equation.DSMT4">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824" y="4293096"/>
                        <a:ext cx="2812813" cy="360040"/>
                      </a:xfrm>
                      <a:prstGeom prst="rect">
                        <a:avLst/>
                      </a:prstGeom>
                      <a:noFill/>
                    </p:spPr>
                  </p:pic>
                </p:oleObj>
              </mc:Fallback>
            </mc:AlternateContent>
          </a:graphicData>
        </a:graphic>
      </p:graphicFrame>
      <p:sp>
        <p:nvSpPr>
          <p:cNvPr id="3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 name="对象 33"/>
          <p:cNvGraphicFramePr>
            <a:graphicFrameLocks noChangeAspect="1"/>
          </p:cNvGraphicFramePr>
          <p:nvPr>
            <p:extLst>
              <p:ext uri="{D42A27DB-BD31-4B8C-83A1-F6EECF244321}">
                <p14:modId xmlns:p14="http://schemas.microsoft.com/office/powerpoint/2010/main" val="3882280403"/>
              </p:ext>
            </p:extLst>
          </p:nvPr>
        </p:nvGraphicFramePr>
        <p:xfrm>
          <a:off x="3131840" y="4725144"/>
          <a:ext cx="2024608" cy="894594"/>
        </p:xfrm>
        <a:graphic>
          <a:graphicData uri="http://schemas.openxmlformats.org/presentationml/2006/ole">
            <mc:AlternateContent xmlns:mc="http://schemas.openxmlformats.org/markup-compatibility/2006">
              <mc:Choice xmlns:v="urn:schemas-microsoft-com:vml" Requires="v">
                <p:oleObj spid="_x0000_s178390" name="Equation" r:id="rId14" imgW="1091726" imgH="482391" progId="Equation.DSMT4">
                  <p:embed/>
                </p:oleObj>
              </mc:Choice>
              <mc:Fallback>
                <p:oleObj name="Equation" r:id="rId14" imgW="1091726" imgH="482391" progId="Equation.DSMT4">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1840" y="4725144"/>
                        <a:ext cx="2024608" cy="894594"/>
                      </a:xfrm>
                      <a:prstGeom prst="rect">
                        <a:avLst/>
                      </a:prstGeom>
                      <a:noFill/>
                    </p:spPr>
                  </p:pic>
                </p:oleObj>
              </mc:Fallback>
            </mc:AlternateContent>
          </a:graphicData>
        </a:graphic>
      </p:graphicFrame>
    </p:spTree>
    <p:extLst>
      <p:ext uri="{BB962C8B-B14F-4D97-AF65-F5344CB8AC3E}">
        <p14:creationId xmlns:p14="http://schemas.microsoft.com/office/powerpoint/2010/main" val="117313591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zdp\AppData\Roaming\Tencent\Users\106601855\QQ\WinTemp\RichOle\ETCMSL)LKF@}@825{$T`R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63" y="764704"/>
            <a:ext cx="8609114" cy="477387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zdp\AppData\Roaming\Tencent\Users\106601855\QQ\WinTemp\RichOle\D7}1W3LL@RQ)EN4EJCJ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7" y="5589240"/>
            <a:ext cx="7476865" cy="81907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129</a:t>
            </a:fld>
            <a:endParaRPr lang="zh-CN" altLang="en-US"/>
          </a:p>
        </p:txBody>
      </p:sp>
    </p:spTree>
    <p:extLst>
      <p:ext uri="{BB962C8B-B14F-4D97-AF65-F5344CB8AC3E}">
        <p14:creationId xmlns:p14="http://schemas.microsoft.com/office/powerpoint/2010/main" val="3453748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3"/>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1.2 </a:t>
            </a:r>
            <a:r>
              <a:rPr lang="zh-CN" altLang="en-US" dirty="0"/>
              <a:t>软件现状：软件工程意识</a:t>
            </a:r>
          </a:p>
        </p:txBody>
      </p:sp>
      <p:grpSp>
        <p:nvGrpSpPr>
          <p:cNvPr id="15363" name="Group 5"/>
          <p:cNvGrpSpPr>
            <a:grpSpLocks/>
          </p:cNvGrpSpPr>
          <p:nvPr/>
        </p:nvGrpSpPr>
        <p:grpSpPr bwMode="auto">
          <a:xfrm>
            <a:off x="631825" y="3632200"/>
            <a:ext cx="2503488" cy="1587500"/>
            <a:chOff x="215" y="1720"/>
            <a:chExt cx="1577" cy="1000"/>
          </a:xfrm>
        </p:grpSpPr>
        <p:grpSp>
          <p:nvGrpSpPr>
            <p:cNvPr id="15424" name="Group 6"/>
            <p:cNvGrpSpPr>
              <a:grpSpLocks/>
            </p:cNvGrpSpPr>
            <p:nvPr/>
          </p:nvGrpSpPr>
          <p:grpSpPr bwMode="auto">
            <a:xfrm>
              <a:off x="488" y="1720"/>
              <a:ext cx="819" cy="688"/>
              <a:chOff x="488" y="1720"/>
              <a:chExt cx="819" cy="688"/>
            </a:xfrm>
          </p:grpSpPr>
          <p:sp>
            <p:nvSpPr>
              <p:cNvPr id="15427" name="Oval 7"/>
              <p:cNvSpPr>
                <a:spLocks noChangeArrowheads="1"/>
              </p:cNvSpPr>
              <p:nvPr/>
            </p:nvSpPr>
            <p:spPr bwMode="auto">
              <a:xfrm>
                <a:off x="488" y="1763"/>
                <a:ext cx="233" cy="299"/>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8" name="Line 8"/>
              <p:cNvSpPr>
                <a:spLocks noChangeShapeType="1"/>
              </p:cNvSpPr>
              <p:nvPr/>
            </p:nvSpPr>
            <p:spPr bwMode="auto">
              <a:xfrm>
                <a:off x="629" y="2085"/>
                <a:ext cx="29" cy="22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9" name="Line 9"/>
              <p:cNvSpPr>
                <a:spLocks noChangeShapeType="1"/>
              </p:cNvSpPr>
              <p:nvPr/>
            </p:nvSpPr>
            <p:spPr bwMode="auto">
              <a:xfrm flipH="1">
                <a:off x="574" y="2309"/>
                <a:ext cx="82" cy="7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0" name="Line 10"/>
              <p:cNvSpPr>
                <a:spLocks noChangeShapeType="1"/>
              </p:cNvSpPr>
              <p:nvPr/>
            </p:nvSpPr>
            <p:spPr bwMode="auto">
              <a:xfrm>
                <a:off x="659" y="2309"/>
                <a:ext cx="62" cy="51"/>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1" name="Line 11"/>
              <p:cNvSpPr>
                <a:spLocks noChangeShapeType="1"/>
              </p:cNvSpPr>
              <p:nvPr/>
            </p:nvSpPr>
            <p:spPr bwMode="auto">
              <a:xfrm flipH="1">
                <a:off x="565" y="2109"/>
                <a:ext cx="134" cy="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2" name="Line 12"/>
              <p:cNvSpPr>
                <a:spLocks noChangeShapeType="1"/>
              </p:cNvSpPr>
              <p:nvPr/>
            </p:nvSpPr>
            <p:spPr bwMode="auto">
              <a:xfrm flipH="1">
                <a:off x="1059" y="2085"/>
                <a:ext cx="61" cy="21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3" name="Line 13"/>
              <p:cNvSpPr>
                <a:spLocks noChangeShapeType="1"/>
              </p:cNvSpPr>
              <p:nvPr/>
            </p:nvSpPr>
            <p:spPr bwMode="auto">
              <a:xfrm flipH="1">
                <a:off x="940" y="2297"/>
                <a:ext cx="117" cy="54"/>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4" name="Line 14"/>
              <p:cNvSpPr>
                <a:spLocks noChangeShapeType="1"/>
              </p:cNvSpPr>
              <p:nvPr/>
            </p:nvSpPr>
            <p:spPr bwMode="auto">
              <a:xfrm>
                <a:off x="1057" y="2295"/>
                <a:ext cx="16" cy="113"/>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Line 15"/>
              <p:cNvSpPr>
                <a:spLocks noChangeShapeType="1"/>
              </p:cNvSpPr>
              <p:nvPr/>
            </p:nvSpPr>
            <p:spPr bwMode="auto">
              <a:xfrm>
                <a:off x="1043" y="2094"/>
                <a:ext cx="117" cy="42"/>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6" name="Oval 16"/>
              <p:cNvSpPr>
                <a:spLocks noChangeArrowheads="1"/>
              </p:cNvSpPr>
              <p:nvPr/>
            </p:nvSpPr>
            <p:spPr bwMode="auto">
              <a:xfrm>
                <a:off x="1034" y="1787"/>
                <a:ext cx="218" cy="275"/>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7" name="Line 17"/>
              <p:cNvSpPr>
                <a:spLocks noChangeShapeType="1"/>
              </p:cNvSpPr>
              <p:nvPr/>
            </p:nvSpPr>
            <p:spPr bwMode="auto">
              <a:xfrm flipH="1" flipV="1">
                <a:off x="987" y="1811"/>
                <a:ext cx="70" cy="81"/>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18"/>
              <p:cNvSpPr>
                <a:spLocks noChangeShapeType="1"/>
              </p:cNvSpPr>
              <p:nvPr/>
            </p:nvSpPr>
            <p:spPr bwMode="auto">
              <a:xfrm flipH="1" flipV="1">
                <a:off x="1033" y="1755"/>
                <a:ext cx="56" cy="96"/>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Line 19"/>
              <p:cNvSpPr>
                <a:spLocks noChangeShapeType="1"/>
              </p:cNvSpPr>
              <p:nvPr/>
            </p:nvSpPr>
            <p:spPr bwMode="auto">
              <a:xfrm flipV="1">
                <a:off x="1122" y="1720"/>
                <a:ext cx="0" cy="10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0" name="Line 20"/>
              <p:cNvSpPr>
                <a:spLocks noChangeShapeType="1"/>
              </p:cNvSpPr>
              <p:nvPr/>
            </p:nvSpPr>
            <p:spPr bwMode="auto">
              <a:xfrm flipV="1">
                <a:off x="1177" y="1720"/>
                <a:ext cx="6" cy="8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1" name="Line 21"/>
              <p:cNvSpPr>
                <a:spLocks noChangeShapeType="1"/>
              </p:cNvSpPr>
              <p:nvPr/>
            </p:nvSpPr>
            <p:spPr bwMode="auto">
              <a:xfrm flipV="1">
                <a:off x="1213" y="1739"/>
                <a:ext cx="24" cy="96"/>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2" name="Line 22"/>
              <p:cNvSpPr>
                <a:spLocks noChangeShapeType="1"/>
              </p:cNvSpPr>
              <p:nvPr/>
            </p:nvSpPr>
            <p:spPr bwMode="auto">
              <a:xfrm flipV="1">
                <a:off x="1220" y="1824"/>
                <a:ext cx="73" cy="6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3" name="Line 23"/>
              <p:cNvSpPr>
                <a:spLocks noChangeShapeType="1"/>
              </p:cNvSpPr>
              <p:nvPr/>
            </p:nvSpPr>
            <p:spPr bwMode="auto">
              <a:xfrm>
                <a:off x="1224" y="1913"/>
                <a:ext cx="83" cy="7"/>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4" name="Line 24"/>
              <p:cNvSpPr>
                <a:spLocks noChangeShapeType="1"/>
              </p:cNvSpPr>
              <p:nvPr/>
            </p:nvSpPr>
            <p:spPr bwMode="auto">
              <a:xfrm>
                <a:off x="1233" y="1969"/>
                <a:ext cx="42" cy="44"/>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5" name="Oval 25"/>
              <p:cNvSpPr>
                <a:spLocks noChangeArrowheads="1"/>
              </p:cNvSpPr>
              <p:nvPr/>
            </p:nvSpPr>
            <p:spPr bwMode="auto">
              <a:xfrm>
                <a:off x="1110" y="1904"/>
                <a:ext cx="14" cy="4"/>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6" name="Oval 26"/>
              <p:cNvSpPr>
                <a:spLocks noChangeArrowheads="1"/>
              </p:cNvSpPr>
              <p:nvPr/>
            </p:nvSpPr>
            <p:spPr bwMode="auto">
              <a:xfrm>
                <a:off x="1159" y="1918"/>
                <a:ext cx="11" cy="6"/>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7" name="Oval 27"/>
              <p:cNvSpPr>
                <a:spLocks noChangeArrowheads="1"/>
              </p:cNvSpPr>
              <p:nvPr/>
            </p:nvSpPr>
            <p:spPr bwMode="auto">
              <a:xfrm>
                <a:off x="652" y="1932"/>
                <a:ext cx="31" cy="49"/>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8" name="Line 28"/>
              <p:cNvSpPr>
                <a:spLocks noChangeShapeType="1"/>
              </p:cNvSpPr>
              <p:nvPr/>
            </p:nvSpPr>
            <p:spPr bwMode="auto">
              <a:xfrm flipH="1">
                <a:off x="603" y="1878"/>
                <a:ext cx="33" cy="2"/>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49" name="Line 29"/>
              <p:cNvSpPr>
                <a:spLocks noChangeShapeType="1"/>
              </p:cNvSpPr>
              <p:nvPr/>
            </p:nvSpPr>
            <p:spPr bwMode="auto">
              <a:xfrm flipV="1">
                <a:off x="659" y="1863"/>
                <a:ext cx="31" cy="4"/>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25" name="Rectangle 30"/>
            <p:cNvSpPr>
              <a:spLocks noChangeArrowheads="1"/>
            </p:cNvSpPr>
            <p:nvPr/>
          </p:nvSpPr>
          <p:spPr bwMode="auto">
            <a:xfrm>
              <a:off x="215" y="2431"/>
              <a:ext cx="50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黑体" pitchFamily="49" charset="-122"/>
                  <a:ea typeface="黑体" pitchFamily="49" charset="-122"/>
                </a:rPr>
                <a:t>顾客</a:t>
              </a:r>
            </a:p>
          </p:txBody>
        </p:sp>
        <p:sp>
          <p:nvSpPr>
            <p:cNvPr id="15426" name="Rectangle 31"/>
            <p:cNvSpPr>
              <a:spLocks noChangeArrowheads="1"/>
            </p:cNvSpPr>
            <p:nvPr/>
          </p:nvSpPr>
          <p:spPr bwMode="auto">
            <a:xfrm>
              <a:off x="1095" y="2427"/>
              <a:ext cx="69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黑体" pitchFamily="49" charset="-122"/>
                  <a:ea typeface="黑体" pitchFamily="49" charset="-122"/>
                </a:rPr>
                <a:t>程序员</a:t>
              </a:r>
            </a:p>
          </p:txBody>
        </p:sp>
      </p:grpSp>
      <p:grpSp>
        <p:nvGrpSpPr>
          <p:cNvPr id="16417" name="Group 33"/>
          <p:cNvGrpSpPr>
            <a:grpSpLocks/>
          </p:cNvGrpSpPr>
          <p:nvPr/>
        </p:nvGrpSpPr>
        <p:grpSpPr bwMode="auto">
          <a:xfrm>
            <a:off x="2638425" y="3038475"/>
            <a:ext cx="3379788" cy="2249488"/>
            <a:chOff x="1504" y="1384"/>
            <a:chExt cx="2129" cy="1417"/>
          </a:xfrm>
        </p:grpSpPr>
        <p:grpSp>
          <p:nvGrpSpPr>
            <p:cNvPr id="15402" name="Group 34"/>
            <p:cNvGrpSpPr>
              <a:grpSpLocks/>
            </p:cNvGrpSpPr>
            <p:nvPr/>
          </p:nvGrpSpPr>
          <p:grpSpPr bwMode="auto">
            <a:xfrm>
              <a:off x="2080" y="1384"/>
              <a:ext cx="1553" cy="1417"/>
              <a:chOff x="2080" y="1384"/>
              <a:chExt cx="1553" cy="1417"/>
            </a:xfrm>
          </p:grpSpPr>
          <p:sp>
            <p:nvSpPr>
              <p:cNvPr id="15404" name="Freeform 35" descr="20%"/>
              <p:cNvSpPr>
                <a:spLocks/>
              </p:cNvSpPr>
              <p:nvPr/>
            </p:nvSpPr>
            <p:spPr bwMode="auto">
              <a:xfrm>
                <a:off x="2080" y="1384"/>
                <a:ext cx="1553" cy="1417"/>
              </a:xfrm>
              <a:custGeom>
                <a:avLst/>
                <a:gdLst>
                  <a:gd name="T0" fmla="*/ 416 w 1553"/>
                  <a:gd name="T1" fmla="*/ 328 h 1417"/>
                  <a:gd name="T2" fmla="*/ 370 w 1553"/>
                  <a:gd name="T3" fmla="*/ 7 h 1417"/>
                  <a:gd name="T4" fmla="*/ 601 w 1553"/>
                  <a:gd name="T5" fmla="*/ 265 h 1417"/>
                  <a:gd name="T6" fmla="*/ 892 w 1553"/>
                  <a:gd name="T7" fmla="*/ 0 h 1417"/>
                  <a:gd name="T8" fmla="*/ 839 w 1553"/>
                  <a:gd name="T9" fmla="*/ 342 h 1417"/>
                  <a:gd name="T10" fmla="*/ 1222 w 1553"/>
                  <a:gd name="T11" fmla="*/ 119 h 1417"/>
                  <a:gd name="T12" fmla="*/ 1209 w 1553"/>
                  <a:gd name="T13" fmla="*/ 495 h 1417"/>
                  <a:gd name="T14" fmla="*/ 1552 w 1553"/>
                  <a:gd name="T15" fmla="*/ 509 h 1417"/>
                  <a:gd name="T16" fmla="*/ 1334 w 1553"/>
                  <a:gd name="T17" fmla="*/ 746 h 1417"/>
                  <a:gd name="T18" fmla="*/ 1552 w 1553"/>
                  <a:gd name="T19" fmla="*/ 1130 h 1417"/>
                  <a:gd name="T20" fmla="*/ 1189 w 1553"/>
                  <a:gd name="T21" fmla="*/ 914 h 1417"/>
                  <a:gd name="T22" fmla="*/ 1209 w 1553"/>
                  <a:gd name="T23" fmla="*/ 1318 h 1417"/>
                  <a:gd name="T24" fmla="*/ 1024 w 1553"/>
                  <a:gd name="T25" fmla="*/ 984 h 1417"/>
                  <a:gd name="T26" fmla="*/ 687 w 1553"/>
                  <a:gd name="T27" fmla="*/ 1416 h 1417"/>
                  <a:gd name="T28" fmla="*/ 740 w 1553"/>
                  <a:gd name="T29" fmla="*/ 1011 h 1417"/>
                  <a:gd name="T30" fmla="*/ 159 w 1553"/>
                  <a:gd name="T31" fmla="*/ 1256 h 1417"/>
                  <a:gd name="T32" fmla="*/ 383 w 1553"/>
                  <a:gd name="T33" fmla="*/ 963 h 1417"/>
                  <a:gd name="T34" fmla="*/ 0 w 1553"/>
                  <a:gd name="T35" fmla="*/ 684 h 1417"/>
                  <a:gd name="T36" fmla="*/ 396 w 1553"/>
                  <a:gd name="T37" fmla="*/ 711 h 1417"/>
                  <a:gd name="T38" fmla="*/ 159 w 1553"/>
                  <a:gd name="T39" fmla="*/ 244 h 1417"/>
                  <a:gd name="T40" fmla="*/ 416 w 1553"/>
                  <a:gd name="T41" fmla="*/ 328 h 14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553" h="1417">
                    <a:moveTo>
                      <a:pt x="416" y="328"/>
                    </a:moveTo>
                    <a:lnTo>
                      <a:pt x="370" y="7"/>
                    </a:lnTo>
                    <a:lnTo>
                      <a:pt x="601" y="265"/>
                    </a:lnTo>
                    <a:lnTo>
                      <a:pt x="892" y="0"/>
                    </a:lnTo>
                    <a:lnTo>
                      <a:pt x="839" y="342"/>
                    </a:lnTo>
                    <a:lnTo>
                      <a:pt x="1222" y="119"/>
                    </a:lnTo>
                    <a:lnTo>
                      <a:pt x="1209" y="495"/>
                    </a:lnTo>
                    <a:lnTo>
                      <a:pt x="1552" y="509"/>
                    </a:lnTo>
                    <a:lnTo>
                      <a:pt x="1334" y="746"/>
                    </a:lnTo>
                    <a:lnTo>
                      <a:pt x="1552" y="1130"/>
                    </a:lnTo>
                    <a:lnTo>
                      <a:pt x="1189" y="914"/>
                    </a:lnTo>
                    <a:lnTo>
                      <a:pt x="1209" y="1318"/>
                    </a:lnTo>
                    <a:lnTo>
                      <a:pt x="1024" y="984"/>
                    </a:lnTo>
                    <a:lnTo>
                      <a:pt x="687" y="1416"/>
                    </a:lnTo>
                    <a:lnTo>
                      <a:pt x="740" y="1011"/>
                    </a:lnTo>
                    <a:lnTo>
                      <a:pt x="159" y="1256"/>
                    </a:lnTo>
                    <a:lnTo>
                      <a:pt x="383" y="963"/>
                    </a:lnTo>
                    <a:lnTo>
                      <a:pt x="0" y="684"/>
                    </a:lnTo>
                    <a:lnTo>
                      <a:pt x="396" y="711"/>
                    </a:lnTo>
                    <a:lnTo>
                      <a:pt x="159" y="244"/>
                    </a:lnTo>
                    <a:lnTo>
                      <a:pt x="416" y="328"/>
                    </a:lnTo>
                  </a:path>
                </a:pathLst>
              </a:custGeom>
              <a:pattFill prst="pct20">
                <a:fgClr>
                  <a:schemeClr val="accent1"/>
                </a:fgClr>
                <a:bgClr>
                  <a:schemeClr val="bg1"/>
                </a:bgClr>
              </a:pattFill>
              <a:ln w="25400" cap="rnd" cmpd="sng">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5" name="Oval 36"/>
              <p:cNvSpPr>
                <a:spLocks noChangeArrowheads="1"/>
              </p:cNvSpPr>
              <p:nvPr/>
            </p:nvSpPr>
            <p:spPr bwMode="auto">
              <a:xfrm>
                <a:off x="2554" y="1787"/>
                <a:ext cx="197" cy="269"/>
              </a:xfrm>
              <a:prstGeom prst="ellipse">
                <a:avLst/>
              </a:prstGeom>
              <a:solidFill>
                <a:schemeClr val="bg1"/>
              </a:solidFill>
              <a:ln w="254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6" name="Line 37"/>
              <p:cNvSpPr>
                <a:spLocks noChangeShapeType="1"/>
              </p:cNvSpPr>
              <p:nvPr/>
            </p:nvSpPr>
            <p:spPr bwMode="auto">
              <a:xfrm flipH="1" flipV="1">
                <a:off x="2510" y="1811"/>
                <a:ext cx="66" cy="8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Line 38"/>
              <p:cNvSpPr>
                <a:spLocks noChangeShapeType="1"/>
              </p:cNvSpPr>
              <p:nvPr/>
            </p:nvSpPr>
            <p:spPr bwMode="auto">
              <a:xfrm flipH="1" flipV="1">
                <a:off x="2553" y="1756"/>
                <a:ext cx="51" cy="9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Line 39"/>
              <p:cNvSpPr>
                <a:spLocks noChangeShapeType="1"/>
              </p:cNvSpPr>
              <p:nvPr/>
            </p:nvSpPr>
            <p:spPr bwMode="auto">
              <a:xfrm flipV="1">
                <a:off x="2634" y="1722"/>
                <a:ext cx="0" cy="103"/>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Line 40"/>
              <p:cNvSpPr>
                <a:spLocks noChangeShapeType="1"/>
              </p:cNvSpPr>
              <p:nvPr/>
            </p:nvSpPr>
            <p:spPr bwMode="auto">
              <a:xfrm flipV="1">
                <a:off x="2684" y="1722"/>
                <a:ext cx="5" cy="87"/>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Line 41"/>
              <p:cNvSpPr>
                <a:spLocks noChangeShapeType="1"/>
              </p:cNvSpPr>
              <p:nvPr/>
            </p:nvSpPr>
            <p:spPr bwMode="auto">
              <a:xfrm flipV="1">
                <a:off x="2717" y="1740"/>
                <a:ext cx="21" cy="9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1" name="Line 42"/>
              <p:cNvSpPr>
                <a:spLocks noChangeShapeType="1"/>
              </p:cNvSpPr>
              <p:nvPr/>
            </p:nvSpPr>
            <p:spPr bwMode="auto">
              <a:xfrm flipV="1">
                <a:off x="2519" y="1956"/>
                <a:ext cx="48" cy="47"/>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Line 43"/>
              <p:cNvSpPr>
                <a:spLocks noChangeShapeType="1"/>
              </p:cNvSpPr>
              <p:nvPr/>
            </p:nvSpPr>
            <p:spPr bwMode="auto">
              <a:xfrm>
                <a:off x="2505" y="1914"/>
                <a:ext cx="55" cy="4"/>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Oval 44"/>
              <p:cNvSpPr>
                <a:spLocks noChangeArrowheads="1"/>
              </p:cNvSpPr>
              <p:nvPr/>
            </p:nvSpPr>
            <p:spPr bwMode="auto">
              <a:xfrm>
                <a:off x="2722" y="1923"/>
                <a:ext cx="13" cy="4"/>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Line 45"/>
              <p:cNvSpPr>
                <a:spLocks noChangeShapeType="1"/>
              </p:cNvSpPr>
              <p:nvPr/>
            </p:nvSpPr>
            <p:spPr bwMode="auto">
              <a:xfrm flipH="1">
                <a:off x="2578" y="2076"/>
                <a:ext cx="65" cy="179"/>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Line 46"/>
              <p:cNvSpPr>
                <a:spLocks noChangeShapeType="1"/>
              </p:cNvSpPr>
              <p:nvPr/>
            </p:nvSpPr>
            <p:spPr bwMode="auto">
              <a:xfrm>
                <a:off x="2576" y="2259"/>
                <a:ext cx="174" cy="8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6" name="Line 47"/>
              <p:cNvSpPr>
                <a:spLocks noChangeShapeType="1"/>
              </p:cNvSpPr>
              <p:nvPr/>
            </p:nvSpPr>
            <p:spPr bwMode="auto">
              <a:xfrm flipV="1">
                <a:off x="2594" y="2241"/>
                <a:ext cx="106" cy="27"/>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7" name="Line 48"/>
              <p:cNvSpPr>
                <a:spLocks noChangeShapeType="1"/>
              </p:cNvSpPr>
              <p:nvPr/>
            </p:nvSpPr>
            <p:spPr bwMode="auto">
              <a:xfrm flipH="1">
                <a:off x="2623" y="2238"/>
                <a:ext cx="81" cy="12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8" name="Line 49"/>
              <p:cNvSpPr>
                <a:spLocks noChangeShapeType="1"/>
              </p:cNvSpPr>
              <p:nvPr/>
            </p:nvSpPr>
            <p:spPr bwMode="auto">
              <a:xfrm flipH="1">
                <a:off x="2690" y="2341"/>
                <a:ext cx="55" cy="5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9" name="Line 50"/>
              <p:cNvSpPr>
                <a:spLocks noChangeShapeType="1"/>
              </p:cNvSpPr>
              <p:nvPr/>
            </p:nvSpPr>
            <p:spPr bwMode="auto">
              <a:xfrm>
                <a:off x="2633" y="2110"/>
                <a:ext cx="255" cy="7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0" name="Line 51"/>
              <p:cNvSpPr>
                <a:spLocks noChangeShapeType="1"/>
              </p:cNvSpPr>
              <p:nvPr/>
            </p:nvSpPr>
            <p:spPr bwMode="auto">
              <a:xfrm>
                <a:off x="2636" y="2107"/>
                <a:ext cx="206" cy="26"/>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21" name="Freeform 52"/>
              <p:cNvSpPr>
                <a:spLocks/>
              </p:cNvSpPr>
              <p:nvPr/>
            </p:nvSpPr>
            <p:spPr bwMode="auto">
              <a:xfrm>
                <a:off x="2942" y="1918"/>
                <a:ext cx="248" cy="214"/>
              </a:xfrm>
              <a:custGeom>
                <a:avLst/>
                <a:gdLst>
                  <a:gd name="T0" fmla="*/ 30 w 248"/>
                  <a:gd name="T1" fmla="*/ 0 h 214"/>
                  <a:gd name="T2" fmla="*/ 0 w 248"/>
                  <a:gd name="T3" fmla="*/ 147 h 214"/>
                  <a:gd name="T4" fmla="*/ 211 w 248"/>
                  <a:gd name="T5" fmla="*/ 213 h 214"/>
                  <a:gd name="T6" fmla="*/ 247 w 248"/>
                  <a:gd name="T7" fmla="*/ 56 h 214"/>
                  <a:gd name="T8" fmla="*/ 30 w 248"/>
                  <a:gd name="T9" fmla="*/ 0 h 2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214">
                    <a:moveTo>
                      <a:pt x="30" y="0"/>
                    </a:moveTo>
                    <a:lnTo>
                      <a:pt x="0" y="147"/>
                    </a:lnTo>
                    <a:lnTo>
                      <a:pt x="211" y="213"/>
                    </a:lnTo>
                    <a:lnTo>
                      <a:pt x="247" y="56"/>
                    </a:lnTo>
                    <a:lnTo>
                      <a:pt x="30" y="0"/>
                    </a:lnTo>
                  </a:path>
                </a:pathLst>
              </a:custGeom>
              <a:solidFill>
                <a:schemeClr val="bg1"/>
              </a:solidFill>
              <a:ln w="25400" cap="rnd" cmpd="sng">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22" name="Freeform 53"/>
              <p:cNvSpPr>
                <a:spLocks/>
              </p:cNvSpPr>
              <p:nvPr/>
            </p:nvSpPr>
            <p:spPr bwMode="auto">
              <a:xfrm>
                <a:off x="2826" y="1973"/>
                <a:ext cx="494" cy="277"/>
              </a:xfrm>
              <a:custGeom>
                <a:avLst/>
                <a:gdLst>
                  <a:gd name="T0" fmla="*/ 361 w 494"/>
                  <a:gd name="T1" fmla="*/ 0 h 277"/>
                  <a:gd name="T2" fmla="*/ 493 w 494"/>
                  <a:gd name="T3" fmla="*/ 49 h 277"/>
                  <a:gd name="T4" fmla="*/ 483 w 494"/>
                  <a:gd name="T5" fmla="*/ 161 h 277"/>
                  <a:gd name="T6" fmla="*/ 328 w 494"/>
                  <a:gd name="T7" fmla="*/ 157 h 277"/>
                  <a:gd name="T8" fmla="*/ 212 w 494"/>
                  <a:gd name="T9" fmla="*/ 210 h 277"/>
                  <a:gd name="T10" fmla="*/ 66 w 494"/>
                  <a:gd name="T11" fmla="*/ 143 h 277"/>
                  <a:gd name="T12" fmla="*/ 0 w 494"/>
                  <a:gd name="T13" fmla="*/ 171 h 277"/>
                  <a:gd name="T14" fmla="*/ 202 w 494"/>
                  <a:gd name="T15" fmla="*/ 276 h 277"/>
                  <a:gd name="T16" fmla="*/ 255 w 494"/>
                  <a:gd name="T17" fmla="*/ 234 h 277"/>
                  <a:gd name="T18" fmla="*/ 208 w 494"/>
                  <a:gd name="T19" fmla="*/ 210 h 2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4" h="277">
                    <a:moveTo>
                      <a:pt x="361" y="0"/>
                    </a:moveTo>
                    <a:lnTo>
                      <a:pt x="493" y="49"/>
                    </a:lnTo>
                    <a:lnTo>
                      <a:pt x="483" y="161"/>
                    </a:lnTo>
                    <a:lnTo>
                      <a:pt x="328" y="157"/>
                    </a:lnTo>
                    <a:lnTo>
                      <a:pt x="212" y="210"/>
                    </a:lnTo>
                    <a:lnTo>
                      <a:pt x="66" y="143"/>
                    </a:lnTo>
                    <a:lnTo>
                      <a:pt x="0" y="171"/>
                    </a:lnTo>
                    <a:lnTo>
                      <a:pt x="202" y="276"/>
                    </a:lnTo>
                    <a:lnTo>
                      <a:pt x="255" y="234"/>
                    </a:lnTo>
                    <a:lnTo>
                      <a:pt x="208" y="21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23" name="Freeform 54"/>
              <p:cNvSpPr>
                <a:spLocks/>
              </p:cNvSpPr>
              <p:nvPr/>
            </p:nvSpPr>
            <p:spPr bwMode="auto">
              <a:xfrm>
                <a:off x="3054" y="2120"/>
                <a:ext cx="173" cy="53"/>
              </a:xfrm>
              <a:custGeom>
                <a:avLst/>
                <a:gdLst>
                  <a:gd name="T0" fmla="*/ 43 w 173"/>
                  <a:gd name="T1" fmla="*/ 0 h 53"/>
                  <a:gd name="T2" fmla="*/ 0 w 173"/>
                  <a:gd name="T3" fmla="*/ 28 h 53"/>
                  <a:gd name="T4" fmla="*/ 172 w 173"/>
                  <a:gd name="T5" fmla="*/ 52 h 53"/>
                  <a:gd name="T6" fmla="*/ 146 w 173"/>
                  <a:gd name="T7" fmla="*/ 1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3" h="53">
                    <a:moveTo>
                      <a:pt x="43" y="0"/>
                    </a:moveTo>
                    <a:lnTo>
                      <a:pt x="0" y="28"/>
                    </a:lnTo>
                    <a:lnTo>
                      <a:pt x="172" y="52"/>
                    </a:lnTo>
                    <a:lnTo>
                      <a:pt x="146" y="10"/>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403" name="Freeform 55"/>
            <p:cNvSpPr>
              <a:spLocks/>
            </p:cNvSpPr>
            <p:nvPr/>
          </p:nvSpPr>
          <p:spPr bwMode="auto">
            <a:xfrm>
              <a:off x="1504" y="1728"/>
              <a:ext cx="465" cy="361"/>
            </a:xfrm>
            <a:custGeom>
              <a:avLst/>
              <a:gdLst>
                <a:gd name="T0" fmla="*/ 0 w 465"/>
                <a:gd name="T1" fmla="*/ 136 h 361"/>
                <a:gd name="T2" fmla="*/ 128 w 465"/>
                <a:gd name="T3" fmla="*/ 88 h 361"/>
                <a:gd name="T4" fmla="*/ 256 w 465"/>
                <a:gd name="T5" fmla="*/ 112 h 361"/>
                <a:gd name="T6" fmla="*/ 320 w 465"/>
                <a:gd name="T7" fmla="*/ 152 h 361"/>
                <a:gd name="T8" fmla="*/ 304 w 465"/>
                <a:gd name="T9" fmla="*/ 0 h 361"/>
                <a:gd name="T10" fmla="*/ 464 w 465"/>
                <a:gd name="T11" fmla="*/ 280 h 361"/>
                <a:gd name="T12" fmla="*/ 256 w 465"/>
                <a:gd name="T13" fmla="*/ 360 h 361"/>
                <a:gd name="T14" fmla="*/ 336 w 465"/>
                <a:gd name="T15" fmla="*/ 272 h 361"/>
                <a:gd name="T16" fmla="*/ 232 w 465"/>
                <a:gd name="T17" fmla="*/ 224 h 361"/>
                <a:gd name="T18" fmla="*/ 128 w 465"/>
                <a:gd name="T19" fmla="*/ 240 h 361"/>
                <a:gd name="T20" fmla="*/ 40 w 465"/>
                <a:gd name="T21" fmla="*/ 280 h 361"/>
                <a:gd name="T22" fmla="*/ 64 w 465"/>
                <a:gd name="T23" fmla="*/ 184 h 361"/>
                <a:gd name="T24" fmla="*/ 0 w 465"/>
                <a:gd name="T25" fmla="*/ 136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1">
                  <a:moveTo>
                    <a:pt x="0" y="136"/>
                  </a:moveTo>
                  <a:lnTo>
                    <a:pt x="128" y="88"/>
                  </a:lnTo>
                  <a:lnTo>
                    <a:pt x="256" y="112"/>
                  </a:lnTo>
                  <a:lnTo>
                    <a:pt x="320" y="152"/>
                  </a:lnTo>
                  <a:lnTo>
                    <a:pt x="304" y="0"/>
                  </a:lnTo>
                  <a:lnTo>
                    <a:pt x="464" y="280"/>
                  </a:lnTo>
                  <a:lnTo>
                    <a:pt x="256" y="360"/>
                  </a:lnTo>
                  <a:lnTo>
                    <a:pt x="336" y="272"/>
                  </a:lnTo>
                  <a:lnTo>
                    <a:pt x="232" y="224"/>
                  </a:lnTo>
                  <a:lnTo>
                    <a:pt x="128" y="240"/>
                  </a:lnTo>
                  <a:lnTo>
                    <a:pt x="40" y="280"/>
                  </a:lnTo>
                  <a:lnTo>
                    <a:pt x="64" y="184"/>
                  </a:lnTo>
                  <a:lnTo>
                    <a:pt x="0" y="136"/>
                  </a:lnTo>
                </a:path>
              </a:pathLst>
            </a:custGeom>
            <a:solidFill>
              <a:schemeClr val="accent1"/>
            </a:solidFill>
            <a:ln w="25400" cap="rnd" cmpd="sng">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441" name="Group 57"/>
          <p:cNvGrpSpPr>
            <a:grpSpLocks/>
          </p:cNvGrpSpPr>
          <p:nvPr/>
        </p:nvGrpSpPr>
        <p:grpSpPr bwMode="auto">
          <a:xfrm>
            <a:off x="6473825" y="3570288"/>
            <a:ext cx="2352675" cy="1158875"/>
            <a:chOff x="3920" y="1773"/>
            <a:chExt cx="1482" cy="730"/>
          </a:xfrm>
        </p:grpSpPr>
        <p:grpSp>
          <p:nvGrpSpPr>
            <p:cNvPr id="15369" name="Group 58"/>
            <p:cNvGrpSpPr>
              <a:grpSpLocks/>
            </p:cNvGrpSpPr>
            <p:nvPr/>
          </p:nvGrpSpPr>
          <p:grpSpPr bwMode="auto">
            <a:xfrm>
              <a:off x="4574" y="1773"/>
              <a:ext cx="828" cy="730"/>
              <a:chOff x="4574" y="1773"/>
              <a:chExt cx="828" cy="730"/>
            </a:xfrm>
          </p:grpSpPr>
          <p:grpSp>
            <p:nvGrpSpPr>
              <p:cNvPr id="15371" name="Group 59"/>
              <p:cNvGrpSpPr>
                <a:grpSpLocks/>
              </p:cNvGrpSpPr>
              <p:nvPr/>
            </p:nvGrpSpPr>
            <p:grpSpPr bwMode="auto">
              <a:xfrm>
                <a:off x="4860" y="2011"/>
                <a:ext cx="261" cy="272"/>
                <a:chOff x="4860" y="2011"/>
                <a:chExt cx="261" cy="272"/>
              </a:xfrm>
            </p:grpSpPr>
            <p:sp>
              <p:nvSpPr>
                <p:cNvPr id="15397" name="Freeform 60"/>
                <p:cNvSpPr>
                  <a:spLocks/>
                </p:cNvSpPr>
                <p:nvPr/>
              </p:nvSpPr>
              <p:spPr bwMode="auto">
                <a:xfrm>
                  <a:off x="4940" y="2011"/>
                  <a:ext cx="181" cy="272"/>
                </a:xfrm>
                <a:custGeom>
                  <a:avLst/>
                  <a:gdLst>
                    <a:gd name="T0" fmla="*/ 0 w 181"/>
                    <a:gd name="T1" fmla="*/ 12 h 272"/>
                    <a:gd name="T2" fmla="*/ 8 w 181"/>
                    <a:gd name="T3" fmla="*/ 2 h 272"/>
                    <a:gd name="T4" fmla="*/ 26 w 181"/>
                    <a:gd name="T5" fmla="*/ 0 h 272"/>
                    <a:gd name="T6" fmla="*/ 180 w 181"/>
                    <a:gd name="T7" fmla="*/ 55 h 272"/>
                    <a:gd name="T8" fmla="*/ 100 w 181"/>
                    <a:gd name="T9" fmla="*/ 271 h 272"/>
                    <a:gd name="T10" fmla="*/ 76 w 181"/>
                    <a:gd name="T11" fmla="*/ 271 h 272"/>
                    <a:gd name="T12" fmla="*/ 0 w 181"/>
                    <a:gd name="T13" fmla="*/ 12 h 2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1" h="272">
                      <a:moveTo>
                        <a:pt x="0" y="12"/>
                      </a:moveTo>
                      <a:lnTo>
                        <a:pt x="8" y="2"/>
                      </a:lnTo>
                      <a:lnTo>
                        <a:pt x="26" y="0"/>
                      </a:lnTo>
                      <a:lnTo>
                        <a:pt x="180" y="55"/>
                      </a:lnTo>
                      <a:lnTo>
                        <a:pt x="100" y="271"/>
                      </a:lnTo>
                      <a:lnTo>
                        <a:pt x="76" y="271"/>
                      </a:lnTo>
                      <a:lnTo>
                        <a:pt x="0" y="12"/>
                      </a:lnTo>
                    </a:path>
                  </a:pathLst>
                </a:custGeom>
                <a:solidFill>
                  <a:schemeClr val="accent1"/>
                </a:solidFill>
                <a:ln w="25400" cap="rnd" cmpd="sng">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8" name="Freeform 61"/>
                <p:cNvSpPr>
                  <a:spLocks/>
                </p:cNvSpPr>
                <p:nvPr/>
              </p:nvSpPr>
              <p:spPr bwMode="auto">
                <a:xfrm>
                  <a:off x="4876" y="2027"/>
                  <a:ext cx="217" cy="256"/>
                </a:xfrm>
                <a:custGeom>
                  <a:avLst/>
                  <a:gdLst>
                    <a:gd name="T0" fmla="*/ 66 w 217"/>
                    <a:gd name="T1" fmla="*/ 0 h 256"/>
                    <a:gd name="T2" fmla="*/ 0 w 217"/>
                    <a:gd name="T3" fmla="*/ 203 h 256"/>
                    <a:gd name="T4" fmla="*/ 140 w 217"/>
                    <a:gd name="T5" fmla="*/ 255 h 256"/>
                    <a:gd name="T6" fmla="*/ 216 w 217"/>
                    <a:gd name="T7" fmla="*/ 47 h 256"/>
                    <a:gd name="T8" fmla="*/ 66 w 217"/>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256">
                      <a:moveTo>
                        <a:pt x="66" y="0"/>
                      </a:moveTo>
                      <a:lnTo>
                        <a:pt x="0" y="203"/>
                      </a:lnTo>
                      <a:lnTo>
                        <a:pt x="140" y="255"/>
                      </a:lnTo>
                      <a:lnTo>
                        <a:pt x="216" y="47"/>
                      </a:lnTo>
                      <a:lnTo>
                        <a:pt x="66" y="0"/>
                      </a:lnTo>
                    </a:path>
                  </a:pathLst>
                </a:custGeom>
                <a:solidFill>
                  <a:schemeClr val="accent1"/>
                </a:solidFill>
                <a:ln w="25400" cap="rnd" cmpd="sng">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399" name="Group 62"/>
                <p:cNvGrpSpPr>
                  <a:grpSpLocks/>
                </p:cNvGrpSpPr>
                <p:nvPr/>
              </p:nvGrpSpPr>
              <p:grpSpPr bwMode="auto">
                <a:xfrm>
                  <a:off x="4860" y="2079"/>
                  <a:ext cx="116" cy="118"/>
                  <a:chOff x="4860" y="2079"/>
                  <a:chExt cx="116" cy="118"/>
                </a:xfrm>
              </p:grpSpPr>
              <p:sp>
                <p:nvSpPr>
                  <p:cNvPr id="15400" name="Freeform 63"/>
                  <p:cNvSpPr>
                    <a:spLocks/>
                  </p:cNvSpPr>
                  <p:nvPr/>
                </p:nvSpPr>
                <p:spPr bwMode="auto">
                  <a:xfrm>
                    <a:off x="4860" y="2079"/>
                    <a:ext cx="116" cy="118"/>
                  </a:xfrm>
                  <a:custGeom>
                    <a:avLst/>
                    <a:gdLst>
                      <a:gd name="T0" fmla="*/ 19 w 116"/>
                      <a:gd name="T1" fmla="*/ 0 h 118"/>
                      <a:gd name="T2" fmla="*/ 115 w 116"/>
                      <a:gd name="T3" fmla="*/ 30 h 118"/>
                      <a:gd name="T4" fmla="*/ 86 w 116"/>
                      <a:gd name="T5" fmla="*/ 117 h 118"/>
                      <a:gd name="T6" fmla="*/ 39 w 116"/>
                      <a:gd name="T7" fmla="*/ 102 h 118"/>
                      <a:gd name="T8" fmla="*/ 50 w 116"/>
                      <a:gd name="T9" fmla="*/ 69 h 118"/>
                      <a:gd name="T10" fmla="*/ 42 w 116"/>
                      <a:gd name="T11" fmla="*/ 67 h 118"/>
                      <a:gd name="T12" fmla="*/ 31 w 116"/>
                      <a:gd name="T13" fmla="*/ 97 h 118"/>
                      <a:gd name="T14" fmla="*/ 0 w 116"/>
                      <a:gd name="T15" fmla="*/ 87 h 118"/>
                      <a:gd name="T16" fmla="*/ 19 w 116"/>
                      <a:gd name="T17" fmla="*/ 0 h 1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6" h="118">
                        <a:moveTo>
                          <a:pt x="19" y="0"/>
                        </a:moveTo>
                        <a:lnTo>
                          <a:pt x="115" y="30"/>
                        </a:lnTo>
                        <a:lnTo>
                          <a:pt x="86" y="117"/>
                        </a:lnTo>
                        <a:lnTo>
                          <a:pt x="39" y="102"/>
                        </a:lnTo>
                        <a:lnTo>
                          <a:pt x="50" y="69"/>
                        </a:lnTo>
                        <a:lnTo>
                          <a:pt x="42" y="67"/>
                        </a:lnTo>
                        <a:lnTo>
                          <a:pt x="31" y="97"/>
                        </a:lnTo>
                        <a:lnTo>
                          <a:pt x="0" y="87"/>
                        </a:lnTo>
                        <a:lnTo>
                          <a:pt x="19" y="0"/>
                        </a:lnTo>
                      </a:path>
                    </a:pathLst>
                  </a:custGeom>
                  <a:solidFill>
                    <a:schemeClr val="accent1"/>
                  </a:solidFill>
                  <a:ln w="25400" cap="rnd" cmpd="sng">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1" name="Oval 64"/>
                  <p:cNvSpPr>
                    <a:spLocks noChangeArrowheads="1"/>
                  </p:cNvSpPr>
                  <p:nvPr/>
                </p:nvSpPr>
                <p:spPr bwMode="auto">
                  <a:xfrm>
                    <a:off x="4911" y="2132"/>
                    <a:ext cx="2" cy="4"/>
                  </a:xfrm>
                  <a:prstGeom prst="ellipse">
                    <a:avLst/>
                  </a:prstGeom>
                  <a:solidFill>
                    <a:schemeClr val="accent1"/>
                  </a:solidFill>
                  <a:ln w="2540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5372" name="Oval 65"/>
              <p:cNvSpPr>
                <a:spLocks noChangeArrowheads="1"/>
              </p:cNvSpPr>
              <p:nvPr/>
            </p:nvSpPr>
            <p:spPr bwMode="auto">
              <a:xfrm>
                <a:off x="5171" y="1817"/>
                <a:ext cx="231" cy="318"/>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3" name="Oval 66"/>
              <p:cNvSpPr>
                <a:spLocks noChangeArrowheads="1"/>
              </p:cNvSpPr>
              <p:nvPr/>
            </p:nvSpPr>
            <p:spPr bwMode="auto">
              <a:xfrm>
                <a:off x="4644" y="1843"/>
                <a:ext cx="217" cy="292"/>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4" name="Line 67"/>
              <p:cNvSpPr>
                <a:spLocks noChangeShapeType="1"/>
              </p:cNvSpPr>
              <p:nvPr/>
            </p:nvSpPr>
            <p:spPr bwMode="auto">
              <a:xfrm flipH="1">
                <a:off x="5232" y="2159"/>
                <a:ext cx="46" cy="224"/>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5" name="Line 68"/>
              <p:cNvSpPr>
                <a:spLocks noChangeShapeType="1"/>
              </p:cNvSpPr>
              <p:nvPr/>
            </p:nvSpPr>
            <p:spPr bwMode="auto">
              <a:xfrm>
                <a:off x="5251" y="2397"/>
                <a:ext cx="50" cy="8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6" name="Line 69"/>
              <p:cNvSpPr>
                <a:spLocks noChangeShapeType="1"/>
              </p:cNvSpPr>
              <p:nvPr/>
            </p:nvSpPr>
            <p:spPr bwMode="auto">
              <a:xfrm flipH="1">
                <a:off x="5155" y="2397"/>
                <a:ext cx="93" cy="5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7" name="Line 70"/>
              <p:cNvSpPr>
                <a:spLocks noChangeShapeType="1"/>
              </p:cNvSpPr>
              <p:nvPr/>
            </p:nvSpPr>
            <p:spPr bwMode="auto">
              <a:xfrm>
                <a:off x="5209" y="2177"/>
                <a:ext cx="48" cy="14"/>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8" name="Line 71"/>
              <p:cNvSpPr>
                <a:spLocks noChangeShapeType="1"/>
              </p:cNvSpPr>
              <p:nvPr/>
            </p:nvSpPr>
            <p:spPr bwMode="auto">
              <a:xfrm>
                <a:off x="4791" y="2159"/>
                <a:ext cx="46" cy="207"/>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9" name="Line 72"/>
              <p:cNvSpPr>
                <a:spLocks noChangeShapeType="1"/>
              </p:cNvSpPr>
              <p:nvPr/>
            </p:nvSpPr>
            <p:spPr bwMode="auto">
              <a:xfrm>
                <a:off x="4853" y="2384"/>
                <a:ext cx="85" cy="5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Line 73"/>
              <p:cNvSpPr>
                <a:spLocks noChangeShapeType="1"/>
              </p:cNvSpPr>
              <p:nvPr/>
            </p:nvSpPr>
            <p:spPr bwMode="auto">
              <a:xfrm flipH="1">
                <a:off x="4806" y="2382"/>
                <a:ext cx="47" cy="121"/>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Line 74"/>
              <p:cNvSpPr>
                <a:spLocks noChangeShapeType="1"/>
              </p:cNvSpPr>
              <p:nvPr/>
            </p:nvSpPr>
            <p:spPr bwMode="auto">
              <a:xfrm flipH="1">
                <a:off x="4789" y="2170"/>
                <a:ext cx="93" cy="17"/>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Line 75"/>
              <p:cNvSpPr>
                <a:spLocks noChangeShapeType="1"/>
              </p:cNvSpPr>
              <p:nvPr/>
            </p:nvSpPr>
            <p:spPr bwMode="auto">
              <a:xfrm flipV="1">
                <a:off x="4853" y="1869"/>
                <a:ext cx="38" cy="8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Line 76"/>
              <p:cNvSpPr>
                <a:spLocks noChangeShapeType="1"/>
              </p:cNvSpPr>
              <p:nvPr/>
            </p:nvSpPr>
            <p:spPr bwMode="auto">
              <a:xfrm flipV="1">
                <a:off x="4822" y="1810"/>
                <a:ext cx="23" cy="101"/>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77"/>
              <p:cNvSpPr>
                <a:spLocks noChangeShapeType="1"/>
              </p:cNvSpPr>
              <p:nvPr/>
            </p:nvSpPr>
            <p:spPr bwMode="auto">
              <a:xfrm flipV="1">
                <a:off x="4773" y="1773"/>
                <a:ext cx="0" cy="110"/>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Line 78"/>
              <p:cNvSpPr>
                <a:spLocks noChangeShapeType="1"/>
              </p:cNvSpPr>
              <p:nvPr/>
            </p:nvSpPr>
            <p:spPr bwMode="auto">
              <a:xfrm flipH="1" flipV="1">
                <a:off x="4697" y="1773"/>
                <a:ext cx="38" cy="92"/>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79"/>
              <p:cNvSpPr>
                <a:spLocks noChangeShapeType="1"/>
              </p:cNvSpPr>
              <p:nvPr/>
            </p:nvSpPr>
            <p:spPr bwMode="auto">
              <a:xfrm flipH="1" flipV="1">
                <a:off x="4643" y="1792"/>
                <a:ext cx="56" cy="102"/>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80"/>
              <p:cNvSpPr>
                <a:spLocks noChangeShapeType="1"/>
              </p:cNvSpPr>
              <p:nvPr/>
            </p:nvSpPr>
            <p:spPr bwMode="auto">
              <a:xfrm flipH="1" flipV="1">
                <a:off x="4587" y="1882"/>
                <a:ext cx="87" cy="51"/>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Line 81"/>
              <p:cNvSpPr>
                <a:spLocks noChangeShapeType="1"/>
              </p:cNvSpPr>
              <p:nvPr/>
            </p:nvSpPr>
            <p:spPr bwMode="auto">
              <a:xfrm flipH="1">
                <a:off x="4574" y="1980"/>
                <a:ext cx="93" cy="4"/>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Line 82"/>
              <p:cNvSpPr>
                <a:spLocks noChangeShapeType="1"/>
              </p:cNvSpPr>
              <p:nvPr/>
            </p:nvSpPr>
            <p:spPr bwMode="auto">
              <a:xfrm flipH="1">
                <a:off x="4605" y="2048"/>
                <a:ext cx="62" cy="35"/>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0" name="Oval 83"/>
              <p:cNvSpPr>
                <a:spLocks noChangeArrowheads="1"/>
              </p:cNvSpPr>
              <p:nvPr/>
            </p:nvSpPr>
            <p:spPr bwMode="auto">
              <a:xfrm>
                <a:off x="4795" y="1964"/>
                <a:ext cx="13" cy="6"/>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1" name="Oval 84"/>
              <p:cNvSpPr>
                <a:spLocks noChangeArrowheads="1"/>
              </p:cNvSpPr>
              <p:nvPr/>
            </p:nvSpPr>
            <p:spPr bwMode="auto">
              <a:xfrm>
                <a:off x="4749" y="1979"/>
                <a:ext cx="11" cy="7"/>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Line 85"/>
              <p:cNvSpPr>
                <a:spLocks noChangeShapeType="1"/>
              </p:cNvSpPr>
              <p:nvPr/>
            </p:nvSpPr>
            <p:spPr bwMode="auto">
              <a:xfrm flipH="1">
                <a:off x="5201" y="2202"/>
                <a:ext cx="69" cy="14"/>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Oval 86"/>
              <p:cNvSpPr>
                <a:spLocks noChangeArrowheads="1"/>
              </p:cNvSpPr>
              <p:nvPr/>
            </p:nvSpPr>
            <p:spPr bwMode="auto">
              <a:xfrm>
                <a:off x="5274" y="1954"/>
                <a:ext cx="13" cy="6"/>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4" name="Oval 87"/>
              <p:cNvSpPr>
                <a:spLocks noChangeArrowheads="1"/>
              </p:cNvSpPr>
              <p:nvPr/>
            </p:nvSpPr>
            <p:spPr bwMode="auto">
              <a:xfrm>
                <a:off x="5228" y="1944"/>
                <a:ext cx="12" cy="7"/>
              </a:xfrm>
              <a:prstGeom prst="ellipse">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5" name="Freeform 88"/>
              <p:cNvSpPr>
                <a:spLocks/>
              </p:cNvSpPr>
              <p:nvPr/>
            </p:nvSpPr>
            <p:spPr bwMode="auto">
              <a:xfrm>
                <a:off x="4754" y="2027"/>
                <a:ext cx="64" cy="41"/>
              </a:xfrm>
              <a:custGeom>
                <a:avLst/>
                <a:gdLst>
                  <a:gd name="T0" fmla="*/ 63 w 64"/>
                  <a:gd name="T1" fmla="*/ 0 h 41"/>
                  <a:gd name="T2" fmla="*/ 60 w 64"/>
                  <a:gd name="T3" fmla="*/ 12 h 41"/>
                  <a:gd name="T4" fmla="*/ 56 w 64"/>
                  <a:gd name="T5" fmla="*/ 25 h 41"/>
                  <a:gd name="T6" fmla="*/ 53 w 64"/>
                  <a:gd name="T7" fmla="*/ 30 h 41"/>
                  <a:gd name="T8" fmla="*/ 49 w 64"/>
                  <a:gd name="T9" fmla="*/ 32 h 41"/>
                  <a:gd name="T10" fmla="*/ 43 w 64"/>
                  <a:gd name="T11" fmla="*/ 35 h 41"/>
                  <a:gd name="T12" fmla="*/ 39 w 64"/>
                  <a:gd name="T13" fmla="*/ 38 h 41"/>
                  <a:gd name="T14" fmla="*/ 34 w 64"/>
                  <a:gd name="T15" fmla="*/ 38 h 41"/>
                  <a:gd name="T16" fmla="*/ 29 w 64"/>
                  <a:gd name="T17" fmla="*/ 40 h 41"/>
                  <a:gd name="T18" fmla="*/ 24 w 64"/>
                  <a:gd name="T19" fmla="*/ 40 h 41"/>
                  <a:gd name="T20" fmla="*/ 17 w 64"/>
                  <a:gd name="T21" fmla="*/ 38 h 41"/>
                  <a:gd name="T22" fmla="*/ 13 w 64"/>
                  <a:gd name="T23" fmla="*/ 38 h 41"/>
                  <a:gd name="T24" fmla="*/ 7 w 64"/>
                  <a:gd name="T25" fmla="*/ 35 h 41"/>
                  <a:gd name="T26" fmla="*/ 5 w 64"/>
                  <a:gd name="T27" fmla="*/ 30 h 41"/>
                  <a:gd name="T28" fmla="*/ 0 w 64"/>
                  <a:gd name="T29" fmla="*/ 28 h 41"/>
                  <a:gd name="T30" fmla="*/ 0 w 64"/>
                  <a:gd name="T31" fmla="*/ 25 h 4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4" h="41">
                    <a:moveTo>
                      <a:pt x="63" y="0"/>
                    </a:moveTo>
                    <a:lnTo>
                      <a:pt x="60" y="12"/>
                    </a:lnTo>
                    <a:lnTo>
                      <a:pt x="56" y="25"/>
                    </a:lnTo>
                    <a:lnTo>
                      <a:pt x="53" y="30"/>
                    </a:lnTo>
                    <a:lnTo>
                      <a:pt x="49" y="32"/>
                    </a:lnTo>
                    <a:lnTo>
                      <a:pt x="43" y="35"/>
                    </a:lnTo>
                    <a:lnTo>
                      <a:pt x="39" y="38"/>
                    </a:lnTo>
                    <a:lnTo>
                      <a:pt x="34" y="38"/>
                    </a:lnTo>
                    <a:lnTo>
                      <a:pt x="29" y="40"/>
                    </a:lnTo>
                    <a:lnTo>
                      <a:pt x="24" y="40"/>
                    </a:lnTo>
                    <a:lnTo>
                      <a:pt x="17" y="38"/>
                    </a:lnTo>
                    <a:lnTo>
                      <a:pt x="13" y="38"/>
                    </a:lnTo>
                    <a:lnTo>
                      <a:pt x="7" y="35"/>
                    </a:lnTo>
                    <a:lnTo>
                      <a:pt x="5" y="30"/>
                    </a:lnTo>
                    <a:lnTo>
                      <a:pt x="0" y="28"/>
                    </a:lnTo>
                    <a:lnTo>
                      <a:pt x="0" y="25"/>
                    </a:lnTo>
                  </a:path>
                </a:pathLst>
              </a:custGeom>
              <a:noFill/>
              <a:ln w="25400" cap="rnd" cmpd="sng">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6" name="Line 89"/>
              <p:cNvSpPr>
                <a:spLocks noChangeShapeType="1"/>
              </p:cNvSpPr>
              <p:nvPr/>
            </p:nvSpPr>
            <p:spPr bwMode="auto">
              <a:xfrm>
                <a:off x="4808" y="2206"/>
                <a:ext cx="90" cy="28"/>
              </a:xfrm>
              <a:prstGeom prst="line">
                <a:avLst/>
              </a:prstGeom>
              <a:noFill/>
              <a:ln w="254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70" name="Freeform 90"/>
            <p:cNvSpPr>
              <a:spLocks/>
            </p:cNvSpPr>
            <p:nvPr/>
          </p:nvSpPr>
          <p:spPr bwMode="auto">
            <a:xfrm>
              <a:off x="3920" y="1816"/>
              <a:ext cx="465" cy="361"/>
            </a:xfrm>
            <a:custGeom>
              <a:avLst/>
              <a:gdLst>
                <a:gd name="T0" fmla="*/ 0 w 465"/>
                <a:gd name="T1" fmla="*/ 136 h 361"/>
                <a:gd name="T2" fmla="*/ 128 w 465"/>
                <a:gd name="T3" fmla="*/ 88 h 361"/>
                <a:gd name="T4" fmla="*/ 256 w 465"/>
                <a:gd name="T5" fmla="*/ 112 h 361"/>
                <a:gd name="T6" fmla="*/ 320 w 465"/>
                <a:gd name="T7" fmla="*/ 152 h 361"/>
                <a:gd name="T8" fmla="*/ 304 w 465"/>
                <a:gd name="T9" fmla="*/ 0 h 361"/>
                <a:gd name="T10" fmla="*/ 464 w 465"/>
                <a:gd name="T11" fmla="*/ 280 h 361"/>
                <a:gd name="T12" fmla="*/ 256 w 465"/>
                <a:gd name="T13" fmla="*/ 360 h 361"/>
                <a:gd name="T14" fmla="*/ 336 w 465"/>
                <a:gd name="T15" fmla="*/ 272 h 361"/>
                <a:gd name="T16" fmla="*/ 232 w 465"/>
                <a:gd name="T17" fmla="*/ 224 h 361"/>
                <a:gd name="T18" fmla="*/ 128 w 465"/>
                <a:gd name="T19" fmla="*/ 240 h 361"/>
                <a:gd name="T20" fmla="*/ 40 w 465"/>
                <a:gd name="T21" fmla="*/ 280 h 361"/>
                <a:gd name="T22" fmla="*/ 64 w 465"/>
                <a:gd name="T23" fmla="*/ 184 h 361"/>
                <a:gd name="T24" fmla="*/ 0 w 465"/>
                <a:gd name="T25" fmla="*/ 136 h 3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5" h="361">
                  <a:moveTo>
                    <a:pt x="0" y="136"/>
                  </a:moveTo>
                  <a:lnTo>
                    <a:pt x="128" y="88"/>
                  </a:lnTo>
                  <a:lnTo>
                    <a:pt x="256" y="112"/>
                  </a:lnTo>
                  <a:lnTo>
                    <a:pt x="320" y="152"/>
                  </a:lnTo>
                  <a:lnTo>
                    <a:pt x="304" y="0"/>
                  </a:lnTo>
                  <a:lnTo>
                    <a:pt x="464" y="280"/>
                  </a:lnTo>
                  <a:lnTo>
                    <a:pt x="256" y="360"/>
                  </a:lnTo>
                  <a:lnTo>
                    <a:pt x="336" y="272"/>
                  </a:lnTo>
                  <a:lnTo>
                    <a:pt x="232" y="224"/>
                  </a:lnTo>
                  <a:lnTo>
                    <a:pt x="128" y="240"/>
                  </a:lnTo>
                  <a:lnTo>
                    <a:pt x="40" y="280"/>
                  </a:lnTo>
                  <a:lnTo>
                    <a:pt x="64" y="184"/>
                  </a:lnTo>
                  <a:lnTo>
                    <a:pt x="0" y="136"/>
                  </a:lnTo>
                </a:path>
              </a:pathLst>
            </a:custGeom>
            <a:solidFill>
              <a:schemeClr val="accent1"/>
            </a:solidFill>
            <a:ln w="25400" cap="rnd" cmpd="sng">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476" name="AutoShape 92"/>
          <p:cNvSpPr>
            <a:spLocks noChangeArrowheads="1"/>
          </p:cNvSpPr>
          <p:nvPr/>
        </p:nvSpPr>
        <p:spPr bwMode="auto">
          <a:xfrm>
            <a:off x="250825" y="2413000"/>
            <a:ext cx="1600200" cy="838200"/>
          </a:xfrm>
          <a:prstGeom prst="cloudCallout">
            <a:avLst>
              <a:gd name="adj1" fmla="val -8037"/>
              <a:gd name="adj2" fmla="val 79167"/>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kumimoji="1" lang="zh-CN" altLang="en-US" sz="1600" b="1" dirty="0">
                <a:effectLst>
                  <a:outerShdw blurRad="38100" dist="38100" dir="2700000" algn="tl">
                    <a:srgbClr val="000000"/>
                  </a:outerShdw>
                </a:effectLst>
                <a:latin typeface="黑体" panose="02010609060101010101" pitchFamily="49" charset="-122"/>
                <a:ea typeface="黑体" panose="02010609060101010101" pitchFamily="49" charset="-122"/>
              </a:rPr>
              <a:t>为我开发一个软件</a:t>
            </a:r>
          </a:p>
        </p:txBody>
      </p:sp>
      <p:sp>
        <p:nvSpPr>
          <p:cNvPr id="16477" name="AutoShape 93"/>
          <p:cNvSpPr>
            <a:spLocks noChangeArrowheads="1"/>
          </p:cNvSpPr>
          <p:nvPr/>
        </p:nvSpPr>
        <p:spPr bwMode="auto">
          <a:xfrm>
            <a:off x="2308225" y="2413000"/>
            <a:ext cx="1143000" cy="914400"/>
          </a:xfrm>
          <a:prstGeom prst="cloudCallout">
            <a:avLst>
              <a:gd name="adj1" fmla="val -63750"/>
              <a:gd name="adj2" fmla="val 64931"/>
            </a:avLst>
          </a:prstGeom>
          <a:solidFill>
            <a:schemeClr val="accent1"/>
          </a:soli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defRPr/>
            </a:pPr>
            <a:r>
              <a:rPr kumimoji="1" lang="en-US" altLang="zh-CN" sz="2000" b="1">
                <a:effectLst>
                  <a:outerShdw blurRad="38100" dist="38100" dir="2700000" algn="tl">
                    <a:srgbClr val="000000"/>
                  </a:outerShdw>
                </a:effectLst>
                <a:latin typeface="华文仿宋" pitchFamily="2" charset="-122"/>
                <a:ea typeface="华文仿宋" pitchFamily="2" charset="-122"/>
              </a:rPr>
              <a:t>OK</a:t>
            </a:r>
          </a:p>
        </p:txBody>
      </p:sp>
      <p:sp>
        <p:nvSpPr>
          <p:cNvPr id="15368" name="Rectangle 94"/>
          <p:cNvSpPr>
            <a:spLocks noChangeArrowheads="1"/>
          </p:cNvSpPr>
          <p:nvPr/>
        </p:nvSpPr>
        <p:spPr bwMode="auto">
          <a:xfrm>
            <a:off x="2184400" y="568642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黑体" pitchFamily="49" charset="-122"/>
                <a:ea typeface="黑体" pitchFamily="49" charset="-122"/>
              </a:rPr>
              <a:t>软件工程意识有待进一步加强！</a:t>
            </a:r>
          </a:p>
        </p:txBody>
      </p:sp>
    </p:spTree>
    <p:extLst>
      <p:ext uri="{BB962C8B-B14F-4D97-AF65-F5344CB8AC3E}">
        <p14:creationId xmlns:p14="http://schemas.microsoft.com/office/powerpoint/2010/main" val="2800830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417"/>
                                        </p:tgtEl>
                                        <p:attrNameLst>
                                          <p:attrName>style.visibility</p:attrName>
                                        </p:attrNameLst>
                                      </p:cBhvr>
                                      <p:to>
                                        <p:strVal val="visible"/>
                                      </p:to>
                                    </p:set>
                                    <p:animEffect transition="in" filter="dissolve">
                                      <p:cBhvr>
                                        <p:cTn id="7" dur="500"/>
                                        <p:tgtEl>
                                          <p:spTgt spid="164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16441"/>
                                        </p:tgtEl>
                                        <p:attrNameLst>
                                          <p:attrName>style.visibility</p:attrName>
                                        </p:attrNameLst>
                                      </p:cBhvr>
                                      <p:to>
                                        <p:strVal val="visible"/>
                                      </p:to>
                                    </p:set>
                                    <p:anim calcmode="lin" valueType="num">
                                      <p:cBhvr additive="base">
                                        <p:cTn id="12" dur="500" fill="hold"/>
                                        <p:tgtEl>
                                          <p:spTgt spid="16441"/>
                                        </p:tgtEl>
                                        <p:attrNameLst>
                                          <p:attrName>ppt_x</p:attrName>
                                        </p:attrNameLst>
                                      </p:cBhvr>
                                      <p:tavLst>
                                        <p:tav tm="0">
                                          <p:val>
                                            <p:strVal val="1+#ppt_w/2"/>
                                          </p:val>
                                        </p:tav>
                                        <p:tav tm="100000">
                                          <p:val>
                                            <p:strVal val="#ppt_x"/>
                                          </p:val>
                                        </p:tav>
                                      </p:tavLst>
                                    </p:anim>
                                    <p:anim calcmode="lin" valueType="num">
                                      <p:cBhvr additive="base">
                                        <p:cTn id="13" dur="500" fill="hold"/>
                                        <p:tgtEl>
                                          <p:spTgt spid="164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C:\Users\zdp\AppData\Roaming\Tencent\Users\106601855\QQ\WinTemp\RichOle\8J7}44X_WVLPM9HHHHW45W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0"/>
            <a:ext cx="8616660" cy="83671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zdp\AppData\Roaming\Tencent\Users\106601855\QQ\WinTemp\RichOle\`I)]_C4~`RF1HT6G]I%(P)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400" y="980120"/>
            <a:ext cx="7623140" cy="5113176"/>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130</a:t>
            </a:fld>
            <a:endParaRPr lang="zh-CN" altLang="en-US"/>
          </a:p>
        </p:txBody>
      </p:sp>
    </p:spTree>
    <p:extLst>
      <p:ext uri="{BB962C8B-B14F-4D97-AF65-F5344CB8AC3E}">
        <p14:creationId xmlns:p14="http://schemas.microsoft.com/office/powerpoint/2010/main" val="34175016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fontScale="92500"/>
          </a:bodyPr>
          <a:lstStyle/>
          <a:p>
            <a:pPr lvl="0"/>
            <a:r>
              <a:rPr lang="zh-CN" altLang="zh-CN" sz="2800" b="1" dirty="0"/>
              <a:t>模型</a:t>
            </a:r>
            <a:r>
              <a:rPr lang="zh-CN" altLang="zh-CN" sz="2800" b="1" dirty="0" smtClean="0"/>
              <a:t>建立</a:t>
            </a:r>
            <a:endParaRPr lang="en-US" altLang="zh-CN" sz="2800" b="1" dirty="0" smtClean="0"/>
          </a:p>
          <a:p>
            <a:pPr lvl="1"/>
            <a:r>
              <a:rPr lang="zh-CN" altLang="zh-CN" sz="2400" b="1" dirty="0" smtClean="0">
                <a:solidFill>
                  <a:srgbClr val="0070C0"/>
                </a:solidFill>
                <a:latin typeface="华文楷体" panose="02010600040101010101" pitchFamily="2" charset="-122"/>
                <a:ea typeface="华文楷体" panose="02010600040101010101" pitchFamily="2" charset="-122"/>
              </a:rPr>
              <a:t>考虑</a:t>
            </a:r>
            <a:r>
              <a:rPr lang="zh-CN" altLang="zh-CN" sz="2400" b="1" dirty="0">
                <a:solidFill>
                  <a:srgbClr val="0070C0"/>
                </a:solidFill>
                <a:latin typeface="华文楷体" panose="02010600040101010101" pitchFamily="2" charset="-122"/>
                <a:ea typeface="华文楷体" panose="02010600040101010101" pitchFamily="2" charset="-122"/>
              </a:rPr>
              <a:t>模型建立的角度，例如从时间域角度、数据域角度、将软件失效时刻作为建模对象，可以将一定时间内软件故障数作为建模对象</a:t>
            </a:r>
            <a:r>
              <a:rPr lang="zh-CN" altLang="zh-CN" sz="2400" b="1" dirty="0" smtClean="0">
                <a:solidFill>
                  <a:srgbClr val="0070C0"/>
                </a:solidFill>
                <a:latin typeface="华文楷体" panose="02010600040101010101" pitchFamily="2" charset="-122"/>
                <a:ea typeface="华文楷体" panose="02010600040101010101" pitchFamily="2" charset="-122"/>
              </a:rPr>
              <a:t>；</a:t>
            </a:r>
            <a:endParaRPr lang="en-US" altLang="zh-CN" sz="2400" b="1" dirty="0" smtClean="0">
              <a:solidFill>
                <a:srgbClr val="0070C0"/>
              </a:solidFill>
              <a:latin typeface="华文楷体" panose="02010600040101010101" pitchFamily="2" charset="-122"/>
              <a:ea typeface="华文楷体" panose="02010600040101010101" pitchFamily="2" charset="-122"/>
            </a:endParaRPr>
          </a:p>
          <a:p>
            <a:pPr lvl="1"/>
            <a:r>
              <a:rPr lang="zh-CN" altLang="zh-CN" sz="2400" b="1" dirty="0" smtClean="0">
                <a:solidFill>
                  <a:srgbClr val="0070C0"/>
                </a:solidFill>
                <a:latin typeface="华文楷体" panose="02010600040101010101" pitchFamily="2" charset="-122"/>
                <a:ea typeface="华文楷体" panose="02010600040101010101" pitchFamily="2" charset="-122"/>
              </a:rPr>
              <a:t>考虑</a:t>
            </a:r>
            <a:r>
              <a:rPr lang="zh-CN" altLang="zh-CN" sz="2400" b="1" dirty="0">
                <a:solidFill>
                  <a:srgbClr val="0070C0"/>
                </a:solidFill>
                <a:latin typeface="华文楷体" panose="02010600040101010101" pitchFamily="2" charset="-122"/>
                <a:ea typeface="华文楷体" panose="02010600040101010101" pitchFamily="2" charset="-122"/>
              </a:rPr>
              <a:t>运用的数学语言，例如概率语言。</a:t>
            </a:r>
          </a:p>
          <a:p>
            <a:pPr lvl="0"/>
            <a:r>
              <a:rPr lang="zh-CN" altLang="zh-CN" sz="2800" b="1" dirty="0"/>
              <a:t>模型</a:t>
            </a:r>
            <a:r>
              <a:rPr lang="zh-CN" altLang="zh-CN" sz="2800" b="1" dirty="0" smtClean="0"/>
              <a:t>比较</a:t>
            </a:r>
            <a:endParaRPr lang="en-US" altLang="zh-CN" sz="2800" b="1" dirty="0" smtClean="0"/>
          </a:p>
          <a:p>
            <a:pPr lvl="1"/>
            <a:r>
              <a:rPr lang="zh-CN" altLang="zh-CN" sz="2400" b="1" dirty="0">
                <a:solidFill>
                  <a:srgbClr val="0070C0"/>
                </a:solidFill>
                <a:latin typeface="华文楷体" panose="02010600040101010101" pitchFamily="2" charset="-122"/>
                <a:ea typeface="华文楷体" panose="02010600040101010101" pitchFamily="2" charset="-122"/>
              </a:rPr>
              <a:t>对模型的有效性、适用性、简洁性等进行综合权衡，从而确定出模型的适用范围</a:t>
            </a:r>
          </a:p>
          <a:p>
            <a:pPr lvl="0"/>
            <a:r>
              <a:rPr lang="zh-CN" altLang="zh-CN" sz="2800" b="1" dirty="0"/>
              <a:t>模型应用</a:t>
            </a:r>
          </a:p>
          <a:p>
            <a:pPr lvl="1"/>
            <a:r>
              <a:rPr lang="zh-CN" altLang="zh-CN" sz="2400" b="1" dirty="0">
                <a:solidFill>
                  <a:srgbClr val="0070C0"/>
                </a:solidFill>
                <a:latin typeface="华文楷体" panose="02010600040101010101" pitchFamily="2" charset="-122"/>
                <a:ea typeface="华文楷体" panose="02010600040101010101" pitchFamily="2" charset="-122"/>
              </a:rPr>
              <a:t>一是给定了软件的开发计划，如何选择适当模型；</a:t>
            </a:r>
            <a:endParaRPr lang="en-US" altLang="zh-CN" sz="2400" b="1" dirty="0">
              <a:solidFill>
                <a:srgbClr val="0070C0"/>
              </a:solidFill>
              <a:latin typeface="华文楷体" panose="02010600040101010101" pitchFamily="2" charset="-122"/>
              <a:ea typeface="华文楷体" panose="02010600040101010101" pitchFamily="2" charset="-122"/>
            </a:endParaRPr>
          </a:p>
          <a:p>
            <a:pPr lvl="1"/>
            <a:r>
              <a:rPr lang="zh-CN" altLang="zh-CN" sz="2400" b="1" dirty="0">
                <a:solidFill>
                  <a:srgbClr val="0070C0"/>
                </a:solidFill>
                <a:latin typeface="华文楷体" panose="02010600040101010101" pitchFamily="2" charset="-122"/>
                <a:ea typeface="华文楷体" panose="02010600040101010101" pitchFamily="2" charset="-122"/>
              </a:rPr>
              <a:t>二是给定了软件可靠性模型，如何指导软件可靠性工程实践。</a:t>
            </a:r>
            <a:endParaRPr lang="zh-CN" altLang="en-US" sz="2400" b="1" dirty="0">
              <a:solidFill>
                <a:srgbClr val="0070C0"/>
              </a:solidFill>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131</a:t>
            </a:fld>
            <a:endParaRPr lang="zh-CN" altLang="en-US"/>
          </a:p>
        </p:txBody>
      </p:sp>
      <p:sp>
        <p:nvSpPr>
          <p:cNvPr id="5" name="标题 1"/>
          <p:cNvSpPr txBox="1">
            <a:spLocks/>
          </p:cNvSpPr>
          <p:nvPr/>
        </p:nvSpPr>
        <p:spPr>
          <a:xfrm>
            <a:off x="457200" y="274638"/>
            <a:ext cx="8363272" cy="778098"/>
          </a:xfrm>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smtClean="0">
                <a:solidFill>
                  <a:schemeClr val="bg1"/>
                </a:solidFill>
                <a:latin typeface="华文细黑" panose="02010600040101010101" pitchFamily="2" charset="-122"/>
                <a:ea typeface="华文细黑" panose="02010600040101010101" pitchFamily="2" charset="-122"/>
              </a:rPr>
              <a:t>软件可靠性</a:t>
            </a:r>
            <a:r>
              <a:rPr lang="zh-CN" altLang="zh-CN" sz="4000" b="1" dirty="0">
                <a:solidFill>
                  <a:schemeClr val="bg1"/>
                </a:solidFill>
                <a:latin typeface="华文细黑" panose="02010600040101010101" pitchFamily="2" charset="-122"/>
                <a:ea typeface="华文细黑" panose="02010600040101010101" pitchFamily="2" charset="-122"/>
              </a:rPr>
              <a:t>建模基本问题</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23085186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spcBef>
                <a:spcPts val="600"/>
              </a:spcBef>
            </a:pPr>
            <a:r>
              <a:rPr lang="zh-CN" altLang="zh-CN" sz="2400" b="1" dirty="0"/>
              <a:t>与使用的程序设计语言</a:t>
            </a:r>
            <a:r>
              <a:rPr lang="zh-CN" altLang="zh-CN" sz="2400" b="1" dirty="0" smtClean="0"/>
              <a:t>无关</a:t>
            </a:r>
            <a:endParaRPr lang="en-US" altLang="zh-CN" sz="2400" b="1" dirty="0" smtClean="0"/>
          </a:p>
          <a:p>
            <a:pPr>
              <a:spcBef>
                <a:spcPts val="600"/>
              </a:spcBef>
            </a:pPr>
            <a:r>
              <a:rPr lang="zh-CN" altLang="zh-CN" sz="2400" b="1" dirty="0"/>
              <a:t>与具体用到的软件开发方法</a:t>
            </a:r>
            <a:r>
              <a:rPr lang="zh-CN" altLang="zh-CN" sz="2400" b="1" dirty="0" smtClean="0"/>
              <a:t>无关</a:t>
            </a:r>
            <a:endParaRPr lang="en-US" altLang="zh-CN" sz="2400" b="1" dirty="0" smtClean="0"/>
          </a:p>
          <a:p>
            <a:pPr>
              <a:spcBef>
                <a:spcPts val="600"/>
              </a:spcBef>
            </a:pPr>
            <a:r>
              <a:rPr lang="zh-CN" altLang="zh-CN" sz="2400" b="1" dirty="0"/>
              <a:t>测试方法的选择</a:t>
            </a:r>
            <a:r>
              <a:rPr lang="zh-CN" altLang="zh-CN" sz="2400" b="1" dirty="0" smtClean="0"/>
              <a:t>问题</a:t>
            </a:r>
            <a:endParaRPr lang="en-US" altLang="zh-CN" sz="2400" b="1" dirty="0" smtClean="0"/>
          </a:p>
          <a:p>
            <a:pPr>
              <a:spcBef>
                <a:spcPts val="600"/>
              </a:spcBef>
            </a:pPr>
            <a:r>
              <a:rPr lang="zh-CN" altLang="zh-CN" sz="2400" b="1" dirty="0"/>
              <a:t>改错</a:t>
            </a:r>
            <a:r>
              <a:rPr lang="zh-CN" altLang="zh-CN" sz="2400" b="1" dirty="0" smtClean="0"/>
              <a:t>过程</a:t>
            </a:r>
            <a:endParaRPr lang="en-US" altLang="zh-CN" sz="2400" b="1" dirty="0" smtClean="0"/>
          </a:p>
          <a:p>
            <a:pPr>
              <a:spcBef>
                <a:spcPts val="600"/>
              </a:spcBef>
            </a:pPr>
            <a:r>
              <a:rPr lang="zh-CN" altLang="zh-CN" sz="2400" b="1" dirty="0"/>
              <a:t>模型要表述的</a:t>
            </a:r>
            <a:r>
              <a:rPr lang="zh-CN" altLang="zh-CN" sz="2400" b="1" dirty="0" smtClean="0"/>
              <a:t>内容</a:t>
            </a:r>
            <a:endParaRPr lang="en-US" altLang="zh-CN" sz="2400" b="1" dirty="0" smtClean="0"/>
          </a:p>
          <a:p>
            <a:pPr>
              <a:spcBef>
                <a:spcPts val="600"/>
              </a:spcBef>
            </a:pPr>
            <a:r>
              <a:rPr lang="zh-CN" altLang="zh-CN" sz="2400" b="1" dirty="0"/>
              <a:t>输入的分布</a:t>
            </a:r>
            <a:r>
              <a:rPr lang="zh-CN" altLang="zh-CN" sz="2400" b="1" dirty="0" smtClean="0"/>
              <a:t>问题</a:t>
            </a:r>
            <a:endParaRPr lang="en-US" altLang="zh-CN" sz="2400" b="1" dirty="0" smtClean="0"/>
          </a:p>
          <a:p>
            <a:pPr>
              <a:spcBef>
                <a:spcPts val="600"/>
              </a:spcBef>
            </a:pPr>
            <a:r>
              <a:rPr lang="zh-CN" altLang="zh-CN" sz="2400" b="1" dirty="0"/>
              <a:t>关于软件复杂性</a:t>
            </a:r>
            <a:r>
              <a:rPr lang="zh-CN" altLang="zh-CN" sz="2400" b="1" dirty="0" smtClean="0"/>
              <a:t>问题</a:t>
            </a:r>
            <a:endParaRPr lang="en-US" altLang="zh-CN" sz="2400" b="1" dirty="0" smtClean="0"/>
          </a:p>
          <a:p>
            <a:pPr>
              <a:spcBef>
                <a:spcPts val="600"/>
              </a:spcBef>
            </a:pPr>
            <a:r>
              <a:rPr lang="zh-CN" altLang="zh-CN" sz="2400" b="1" dirty="0"/>
              <a:t>模型的验证</a:t>
            </a:r>
            <a:r>
              <a:rPr lang="zh-CN" altLang="zh-CN" sz="2400" b="1" dirty="0" smtClean="0"/>
              <a:t>问题</a:t>
            </a:r>
            <a:endParaRPr lang="en-US" altLang="zh-CN" sz="2400" b="1" dirty="0" smtClean="0"/>
          </a:p>
          <a:p>
            <a:pPr>
              <a:spcBef>
                <a:spcPts val="600"/>
              </a:spcBef>
            </a:pPr>
            <a:r>
              <a:rPr lang="zh-CN" altLang="zh-CN" sz="2400" b="1" dirty="0"/>
              <a:t>关于时间</a:t>
            </a:r>
            <a:r>
              <a:rPr lang="zh-CN" altLang="zh-CN" sz="2400" b="1" dirty="0" smtClean="0"/>
              <a:t>问题</a:t>
            </a:r>
            <a:endParaRPr lang="en-US" altLang="zh-CN" sz="2400" b="1" dirty="0" smtClean="0"/>
          </a:p>
          <a:p>
            <a:pPr>
              <a:spcBef>
                <a:spcPts val="600"/>
              </a:spcBef>
            </a:pPr>
            <a:r>
              <a:rPr lang="zh-CN" altLang="zh-CN" sz="2400" b="1" dirty="0"/>
              <a:t>考虑模型所要求的数据是否容易收集</a:t>
            </a:r>
            <a:endParaRPr lang="zh-CN" altLang="en-US" sz="2400"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132</a:t>
            </a:fld>
            <a:endParaRPr lang="zh-CN" altLang="en-US"/>
          </a:p>
        </p:txBody>
      </p:sp>
      <p:sp>
        <p:nvSpPr>
          <p:cNvPr id="5" name="标题 1"/>
          <p:cNvSpPr txBox="1">
            <a:spLocks/>
          </p:cNvSpPr>
          <p:nvPr/>
        </p:nvSpPr>
        <p:spPr>
          <a:xfrm>
            <a:off x="457200" y="274638"/>
            <a:ext cx="8363272" cy="778098"/>
          </a:xfrm>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smtClean="0">
                <a:solidFill>
                  <a:schemeClr val="bg1"/>
                </a:solidFill>
                <a:latin typeface="华文细黑" panose="02010600040101010101" pitchFamily="2" charset="-122"/>
                <a:ea typeface="华文细黑" panose="02010600040101010101" pitchFamily="2" charset="-122"/>
              </a:rPr>
              <a:t>软件可靠性</a:t>
            </a:r>
            <a:r>
              <a:rPr lang="zh-CN" altLang="zh-CN" sz="4000" b="1" dirty="0">
                <a:solidFill>
                  <a:schemeClr val="bg1"/>
                </a:solidFill>
                <a:latin typeface="华文细黑" panose="02010600040101010101" pitchFamily="2" charset="-122"/>
                <a:ea typeface="华文细黑" panose="02010600040101010101" pitchFamily="2" charset="-122"/>
              </a:rPr>
              <a:t>模型的特点</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2308135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1"/>
          </a:solidFill>
        </p:spPr>
        <p:txBody>
          <a:bodyPr vert="horz" lIns="91440" tIns="45720" rIns="91440" bIns="45720" rtlCol="0" anchor="ctr">
            <a:noAutofit/>
          </a:bodyPr>
          <a:lstStyle/>
          <a:p>
            <a:r>
              <a:rPr lang="zh-CN" altLang="zh-CN" sz="4000" b="1" dirty="0">
                <a:solidFill>
                  <a:schemeClr val="bg1"/>
                </a:solidFill>
                <a:latin typeface="华文细黑" panose="02010600040101010101" pitchFamily="2" charset="-122"/>
                <a:ea typeface="华文细黑" panose="02010600040101010101" pitchFamily="2" charset="-122"/>
              </a:rPr>
              <a:t>软件可靠性模型的分类</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3" name="内容占位符 2"/>
          <p:cNvSpPr>
            <a:spLocks noGrp="1"/>
          </p:cNvSpPr>
          <p:nvPr>
            <p:ph idx="1"/>
          </p:nvPr>
        </p:nvSpPr>
        <p:spPr/>
        <p:txBody>
          <a:bodyPr>
            <a:normAutofit/>
          </a:bodyPr>
          <a:lstStyle/>
          <a:p>
            <a:r>
              <a:rPr lang="zh-CN" altLang="zh-CN" sz="2800" dirty="0">
                <a:latin typeface="微软雅黑" panose="020B0503020204020204" pitchFamily="34" charset="-122"/>
                <a:ea typeface="微软雅黑" panose="020B0503020204020204" pitchFamily="34" charset="-122"/>
              </a:rPr>
              <a:t>根据建模对象分类</a:t>
            </a:r>
            <a:endParaRPr lang="zh-CN" altLang="en-US" sz="28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133</a:t>
            </a:fld>
            <a:endParaRPr lang="zh-CN" altLang="en-US"/>
          </a:p>
        </p:txBody>
      </p:sp>
      <p:pic>
        <p:nvPicPr>
          <p:cNvPr id="5" name="图片 4"/>
          <p:cNvPicPr/>
          <p:nvPr/>
        </p:nvPicPr>
        <p:blipFill>
          <a:blip r:embed="rId2"/>
          <a:stretch>
            <a:fillRect/>
          </a:stretch>
        </p:blipFill>
        <p:spPr>
          <a:xfrm>
            <a:off x="1619672" y="2420888"/>
            <a:ext cx="6192688" cy="3312368"/>
          </a:xfrm>
          <a:prstGeom prst="rect">
            <a:avLst/>
          </a:prstGeom>
        </p:spPr>
      </p:pic>
    </p:spTree>
    <p:extLst>
      <p:ext uri="{BB962C8B-B14F-4D97-AF65-F5344CB8AC3E}">
        <p14:creationId xmlns:p14="http://schemas.microsoft.com/office/powerpoint/2010/main" val="35025289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b="1" dirty="0"/>
              <a:t>根据模型假设分类</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134</a:t>
            </a:fld>
            <a:endParaRPr lang="zh-CN" altLang="en-US"/>
          </a:p>
        </p:txBody>
      </p:sp>
      <p:sp>
        <p:nvSpPr>
          <p:cNvPr id="5" name="标题 1"/>
          <p:cNvSpPr txBox="1">
            <a:spLocks/>
          </p:cNvSpPr>
          <p:nvPr/>
        </p:nvSpPr>
        <p:spPr>
          <a:xfrm>
            <a:off x="609600" y="427038"/>
            <a:ext cx="8229600" cy="1143000"/>
          </a:xfrm>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smtClean="0">
                <a:solidFill>
                  <a:schemeClr val="bg1"/>
                </a:solidFill>
                <a:latin typeface="华文细黑" panose="02010600040101010101" pitchFamily="2" charset="-122"/>
                <a:ea typeface="华文细黑" panose="02010600040101010101" pitchFamily="2" charset="-122"/>
              </a:rPr>
              <a:t>软件可靠性模型的分类</a:t>
            </a:r>
            <a:endParaRPr lang="zh-CN" altLang="en-US" sz="4000" b="1" dirty="0">
              <a:solidFill>
                <a:schemeClr val="bg1"/>
              </a:solidFill>
              <a:latin typeface="华文细黑" panose="02010600040101010101" pitchFamily="2" charset="-122"/>
              <a:ea typeface="华文细黑" panose="02010600040101010101" pitchFamily="2" charset="-122"/>
            </a:endParaRPr>
          </a:p>
        </p:txBody>
      </p:sp>
      <p:pic>
        <p:nvPicPr>
          <p:cNvPr id="6" name="图片 5"/>
          <p:cNvPicPr/>
          <p:nvPr/>
        </p:nvPicPr>
        <p:blipFill>
          <a:blip r:embed="rId2"/>
          <a:stretch>
            <a:fillRect/>
          </a:stretch>
        </p:blipFill>
        <p:spPr>
          <a:xfrm>
            <a:off x="1115616" y="2276872"/>
            <a:ext cx="7560840" cy="4032448"/>
          </a:xfrm>
          <a:prstGeom prst="rect">
            <a:avLst/>
          </a:prstGeom>
        </p:spPr>
      </p:pic>
    </p:spTree>
    <p:extLst>
      <p:ext uri="{BB962C8B-B14F-4D97-AF65-F5344CB8AC3E}">
        <p14:creationId xmlns:p14="http://schemas.microsoft.com/office/powerpoint/2010/main" val="3141331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sz="2800" dirty="0">
                <a:latin typeface="微软雅黑" panose="020B0503020204020204" pitchFamily="34" charset="-122"/>
                <a:ea typeface="微软雅黑" panose="020B0503020204020204" pitchFamily="34" charset="-122"/>
              </a:rPr>
              <a:t>根据故障过程的特性</a:t>
            </a:r>
            <a:r>
              <a:rPr lang="zh-CN" altLang="zh-CN" sz="2800" dirty="0" smtClean="0">
                <a:latin typeface="微软雅黑" panose="020B0503020204020204" pitchFamily="34" charset="-122"/>
                <a:ea typeface="微软雅黑" panose="020B0503020204020204" pitchFamily="34" charset="-122"/>
              </a:rPr>
              <a:t>分类</a:t>
            </a:r>
            <a:endParaRPr lang="en-US" altLang="zh-CN" sz="2800" dirty="0" smtClean="0">
              <a:latin typeface="微软雅黑" panose="020B0503020204020204" pitchFamily="34" charset="-122"/>
              <a:ea typeface="微软雅黑" panose="020B0503020204020204" pitchFamily="34" charset="-122"/>
            </a:endParaRPr>
          </a:p>
          <a:p>
            <a:pPr lvl="1"/>
            <a:r>
              <a:rPr lang="zh-CN" altLang="zh-CN" sz="2400" b="1" dirty="0">
                <a:solidFill>
                  <a:srgbClr val="0070C0"/>
                </a:solidFill>
                <a:latin typeface="华文楷体" panose="02010600040101010101" pitchFamily="2" charset="-122"/>
                <a:ea typeface="华文楷体" panose="02010600040101010101" pitchFamily="2" charset="-122"/>
              </a:rPr>
              <a:t>故障间隔时间</a:t>
            </a:r>
            <a:r>
              <a:rPr lang="zh-CN" altLang="zh-CN" sz="2400" b="1" dirty="0" smtClean="0">
                <a:solidFill>
                  <a:srgbClr val="0070C0"/>
                </a:solidFill>
                <a:latin typeface="华文楷体" panose="02010600040101010101" pitchFamily="2" charset="-122"/>
                <a:ea typeface="华文楷体" panose="02010600040101010101" pitchFamily="2" charset="-122"/>
              </a:rPr>
              <a:t>模型</a:t>
            </a:r>
            <a:endParaRPr lang="en-US" altLang="zh-CN" sz="2400" b="1" dirty="0" smtClean="0">
              <a:solidFill>
                <a:srgbClr val="0070C0"/>
              </a:solidFill>
              <a:latin typeface="华文楷体" panose="02010600040101010101" pitchFamily="2" charset="-122"/>
              <a:ea typeface="华文楷体" panose="02010600040101010101" pitchFamily="2" charset="-122"/>
            </a:endParaRPr>
          </a:p>
          <a:p>
            <a:pPr lvl="1"/>
            <a:r>
              <a:rPr lang="zh-CN" altLang="zh-CN" sz="2400" b="1" dirty="0">
                <a:solidFill>
                  <a:srgbClr val="0070C0"/>
                </a:solidFill>
                <a:latin typeface="华文楷体" panose="02010600040101010101" pitchFamily="2" charset="-122"/>
                <a:ea typeface="华文楷体" panose="02010600040101010101" pitchFamily="2" charset="-122"/>
              </a:rPr>
              <a:t>故障</a:t>
            </a:r>
            <a:r>
              <a:rPr lang="zh-CN" altLang="zh-CN" sz="2400" b="1" dirty="0" smtClean="0">
                <a:solidFill>
                  <a:srgbClr val="0070C0"/>
                </a:solidFill>
                <a:latin typeface="华文楷体" panose="02010600040101010101" pitchFamily="2" charset="-122"/>
                <a:ea typeface="华文楷体" panose="02010600040101010101" pitchFamily="2" charset="-122"/>
              </a:rPr>
              <a:t>计数</a:t>
            </a:r>
            <a:endParaRPr lang="en-US" altLang="zh-CN" sz="2400" b="1" dirty="0" smtClean="0">
              <a:solidFill>
                <a:srgbClr val="0070C0"/>
              </a:solidFill>
              <a:latin typeface="华文楷体" panose="02010600040101010101" pitchFamily="2" charset="-122"/>
              <a:ea typeface="华文楷体" panose="02010600040101010101" pitchFamily="2" charset="-122"/>
            </a:endParaRPr>
          </a:p>
          <a:p>
            <a:pPr lvl="1"/>
            <a:r>
              <a:rPr lang="zh-CN" altLang="zh-CN" sz="2400" b="1" dirty="0">
                <a:solidFill>
                  <a:srgbClr val="0070C0"/>
                </a:solidFill>
                <a:latin typeface="华文楷体" panose="02010600040101010101" pitchFamily="2" charset="-122"/>
                <a:ea typeface="华文楷体" panose="02010600040101010101" pitchFamily="2" charset="-122"/>
              </a:rPr>
              <a:t>故障播种模型</a:t>
            </a:r>
            <a:r>
              <a:rPr lang="zh-CN" altLang="zh-CN" sz="2400" b="1" dirty="0" smtClean="0">
                <a:solidFill>
                  <a:srgbClr val="0070C0"/>
                </a:solidFill>
                <a:latin typeface="华文楷体" panose="02010600040101010101" pitchFamily="2" charset="-122"/>
                <a:ea typeface="华文楷体" panose="02010600040101010101" pitchFamily="2" charset="-122"/>
              </a:rPr>
              <a:t>模型</a:t>
            </a:r>
            <a:endParaRPr lang="en-US" altLang="zh-CN" sz="2400" b="1" dirty="0" smtClean="0">
              <a:solidFill>
                <a:srgbClr val="0070C0"/>
              </a:solidFill>
              <a:latin typeface="华文楷体" panose="02010600040101010101" pitchFamily="2" charset="-122"/>
              <a:ea typeface="华文楷体" panose="02010600040101010101" pitchFamily="2" charset="-122"/>
            </a:endParaRPr>
          </a:p>
          <a:p>
            <a:pPr lvl="1"/>
            <a:r>
              <a:rPr lang="zh-CN" altLang="zh-CN" sz="2400" b="1" dirty="0">
                <a:solidFill>
                  <a:srgbClr val="0070C0"/>
                </a:solidFill>
                <a:latin typeface="华文楷体" panose="02010600040101010101" pitchFamily="2" charset="-122"/>
                <a:ea typeface="华文楷体" panose="02010600040101010101" pitchFamily="2" charset="-122"/>
              </a:rPr>
              <a:t>基于输入域模型</a:t>
            </a:r>
            <a:endParaRPr lang="zh-CN" altLang="en-US" sz="2400" b="1" dirty="0">
              <a:solidFill>
                <a:srgbClr val="0070C0"/>
              </a:solidFill>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135</a:t>
            </a:fld>
            <a:endParaRPr lang="zh-CN" altLang="en-US"/>
          </a:p>
        </p:txBody>
      </p:sp>
      <p:sp>
        <p:nvSpPr>
          <p:cNvPr id="5" name="标题 1"/>
          <p:cNvSpPr txBox="1">
            <a:spLocks/>
          </p:cNvSpPr>
          <p:nvPr/>
        </p:nvSpPr>
        <p:spPr>
          <a:xfrm>
            <a:off x="609600" y="427038"/>
            <a:ext cx="8229600" cy="1143000"/>
          </a:xfrm>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smtClean="0">
                <a:solidFill>
                  <a:schemeClr val="bg1"/>
                </a:solidFill>
                <a:latin typeface="华文细黑" panose="02010600040101010101" pitchFamily="2" charset="-122"/>
                <a:ea typeface="华文细黑" panose="02010600040101010101" pitchFamily="2" charset="-122"/>
              </a:rPr>
              <a:t>软件可靠性模型的分类</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4225484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Trivedi </a:t>
            </a:r>
            <a:r>
              <a:rPr lang="zh-CN" altLang="zh-CN" dirty="0"/>
              <a:t>分类及其他分类</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136</a:t>
            </a:fld>
            <a:endParaRPr lang="zh-CN" altLang="en-US"/>
          </a:p>
        </p:txBody>
      </p:sp>
      <p:sp>
        <p:nvSpPr>
          <p:cNvPr id="5" name="标题 1"/>
          <p:cNvSpPr txBox="1">
            <a:spLocks noGrp="1"/>
          </p:cNvSpPr>
          <p:nvPr>
            <p:ph type="title"/>
          </p:nvPr>
        </p:nvSpPr>
        <p:spPr>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smtClean="0">
                <a:solidFill>
                  <a:schemeClr val="bg1"/>
                </a:solidFill>
                <a:latin typeface="华文细黑" panose="02010600040101010101" pitchFamily="2" charset="-122"/>
                <a:ea typeface="华文细黑" panose="02010600040101010101" pitchFamily="2" charset="-122"/>
              </a:rPr>
              <a:t>软件可靠性模型的分类</a:t>
            </a:r>
            <a:endParaRPr lang="zh-CN" altLang="en-US" sz="4000" b="1" dirty="0">
              <a:solidFill>
                <a:schemeClr val="bg1"/>
              </a:solidFill>
              <a:latin typeface="华文细黑" panose="02010600040101010101" pitchFamily="2" charset="-122"/>
              <a:ea typeface="华文细黑" panose="02010600040101010101" pitchFamily="2" charset="-122"/>
            </a:endParaRPr>
          </a:p>
        </p:txBody>
      </p:sp>
      <p:pic>
        <p:nvPicPr>
          <p:cNvPr id="6" name="图片 5"/>
          <p:cNvPicPr/>
          <p:nvPr/>
        </p:nvPicPr>
        <p:blipFill>
          <a:blip r:embed="rId2"/>
          <a:stretch>
            <a:fillRect/>
          </a:stretch>
        </p:blipFill>
        <p:spPr>
          <a:xfrm>
            <a:off x="971600" y="2276872"/>
            <a:ext cx="7560840" cy="4104456"/>
          </a:xfrm>
          <a:prstGeom prst="rect">
            <a:avLst/>
          </a:prstGeom>
        </p:spPr>
      </p:pic>
    </p:spTree>
    <p:extLst>
      <p:ext uri="{BB962C8B-B14F-4D97-AF65-F5344CB8AC3E}">
        <p14:creationId xmlns:p14="http://schemas.microsoft.com/office/powerpoint/2010/main" val="33316530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137</a:t>
            </a:fld>
            <a:endParaRPr lang="zh-CN" altLang="en-US"/>
          </a:p>
        </p:txBody>
      </p:sp>
      <p:pic>
        <p:nvPicPr>
          <p:cNvPr id="26625" name="Picture 1" descr="C:\Users\zdp\AppData\Roaming\Tencent\Users\106601855\QQ\WinTemp\RichOle\H]Y[O)]$GAIP5]C~NDY72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8640"/>
            <a:ext cx="8016602" cy="2858211"/>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C:\Users\zdp\AppData\Roaming\Tencent\Users\106601855\QQ\WinTemp\RichOle\82SK${O04OIS$2@44KP{RD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116" y="3429000"/>
            <a:ext cx="7756054" cy="178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8009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138</a:t>
            </a:fld>
            <a:endParaRPr lang="zh-CN" altLang="en-US"/>
          </a:p>
        </p:txBody>
      </p:sp>
      <p:pic>
        <p:nvPicPr>
          <p:cNvPr id="27649" name="Picture 1" descr="C:\Users\zdp\AppData\Roaming\Tencent\Users\106601855\QQ\WinTemp\RichOle\TJ[8FZ@R%_}Q]L56]S%@4Y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0648"/>
            <a:ext cx="8235592"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80504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139</a:t>
            </a:fld>
            <a:endParaRPr lang="zh-CN" altLang="en-US"/>
          </a:p>
        </p:txBody>
      </p:sp>
      <p:pic>
        <p:nvPicPr>
          <p:cNvPr id="28677" name="Picture 5" descr="C:\Users\zdp\AppData\Roaming\Tencent\Users\106601855\QQ\WinTemp\RichOle\}$1AB1AA7~J_H)PHHGC(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8531937" cy="390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763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3">
            <a:hlinkClick r:id="" action="ppaction://ole?verb=0"/>
          </p:cNvPr>
          <p:cNvGraphicFramePr>
            <a:graphicFrameLocks/>
          </p:cNvGraphicFramePr>
          <p:nvPr>
            <p:extLst>
              <p:ext uri="{D42A27DB-BD31-4B8C-83A1-F6EECF244321}">
                <p14:modId xmlns:p14="http://schemas.microsoft.com/office/powerpoint/2010/main" val="1624500169"/>
              </p:ext>
            </p:extLst>
          </p:nvPr>
        </p:nvGraphicFramePr>
        <p:xfrm>
          <a:off x="2124075" y="2205038"/>
          <a:ext cx="4103688" cy="3529012"/>
        </p:xfrm>
        <a:graphic>
          <a:graphicData uri="http://schemas.openxmlformats.org/presentationml/2006/ole">
            <mc:AlternateContent xmlns:mc="http://schemas.openxmlformats.org/markup-compatibility/2006">
              <mc:Choice xmlns:v="urn:schemas-microsoft-com:vml" Requires="v">
                <p:oleObj spid="_x0000_s4293" name="剪辑" r:id="rId3" imgW="3135313" imgH="3649663" progId="MS_ClipArt_Gallery.2">
                  <p:embed/>
                </p:oleObj>
              </mc:Choice>
              <mc:Fallback>
                <p:oleObj name="剪辑" r:id="rId3" imgW="3135313" imgH="3649663"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2205038"/>
                        <a:ext cx="4103688" cy="352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7" name="AutoShape 4"/>
          <p:cNvSpPr>
            <a:spLocks noChangeArrowheads="1"/>
          </p:cNvSpPr>
          <p:nvPr/>
        </p:nvSpPr>
        <p:spPr bwMode="auto">
          <a:xfrm>
            <a:off x="5178425" y="1196975"/>
            <a:ext cx="3505200" cy="1511300"/>
          </a:xfrm>
          <a:prstGeom prst="cloudCallout">
            <a:avLst>
              <a:gd name="adj1" fmla="val -92028"/>
              <a:gd name="adj2" fmla="val 33056"/>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b="1">
                <a:latin typeface="黑体" pitchFamily="49" charset="-122"/>
                <a:ea typeface="黑体" pitchFamily="49" charset="-122"/>
              </a:rPr>
              <a:t>软件测试：成也萧何，败也萧何！！</a:t>
            </a:r>
          </a:p>
        </p:txBody>
      </p:sp>
      <p:sp>
        <p:nvSpPr>
          <p:cNvPr id="16388" name="Text Box 5"/>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1.2 </a:t>
            </a:r>
            <a:r>
              <a:rPr lang="zh-CN" altLang="en-US" dirty="0"/>
              <a:t>软件现状：软件可靠性工程意识</a:t>
            </a:r>
          </a:p>
        </p:txBody>
      </p:sp>
      <p:sp>
        <p:nvSpPr>
          <p:cNvPr id="16389" name="Rectangle 6"/>
          <p:cNvSpPr>
            <a:spLocks noChangeArrowheads="1"/>
          </p:cNvSpPr>
          <p:nvPr/>
        </p:nvSpPr>
        <p:spPr bwMode="auto">
          <a:xfrm>
            <a:off x="2184400" y="5924550"/>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黑体" pitchFamily="49" charset="-122"/>
                <a:ea typeface="黑体" pitchFamily="49" charset="-122"/>
              </a:rPr>
              <a:t>软件可靠性工程意识亟待提高！</a:t>
            </a:r>
          </a:p>
        </p:txBody>
      </p:sp>
    </p:spTree>
    <p:extLst>
      <p:ext uri="{BB962C8B-B14F-4D97-AF65-F5344CB8AC3E}">
        <p14:creationId xmlns:p14="http://schemas.microsoft.com/office/powerpoint/2010/main" val="30786065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140</a:t>
            </a:fld>
            <a:endParaRPr lang="zh-CN" altLang="en-US"/>
          </a:p>
        </p:txBody>
      </p:sp>
      <p:pic>
        <p:nvPicPr>
          <p:cNvPr id="29697" name="Picture 1" descr="C:\Users\zdp\AppData\Roaming\Tencent\Users\106601855\QQ\WinTemp\RichOle\$_ROX4Y8Q)@IE3EEU55}@2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8224802"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05098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141</a:t>
            </a:fld>
            <a:endParaRPr lang="zh-CN" altLang="en-US"/>
          </a:p>
        </p:txBody>
      </p:sp>
      <p:pic>
        <p:nvPicPr>
          <p:cNvPr id="30721" name="Picture 1" descr="C:\Users\zdp\AppData\Roaming\Tencent\Users\106601855\QQ\WinTemp\RichOle\47H}UF(%7%OAOP(6_N]AL7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00998"/>
            <a:ext cx="8208912" cy="399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36932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142</a:t>
            </a:fld>
            <a:endParaRPr lang="zh-CN" altLang="en-US"/>
          </a:p>
        </p:txBody>
      </p:sp>
      <p:sp>
        <p:nvSpPr>
          <p:cNvPr id="3" name="灯片编号占位符 1"/>
          <p:cNvSpPr txBox="1">
            <a:spLocks/>
          </p:cNvSpPr>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142</a:t>
            </a:fld>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260648"/>
            <a:ext cx="8581389"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descr="C:\Users\zdp\AppData\Roaming\Tencent\Users\106601855\QQ\WinTemp\RichOle\MJSUWQ6I3SYZXQ$8[E{41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5419663"/>
            <a:ext cx="3266607" cy="84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4271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143</a:t>
            </a:fld>
            <a:endParaRPr lang="zh-CN" altLang="en-US"/>
          </a:p>
        </p:txBody>
      </p:sp>
      <p:pic>
        <p:nvPicPr>
          <p:cNvPr id="31745" name="Picture 1" descr="C:\Users\zdp\AppData\Roaming\Tencent\Users\106601855\QQ\WinTemp\RichOle\`AP)P]`U%B4`~`(D9][@_%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8359426" cy="3888432"/>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C:\Users\zdp\AppData\Roaming\Tencent\Users\106601855\QQ\WinTemp\RichOle\_(CF%}JD0MH@A((P_~SZGO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938" y="4293096"/>
            <a:ext cx="8003704" cy="145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23787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C:\Users\zdp\AppData\Roaming\Tencent\Users\106601855\QQ\WinTemp\RichOle\TVP]KQ87A@_F{T%OWKI`4[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659"/>
            <a:ext cx="5040560" cy="7797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zdp\AppData\Roaming\Tencent\Users\106601855\QQ\WinTemp\RichOle\W{7`]7Q]3}J2VT(]75D~1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24743"/>
            <a:ext cx="8208912" cy="398114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144</a:t>
            </a:fld>
            <a:endParaRPr lang="zh-CN" altLang="en-US"/>
          </a:p>
        </p:txBody>
      </p:sp>
    </p:spTree>
    <p:extLst>
      <p:ext uri="{BB962C8B-B14F-4D97-AF65-F5344CB8AC3E}">
        <p14:creationId xmlns:p14="http://schemas.microsoft.com/office/powerpoint/2010/main" val="124284348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1"/>
          </a:solidFill>
        </p:spPr>
        <p:txBody>
          <a:bodyPr vert="horz" lIns="91440" tIns="45720" rIns="91440" bIns="45720" rtlCol="0" anchor="ctr">
            <a:noAutofit/>
          </a:bodyPr>
          <a:lstStyle/>
          <a:p>
            <a:r>
              <a:rPr lang="zh-CN" altLang="zh-CN" sz="4000" b="1" dirty="0">
                <a:solidFill>
                  <a:schemeClr val="bg1"/>
                </a:solidFill>
                <a:latin typeface="华文细黑" panose="02010600040101010101" pitchFamily="2" charset="-122"/>
                <a:ea typeface="华文细黑" panose="02010600040101010101" pitchFamily="2" charset="-122"/>
              </a:rPr>
              <a:t>可靠性建模流程</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145</a:t>
            </a:fld>
            <a:endParaRPr lang="zh-CN" alt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204475573"/>
              </p:ext>
            </p:extLst>
          </p:nvPr>
        </p:nvGraphicFramePr>
        <p:xfrm>
          <a:off x="3275856" y="1484784"/>
          <a:ext cx="2978512" cy="5400600"/>
        </p:xfrm>
        <a:graphic>
          <a:graphicData uri="http://schemas.openxmlformats.org/presentationml/2006/ole">
            <mc:AlternateContent xmlns:mc="http://schemas.openxmlformats.org/markup-compatibility/2006">
              <mc:Choice xmlns:v="urn:schemas-microsoft-com:vml" Requires="v">
                <p:oleObj spid="_x0000_s16549" name="Visio" r:id="rId3" imgW="2273867" imgH="4301227" progId="Visio.Drawing.11">
                  <p:embed/>
                </p:oleObj>
              </mc:Choice>
              <mc:Fallback>
                <p:oleObj name="Visio" r:id="rId3" imgW="2273867" imgH="4301227" progId="Visio.Drawing.11">
                  <p:embed/>
                  <p:pic>
                    <p:nvPicPr>
                      <p:cNvPr id="0" name=""/>
                      <p:cNvPicPr>
                        <a:picLocks noChangeAspect="1" noChangeArrowheads="1"/>
                      </p:cNvPicPr>
                      <p:nvPr/>
                    </p:nvPicPr>
                    <p:blipFill>
                      <a:blip r:embed="rId4"/>
                      <a:srcRect/>
                      <a:stretch>
                        <a:fillRect/>
                      </a:stretch>
                    </p:blipFill>
                    <p:spPr bwMode="auto">
                      <a:xfrm>
                        <a:off x="3275856" y="1484784"/>
                        <a:ext cx="2978512" cy="5400600"/>
                      </a:xfrm>
                      <a:prstGeom prst="rect">
                        <a:avLst/>
                      </a:prstGeom>
                      <a:noFill/>
                    </p:spPr>
                  </p:pic>
                </p:oleObj>
              </mc:Fallback>
            </mc:AlternateContent>
          </a:graphicData>
        </a:graphic>
      </p:graphicFrame>
    </p:spTree>
    <p:extLst>
      <p:ext uri="{BB962C8B-B14F-4D97-AF65-F5344CB8AC3E}">
        <p14:creationId xmlns:p14="http://schemas.microsoft.com/office/powerpoint/2010/main" val="18092611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C:\Users\zdp\AppData\Roaming\Tencent\Users\106601855\QQ\WinTemp\RichOle\99_OY4A~M3(SQK$MRI}E_%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16631"/>
            <a:ext cx="5544616" cy="134080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843" y="1533524"/>
            <a:ext cx="8048613" cy="4408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146</a:t>
            </a:fld>
            <a:endParaRPr lang="zh-CN" altLang="en-US"/>
          </a:p>
        </p:txBody>
      </p:sp>
    </p:spTree>
    <p:extLst>
      <p:ext uri="{BB962C8B-B14F-4D97-AF65-F5344CB8AC3E}">
        <p14:creationId xmlns:p14="http://schemas.microsoft.com/office/powerpoint/2010/main" val="114533805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C:\Users\zdp\AppData\Roaming\Tencent\Users\106601855\QQ\WinTemp\RichOle\41S}P}~P8Y())URJD2(61G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6632"/>
            <a:ext cx="8932515" cy="8175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340768"/>
            <a:ext cx="7930794" cy="4343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147</a:t>
            </a:fld>
            <a:endParaRPr lang="zh-CN" altLang="en-US"/>
          </a:p>
        </p:txBody>
      </p:sp>
    </p:spTree>
    <p:extLst>
      <p:ext uri="{BB962C8B-B14F-4D97-AF65-F5344CB8AC3E}">
        <p14:creationId xmlns:p14="http://schemas.microsoft.com/office/powerpoint/2010/main" val="415649927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C:\Users\zdp\AppData\Roaming\Tencent\Users\106601855\QQ\WinTemp\RichOle\3LH_7Y~R]ITZ@$GB[$M5G]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6632"/>
            <a:ext cx="7864202" cy="65647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Users\zdp\AppData\Roaming\Tencent\Users\106601855\QQ\WinTemp\RichOle\9J~3`U[~5LRl7YQ(NA2~6.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3" descr="C:\Users\zdp\AppData\Roaming\Tencent\Users\106601855\QQ\WinTemp\RichOle\9J~3`U[~5LRl7YQ(NA2~6.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C:\Users\zdp\AppData\Roaming\Tencent\Users\106601855\QQ\WinTemp\RichOle\9J~3`U[~5LRl7YQ(NA2~6.png"/>
          <p:cNvSpPr>
            <a:spLocks noChangeAspect="1" noChangeArrowheads="1"/>
          </p:cNvSpPr>
          <p:nvPr/>
        </p:nvSpPr>
        <p:spPr bwMode="auto">
          <a:xfrm>
            <a:off x="304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21" name="Picture 5" descr="C:\Users\zdp\AppData\Roaming\Tencent\Users\106601855\QQ\WinTemp\RichOle\}JGJ9D79E@[_0PF}VNFFI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40768"/>
            <a:ext cx="8458994" cy="482549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2"/>
          </p:nvPr>
        </p:nvSpPr>
        <p:spPr/>
        <p:txBody>
          <a:bodyPr/>
          <a:lstStyle/>
          <a:p>
            <a:fld id="{0C913308-F349-4B6D-A68A-DD1791B4A57B}" type="slidenum">
              <a:rPr lang="zh-CN" altLang="en-US" smtClean="0"/>
              <a:t>148</a:t>
            </a:fld>
            <a:endParaRPr lang="zh-CN" altLang="en-US"/>
          </a:p>
        </p:txBody>
      </p:sp>
    </p:spTree>
    <p:extLst>
      <p:ext uri="{BB962C8B-B14F-4D97-AF65-F5344CB8AC3E}">
        <p14:creationId xmlns:p14="http://schemas.microsoft.com/office/powerpoint/2010/main" val="376597237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zdp\AppData\Roaming\Tencent\Users\106601855\QQ\WinTemp\RichOle\M}5F96__I4(C%2QK~1DZ9Q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8164810" cy="4502349"/>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149</a:t>
            </a:fld>
            <a:endParaRPr lang="zh-CN" altLang="en-US"/>
          </a:p>
        </p:txBody>
      </p:sp>
    </p:spTree>
    <p:extLst>
      <p:ext uri="{BB962C8B-B14F-4D97-AF65-F5344CB8AC3E}">
        <p14:creationId xmlns:p14="http://schemas.microsoft.com/office/powerpoint/2010/main" val="36720527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393700" y="260350"/>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1.3 </a:t>
            </a:r>
            <a:r>
              <a:rPr lang="zh-CN" altLang="en-US" dirty="0"/>
              <a:t>软件可靠性工程进展：发展历程</a:t>
            </a:r>
          </a:p>
        </p:txBody>
      </p:sp>
      <p:sp>
        <p:nvSpPr>
          <p:cNvPr id="17411" name="Rectangle 4"/>
          <p:cNvSpPr>
            <a:spLocks noChangeArrowheads="1"/>
          </p:cNvSpPr>
          <p:nvPr/>
        </p:nvSpPr>
        <p:spPr bwMode="auto">
          <a:xfrm>
            <a:off x="755650" y="1268413"/>
            <a:ext cx="784860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ts val="1200"/>
              </a:spcBef>
            </a:pPr>
            <a:r>
              <a:rPr lang="en-US" altLang="zh-CN" sz="2400">
                <a:latin typeface="黑体" pitchFamily="49" charset="-122"/>
                <a:ea typeface="黑体" pitchFamily="49" charset="-122"/>
              </a:rPr>
              <a:t>1</a:t>
            </a:r>
            <a:r>
              <a:rPr lang="zh-CN" altLang="en-US" sz="2400">
                <a:latin typeface="黑体" pitchFamily="49" charset="-122"/>
                <a:ea typeface="黑体" pitchFamily="49" charset="-122"/>
              </a:rPr>
              <a:t>、由于计算机技术的飞速发展与广泛应用，软件可靠性问题于上个世纪 </a:t>
            </a:r>
            <a:r>
              <a:rPr lang="en-US" altLang="zh-CN" sz="2400">
                <a:latin typeface="黑体" pitchFamily="49" charset="-122"/>
                <a:ea typeface="黑体" pitchFamily="49" charset="-122"/>
              </a:rPr>
              <a:t>50 </a:t>
            </a:r>
            <a:r>
              <a:rPr lang="zh-CN" altLang="en-US" sz="2400">
                <a:latin typeface="黑体" pitchFamily="49" charset="-122"/>
                <a:ea typeface="黑体" pitchFamily="49" charset="-122"/>
              </a:rPr>
              <a:t>年代在美国航空航天界得到关注和研究，相应的概念得以产生。</a:t>
            </a:r>
          </a:p>
          <a:p>
            <a:pPr>
              <a:spcBef>
                <a:spcPts val="1200"/>
              </a:spcBef>
            </a:pPr>
            <a:r>
              <a:rPr lang="en-US" altLang="zh-CN" sz="2400">
                <a:latin typeface="黑体" pitchFamily="49" charset="-122"/>
                <a:ea typeface="黑体" pitchFamily="49" charset="-122"/>
              </a:rPr>
              <a:t>2</a:t>
            </a:r>
            <a:r>
              <a:rPr lang="zh-CN" altLang="en-US" sz="2400">
                <a:latin typeface="黑体" pitchFamily="49" charset="-122"/>
                <a:ea typeface="黑体" pitchFamily="49" charset="-122"/>
              </a:rPr>
              <a:t>、上个世纪</a:t>
            </a:r>
            <a:r>
              <a:rPr lang="en-US" altLang="zh-CN" sz="2400">
                <a:latin typeface="黑体" pitchFamily="49" charset="-122"/>
                <a:ea typeface="黑体" pitchFamily="49" charset="-122"/>
              </a:rPr>
              <a:t>70</a:t>
            </a:r>
            <a:r>
              <a:rPr lang="zh-CN" altLang="en-US" sz="2400">
                <a:latin typeface="黑体" pitchFamily="49" charset="-122"/>
                <a:ea typeface="黑体" pitchFamily="49" charset="-122"/>
              </a:rPr>
              <a:t>年代中后期以来，以软件工程的大力发展为契机， 假传统可靠性工程技术和方法， 软件可靠性工程得以产生和发展。 </a:t>
            </a:r>
          </a:p>
          <a:p>
            <a:pPr>
              <a:spcBef>
                <a:spcPts val="1200"/>
              </a:spcBef>
            </a:pPr>
            <a:r>
              <a:rPr lang="en-US" altLang="zh-CN" sz="2400">
                <a:latin typeface="黑体" pitchFamily="49" charset="-122"/>
                <a:ea typeface="黑体" pitchFamily="49" charset="-122"/>
              </a:rPr>
              <a:t>3</a:t>
            </a:r>
            <a:r>
              <a:rPr lang="zh-CN" altLang="en-US" sz="2400">
                <a:latin typeface="黑体" pitchFamily="49" charset="-122"/>
                <a:ea typeface="黑体" pitchFamily="49" charset="-122"/>
              </a:rPr>
              <a:t>、软件可靠性工程的发展得益于软件可靠性模型的研究与应用。</a:t>
            </a:r>
            <a:r>
              <a:rPr lang="en-US" altLang="zh-CN" sz="2400">
                <a:latin typeface="黑体" pitchFamily="49" charset="-122"/>
                <a:ea typeface="黑体" pitchFamily="49" charset="-122"/>
              </a:rPr>
              <a:t>20 </a:t>
            </a:r>
            <a:r>
              <a:rPr lang="zh-CN" altLang="en-US" sz="2400">
                <a:latin typeface="黑体" pitchFamily="49" charset="-122"/>
                <a:ea typeface="黑体" pitchFamily="49" charset="-122"/>
              </a:rPr>
              <a:t>世纪</a:t>
            </a:r>
            <a:r>
              <a:rPr lang="en-US" altLang="zh-CN" sz="2400">
                <a:latin typeface="黑体" pitchFamily="49" charset="-122"/>
                <a:ea typeface="黑体" pitchFamily="49" charset="-122"/>
              </a:rPr>
              <a:t>80 </a:t>
            </a:r>
            <a:r>
              <a:rPr lang="zh-CN" altLang="en-US" sz="2400">
                <a:latin typeface="黑体" pitchFamily="49" charset="-122"/>
                <a:ea typeface="黑体" pitchFamily="49" charset="-122"/>
              </a:rPr>
              <a:t>年代之前，软件可靠性工作主要侧重于模型的研究和建立。</a:t>
            </a:r>
          </a:p>
        </p:txBody>
      </p:sp>
    </p:spTree>
    <p:extLst>
      <p:ext uri="{BB962C8B-B14F-4D97-AF65-F5344CB8AC3E}">
        <p14:creationId xmlns:p14="http://schemas.microsoft.com/office/powerpoint/2010/main" val="355560517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descr="C:\Users\zdp\AppData\Roaming\Tencent\Users\106601855\QQ\WinTemp\RichOle\66[6%[VRMTUZ9Y4NEL@J3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496944" cy="374657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Users\zdp\AppData\Roaming\Tencent\Users\106601855\QQ\WinTemp\RichOle\60{T[JMI6BL1917UX3940X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5160" y="4149080"/>
            <a:ext cx="4449664" cy="185148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150</a:t>
            </a:fld>
            <a:endParaRPr lang="zh-CN" altLang="en-US"/>
          </a:p>
        </p:txBody>
      </p:sp>
    </p:spTree>
    <p:extLst>
      <p:ext uri="{BB962C8B-B14F-4D97-AF65-F5344CB8AC3E}">
        <p14:creationId xmlns:p14="http://schemas.microsoft.com/office/powerpoint/2010/main" val="397927814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C:\Users\zdp\AppData\Roaming\Tencent\Users\106601855\QQ\WinTemp\RichOle\[GF~LFGC7J`7(PCJLH7V5M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764704"/>
            <a:ext cx="8068419" cy="417986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151</a:t>
            </a:fld>
            <a:endParaRPr lang="zh-CN" altLang="en-US"/>
          </a:p>
        </p:txBody>
      </p:sp>
    </p:spTree>
    <p:extLst>
      <p:ext uri="{BB962C8B-B14F-4D97-AF65-F5344CB8AC3E}">
        <p14:creationId xmlns:p14="http://schemas.microsoft.com/office/powerpoint/2010/main" val="333460593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152</a:t>
            </a:fld>
            <a:endParaRPr lang="zh-CN" altLang="en-US"/>
          </a:p>
        </p:txBody>
      </p:sp>
      <p:pic>
        <p:nvPicPr>
          <p:cNvPr id="13313" name="Picture 1" descr="C:\Users\zdp\AppData\Roaming\Tencent\Users\106601855\QQ\WinTemp\RichOle\6_C82W27)M{XF{Y2JX}Q$K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529005"/>
            <a:ext cx="8223101" cy="378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04569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153</a:t>
            </a:fld>
            <a:endParaRPr lang="zh-CN" altLang="en-US"/>
          </a:p>
        </p:txBody>
      </p:sp>
      <p:pic>
        <p:nvPicPr>
          <p:cNvPr id="14337" name="Picture 1" descr="C:\Users\zdp\AppData\Roaming\Tencent\Users\106601855\QQ\WinTemp\RichOle\MA)A7N8$%6P2]A%6TS~9M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7" y="692696"/>
            <a:ext cx="8086163"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0973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154</a:t>
            </a:fld>
            <a:endParaRPr lang="zh-CN" altLang="en-US"/>
          </a:p>
        </p:txBody>
      </p:sp>
      <p:pic>
        <p:nvPicPr>
          <p:cNvPr id="15361" name="Picture 1" descr="C:\Users\zdp\AppData\Roaming\Tencent\Users\106601855\QQ\WinTemp\RichOle\16%SWS0}9ZT6[89L0}PO)6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8640"/>
            <a:ext cx="7867253" cy="67718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052736"/>
            <a:ext cx="8225794"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73030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155</a:t>
            </a:fld>
            <a:endParaRPr lang="zh-CN" altLang="en-US"/>
          </a:p>
        </p:txBody>
      </p:sp>
      <p:pic>
        <p:nvPicPr>
          <p:cNvPr id="16385" name="Picture 1" descr="C:\Users\zdp\AppData\Roaming\Tencent\Users\106601855\QQ\WinTemp\RichOle\I3[JZ7W%M}2COR7`5P`DX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32656"/>
            <a:ext cx="8929464" cy="3799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5839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156</a:t>
            </a:fld>
            <a:endParaRPr lang="zh-CN" altLang="en-US"/>
          </a:p>
        </p:txBody>
      </p:sp>
      <p:pic>
        <p:nvPicPr>
          <p:cNvPr id="17409" name="Picture 1" descr="C:\Users\zdp\AppData\Roaming\Tencent\Users\106601855\QQ\WinTemp\RichOle\Z2LLU(WQ001GK(SPQQD@]I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6672"/>
            <a:ext cx="8499355" cy="3931041"/>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650954"/>
            <a:ext cx="6480720" cy="1047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176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157</a:t>
            </a:fld>
            <a:endParaRPr lang="zh-CN" altLang="en-US"/>
          </a:p>
        </p:txBody>
      </p:sp>
      <p:pic>
        <p:nvPicPr>
          <p:cNvPr id="18433" name="Picture 1" descr="C:\Users\zdp\AppData\Roaming\Tencent\Users\106601855\QQ\WinTemp\RichOle\4{M4QZ246)JS`TMU3EA3VK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5" y="260648"/>
            <a:ext cx="7704856" cy="3394714"/>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0" y="3655362"/>
            <a:ext cx="65405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883" y="5013176"/>
            <a:ext cx="5400600" cy="166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11658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57200" y="274638"/>
            <a:ext cx="8363272" cy="778098"/>
          </a:xfrm>
          <a:solidFill>
            <a:schemeClr val="accent1"/>
          </a:solidFill>
        </p:spPr>
        <p:txBody>
          <a:bodyPr>
            <a:noAutofit/>
          </a:bodyPr>
          <a:lstStyle/>
          <a:p>
            <a:r>
              <a:rPr lang="en-US" altLang="zh-CN" sz="3600" b="1" dirty="0" err="1"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Jelinski-Moranda</a:t>
            </a:r>
            <a:r>
              <a:rPr lang="zh-CN" altLang="en-US" sz="3600" b="1" dirty="0"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模型</a:t>
            </a:r>
            <a:endPar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8" name="TextBox 7"/>
          <p:cNvSpPr txBox="1"/>
          <p:nvPr/>
        </p:nvSpPr>
        <p:spPr>
          <a:xfrm>
            <a:off x="467544" y="1124744"/>
            <a:ext cx="1710725"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b="1" dirty="0" smtClean="0"/>
              <a:t>编程实现</a:t>
            </a:r>
            <a:endParaRPr lang="zh-CN" altLang="en-US" sz="2400" b="1" dirty="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00808"/>
            <a:ext cx="8331200"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1914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159</a:t>
            </a:fld>
            <a:endParaRPr lang="zh-CN" altLang="en-US"/>
          </a:p>
        </p:txBody>
      </p:sp>
      <p:pic>
        <p:nvPicPr>
          <p:cNvPr id="19457" name="Picture 1" descr="C:\Users\zdp\AppData\Roaming\Tencent\Users\106601855\QQ\WinTemp\RichOle\RTH$T{$14Q}E(Q`L$3M3MY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414766" cy="48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5082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3"/>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1.3 </a:t>
            </a:r>
            <a:r>
              <a:rPr lang="zh-CN" altLang="en-US" dirty="0"/>
              <a:t>软件可靠性工程进展：发展历程</a:t>
            </a:r>
          </a:p>
        </p:txBody>
      </p:sp>
      <p:sp>
        <p:nvSpPr>
          <p:cNvPr id="18435" name="Rectangle 4"/>
          <p:cNvSpPr>
            <a:spLocks noChangeArrowheads="1"/>
          </p:cNvSpPr>
          <p:nvPr/>
        </p:nvSpPr>
        <p:spPr bwMode="auto">
          <a:xfrm>
            <a:off x="1042988" y="1412875"/>
            <a:ext cx="7777162"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ts val="1200"/>
              </a:spcBef>
            </a:pPr>
            <a:r>
              <a:rPr lang="en-US" altLang="zh-CN" sz="2400">
                <a:latin typeface="黑体" pitchFamily="49" charset="-122"/>
                <a:ea typeface="黑体" pitchFamily="49" charset="-122"/>
              </a:rPr>
              <a:t>4</a:t>
            </a:r>
            <a:r>
              <a:rPr lang="zh-CN" altLang="en-US" sz="2400">
                <a:latin typeface="黑体" pitchFamily="49" charset="-122"/>
                <a:ea typeface="黑体" pitchFamily="49" charset="-122"/>
              </a:rPr>
              <a:t>、</a:t>
            </a:r>
            <a:r>
              <a:rPr lang="en-US" altLang="zh-CN" sz="2400">
                <a:latin typeface="黑体" pitchFamily="49" charset="-122"/>
                <a:ea typeface="黑体" pitchFamily="49" charset="-122"/>
              </a:rPr>
              <a:t>20 </a:t>
            </a:r>
            <a:r>
              <a:rPr lang="zh-CN" altLang="en-US" sz="2400">
                <a:latin typeface="黑体" pitchFamily="49" charset="-122"/>
                <a:ea typeface="黑体" pitchFamily="49" charset="-122"/>
              </a:rPr>
              <a:t>世纪 </a:t>
            </a:r>
            <a:r>
              <a:rPr lang="en-US" altLang="zh-CN" sz="2400">
                <a:latin typeface="黑体" pitchFamily="49" charset="-122"/>
                <a:ea typeface="黑体" pitchFamily="49" charset="-122"/>
              </a:rPr>
              <a:t>90 </a:t>
            </a:r>
            <a:r>
              <a:rPr lang="zh-CN" altLang="en-US" sz="2400">
                <a:latin typeface="黑体" pitchFamily="49" charset="-122"/>
                <a:ea typeface="黑体" pitchFamily="49" charset="-122"/>
              </a:rPr>
              <a:t>年代以来，软件可靠性工程的研究和实践最终跳出了模型论战，在软件可靠性设计、测试、分析评估、预计预测等方面进行了比较系统的研究和比较广泛的实践，取得了显著成效。</a:t>
            </a:r>
          </a:p>
          <a:p>
            <a:pPr>
              <a:spcBef>
                <a:spcPts val="1200"/>
              </a:spcBef>
            </a:pPr>
            <a:r>
              <a:rPr lang="en-US" altLang="zh-CN" sz="2400">
                <a:latin typeface="黑体" pitchFamily="49" charset="-122"/>
                <a:ea typeface="黑体" pitchFamily="49" charset="-122"/>
              </a:rPr>
              <a:t>5</a:t>
            </a:r>
            <a:r>
              <a:rPr lang="zh-CN" altLang="en-US" sz="2400">
                <a:latin typeface="黑体" pitchFamily="49" charset="-122"/>
                <a:ea typeface="黑体" pitchFamily="49" charset="-122"/>
              </a:rPr>
              <a:t>、以</a:t>
            </a:r>
            <a:r>
              <a:rPr lang="en-US" altLang="zh-CN" sz="2400">
                <a:latin typeface="黑体" pitchFamily="49" charset="-122"/>
                <a:ea typeface="黑体" pitchFamily="49" charset="-122"/>
              </a:rPr>
              <a:t>1992</a:t>
            </a:r>
            <a:r>
              <a:rPr lang="zh-CN" altLang="en-US" sz="2400">
                <a:latin typeface="黑体" pitchFamily="49" charset="-122"/>
                <a:ea typeface="黑体" pitchFamily="49" charset="-122"/>
              </a:rPr>
              <a:t>年</a:t>
            </a:r>
            <a:r>
              <a:rPr lang="en-US" altLang="zh-CN" sz="2400">
                <a:latin typeface="黑体" pitchFamily="49" charset="-122"/>
                <a:ea typeface="黑体" pitchFamily="49" charset="-122"/>
              </a:rPr>
              <a:t>AT&amp;T Bell </a:t>
            </a:r>
            <a:r>
              <a:rPr lang="zh-CN" altLang="en-US" sz="2400">
                <a:latin typeface="黑体" pitchFamily="49" charset="-122"/>
                <a:ea typeface="黑体" pitchFamily="49" charset="-122"/>
              </a:rPr>
              <a:t>实验室定义的最佳软件可靠性工程大纲为标志，开启了软件可靠性工程管理之先河，从体系上进一步完善了软件可靠性工程体系。</a:t>
            </a:r>
          </a:p>
          <a:p>
            <a:pPr>
              <a:spcBef>
                <a:spcPts val="1200"/>
              </a:spcBef>
            </a:pPr>
            <a:r>
              <a:rPr lang="en-US" altLang="zh-CN" sz="2400">
                <a:latin typeface="黑体" pitchFamily="49" charset="-122"/>
                <a:ea typeface="黑体" pitchFamily="49" charset="-122"/>
              </a:rPr>
              <a:t>6</a:t>
            </a:r>
            <a:r>
              <a:rPr lang="zh-CN" altLang="en-US" sz="2400">
                <a:latin typeface="黑体" pitchFamily="49" charset="-122"/>
                <a:ea typeface="黑体" pitchFamily="49" charset="-122"/>
              </a:rPr>
              <a:t>、目前， 软件可靠性工程的发展着重于技术体系、 标准规范的建立，着重于理论和方法的应用，着重于各类工具的开发与应用，正在取得工程上的突破与进展。</a:t>
            </a:r>
          </a:p>
        </p:txBody>
      </p:sp>
    </p:spTree>
    <p:extLst>
      <p:ext uri="{BB962C8B-B14F-4D97-AF65-F5344CB8AC3E}">
        <p14:creationId xmlns:p14="http://schemas.microsoft.com/office/powerpoint/2010/main" val="309481606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160</a:t>
            </a:fld>
            <a:endParaRPr lang="zh-CN" altLang="en-US"/>
          </a:p>
        </p:txBody>
      </p:sp>
      <p:pic>
        <p:nvPicPr>
          <p:cNvPr id="20481" name="Picture 1" descr="C:\Users\zdp\AppData\Roaming\Tencent\Users\106601855\QQ\WinTemp\RichOle\1K6Z_S](}${M~2]`AEURIK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76672"/>
            <a:ext cx="7816518" cy="252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905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161</a:t>
            </a:fld>
            <a:endParaRPr lang="zh-CN" altLang="en-US" dirty="0"/>
          </a:p>
        </p:txBody>
      </p:sp>
      <p:sp>
        <p:nvSpPr>
          <p:cNvPr id="3" name="标题 1"/>
          <p:cNvSpPr txBox="1">
            <a:spLocks/>
          </p:cNvSpPr>
          <p:nvPr/>
        </p:nvSpPr>
        <p:spPr>
          <a:xfrm>
            <a:off x="457200" y="305279"/>
            <a:ext cx="8363272" cy="778098"/>
          </a:xfrm>
          <a:prstGeom prst="rect">
            <a:avLst/>
          </a:prstGeom>
          <a:solidFill>
            <a:schemeClr val="accent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dirty="0" err="1" smtClean="0">
                <a:solidFill>
                  <a:schemeClr val="bg1"/>
                </a:solidFill>
              </a:rPr>
              <a:t>Goel-Okumoto</a:t>
            </a:r>
            <a:r>
              <a:rPr lang="en-US" altLang="zh-CN" sz="3600" dirty="0" smtClean="0">
                <a:solidFill>
                  <a:schemeClr val="bg1"/>
                </a:solidFill>
              </a:rPr>
              <a:t>(G-O)</a:t>
            </a:r>
            <a:r>
              <a:rPr lang="zh-CN" altLang="zh-CN" sz="3600" dirty="0" smtClean="0">
                <a:solidFill>
                  <a:schemeClr val="bg1"/>
                </a:solidFill>
              </a:rPr>
              <a:t> 模型</a:t>
            </a:r>
            <a:endPar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683568" y="1196752"/>
                <a:ext cx="8136904" cy="4462760"/>
              </a:xfrm>
              <a:prstGeom prst="rect">
                <a:avLst/>
              </a:prstGeom>
            </p:spPr>
            <p:txBody>
              <a:bodyPr wrap="square">
                <a:spAutoFit/>
              </a:bodyPr>
              <a:lstStyle/>
              <a:p>
                <a:pPr algn="just">
                  <a:spcBef>
                    <a:spcPts val="600"/>
                  </a:spcBef>
                </a:pPr>
                <a:r>
                  <a:rPr lang="en-US" altLang="zh-CN" sz="2400" b="1" dirty="0" smtClean="0"/>
                  <a:t>         </a:t>
                </a:r>
                <a:r>
                  <a:rPr lang="en-US" altLang="zh-CN" sz="2400" b="1" dirty="0" err="1" smtClean="0"/>
                  <a:t>Goel-Okumoto</a:t>
                </a:r>
                <a:r>
                  <a:rPr lang="zh-CN" altLang="zh-CN" sz="2400" b="1" dirty="0"/>
                  <a:t>软件可靠性模型</a:t>
                </a:r>
                <a:r>
                  <a:rPr lang="en-US" altLang="zh-CN" sz="2400" b="1" dirty="0"/>
                  <a:t>(G-O</a:t>
                </a:r>
                <a:r>
                  <a:rPr lang="zh-CN" altLang="zh-CN" sz="2400" b="1" dirty="0"/>
                  <a:t>模型</a:t>
                </a:r>
                <a:r>
                  <a:rPr lang="en-US" altLang="zh-CN" sz="2400" b="1" dirty="0"/>
                  <a:t>)</a:t>
                </a:r>
                <a:r>
                  <a:rPr lang="zh-CN" altLang="zh-CN" sz="2400" b="1" dirty="0"/>
                  <a:t>于</a:t>
                </a:r>
                <a:r>
                  <a:rPr lang="en-US" altLang="zh-CN" sz="2400" b="1" dirty="0"/>
                  <a:t>1979</a:t>
                </a:r>
                <a:r>
                  <a:rPr lang="zh-CN" altLang="zh-CN" sz="2400" b="1" dirty="0"/>
                  <a:t>年由</a:t>
                </a:r>
                <a:r>
                  <a:rPr lang="en-US" altLang="zh-CN" sz="2400" b="1" dirty="0" err="1"/>
                  <a:t>Goel</a:t>
                </a:r>
                <a:r>
                  <a:rPr lang="zh-CN" altLang="zh-CN" sz="2400" b="1" dirty="0"/>
                  <a:t>和</a:t>
                </a:r>
                <a:r>
                  <a:rPr lang="en-US" altLang="zh-CN" sz="2400" b="1" dirty="0" err="1"/>
                  <a:t>Okumoto</a:t>
                </a:r>
                <a:r>
                  <a:rPr lang="zh-CN" altLang="zh-CN" sz="2400" b="1" dirty="0"/>
                  <a:t>提出，属于</a:t>
                </a:r>
                <a:r>
                  <a:rPr lang="en-US" altLang="zh-CN" sz="2400" b="1" dirty="0"/>
                  <a:t>NHPP</a:t>
                </a:r>
                <a:r>
                  <a:rPr lang="zh-CN" altLang="zh-CN" sz="2400" b="1" dirty="0"/>
                  <a:t>有限错误模型，其基本假设如下</a:t>
                </a:r>
                <a:r>
                  <a:rPr lang="zh-CN" altLang="zh-CN" sz="2400" b="1" dirty="0" smtClean="0"/>
                  <a:t>：</a:t>
                </a:r>
                <a:endParaRPr lang="en-US" altLang="zh-CN" sz="2400" b="1" dirty="0" smtClean="0"/>
              </a:p>
              <a:p>
                <a:pPr lvl="1" algn="just">
                  <a:spcBef>
                    <a:spcPts val="600"/>
                  </a:spcBef>
                </a:pPr>
                <a:r>
                  <a:rPr lang="en-US" altLang="zh-CN" sz="2400" b="1" dirty="0" smtClean="0">
                    <a:solidFill>
                      <a:srgbClr val="0070C0"/>
                    </a:solidFill>
                    <a:latin typeface="华文仿宋" panose="02010600040101010101" pitchFamily="2" charset="-122"/>
                    <a:ea typeface="华文仿宋" panose="02010600040101010101" pitchFamily="2" charset="-122"/>
                  </a:rPr>
                  <a:t>1) </a:t>
                </a:r>
                <a:r>
                  <a:rPr lang="zh-CN" altLang="zh-CN" sz="2400" b="1" dirty="0" smtClean="0">
                    <a:solidFill>
                      <a:srgbClr val="0070C0"/>
                    </a:solidFill>
                    <a:latin typeface="华文仿宋" panose="02010600040101010101" pitchFamily="2" charset="-122"/>
                    <a:ea typeface="华文仿宋" panose="02010600040101010101" pitchFamily="2" charset="-122"/>
                  </a:rPr>
                  <a:t>测试</a:t>
                </a:r>
                <a:r>
                  <a:rPr lang="zh-CN" altLang="zh-CN" sz="2400" b="1" dirty="0">
                    <a:solidFill>
                      <a:srgbClr val="0070C0"/>
                    </a:solidFill>
                    <a:latin typeface="华文仿宋" panose="02010600040101010101" pitchFamily="2" charset="-122"/>
                    <a:ea typeface="华文仿宋" panose="02010600040101010101" pitchFamily="2" charset="-122"/>
                  </a:rPr>
                  <a:t>未运行时的软件失效为</a:t>
                </a:r>
                <a:r>
                  <a:rPr lang="en-US" altLang="zh-CN" sz="2400" b="1" dirty="0">
                    <a:solidFill>
                      <a:srgbClr val="0070C0"/>
                    </a:solidFill>
                    <a:latin typeface="华文仿宋" panose="02010600040101010101" pitchFamily="2" charset="-122"/>
                    <a:ea typeface="华文仿宋" panose="02010600040101010101" pitchFamily="2" charset="-122"/>
                  </a:rPr>
                  <a:t>0</a:t>
                </a:r>
                <a:r>
                  <a:rPr lang="zh-CN" altLang="zh-CN" sz="2400" b="1" dirty="0">
                    <a:solidFill>
                      <a:srgbClr val="0070C0"/>
                    </a:solidFill>
                    <a:latin typeface="华文仿宋" panose="02010600040101010101" pitchFamily="2" charset="-122"/>
                    <a:ea typeface="华文仿宋" panose="02010600040101010101" pitchFamily="2" charset="-122"/>
                  </a:rPr>
                  <a:t>；当测试进行时，软件失效服从均值为</a:t>
                </a:r>
                <a14:m>
                  <m:oMath xmlns:m="http://schemas.openxmlformats.org/officeDocument/2006/math">
                    <m:r>
                      <a:rPr lang="en-US" altLang="zh-CN" sz="2400" b="1" i="1">
                        <a:solidFill>
                          <a:srgbClr val="0070C0"/>
                        </a:solidFill>
                        <a:latin typeface="Cambria Math"/>
                      </a:rPr>
                      <m:t>𝐦</m:t>
                    </m:r>
                    <m:d>
                      <m:dPr>
                        <m:ctrlPr>
                          <a:rPr lang="zh-CN" altLang="zh-CN" sz="2400" b="1" i="1">
                            <a:solidFill>
                              <a:srgbClr val="0070C0"/>
                            </a:solidFill>
                            <a:latin typeface="Cambria Math"/>
                          </a:rPr>
                        </m:ctrlPr>
                      </m:dPr>
                      <m:e>
                        <m:r>
                          <a:rPr lang="en-US" altLang="zh-CN" sz="2400" b="1" i="1">
                            <a:solidFill>
                              <a:srgbClr val="0070C0"/>
                            </a:solidFill>
                            <a:latin typeface="Cambria Math"/>
                          </a:rPr>
                          <m:t>𝒕</m:t>
                        </m:r>
                      </m:e>
                    </m:d>
                  </m:oMath>
                </a14:m>
                <a:r>
                  <a:rPr lang="zh-CN" altLang="zh-CN" sz="2400" b="1" dirty="0">
                    <a:solidFill>
                      <a:srgbClr val="0070C0"/>
                    </a:solidFill>
                    <a:latin typeface="华文仿宋" panose="02010600040101010101" pitchFamily="2" charset="-122"/>
                    <a:ea typeface="华文仿宋" panose="02010600040101010101" pitchFamily="2" charset="-122"/>
                  </a:rPr>
                  <a:t>的泊松分布</a:t>
                </a:r>
                <a:r>
                  <a:rPr lang="zh-CN" altLang="zh-CN" sz="2400" b="1" dirty="0" smtClean="0">
                    <a:solidFill>
                      <a:srgbClr val="0070C0"/>
                    </a:solidFill>
                    <a:latin typeface="华文仿宋" panose="02010600040101010101" pitchFamily="2" charset="-122"/>
                    <a:ea typeface="华文仿宋" panose="02010600040101010101" pitchFamily="2" charset="-122"/>
                  </a:rPr>
                  <a:t>；</a:t>
                </a:r>
                <a:endParaRPr lang="en-US" altLang="zh-CN" sz="2400" b="1" dirty="0" smtClean="0">
                  <a:solidFill>
                    <a:srgbClr val="0070C0"/>
                  </a:solidFill>
                  <a:latin typeface="华文仿宋" panose="02010600040101010101" pitchFamily="2" charset="-122"/>
                  <a:ea typeface="华文仿宋" panose="02010600040101010101" pitchFamily="2" charset="-122"/>
                </a:endParaRPr>
              </a:p>
              <a:p>
                <a:pPr lvl="1" algn="just">
                  <a:spcBef>
                    <a:spcPts val="600"/>
                  </a:spcBef>
                </a:pPr>
                <a:r>
                  <a:rPr lang="en-US" altLang="zh-CN" sz="2400" b="1" dirty="0" smtClean="0">
                    <a:solidFill>
                      <a:srgbClr val="0070C0"/>
                    </a:solidFill>
                    <a:latin typeface="华文仿宋" panose="02010600040101010101" pitchFamily="2" charset="-122"/>
                    <a:ea typeface="华文仿宋" panose="02010600040101010101" pitchFamily="2" charset="-122"/>
                  </a:rPr>
                  <a:t>2</a:t>
                </a:r>
                <a:r>
                  <a:rPr lang="en-US" altLang="zh-CN" sz="2400" b="1" dirty="0">
                    <a:solidFill>
                      <a:srgbClr val="0070C0"/>
                    </a:solidFill>
                    <a:latin typeface="华文仿宋" panose="02010600040101010101" pitchFamily="2" charset="-122"/>
                    <a:ea typeface="华文仿宋" panose="02010600040101010101" pitchFamily="2" charset="-122"/>
                  </a:rPr>
                  <a:t>) </a:t>
                </a:r>
                <a:r>
                  <a:rPr lang="zh-CN" altLang="zh-CN" sz="2400" b="1" dirty="0">
                    <a:solidFill>
                      <a:srgbClr val="0070C0"/>
                    </a:solidFill>
                    <a:latin typeface="华文仿宋" panose="02010600040101010101" pitchFamily="2" charset="-122"/>
                    <a:ea typeface="华文仿宋" panose="02010600040101010101" pitchFamily="2" charset="-122"/>
                  </a:rPr>
                  <a:t>当</a:t>
                </a:r>
                <a14:m>
                  <m:oMath xmlns:m="http://schemas.openxmlformats.org/officeDocument/2006/math">
                    <m:r>
                      <a:rPr lang="en-US" altLang="zh-CN" sz="2400" b="1">
                        <a:solidFill>
                          <a:srgbClr val="0070C0"/>
                        </a:solidFill>
                        <a:latin typeface="Cambria Math"/>
                      </a:rPr>
                      <m:t>△</m:t>
                    </m:r>
                    <m:r>
                      <a:rPr lang="en-US" altLang="zh-CN" sz="2400" b="1" i="1">
                        <a:solidFill>
                          <a:srgbClr val="0070C0"/>
                        </a:solidFill>
                        <a:latin typeface="Cambria Math"/>
                      </a:rPr>
                      <m:t>𝐭</m:t>
                    </m:r>
                    <m:r>
                      <a:rPr lang="en-US" altLang="zh-CN" sz="2400" b="1">
                        <a:solidFill>
                          <a:srgbClr val="0070C0"/>
                        </a:solidFill>
                        <a:latin typeface="Cambria Math"/>
                      </a:rPr>
                      <m:t>→</m:t>
                    </m:r>
                    <m:r>
                      <a:rPr lang="en-US" altLang="zh-CN" sz="2400" b="1" i="1">
                        <a:solidFill>
                          <a:srgbClr val="0070C0"/>
                        </a:solidFill>
                        <a:latin typeface="Cambria Math"/>
                      </a:rPr>
                      <m:t>𝟎</m:t>
                    </m:r>
                  </m:oMath>
                </a14:m>
                <a:r>
                  <a:rPr lang="en-US" altLang="zh-CN" sz="2400" b="1" dirty="0">
                    <a:solidFill>
                      <a:srgbClr val="0070C0"/>
                    </a:solidFill>
                    <a:latin typeface="华文仿宋" panose="02010600040101010101" pitchFamily="2" charset="-122"/>
                    <a:ea typeface="华文仿宋" panose="02010600040101010101" pitchFamily="2" charset="-122"/>
                  </a:rPr>
                  <a:t> </a:t>
                </a:r>
                <a:r>
                  <a:rPr lang="zh-CN" altLang="zh-CN" sz="2400" b="1" dirty="0">
                    <a:solidFill>
                      <a:srgbClr val="0070C0"/>
                    </a:solidFill>
                    <a:latin typeface="华文仿宋" panose="02010600040101010101" pitchFamily="2" charset="-122"/>
                    <a:ea typeface="华文仿宋" panose="02010600040101010101" pitchFamily="2" charset="-122"/>
                  </a:rPr>
                  <a:t>时</a:t>
                </a:r>
                <a:r>
                  <a:rPr lang="en-US" altLang="zh-CN" sz="2400" b="1" dirty="0">
                    <a:solidFill>
                      <a:srgbClr val="0070C0"/>
                    </a:solidFill>
                    <a:latin typeface="华文仿宋" panose="02010600040101010101" pitchFamily="2" charset="-122"/>
                    <a:ea typeface="华文仿宋" panose="02010600040101010101" pitchFamily="2" charset="-122"/>
                  </a:rPr>
                  <a:t>, </a:t>
                </a:r>
                <a:r>
                  <a:rPr lang="zh-CN" altLang="zh-CN" sz="2400" b="1" dirty="0">
                    <a:solidFill>
                      <a:srgbClr val="0070C0"/>
                    </a:solidFill>
                    <a:latin typeface="华文仿宋" panose="02010600040101010101" pitchFamily="2" charset="-122"/>
                    <a:ea typeface="华文仿宋" panose="02010600040101010101" pitchFamily="2" charset="-122"/>
                  </a:rPr>
                  <a:t>测试时间</a:t>
                </a:r>
                <a14:m>
                  <m:oMath xmlns:m="http://schemas.openxmlformats.org/officeDocument/2006/math">
                    <m:d>
                      <m:dPr>
                        <m:ctrlPr>
                          <a:rPr lang="zh-CN" altLang="zh-CN" sz="2400" b="1" i="1">
                            <a:solidFill>
                              <a:srgbClr val="0070C0"/>
                            </a:solidFill>
                            <a:latin typeface="Cambria Math"/>
                          </a:rPr>
                        </m:ctrlPr>
                      </m:dPr>
                      <m:e>
                        <m:r>
                          <a:rPr lang="en-US" altLang="zh-CN" sz="2400" b="1" i="1">
                            <a:solidFill>
                              <a:srgbClr val="0070C0"/>
                            </a:solidFill>
                            <a:latin typeface="Cambria Math"/>
                          </a:rPr>
                          <m:t>𝒕</m:t>
                        </m:r>
                        <m:r>
                          <a:rPr lang="en-US" altLang="zh-CN" sz="2400" b="1" i="1">
                            <a:solidFill>
                              <a:srgbClr val="0070C0"/>
                            </a:solidFill>
                            <a:latin typeface="Cambria Math"/>
                          </a:rPr>
                          <m:t>,</m:t>
                        </m:r>
                        <m:r>
                          <a:rPr lang="en-US" altLang="zh-CN" sz="2400" b="1" i="1">
                            <a:solidFill>
                              <a:srgbClr val="0070C0"/>
                            </a:solidFill>
                            <a:latin typeface="Cambria Math"/>
                          </a:rPr>
                          <m:t>𝒕</m:t>
                        </m:r>
                        <m:r>
                          <a:rPr lang="en-US" altLang="zh-CN" sz="2400" b="1" i="1">
                            <a:solidFill>
                              <a:srgbClr val="0070C0"/>
                            </a:solidFill>
                            <a:latin typeface="Cambria Math"/>
                          </a:rPr>
                          <m:t>+</m:t>
                        </m:r>
                        <m:r>
                          <a:rPr lang="en-US" altLang="zh-CN" sz="2400" b="1" i="1">
                            <a:solidFill>
                              <a:srgbClr val="0070C0"/>
                            </a:solidFill>
                            <a:latin typeface="Cambria Math"/>
                          </a:rPr>
                          <m:t>𝜟</m:t>
                        </m:r>
                        <m:r>
                          <a:rPr lang="en-US" altLang="zh-CN" sz="2400" b="1" i="1">
                            <a:solidFill>
                              <a:srgbClr val="0070C0"/>
                            </a:solidFill>
                            <a:latin typeface="Cambria Math"/>
                          </a:rPr>
                          <m:t>𝒕</m:t>
                        </m:r>
                      </m:e>
                    </m:d>
                  </m:oMath>
                </a14:m>
                <a:r>
                  <a:rPr lang="zh-CN" altLang="zh-CN" sz="2400" b="1" dirty="0">
                    <a:solidFill>
                      <a:srgbClr val="0070C0"/>
                    </a:solidFill>
                    <a:latin typeface="华文仿宋" panose="02010600040101010101" pitchFamily="2" charset="-122"/>
                    <a:ea typeface="华文仿宋" panose="02010600040101010101" pitchFamily="2" charset="-122"/>
                  </a:rPr>
                  <a:t>内产生的失效与软件残留错误成正比</a:t>
                </a:r>
                <a:r>
                  <a:rPr lang="zh-CN" altLang="zh-CN" sz="2400" b="1" dirty="0" smtClean="0">
                    <a:solidFill>
                      <a:srgbClr val="0070C0"/>
                    </a:solidFill>
                    <a:latin typeface="华文仿宋" panose="02010600040101010101" pitchFamily="2" charset="-122"/>
                    <a:ea typeface="华文仿宋" panose="02010600040101010101" pitchFamily="2" charset="-122"/>
                  </a:rPr>
                  <a:t>；</a:t>
                </a:r>
                <a:endParaRPr lang="en-US" altLang="zh-CN" sz="2400" b="1" dirty="0" smtClean="0">
                  <a:solidFill>
                    <a:srgbClr val="0070C0"/>
                  </a:solidFill>
                  <a:latin typeface="华文仿宋" panose="02010600040101010101" pitchFamily="2" charset="-122"/>
                  <a:ea typeface="华文仿宋" panose="02010600040101010101" pitchFamily="2" charset="-122"/>
                </a:endParaRPr>
              </a:p>
              <a:p>
                <a:pPr lvl="1" algn="just">
                  <a:spcBef>
                    <a:spcPts val="600"/>
                  </a:spcBef>
                </a:pPr>
                <a:r>
                  <a:rPr lang="en-US" altLang="zh-CN" sz="2400" b="1" dirty="0" smtClean="0">
                    <a:solidFill>
                      <a:srgbClr val="0070C0"/>
                    </a:solidFill>
                    <a:latin typeface="华文仿宋" panose="02010600040101010101" pitchFamily="2" charset="-122"/>
                    <a:ea typeface="华文仿宋" panose="02010600040101010101" pitchFamily="2" charset="-122"/>
                  </a:rPr>
                  <a:t>3</a:t>
                </a:r>
                <a:r>
                  <a:rPr lang="en-US" altLang="zh-CN" sz="2400" b="1" dirty="0">
                    <a:solidFill>
                      <a:srgbClr val="0070C0"/>
                    </a:solidFill>
                    <a:latin typeface="华文仿宋" panose="02010600040101010101" pitchFamily="2" charset="-122"/>
                    <a:ea typeface="华文仿宋" panose="02010600040101010101" pitchFamily="2" charset="-122"/>
                  </a:rPr>
                  <a:t>) </a:t>
                </a:r>
                <a:r>
                  <a:rPr lang="zh-CN" altLang="zh-CN" sz="2400" b="1" dirty="0">
                    <a:solidFill>
                      <a:srgbClr val="0070C0"/>
                    </a:solidFill>
                    <a:latin typeface="华文仿宋" panose="02010600040101010101" pitchFamily="2" charset="-122"/>
                    <a:ea typeface="华文仿宋" panose="02010600040101010101" pitchFamily="2" charset="-122"/>
                  </a:rPr>
                  <a:t>对于任一组有限时间点，在对应时间段分别发生的失效次数相互独立</a:t>
                </a:r>
                <a:r>
                  <a:rPr lang="zh-CN" altLang="zh-CN" sz="2400" b="1" dirty="0" smtClean="0">
                    <a:solidFill>
                      <a:srgbClr val="0070C0"/>
                    </a:solidFill>
                    <a:latin typeface="华文仿宋" panose="02010600040101010101" pitchFamily="2" charset="-122"/>
                    <a:ea typeface="华文仿宋" panose="02010600040101010101" pitchFamily="2" charset="-122"/>
                  </a:rPr>
                  <a:t>；</a:t>
                </a:r>
                <a:endParaRPr lang="en-US" altLang="zh-CN" sz="2400" b="1" dirty="0" smtClean="0">
                  <a:solidFill>
                    <a:srgbClr val="0070C0"/>
                  </a:solidFill>
                  <a:latin typeface="华文仿宋" panose="02010600040101010101" pitchFamily="2" charset="-122"/>
                  <a:ea typeface="华文仿宋" panose="02010600040101010101" pitchFamily="2" charset="-122"/>
                </a:endParaRPr>
              </a:p>
              <a:p>
                <a:pPr lvl="1" algn="just">
                  <a:spcBef>
                    <a:spcPts val="600"/>
                  </a:spcBef>
                </a:pPr>
                <a:r>
                  <a:rPr lang="en-US" altLang="zh-CN" sz="2400" b="1" dirty="0" smtClean="0">
                    <a:solidFill>
                      <a:srgbClr val="0070C0"/>
                    </a:solidFill>
                    <a:latin typeface="华文仿宋" panose="02010600040101010101" pitchFamily="2" charset="-122"/>
                    <a:ea typeface="华文仿宋" panose="02010600040101010101" pitchFamily="2" charset="-122"/>
                  </a:rPr>
                  <a:t>4</a:t>
                </a:r>
                <a:r>
                  <a:rPr lang="en-US" altLang="zh-CN" sz="2400" b="1" dirty="0">
                    <a:solidFill>
                      <a:srgbClr val="0070C0"/>
                    </a:solidFill>
                    <a:latin typeface="华文仿宋" panose="02010600040101010101" pitchFamily="2" charset="-122"/>
                    <a:ea typeface="华文仿宋" panose="02010600040101010101" pitchFamily="2" charset="-122"/>
                  </a:rPr>
                  <a:t>) </a:t>
                </a:r>
                <a:r>
                  <a:rPr lang="zh-CN" altLang="zh-CN" sz="2400" b="1" dirty="0">
                    <a:solidFill>
                      <a:srgbClr val="0070C0"/>
                    </a:solidFill>
                    <a:latin typeface="华文仿宋" panose="02010600040101010101" pitchFamily="2" charset="-122"/>
                    <a:ea typeface="华文仿宋" panose="02010600040101010101" pitchFamily="2" charset="-122"/>
                  </a:rPr>
                  <a:t>每次只修正一个错误，当软件故障出现时，引发故障的错误被立即排除，并不会引入新的错误</a:t>
                </a:r>
                <a:r>
                  <a:rPr lang="zh-CN" altLang="zh-CN" sz="2400" b="1" dirty="0" smtClean="0">
                    <a:solidFill>
                      <a:srgbClr val="0070C0"/>
                    </a:solidFill>
                    <a:latin typeface="华文仿宋" panose="02010600040101010101" pitchFamily="2" charset="-122"/>
                    <a:ea typeface="华文仿宋" panose="02010600040101010101" pitchFamily="2" charset="-122"/>
                  </a:rPr>
                  <a:t>。</a:t>
                </a:r>
                <a:endParaRPr lang="zh-CN" altLang="en-US" sz="2400" dirty="0">
                  <a:solidFill>
                    <a:srgbClr val="0070C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83568" y="1196752"/>
                <a:ext cx="8136904" cy="4462760"/>
              </a:xfrm>
              <a:prstGeom prst="rect">
                <a:avLst/>
              </a:prstGeom>
              <a:blipFill rotWithShape="1">
                <a:blip r:embed="rId2"/>
                <a:stretch>
                  <a:fillRect l="-1124" t="-1639" r="-1199" b="-2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9384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162</a:t>
            </a:fld>
            <a:endParaRPr lang="zh-CN" altLang="en-US"/>
          </a:p>
        </p:txBody>
      </p:sp>
      <p:sp>
        <p:nvSpPr>
          <p:cNvPr id="3" name="标题 1"/>
          <p:cNvSpPr txBox="1">
            <a:spLocks/>
          </p:cNvSpPr>
          <p:nvPr/>
        </p:nvSpPr>
        <p:spPr>
          <a:xfrm>
            <a:off x="457200" y="305279"/>
            <a:ext cx="8363272" cy="778098"/>
          </a:xfrm>
          <a:prstGeom prst="rect">
            <a:avLst/>
          </a:prstGeom>
          <a:solidFill>
            <a:schemeClr val="accent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dirty="0" err="1" smtClean="0">
                <a:solidFill>
                  <a:schemeClr val="bg1"/>
                </a:solidFill>
              </a:rPr>
              <a:t>Goel-Okumoto</a:t>
            </a:r>
            <a:r>
              <a:rPr lang="en-US" altLang="zh-CN" sz="3600" dirty="0" smtClean="0">
                <a:solidFill>
                  <a:schemeClr val="bg1"/>
                </a:solidFill>
              </a:rPr>
              <a:t>(G-O)</a:t>
            </a:r>
            <a:r>
              <a:rPr lang="zh-CN" altLang="zh-CN" sz="3600" dirty="0" smtClean="0">
                <a:solidFill>
                  <a:schemeClr val="bg1"/>
                </a:solidFill>
              </a:rPr>
              <a:t> 模型</a:t>
            </a:r>
            <a:endPar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611560" y="1268760"/>
                <a:ext cx="8208912" cy="461665"/>
              </a:xfrm>
              <a:prstGeom prst="rect">
                <a:avLst/>
              </a:prstGeom>
            </p:spPr>
            <p:txBody>
              <a:bodyPr wrap="square">
                <a:spAutoFit/>
              </a:bodyPr>
              <a:lstStyle/>
              <a:p>
                <a:r>
                  <a:rPr lang="en-US" altLang="zh-CN" sz="2400" b="1" dirty="0"/>
                  <a:t>G-O</a:t>
                </a:r>
                <a:r>
                  <a:rPr lang="zh-CN" altLang="zh-CN" sz="2400" b="1" dirty="0"/>
                  <a:t>模型在测试区间</a:t>
                </a:r>
                <a14:m>
                  <m:oMath xmlns:m="http://schemas.openxmlformats.org/officeDocument/2006/math">
                    <m:d>
                      <m:dPr>
                        <m:begChr m:val="["/>
                        <m:endChr m:val="]"/>
                        <m:ctrlPr>
                          <a:rPr lang="zh-CN" altLang="zh-CN" sz="2400" b="1" i="1">
                            <a:latin typeface="Cambria Math"/>
                          </a:rPr>
                        </m:ctrlPr>
                      </m:dPr>
                      <m:e>
                        <m:r>
                          <a:rPr lang="en-US" altLang="zh-CN" sz="2400" b="1" i="1">
                            <a:latin typeface="Cambria Math"/>
                          </a:rPr>
                          <m:t>𝟎</m:t>
                        </m:r>
                        <m:r>
                          <a:rPr lang="en-US" altLang="zh-CN" sz="2400" b="1" i="1">
                            <a:latin typeface="Cambria Math"/>
                          </a:rPr>
                          <m:t>.</m:t>
                        </m:r>
                        <m:r>
                          <a:rPr lang="en-US" altLang="zh-CN" sz="2400" b="1" i="1">
                            <a:latin typeface="Cambria Math"/>
                          </a:rPr>
                          <m:t>𝒕</m:t>
                        </m:r>
                      </m:e>
                    </m:d>
                  </m:oMath>
                </a14:m>
                <a:r>
                  <a:rPr lang="zh-CN" altLang="zh-CN" sz="2400" b="1" dirty="0"/>
                  <a:t>内的累计失效数期望函数为</a:t>
                </a:r>
                <a:endParaRPr lang="zh-CN" altLang="en-US" sz="2400" b="1" dirty="0"/>
              </a:p>
            </p:txBody>
          </p:sp>
        </mc:Choice>
        <mc:Fallback xmlns="">
          <p:sp>
            <p:nvSpPr>
              <p:cNvPr id="4" name="矩形 3"/>
              <p:cNvSpPr>
                <a:spLocks noRot="1" noChangeAspect="1" noMove="1" noResize="1" noEditPoints="1" noAdjustHandles="1" noChangeArrowheads="1" noChangeShapeType="1" noTextEdit="1"/>
              </p:cNvSpPr>
              <p:nvPr/>
            </p:nvSpPr>
            <p:spPr>
              <a:xfrm>
                <a:off x="611560" y="1268760"/>
                <a:ext cx="8208912" cy="461665"/>
              </a:xfrm>
              <a:prstGeom prst="rect">
                <a:avLst/>
              </a:prstGeom>
              <a:blipFill rotWithShape="1">
                <a:blip r:embed="rId2"/>
                <a:stretch>
                  <a:fillRect l="-1114" t="-15789"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195736" y="1916832"/>
                <a:ext cx="3528392"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𝐦</m:t>
                      </m:r>
                      <m:d>
                        <m:dPr>
                          <m:ctrlPr>
                            <a:rPr lang="zh-CN" altLang="zh-CN" sz="2400" b="1" i="1">
                              <a:latin typeface="Cambria Math"/>
                            </a:rPr>
                          </m:ctrlPr>
                        </m:dPr>
                        <m:e>
                          <m:r>
                            <a:rPr lang="en-US" altLang="zh-CN" sz="2400" b="1" i="1">
                              <a:latin typeface="Cambria Math"/>
                            </a:rPr>
                            <m:t>𝒕</m:t>
                          </m:r>
                        </m:e>
                      </m:d>
                      <m:r>
                        <a:rPr lang="en-US" altLang="zh-CN" sz="2400" b="1" i="1">
                          <a:latin typeface="Cambria Math"/>
                        </a:rPr>
                        <m:t>=</m:t>
                      </m:r>
                      <m:r>
                        <a:rPr lang="en-US" altLang="zh-CN" sz="2400" b="1" i="1">
                          <a:latin typeface="Cambria Math"/>
                        </a:rPr>
                        <m:t>𝒂</m:t>
                      </m:r>
                      <m:d>
                        <m:dPr>
                          <m:ctrlPr>
                            <a:rPr lang="zh-CN" altLang="zh-CN" sz="2400" b="1" i="1">
                              <a:latin typeface="Cambria Math"/>
                            </a:rPr>
                          </m:ctrlPr>
                        </m:dPr>
                        <m:e>
                          <m:r>
                            <a:rPr lang="en-US" altLang="zh-CN" sz="2400" b="1" i="1">
                              <a:latin typeface="Cambria Math"/>
                            </a:rPr>
                            <m:t>𝟏</m:t>
                          </m:r>
                          <m:r>
                            <a:rPr lang="en-US" altLang="zh-CN" sz="2400" b="1" i="1">
                              <a:latin typeface="Cambria Math"/>
                            </a:rPr>
                            <m:t>−</m:t>
                          </m:r>
                          <m:sSup>
                            <m:sSupPr>
                              <m:ctrlPr>
                                <a:rPr lang="zh-CN" altLang="zh-CN" sz="2400" b="1" i="1">
                                  <a:latin typeface="Cambria Math"/>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𝒃𝒕</m:t>
                              </m:r>
                            </m:sup>
                          </m:sSup>
                        </m:e>
                      </m:d>
                    </m:oMath>
                  </m:oMathPara>
                </a14:m>
                <a:endParaRPr lang="zh-CN" altLang="en-US" sz="2400" b="1" dirty="0"/>
              </a:p>
            </p:txBody>
          </p:sp>
        </mc:Choice>
        <mc:Fallback xmlns="">
          <p:sp>
            <p:nvSpPr>
              <p:cNvPr id="5" name="矩形 4"/>
              <p:cNvSpPr>
                <a:spLocks noRot="1" noChangeAspect="1" noMove="1" noResize="1" noEditPoints="1" noAdjustHandles="1" noChangeArrowheads="1" noChangeShapeType="1" noTextEdit="1"/>
              </p:cNvSpPr>
              <p:nvPr/>
            </p:nvSpPr>
            <p:spPr>
              <a:xfrm>
                <a:off x="2195736" y="1916832"/>
                <a:ext cx="3528392" cy="509178"/>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93640" y="2564904"/>
                <a:ext cx="3395481" cy="461665"/>
              </a:xfrm>
              <a:prstGeom prst="rect">
                <a:avLst/>
              </a:prstGeom>
            </p:spPr>
            <p:txBody>
              <a:bodyPr wrap="none">
                <a:spAutoFit/>
              </a:bodyPr>
              <a:lstStyle/>
              <a:p>
                <a14:m>
                  <m:oMath xmlns:m="http://schemas.openxmlformats.org/officeDocument/2006/math">
                    <m:r>
                      <a:rPr lang="en-US" altLang="zh-CN" sz="2400" b="1" i="1">
                        <a:latin typeface="Cambria Math"/>
                      </a:rPr>
                      <m:t>𝐭</m:t>
                    </m:r>
                  </m:oMath>
                </a14:m>
                <a:r>
                  <a:rPr lang="zh-CN" altLang="zh-CN" sz="2400" b="1" dirty="0"/>
                  <a:t>为软件累计测试时间</a:t>
                </a:r>
                <a:r>
                  <a:rPr lang="zh-CN" altLang="zh-CN" sz="2400" b="1" dirty="0" smtClean="0"/>
                  <a:t>。</a:t>
                </a:r>
                <a:endParaRPr lang="zh-CN" altLang="zh-CN" sz="2400" b="1" dirty="0"/>
              </a:p>
            </p:txBody>
          </p:sp>
        </mc:Choice>
        <mc:Fallback xmlns="">
          <p:sp>
            <p:nvSpPr>
              <p:cNvPr id="6" name="矩形 5"/>
              <p:cNvSpPr>
                <a:spLocks noRot="1" noChangeAspect="1" noMove="1" noResize="1" noEditPoints="1" noAdjustHandles="1" noChangeArrowheads="1" noChangeShapeType="1" noTextEdit="1"/>
              </p:cNvSpPr>
              <p:nvPr/>
            </p:nvSpPr>
            <p:spPr>
              <a:xfrm>
                <a:off x="593640" y="2564904"/>
                <a:ext cx="3395481" cy="461665"/>
              </a:xfrm>
              <a:prstGeom prst="rect">
                <a:avLst/>
              </a:prstGeom>
              <a:blipFill rotWithShape="1">
                <a:blip r:embed="rId4"/>
                <a:stretch>
                  <a:fillRect t="-16000" r="-2513" b="-2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555057" y="3789040"/>
                <a:ext cx="4868128" cy="538994"/>
              </a:xfrm>
              <a:prstGeom prst="rect">
                <a:avLst/>
              </a:prstGeom>
            </p:spPr>
            <p:txBody>
              <a:bodyPr wrap="none">
                <a:spAutoFit/>
              </a:bodyPr>
              <a:lstStyle/>
              <a:p>
                <a14:m>
                  <m:oMath xmlns:m="http://schemas.openxmlformats.org/officeDocument/2006/math">
                    <m:r>
                      <a:rPr lang="en-US" altLang="zh-CN" sz="2400" b="1" i="1">
                        <a:latin typeface="Cambria Math"/>
                      </a:rPr>
                      <m:t>𝐑</m:t>
                    </m:r>
                    <m:d>
                      <m:dPr>
                        <m:ctrlPr>
                          <a:rPr lang="zh-CN" altLang="zh-CN" sz="2400" b="1" i="1">
                            <a:latin typeface="Cambria Math"/>
                          </a:rPr>
                        </m:ctrlPr>
                      </m:dPr>
                      <m:e>
                        <m:r>
                          <a:rPr lang="en-US" altLang="zh-CN" sz="2400" b="1" i="1">
                            <a:latin typeface="Cambria Math"/>
                          </a:rPr>
                          <m:t>𝒔</m:t>
                        </m:r>
                      </m:e>
                      <m:e>
                        <m:r>
                          <a:rPr lang="en-US" altLang="zh-CN" sz="2400" b="1" i="1">
                            <a:latin typeface="Cambria Math"/>
                          </a:rPr>
                          <m:t>𝒕</m:t>
                        </m:r>
                      </m:e>
                    </m:d>
                    <m:r>
                      <a:rPr lang="en-US" altLang="zh-CN" sz="2400" b="1" i="1">
                        <a:latin typeface="Cambria Math"/>
                      </a:rPr>
                      <m:t>=</m:t>
                    </m:r>
                    <m:sSup>
                      <m:sSupPr>
                        <m:ctrlPr>
                          <a:rPr lang="zh-CN" altLang="zh-CN" sz="2400" b="1" i="1">
                            <a:latin typeface="Cambria Math"/>
                          </a:rPr>
                        </m:ctrlPr>
                      </m:sSupPr>
                      <m:e>
                        <m:r>
                          <a:rPr lang="en-US" altLang="zh-CN" sz="2400" b="1" i="1">
                            <a:latin typeface="Cambria Math"/>
                          </a:rPr>
                          <m:t>𝒆</m:t>
                        </m:r>
                      </m:e>
                      <m:sup>
                        <m:r>
                          <a:rPr lang="en-US" altLang="zh-CN" sz="2400" b="1" i="1">
                            <a:latin typeface="Cambria Math"/>
                          </a:rPr>
                          <m:t>𝒂</m:t>
                        </m:r>
                        <m:r>
                          <a:rPr lang="en-US" altLang="zh-CN" sz="2400" b="1" i="1">
                            <a:latin typeface="Cambria Math"/>
                          </a:rPr>
                          <m:t>(</m:t>
                        </m:r>
                        <m:sSup>
                          <m:sSupPr>
                            <m:ctrlPr>
                              <a:rPr lang="zh-CN" altLang="zh-CN" sz="2400" b="1" i="1">
                                <a:latin typeface="Cambria Math"/>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𝒃</m:t>
                            </m:r>
                            <m:d>
                              <m:dPr>
                                <m:ctrlPr>
                                  <a:rPr lang="zh-CN" altLang="zh-CN" sz="2400" b="1" i="1">
                                    <a:latin typeface="Cambria Math"/>
                                  </a:rPr>
                                </m:ctrlPr>
                              </m:dPr>
                              <m:e>
                                <m:r>
                                  <a:rPr lang="en-US" altLang="zh-CN" sz="2400" b="1" i="1">
                                    <a:latin typeface="Cambria Math"/>
                                  </a:rPr>
                                  <m:t>𝒕</m:t>
                                </m:r>
                                <m:r>
                                  <a:rPr lang="en-US" altLang="zh-CN" sz="2400" b="1" i="1">
                                    <a:latin typeface="Cambria Math"/>
                                  </a:rPr>
                                  <m:t>+</m:t>
                                </m:r>
                                <m:r>
                                  <a:rPr lang="en-US" altLang="zh-CN" sz="2400" b="1" i="1">
                                    <a:latin typeface="Cambria Math"/>
                                  </a:rPr>
                                  <m:t>𝒔</m:t>
                                </m:r>
                              </m:e>
                            </m:d>
                          </m:sup>
                        </m:sSup>
                        <m:r>
                          <a:rPr lang="en-US" altLang="zh-CN" sz="2400" b="1" i="1">
                            <a:latin typeface="Cambria Math"/>
                          </a:rPr>
                          <m:t>−</m:t>
                        </m:r>
                        <m:sSup>
                          <m:sSupPr>
                            <m:ctrlPr>
                              <a:rPr lang="zh-CN" altLang="zh-CN" sz="2400" b="1" i="1">
                                <a:latin typeface="Cambria Math"/>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𝒃𝒕</m:t>
                            </m:r>
                          </m:sup>
                        </m:sSup>
                        <m:r>
                          <a:rPr lang="en-US" altLang="zh-CN" sz="2400" b="1" i="1">
                            <a:latin typeface="Cambria Math"/>
                          </a:rPr>
                          <m:t>)</m:t>
                        </m:r>
                      </m:sup>
                    </m:sSup>
                  </m:oMath>
                </a14:m>
                <a:r>
                  <a:rPr lang="en-US" altLang="zh-CN" sz="2400" b="1" dirty="0"/>
                  <a:t>=</a:t>
                </a:r>
                <a14:m>
                  <m:oMath xmlns:m="http://schemas.openxmlformats.org/officeDocument/2006/math">
                    <m:sSup>
                      <m:sSupPr>
                        <m:ctrlPr>
                          <a:rPr lang="zh-CN" altLang="zh-CN" sz="2400" b="1" i="1">
                            <a:latin typeface="Cambria Math"/>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𝐦</m:t>
                        </m:r>
                        <m:r>
                          <a:rPr lang="en-US" altLang="zh-CN" sz="2400" b="1">
                            <a:latin typeface="Cambria Math"/>
                          </a:rPr>
                          <m:t>(</m:t>
                        </m:r>
                        <m:r>
                          <a:rPr lang="en-US" altLang="zh-CN" sz="2400" b="1" i="1">
                            <a:latin typeface="Cambria Math"/>
                          </a:rPr>
                          <m:t>𝐬</m:t>
                        </m:r>
                        <m:r>
                          <a:rPr lang="en-US" altLang="zh-CN" sz="2400" b="1">
                            <a:latin typeface="Cambria Math"/>
                          </a:rPr>
                          <m:t>)</m:t>
                        </m:r>
                        <m:sSup>
                          <m:sSupPr>
                            <m:ctrlPr>
                              <a:rPr lang="zh-CN" altLang="zh-CN" sz="2400" b="1" i="1">
                                <a:latin typeface="Cambria Math"/>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𝒃𝒕</m:t>
                            </m:r>
                          </m:sup>
                        </m:sSup>
                      </m:sup>
                    </m:sSup>
                  </m:oMath>
                </a14:m>
                <a:endParaRPr lang="zh-CN" altLang="zh-CN" sz="2400" b="1" dirty="0"/>
              </a:p>
            </p:txBody>
          </p:sp>
        </mc:Choice>
        <mc:Fallback xmlns="">
          <p:sp>
            <p:nvSpPr>
              <p:cNvPr id="7" name="矩形 6"/>
              <p:cNvSpPr>
                <a:spLocks noRot="1" noChangeAspect="1" noMove="1" noResize="1" noEditPoints="1" noAdjustHandles="1" noChangeArrowheads="1" noChangeShapeType="1" noTextEdit="1"/>
              </p:cNvSpPr>
              <p:nvPr/>
            </p:nvSpPr>
            <p:spPr>
              <a:xfrm>
                <a:off x="1555057" y="3789040"/>
                <a:ext cx="4868128" cy="538994"/>
              </a:xfrm>
              <a:prstGeom prst="rect">
                <a:avLst/>
              </a:prstGeom>
              <a:blipFill rotWithShape="1">
                <a:blip r:embed="rId5"/>
                <a:stretch>
                  <a:fillRect b="-26136"/>
                </a:stretch>
              </a:blipFill>
            </p:spPr>
            <p:txBody>
              <a:bodyPr/>
              <a:lstStyle/>
              <a:p>
                <a:r>
                  <a:rPr lang="zh-CN" altLang="en-US">
                    <a:noFill/>
                  </a:rPr>
                  <a:t> </a:t>
                </a:r>
              </a:p>
            </p:txBody>
          </p:sp>
        </mc:Fallback>
      </mc:AlternateContent>
      <p:sp>
        <p:nvSpPr>
          <p:cNvPr id="8" name="矩形 7"/>
          <p:cNvSpPr/>
          <p:nvPr/>
        </p:nvSpPr>
        <p:spPr>
          <a:xfrm>
            <a:off x="1116218" y="3026568"/>
            <a:ext cx="2350323" cy="461665"/>
          </a:xfrm>
          <a:prstGeom prst="rect">
            <a:avLst/>
          </a:prstGeom>
        </p:spPr>
        <p:txBody>
          <a:bodyPr wrap="none">
            <a:spAutoFit/>
          </a:bodyPr>
          <a:lstStyle/>
          <a:p>
            <a:r>
              <a:rPr lang="zh-CN" altLang="zh-CN" sz="2400" b="1" dirty="0"/>
              <a:t>可靠性函数为：</a:t>
            </a:r>
          </a:p>
        </p:txBody>
      </p:sp>
    </p:spTree>
    <p:extLst>
      <p:ext uri="{BB962C8B-B14F-4D97-AF65-F5344CB8AC3E}">
        <p14:creationId xmlns:p14="http://schemas.microsoft.com/office/powerpoint/2010/main" val="35297258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163</a:t>
            </a:fld>
            <a:endParaRPr lang="zh-CN" altLang="en-US"/>
          </a:p>
        </p:txBody>
      </p:sp>
      <p:sp>
        <p:nvSpPr>
          <p:cNvPr id="3" name="灯片编号占位符 1"/>
          <p:cNvSpPr txBox="1">
            <a:spLocks/>
          </p:cNvSpPr>
          <p:nvPr/>
        </p:nvSpPr>
        <p:spPr>
          <a:xfrm>
            <a:off x="6553200" y="6356350"/>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pPr/>
              <a:t>163</a:t>
            </a:fld>
            <a:endParaRPr lang="zh-CN" altLang="en-US"/>
          </a:p>
        </p:txBody>
      </p:sp>
      <p:sp>
        <p:nvSpPr>
          <p:cNvPr id="4" name="标题 1"/>
          <p:cNvSpPr txBox="1">
            <a:spLocks/>
          </p:cNvSpPr>
          <p:nvPr/>
        </p:nvSpPr>
        <p:spPr>
          <a:xfrm>
            <a:off x="457200" y="305279"/>
            <a:ext cx="8363272" cy="778098"/>
          </a:xfrm>
          <a:prstGeom prst="rect">
            <a:avLst/>
          </a:prstGeom>
          <a:solidFill>
            <a:schemeClr val="accent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dirty="0" err="1" smtClean="0">
                <a:solidFill>
                  <a:schemeClr val="bg1"/>
                </a:solidFill>
              </a:rPr>
              <a:t>Goel-Okumoto</a:t>
            </a:r>
            <a:r>
              <a:rPr lang="en-US" altLang="zh-CN" sz="3600" dirty="0" smtClean="0">
                <a:solidFill>
                  <a:schemeClr val="bg1"/>
                </a:solidFill>
              </a:rPr>
              <a:t>(G-O)</a:t>
            </a:r>
            <a:r>
              <a:rPr lang="zh-CN" altLang="zh-CN" sz="3600" dirty="0" smtClean="0">
                <a:solidFill>
                  <a:schemeClr val="bg1"/>
                </a:solidFill>
              </a:rPr>
              <a:t> 模型</a:t>
            </a:r>
            <a:endPar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92" y="1412776"/>
            <a:ext cx="7535887"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4602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164</a:t>
            </a:fld>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32" y="1620276"/>
            <a:ext cx="8077200"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7544" y="1124744"/>
            <a:ext cx="1710725"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b="1" dirty="0" smtClean="0"/>
              <a:t>编程实现</a:t>
            </a:r>
            <a:endParaRPr lang="zh-CN" altLang="en-US" sz="2400" b="1" dirty="0"/>
          </a:p>
        </p:txBody>
      </p:sp>
      <p:sp>
        <p:nvSpPr>
          <p:cNvPr id="6" name="标题 1"/>
          <p:cNvSpPr txBox="1">
            <a:spLocks/>
          </p:cNvSpPr>
          <p:nvPr/>
        </p:nvSpPr>
        <p:spPr>
          <a:xfrm>
            <a:off x="457200" y="305279"/>
            <a:ext cx="8363272" cy="778098"/>
          </a:xfrm>
          <a:prstGeom prst="rect">
            <a:avLst/>
          </a:prstGeom>
          <a:solidFill>
            <a:schemeClr val="accent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dirty="0" err="1" smtClean="0">
                <a:solidFill>
                  <a:schemeClr val="bg1"/>
                </a:solidFill>
              </a:rPr>
              <a:t>Goel-Okumoto</a:t>
            </a:r>
            <a:r>
              <a:rPr lang="en-US" altLang="zh-CN" sz="3600" dirty="0" smtClean="0">
                <a:solidFill>
                  <a:schemeClr val="bg1"/>
                </a:solidFill>
              </a:rPr>
              <a:t>(G-O)</a:t>
            </a:r>
            <a:r>
              <a:rPr lang="zh-CN" altLang="zh-CN" sz="3600" dirty="0" smtClean="0">
                <a:solidFill>
                  <a:schemeClr val="bg1"/>
                </a:solidFill>
              </a:rPr>
              <a:t> 模型</a:t>
            </a:r>
            <a:endPar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604047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165</a:t>
            </a:fld>
            <a:endParaRPr lang="zh-CN" altLang="en-US"/>
          </a:p>
        </p:txBody>
      </p:sp>
      <p:pic>
        <p:nvPicPr>
          <p:cNvPr id="21505" name="Picture 1" descr="C:\Users\zdp\AppData\Roaming\Tencent\Users\106601855\QQ\WinTemp\RichOle\][X]CMR6BT{YQ(E{3VPZ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8640"/>
            <a:ext cx="8244408" cy="1337565"/>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93" y="1988840"/>
            <a:ext cx="8600707" cy="3719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559617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166</a:t>
            </a:fld>
            <a:endParaRPr lang="zh-CN" alt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332656"/>
            <a:ext cx="8749045"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27" y="4005064"/>
            <a:ext cx="7679653"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28469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167</a:t>
            </a:fld>
            <a:endParaRPr lang="zh-CN" altLang="en-US"/>
          </a:p>
        </p:txBody>
      </p:sp>
      <p:pic>
        <p:nvPicPr>
          <p:cNvPr id="23553" name="Picture 1" descr="C:\Users\zdp\AppData\Roaming\Tencent\Users\106601855\QQ\WinTemp\RichOle\ZM6@~SEVEY}J6](5TC%(~5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47" y="116632"/>
            <a:ext cx="8719212" cy="3918173"/>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C:\Users\zdp\AppData\Roaming\Tencent\Users\106601855\QQ\WinTemp\RichOle\H{{YKP[C(OUT_5_[JL40W(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27" y="4221088"/>
            <a:ext cx="7927876" cy="130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5965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168</a:t>
            </a:fld>
            <a:endParaRPr lang="zh-CN" altLang="en-US"/>
          </a:p>
        </p:txBody>
      </p:sp>
      <p:pic>
        <p:nvPicPr>
          <p:cNvPr id="24577" name="Picture 1" descr="C:\Users\zdp\AppData\Roaming\Tencent\Users\106601855\QQ\WinTemp\RichOle\E2@$CCHTCG1LOAS_XA~6M~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60648"/>
            <a:ext cx="8204051" cy="376339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C:\Users\zdp\AppData\Roaming\Tencent\Users\106601855\QQ\WinTemp\RichOle\`G~HM0BZYI)051LQ5%KRRH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4024038"/>
            <a:ext cx="4815482" cy="1361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4440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169</a:t>
            </a:fld>
            <a:endParaRPr lang="zh-CN" altLang="en-US"/>
          </a:p>
        </p:txBody>
      </p:sp>
      <p:pic>
        <p:nvPicPr>
          <p:cNvPr id="25601" name="Picture 1" descr="C:\Users\zdp\AppData\Roaming\Tencent\Users\106601855\QQ\WinTemp\RichOle\}DF(0}XL3W39TP{P3JWQV_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40"/>
            <a:ext cx="8568952" cy="3401636"/>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C:\Users\zdp\AppData\Roaming\Tencent\Users\106601855\QQ\WinTemp\RichOle\8N{N7N`084VC@0RO2@)]UF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3717032"/>
            <a:ext cx="6677302"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811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nvSpPr>
        <p:spPr bwMode="auto">
          <a:xfrm>
            <a:off x="474663" y="1341245"/>
            <a:ext cx="8207375" cy="506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ts val="1200"/>
              </a:spcBef>
            </a:pPr>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目前，各种软件可靠性模型相继推出并得到不断改进和优化</a:t>
            </a:r>
            <a:r>
              <a:rPr lang="en-US" altLang="zh-CN" sz="2400" dirty="0">
                <a:latin typeface="黑体" pitchFamily="49" charset="-122"/>
                <a:ea typeface="黑体" pitchFamily="49" charset="-122"/>
              </a:rPr>
              <a:t>:</a:t>
            </a:r>
          </a:p>
          <a:p>
            <a:pPr marL="742950" lvl="1" indent="-285750">
              <a:spcBef>
                <a:spcPts val="600"/>
              </a:spcBef>
              <a:buFont typeface="Wingdings" pitchFamily="2" charset="2"/>
              <a:buChar char="p"/>
            </a:pPr>
            <a:r>
              <a:rPr lang="zh-CN" altLang="en-US" sz="2400" smtClean="0">
                <a:latin typeface="黑体" pitchFamily="49" charset="-122"/>
                <a:ea typeface="黑体" pitchFamily="49" charset="-122"/>
              </a:rPr>
              <a:t> 模型验证</a:t>
            </a:r>
            <a:endParaRPr lang="en-US" altLang="zh-CN" sz="2400" dirty="0">
              <a:latin typeface="黑体" pitchFamily="49" charset="-122"/>
              <a:ea typeface="黑体" pitchFamily="49" charset="-122"/>
            </a:endParaRPr>
          </a:p>
          <a:p>
            <a:pPr marL="742950" lvl="1" indent="-285750">
              <a:spcBef>
                <a:spcPts val="600"/>
              </a:spcBef>
              <a:buFont typeface="Wingdings" pitchFamily="2" charset="2"/>
              <a:buChar char="p"/>
            </a:pPr>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软件可靠性设计与测试技术</a:t>
            </a:r>
            <a:endParaRPr lang="en-US" altLang="zh-CN" sz="2400" dirty="0">
              <a:latin typeface="黑体" pitchFamily="49" charset="-122"/>
              <a:ea typeface="黑体" pitchFamily="49" charset="-122"/>
            </a:endParaRPr>
          </a:p>
          <a:p>
            <a:pPr marL="742950" lvl="1" indent="-285750">
              <a:spcBef>
                <a:spcPts val="600"/>
              </a:spcBef>
              <a:buFont typeface="Wingdings" pitchFamily="2" charset="2"/>
              <a:buChar char="p"/>
            </a:pPr>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软件可靠性分析、评估方法</a:t>
            </a:r>
            <a:endParaRPr lang="en-US" altLang="zh-CN" sz="2400" dirty="0">
              <a:latin typeface="黑体" pitchFamily="49" charset="-122"/>
              <a:ea typeface="黑体" pitchFamily="49" charset="-122"/>
            </a:endParaRPr>
          </a:p>
          <a:p>
            <a:pPr marL="742950" lvl="1" indent="-285750">
              <a:spcBef>
                <a:spcPts val="600"/>
              </a:spcBef>
              <a:buFont typeface="Wingdings" pitchFamily="2" charset="2"/>
              <a:buChar char="p"/>
            </a:pPr>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软件可靠性工程管理技术</a:t>
            </a:r>
            <a:endParaRPr lang="en-US" altLang="zh-CN" sz="2400" dirty="0">
              <a:latin typeface="黑体" pitchFamily="49" charset="-122"/>
              <a:ea typeface="黑体" pitchFamily="49" charset="-122"/>
            </a:endParaRPr>
          </a:p>
          <a:p>
            <a:pPr marL="742950" lvl="1" indent="-285750">
              <a:spcBef>
                <a:spcPts val="600"/>
              </a:spcBef>
              <a:buFont typeface="Wingdings" pitchFamily="2" charset="2"/>
              <a:buChar char="p"/>
            </a:pPr>
            <a:r>
              <a:rPr lang="zh-CN" altLang="en-US" sz="2400" dirty="0">
                <a:latin typeface="黑体" pitchFamily="49" charset="-122"/>
                <a:ea typeface="黑体" pitchFamily="49" charset="-122"/>
              </a:rPr>
              <a:t> 软件可靠性标准</a:t>
            </a:r>
            <a:endParaRPr lang="en-US" altLang="zh-CN" sz="2400" dirty="0">
              <a:latin typeface="黑体" pitchFamily="49" charset="-122"/>
              <a:ea typeface="黑体" pitchFamily="49" charset="-122"/>
            </a:endParaRPr>
          </a:p>
          <a:p>
            <a:pPr>
              <a:spcBef>
                <a:spcPts val="600"/>
              </a:spcBef>
            </a:pPr>
            <a:r>
              <a:rPr lang="zh-CN" altLang="en-US" sz="2400" dirty="0">
                <a:latin typeface="黑体" pitchFamily="49" charset="-122"/>
                <a:ea typeface="黑体" pitchFamily="49" charset="-122"/>
              </a:rPr>
              <a:t>    软件可靠性工程的发展是硬件可靠性工程发展的必然结果，是系统可靠性工程发展的历史要求，是软件工程发展的的必然产物，其发展是渐进式的。</a:t>
            </a:r>
            <a:endParaRPr lang="en-US" altLang="zh-CN" sz="2400" dirty="0">
              <a:latin typeface="黑体" pitchFamily="49" charset="-122"/>
              <a:ea typeface="黑体" pitchFamily="49" charset="-122"/>
            </a:endParaRPr>
          </a:p>
          <a:p>
            <a:pPr>
              <a:spcBef>
                <a:spcPts val="600"/>
              </a:spcBef>
            </a:pPr>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软件可靠性工程根植于软件工程和硬件可靠性工程，经历了一个漫长的发展过程。</a:t>
            </a:r>
          </a:p>
        </p:txBody>
      </p:sp>
      <p:sp>
        <p:nvSpPr>
          <p:cNvPr id="19459" name="Text Box 4"/>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1.3 </a:t>
            </a:r>
            <a:r>
              <a:rPr lang="zh-CN" altLang="en-US"/>
              <a:t>软件可靠性工程进展：发展现状</a:t>
            </a:r>
          </a:p>
        </p:txBody>
      </p:sp>
    </p:spTree>
    <p:extLst>
      <p:ext uri="{BB962C8B-B14F-4D97-AF65-F5344CB8AC3E}">
        <p14:creationId xmlns:p14="http://schemas.microsoft.com/office/powerpoint/2010/main" val="196317432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170</a:t>
            </a:fld>
            <a:endParaRPr lang="zh-CN" altLang="en-US"/>
          </a:p>
        </p:txBody>
      </p:sp>
      <p:pic>
        <p:nvPicPr>
          <p:cNvPr id="32769" name="Picture 1" descr="C:\Users\zdp\AppData\Roaming\Tencent\Users\106601855\QQ\WinTemp\RichOle\[4HGS0}96LE9BGQ7K9)9B%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88640"/>
            <a:ext cx="6408712" cy="75768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C:\Users\zdp\AppData\Roaming\Tencent\Users\106601855\QQ\WinTemp\RichOle\WQ80NWP)OO~3P_L`]}61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965504"/>
            <a:ext cx="8540155" cy="4359112"/>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5324616"/>
            <a:ext cx="7696830" cy="91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648932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171</a:t>
            </a:fld>
            <a:endParaRPr lang="zh-CN" altLang="en-US"/>
          </a:p>
        </p:txBody>
      </p:sp>
      <p:pic>
        <p:nvPicPr>
          <p:cNvPr id="33793" name="Picture 1" descr="C:\Users\zdp\AppData\Roaming\Tencent\Users\106601855\QQ\WinTemp\RichOle\F(S}0WU@BO_7_89Y58YDX@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04664"/>
            <a:ext cx="8399884" cy="381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57721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172</a:t>
            </a:fld>
            <a:endParaRPr lang="zh-CN" altLang="en-US"/>
          </a:p>
        </p:txBody>
      </p:sp>
      <p:pic>
        <p:nvPicPr>
          <p:cNvPr id="34817" name="Picture 1" descr="C:\Users\zdp\AppData\Roaming\Tencent\Users\106601855\QQ\WinTemp\RichOle\J4XDQ`EXGELTJ8@BPC1[Y)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76672"/>
            <a:ext cx="8567142" cy="497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84695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173</a:t>
            </a:fld>
            <a:endParaRPr lang="zh-CN" altLang="en-US"/>
          </a:p>
        </p:txBody>
      </p:sp>
      <p:pic>
        <p:nvPicPr>
          <p:cNvPr id="35841" name="Picture 1" descr="C:\Users\zdp\AppData\Roaming\Tencent\Users\106601855\QQ\WinTemp\RichOle\71D@(_YU2B4[~S%$%M)_5)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8136235" cy="198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95697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174</a:t>
            </a:fld>
            <a:endParaRPr lang="zh-CN" altLang="en-US"/>
          </a:p>
        </p:txBody>
      </p:sp>
      <p:pic>
        <p:nvPicPr>
          <p:cNvPr id="36865" name="Picture 1" descr="C:\Users\zdp\AppData\Roaming\Tencent\Users\106601855\QQ\WinTemp\RichOle\)IEYBOU${UH[W@V]Y0A_PF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4664"/>
            <a:ext cx="7940999" cy="288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75594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175</a:t>
            </a:fld>
            <a:endParaRPr lang="zh-CN" altLang="en-US"/>
          </a:p>
        </p:txBody>
      </p:sp>
      <p:pic>
        <p:nvPicPr>
          <p:cNvPr id="37889" name="Picture 1" descr="C:\Users\zdp\AppData\Roaming\Tencent\Users\106601855\QQ\WinTemp\RichOle\2J_J)BA8)MRG4@P~KH2W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60648"/>
            <a:ext cx="7949603" cy="3857600"/>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C:\Users\zdp\AppData\Roaming\Tencent\Users\106601855\QQ\WinTemp\RichOle\YWM{YC0%K7P%`6@H}3X4P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2125" y="4221088"/>
            <a:ext cx="4392488" cy="119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7234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176</a:t>
            </a:fld>
            <a:endParaRPr lang="zh-CN" altLang="en-US"/>
          </a:p>
        </p:txBody>
      </p:sp>
      <p:pic>
        <p:nvPicPr>
          <p:cNvPr id="38914" name="Picture 2" descr="C:\Users\zdp\AppData\Roaming\Tencent\Users\106601855\QQ\WinTemp\RichOle\{(@((P1Z~21UOO2LOKAU@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172400" cy="743577"/>
          </a:xfrm>
          <a:prstGeom prst="rect">
            <a:avLst/>
          </a:prstGeom>
          <a:noFill/>
          <a:extLst>
            <a:ext uri="{909E8E84-426E-40DD-AFC4-6F175D3DCCD1}">
              <a14:hiddenFill xmlns:a14="http://schemas.microsoft.com/office/drawing/2010/main">
                <a:solidFill>
                  <a:srgbClr val="FFFFFF"/>
                </a:solidFill>
              </a14:hiddenFill>
            </a:ext>
          </a:extLst>
        </p:spPr>
      </p:pic>
      <p:pic>
        <p:nvPicPr>
          <p:cNvPr id="166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11" y="1412776"/>
            <a:ext cx="7853265" cy="443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49616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177</a:t>
            </a:fld>
            <a:endParaRPr lang="zh-CN" altLang="en-US"/>
          </a:p>
        </p:txBody>
      </p:sp>
      <p:pic>
        <p:nvPicPr>
          <p:cNvPr id="39937" name="Picture 1" descr="C:\Users\zdp\AppData\Roaming\Tencent\Users\106601855\QQ\WinTemp\RichOle\K]CGF@49OA{28}[[`5FZ78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0648"/>
            <a:ext cx="8058894" cy="4205524"/>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775" y="4653136"/>
            <a:ext cx="6935936"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50568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178</a:t>
            </a:fld>
            <a:endParaRPr lang="zh-CN" altLang="en-US"/>
          </a:p>
        </p:txBody>
      </p:sp>
      <p:pic>
        <p:nvPicPr>
          <p:cNvPr id="40961" name="Picture 1" descr="C:\Users\zdp\AppData\Roaming\Tencent\Users\106601855\QQ\WinTemp\RichOle\1O1IKAJY9Z7(G3MA~Y~B53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640"/>
            <a:ext cx="8598547" cy="454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7285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179</a:t>
            </a:fld>
            <a:endParaRPr lang="zh-CN" altLang="en-US"/>
          </a:p>
        </p:txBody>
      </p:sp>
      <p:pic>
        <p:nvPicPr>
          <p:cNvPr id="41985" name="Picture 1" descr="C:\Users\zdp\AppData\Roaming\Tencent\Users\106601855\QQ\WinTemp\RichOle\DG03WQZ02Q7G5HY$%P5KW@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6632"/>
            <a:ext cx="8678391" cy="723809"/>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1052736"/>
            <a:ext cx="8927169"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676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1.3 </a:t>
            </a:r>
            <a:r>
              <a:rPr lang="zh-CN" altLang="en-US"/>
              <a:t>软件可靠性工程进展：技术进展</a:t>
            </a:r>
          </a:p>
        </p:txBody>
      </p:sp>
      <p:sp>
        <p:nvSpPr>
          <p:cNvPr id="21508" name="Rectangle 4"/>
          <p:cNvSpPr>
            <a:spLocks noChangeArrowheads="1"/>
          </p:cNvSpPr>
          <p:nvPr/>
        </p:nvSpPr>
        <p:spPr bwMode="auto">
          <a:xfrm>
            <a:off x="468313" y="1196975"/>
            <a:ext cx="8424862" cy="554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、软件可靠性模型</a:t>
            </a:r>
            <a:endParaRPr lang="en-US" altLang="zh-CN" sz="2400" b="1"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假设验证</a:t>
            </a: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用以描述软件过程、运行剖面、错误分布、测试策略等的假设大多以经验为基础，其正确性、合理性等难以得到有效验证，对现有模型中使用的典型假设进行验证，确定能够进行测试的假设是软件可靠性模型开发的关键和主要方向之一；</a:t>
            </a:r>
            <a:endParaRPr lang="en-US" altLang="zh-CN" sz="2200"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软件测度</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为了提高软件可靠性模型的准确性，应尽可能多、尽可能准确地描述软件的开发过程、设计评审、软件测试、运行剖面等测度，简化模型的数学表示及其应用；</a:t>
            </a:r>
            <a:endParaRPr lang="en-US" altLang="zh-CN" sz="2200" dirty="0">
              <a:latin typeface="黑体" panose="02010609060101010101" pitchFamily="49" charset="-122"/>
              <a:ea typeface="黑体" panose="02010609060101010101" pitchFamily="49" charset="-122"/>
            </a:endParaRPr>
          </a:p>
          <a:p>
            <a:pPr marL="342900" lvl="2"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决策理论</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为软件可靠性模型定义合适的可使用性函数，设定合理的成本函数，使先验分布准确地反映不同的事实分布，保证估计的准确性；</a:t>
            </a:r>
            <a:endParaRPr lang="en-US" altLang="zh-CN" sz="2200" dirty="0">
              <a:latin typeface="黑体" panose="02010609060101010101" pitchFamily="49" charset="-122"/>
              <a:ea typeface="黑体" panose="02010609060101010101" pitchFamily="49" charset="-122"/>
            </a:endParaRPr>
          </a:p>
          <a:p>
            <a:pPr marL="342900" lvl="2"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模型统一</a:t>
            </a:r>
            <a:r>
              <a:rPr lang="en-US" altLang="zh-CN" sz="2200" dirty="0">
                <a:latin typeface="黑体" panose="02010609060101010101" pitchFamily="49" charset="-122"/>
                <a:ea typeface="黑体" panose="02010609060101010101" pitchFamily="49" charset="-122"/>
              </a:rPr>
              <a:t>—</a:t>
            </a:r>
            <a:r>
              <a:rPr lang="zh-CN" altLang="en-US" sz="2200" dirty="0">
                <a:latin typeface="黑体" panose="02010609060101010101" pitchFamily="49" charset="-122"/>
                <a:ea typeface="黑体" panose="02010609060101010101" pitchFamily="49" charset="-122"/>
              </a:rPr>
              <a:t>从软件可靠性模型所涉及的范围、结构、应用等建立一个统一的框架，实现模型统一，解决现有模型各自为政的混乱状态。</a:t>
            </a:r>
          </a:p>
        </p:txBody>
      </p:sp>
    </p:spTree>
    <p:extLst>
      <p:ext uri="{BB962C8B-B14F-4D97-AF65-F5344CB8AC3E}">
        <p14:creationId xmlns:p14="http://schemas.microsoft.com/office/powerpoint/2010/main" val="125165232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516216" y="6381328"/>
            <a:ext cx="2133600" cy="365125"/>
          </a:xfrm>
        </p:spPr>
        <p:txBody>
          <a:bodyPr/>
          <a:lstStyle/>
          <a:p>
            <a:fld id="{0C913308-F349-4B6D-A68A-DD1791B4A57B}" type="slidenum">
              <a:rPr lang="zh-CN" altLang="en-US" smtClean="0"/>
              <a:t>180</a:t>
            </a:fld>
            <a:endParaRPr lang="zh-CN" altLang="en-US"/>
          </a:p>
        </p:txBody>
      </p:sp>
      <p:pic>
        <p:nvPicPr>
          <p:cNvPr id="43009" name="Picture 1" descr="C:\Users\zdp\AppData\Roaming\Tencent\Users\106601855\QQ\WinTemp\RichOle\S`9X%SMS%LFS_K`T@FU65Q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188640"/>
            <a:ext cx="8625579" cy="4464496"/>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99" y="4719176"/>
            <a:ext cx="7926431" cy="870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614830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181</a:t>
            </a:fld>
            <a:endParaRPr lang="zh-CN" altLang="en-US"/>
          </a:p>
        </p:txBody>
      </p:sp>
      <p:pic>
        <p:nvPicPr>
          <p:cNvPr id="44033" name="Picture 1" descr="C:\Users\zdp\AppData\Roaming\Tencent\Users\106601855\QQ\WinTemp\RichOle\YOKX}Q2O5OV0N03]%3XRYQ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519"/>
            <a:ext cx="9036496" cy="786779"/>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descr="C:\Users\zdp\AppData\Roaming\Tencent\Users\106601855\QQ\WinTemp\RichOle\5S1[$Y93%G_$8}4UK[MDF]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060" y="928394"/>
            <a:ext cx="6048375"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64367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182</a:t>
            </a:fld>
            <a:endParaRPr lang="zh-CN" altLang="en-US"/>
          </a:p>
        </p:txBody>
      </p:sp>
      <p:pic>
        <p:nvPicPr>
          <p:cNvPr id="45057" name="Picture 1" descr="C:\Users\zdp\AppData\Roaming\Tencent\Users\106601855\QQ\WinTemp\RichOle\K02C9T}BLFD%{E5UPC1BO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1408"/>
            <a:ext cx="6516216" cy="706915"/>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2" descr="C:\Users\zdp\AppData\Roaming\Tencent\Users\106601855\QQ\WinTemp\RichOle\)46O3FF8~@TAAY{F8YN@9K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268760"/>
            <a:ext cx="8537848" cy="178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55108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183</a:t>
            </a:fld>
            <a:endParaRPr lang="zh-CN" altLang="en-US"/>
          </a:p>
        </p:txBody>
      </p:sp>
      <p:pic>
        <p:nvPicPr>
          <p:cNvPr id="46081" name="Picture 1" descr="C:\Users\zdp\AppData\Roaming\Tencent\Users\106601855\QQ\WinTemp\RichOle\CP5_I40@(SFTWW5L@WYOO%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8759924" cy="419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20112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184</a:t>
            </a:fld>
            <a:endParaRPr lang="zh-CN" altLang="en-US"/>
          </a:p>
        </p:txBody>
      </p:sp>
      <p:pic>
        <p:nvPicPr>
          <p:cNvPr id="47105" name="Picture 1" descr="C:\Users\zdp\AppData\Roaming\Tencent\Users\106601855\QQ\WinTemp\RichOle\{{(8E][TI)LXQFXYXR(@04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2" y="188640"/>
            <a:ext cx="8985824" cy="4561681"/>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5" y="4941168"/>
            <a:ext cx="834554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70972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185</a:t>
            </a:fld>
            <a:endParaRPr lang="zh-CN" altLang="en-US"/>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8472974"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87889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186</a:t>
            </a:fld>
            <a:endParaRPr lang="zh-CN" altLang="en-US"/>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651219"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967005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187</a:t>
            </a:fld>
            <a:endParaRPr lang="zh-CN" altLang="en-US"/>
          </a:p>
        </p:txBody>
      </p:sp>
      <p:pic>
        <p:nvPicPr>
          <p:cNvPr id="50177" name="Picture 1" descr="C:\Users\zdp\AppData\Roaming\Tencent\Users\106601855\QQ\WinTemp\RichOle\O%N2(I)L_}R996P$]NOWE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60648"/>
            <a:ext cx="8536287" cy="4067333"/>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316315"/>
            <a:ext cx="6291704" cy="101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07562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188</a:t>
            </a:fld>
            <a:endParaRPr lang="zh-CN" altLang="en-US"/>
          </a:p>
        </p:txBody>
      </p:sp>
      <p:pic>
        <p:nvPicPr>
          <p:cNvPr id="51201" name="Picture 1" descr="C:\Users\zdp\AppData\Roaming\Tencent\Users\106601855\QQ\WinTemp\RichOle\I9[~)C0EO)%~V[$LNQN``5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0296"/>
            <a:ext cx="6552728" cy="832211"/>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1036474"/>
            <a:ext cx="8336271" cy="5344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59550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189</a:t>
            </a:fld>
            <a:endParaRPr lang="zh-CN" altLang="en-US"/>
          </a:p>
        </p:txBody>
      </p:sp>
      <p:pic>
        <p:nvPicPr>
          <p:cNvPr id="52225" name="Picture 1" descr="C:\Users\zdp\AppData\Roaming\Tencent\Users\106601855\QQ\WinTemp\RichOle\ZOLBVQDA194MZ3PBP7SD)J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5" y="546552"/>
            <a:ext cx="9019381" cy="439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366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1.3 </a:t>
            </a:r>
            <a:r>
              <a:rPr lang="zh-CN" altLang="en-US" dirty="0"/>
              <a:t>软件可靠性工程进展：技术进展</a:t>
            </a:r>
          </a:p>
        </p:txBody>
      </p:sp>
      <p:sp>
        <p:nvSpPr>
          <p:cNvPr id="21507" name="Rectangle 4"/>
          <p:cNvSpPr>
            <a:spLocks noChangeArrowheads="1"/>
          </p:cNvSpPr>
          <p:nvPr/>
        </p:nvSpPr>
        <p:spPr bwMode="auto">
          <a:xfrm>
            <a:off x="384175" y="1341438"/>
            <a:ext cx="8675688" cy="4462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sz="2400" b="1">
                <a:ea typeface="华文仿宋" pitchFamily="2" charset="-122"/>
              </a:rPr>
              <a:t> </a:t>
            </a:r>
            <a:r>
              <a:rPr lang="en-US" altLang="zh-CN" sz="2400" b="1">
                <a:latin typeface="黑体" pitchFamily="49" charset="-122"/>
                <a:ea typeface="黑体" pitchFamily="49" charset="-122"/>
              </a:rPr>
              <a:t>2</a:t>
            </a:r>
            <a:r>
              <a:rPr lang="zh-CN" altLang="en-US" sz="2400" b="1">
                <a:latin typeface="黑体" pitchFamily="49" charset="-122"/>
                <a:ea typeface="黑体" pitchFamily="49" charset="-122"/>
              </a:rPr>
              <a:t>、软件可靠性设计</a:t>
            </a:r>
            <a:endParaRPr lang="en-US" altLang="zh-CN" sz="2400" b="1">
              <a:latin typeface="黑体" pitchFamily="49" charset="-122"/>
              <a:ea typeface="黑体" pitchFamily="49" charset="-122"/>
            </a:endParaRPr>
          </a:p>
          <a:p>
            <a:pPr>
              <a:spcBef>
                <a:spcPts val="1200"/>
              </a:spcBef>
            </a:pPr>
            <a:r>
              <a:rPr lang="en-US" altLang="zh-CN" sz="2200">
                <a:latin typeface="黑体" pitchFamily="49" charset="-122"/>
                <a:ea typeface="黑体" pitchFamily="49" charset="-122"/>
              </a:rPr>
              <a:t>    </a:t>
            </a:r>
            <a:r>
              <a:rPr lang="zh-CN" altLang="en-US" sz="2200">
                <a:latin typeface="黑体" pitchFamily="49" charset="-122"/>
                <a:ea typeface="黑体" pitchFamily="49" charset="-122"/>
              </a:rPr>
              <a:t>避错设计是软件可靠性设计的基本方法，软件工程与软件开发技术的飞速发展与成功应用，为避错设计奠定了坚实的基础。但避错设计只能确保一定的软件可靠性水平，通常达到 </a:t>
            </a:r>
            <a:r>
              <a:rPr lang="zh-CN" altLang="zh-CN" sz="2200">
                <a:latin typeface="黑体" pitchFamily="49" charset="-122"/>
                <a:ea typeface="黑体" pitchFamily="49" charset="-122"/>
              </a:rPr>
              <a:t>λ</a:t>
            </a:r>
            <a:r>
              <a:rPr lang="en-US" altLang="zh-CN" sz="2200">
                <a:latin typeface="黑体" pitchFamily="49" charset="-122"/>
                <a:ea typeface="黑体" pitchFamily="49" charset="-122"/>
              </a:rPr>
              <a:t>=10</a:t>
            </a:r>
            <a:r>
              <a:rPr lang="en-US" altLang="zh-CN" sz="2200" baseline="30000">
                <a:latin typeface="黑体" pitchFamily="49" charset="-122"/>
                <a:ea typeface="黑体" pitchFamily="49" charset="-122"/>
              </a:rPr>
              <a:t>-3</a:t>
            </a:r>
            <a:r>
              <a:rPr lang="en-US" altLang="zh-CN" sz="2200">
                <a:latin typeface="黑体" pitchFamily="49" charset="-122"/>
                <a:ea typeface="黑体" pitchFamily="49" charset="-122"/>
              </a:rPr>
              <a:t> </a:t>
            </a:r>
            <a:r>
              <a:rPr lang="zh-CN" altLang="en-US" sz="2200">
                <a:latin typeface="黑体" pitchFamily="49" charset="-122"/>
                <a:ea typeface="黑体" pitchFamily="49" charset="-122"/>
              </a:rPr>
              <a:t>数量级，如果要进一步提高软件可靠性，则必须在严格遵循软件工程原理的基础上，采用查错设计、纠错设计、容错设计等技术和方法。但在这些领域内，目前尚存大量需要研究和解决的问题。</a:t>
            </a:r>
          </a:p>
          <a:p>
            <a:pPr>
              <a:spcBef>
                <a:spcPct val="50000"/>
              </a:spcBef>
            </a:pPr>
            <a:r>
              <a:rPr lang="en-US" altLang="zh-CN" sz="2400" b="1">
                <a:latin typeface="黑体" pitchFamily="49" charset="-122"/>
                <a:ea typeface="黑体" pitchFamily="49" charset="-122"/>
              </a:rPr>
              <a:t>3</a:t>
            </a:r>
            <a:r>
              <a:rPr lang="zh-CN" altLang="en-US" sz="2400" b="1">
                <a:latin typeface="黑体" pitchFamily="49" charset="-122"/>
                <a:ea typeface="黑体" pitchFamily="49" charset="-122"/>
              </a:rPr>
              <a:t>、软件可靠性测试</a:t>
            </a:r>
            <a:endParaRPr lang="en-US" altLang="zh-CN" sz="2400" b="1">
              <a:latin typeface="黑体" pitchFamily="49" charset="-122"/>
              <a:ea typeface="黑体" pitchFamily="49" charset="-122"/>
            </a:endParaRPr>
          </a:p>
          <a:p>
            <a:pPr>
              <a:spcBef>
                <a:spcPts val="1200"/>
              </a:spcBef>
            </a:pPr>
            <a:r>
              <a:rPr lang="en-US" altLang="zh-CN" sz="2400">
                <a:latin typeface="黑体" pitchFamily="49" charset="-122"/>
                <a:ea typeface="黑体" pitchFamily="49" charset="-122"/>
              </a:rPr>
              <a:t>   </a:t>
            </a:r>
            <a:r>
              <a:rPr lang="zh-CN" altLang="en-US" sz="2400">
                <a:latin typeface="黑体" pitchFamily="49" charset="-122"/>
                <a:ea typeface="黑体" pitchFamily="49" charset="-122"/>
              </a:rPr>
              <a:t> </a:t>
            </a:r>
            <a:r>
              <a:rPr lang="zh-CN" altLang="en-US" sz="2200">
                <a:latin typeface="黑体" pitchFamily="49" charset="-122"/>
                <a:ea typeface="黑体" pitchFamily="49" charset="-122"/>
              </a:rPr>
              <a:t>由于软件故障定义的主观性、 不准确性以及软件可靠性目标的不确定性，使得软件可靠性测试有别于传统的软件测试，而且在技术、方法和工具等的支持上还存在着很大的差距。</a:t>
            </a:r>
          </a:p>
        </p:txBody>
      </p:sp>
    </p:spTree>
    <p:extLst>
      <p:ext uri="{BB962C8B-B14F-4D97-AF65-F5344CB8AC3E}">
        <p14:creationId xmlns:p14="http://schemas.microsoft.com/office/powerpoint/2010/main" val="295734165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190</a:t>
            </a:fld>
            <a:endParaRPr lang="zh-CN" alt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8639"/>
            <a:ext cx="8280920" cy="51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90180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191</a:t>
            </a:fld>
            <a:endParaRPr lang="zh-CN" altLang="en-US"/>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404664"/>
            <a:ext cx="8426067"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23585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192</a:t>
            </a:fld>
            <a:endParaRPr lang="zh-CN" altLang="en-US"/>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60648"/>
            <a:ext cx="870703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29968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193</a:t>
            </a:fld>
            <a:endParaRPr lang="zh-CN" altLang="en-US"/>
          </a:p>
        </p:txBody>
      </p:sp>
      <p:pic>
        <p:nvPicPr>
          <p:cNvPr id="63489" name="Picture 1" descr="C:\Users\zdp\AppData\Roaming\Tencent\Users\106601855\QQ\WinTemp\RichOle\9D0HLHN$C9U{}BE7S31X8%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548680"/>
            <a:ext cx="8863959" cy="345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59155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194</a:t>
            </a:fld>
            <a:endParaRPr lang="zh-CN" altLang="en-US"/>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876018"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187115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195</a:t>
            </a:fld>
            <a:endParaRPr lang="zh-CN" altLang="en-US"/>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208912" cy="516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descr="C:\Users\zdp\AppData\Roaming\Tencent\Users\106601855\QQ\WinTemp\RichOle\JWIR)`%4P@QA~PIR$UXY{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5589240"/>
            <a:ext cx="3790950"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5472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196</a:t>
            </a:fld>
            <a:endParaRPr lang="zh-CN" altLang="en-US"/>
          </a:p>
        </p:txBody>
      </p:sp>
      <p:pic>
        <p:nvPicPr>
          <p:cNvPr id="68609" name="Picture 1" descr="C:\Users\zdp\AppData\Roaming\Tencent\Users\106601855\QQ\WinTemp\RichOle\KL{7[[[OA5`TM1~QM}G)71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6632"/>
            <a:ext cx="8388424" cy="691392"/>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839144"/>
            <a:ext cx="8522938" cy="561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582002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197</a:t>
            </a:fld>
            <a:endParaRPr lang="zh-CN" altLang="en-US"/>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280920" cy="549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68247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198</a:t>
            </a:fld>
            <a:endParaRPr lang="zh-CN" altLang="en-US"/>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60648"/>
            <a:ext cx="8947699" cy="5038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07293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199</a:t>
            </a:fld>
            <a:endParaRPr lang="zh-CN" altLang="en-US"/>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04664"/>
            <a:ext cx="8826606"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272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3"/>
          <p:cNvSpPr txBox="1">
            <a:spLocks noChangeArrowheads="1"/>
          </p:cNvSpPr>
          <p:nvPr/>
        </p:nvSpPr>
        <p:spPr bwMode="auto">
          <a:xfrm>
            <a:off x="468313" y="260350"/>
            <a:ext cx="8064500" cy="707886"/>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lvl1pPr algn="ctr">
              <a:spcBef>
                <a:spcPct val="0"/>
              </a:spcBef>
              <a:buNone/>
              <a:defRPr sz="4000" b="1">
                <a:solidFill>
                  <a:schemeClr val="bg1"/>
                </a:solidFill>
                <a:latin typeface="华文细黑" panose="02010600040101010101" pitchFamily="2" charset="-122"/>
                <a:ea typeface="华文细黑" panose="02010600040101010101" pitchFamily="2" charset="-122"/>
                <a:cs typeface="+mj-cs"/>
              </a:defRPr>
            </a:lvl1pPr>
          </a:lstStyle>
          <a:p>
            <a:r>
              <a:rPr lang="zh-CN" altLang="en-US" dirty="0"/>
              <a:t>主要内容</a:t>
            </a:r>
          </a:p>
        </p:txBody>
      </p:sp>
      <p:sp>
        <p:nvSpPr>
          <p:cNvPr id="4099" name="Text Box 4"/>
          <p:cNvSpPr txBox="1">
            <a:spLocks noChangeArrowheads="1"/>
          </p:cNvSpPr>
          <p:nvPr/>
        </p:nvSpPr>
        <p:spPr bwMode="auto">
          <a:xfrm>
            <a:off x="1258888" y="981075"/>
            <a:ext cx="7273925"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ts val="600"/>
              </a:spcBef>
              <a:buFont typeface="Wingdings" pitchFamily="2" charset="2"/>
              <a:buChar char="p"/>
            </a:pPr>
            <a:r>
              <a:rPr lang="zh-CN" altLang="en-US" sz="3200" dirty="0">
                <a:latin typeface="黑体" pitchFamily="49" charset="-122"/>
                <a:ea typeface="黑体" pitchFamily="49" charset="-122"/>
              </a:rPr>
              <a:t> 绪论：软件可靠性的重要性与必要性</a:t>
            </a:r>
            <a:endParaRPr lang="en-US" altLang="zh-CN" sz="3200" dirty="0">
              <a:latin typeface="黑体" pitchFamily="49" charset="-122"/>
              <a:ea typeface="黑体" pitchFamily="49" charset="-122"/>
            </a:endParaRPr>
          </a:p>
          <a:p>
            <a:pPr eaLnBrk="1" hangingPunct="1">
              <a:spcBef>
                <a:spcPts val="600"/>
              </a:spcBef>
              <a:buFont typeface="Wingdings" pitchFamily="2" charset="2"/>
              <a:buChar char="p"/>
            </a:pPr>
            <a:r>
              <a:rPr lang="zh-CN" altLang="en-US" sz="3200" dirty="0" smtClean="0">
                <a:latin typeface="黑体" pitchFamily="49" charset="-122"/>
                <a:ea typeface="黑体" pitchFamily="49" charset="-122"/>
              </a:rPr>
              <a:t> 可靠性基础理论</a:t>
            </a:r>
            <a:endParaRPr lang="en-US" altLang="zh-CN" sz="3200" dirty="0" smtClean="0">
              <a:latin typeface="黑体" pitchFamily="49" charset="-122"/>
              <a:ea typeface="黑体" pitchFamily="49" charset="-122"/>
            </a:endParaRPr>
          </a:p>
          <a:p>
            <a:pPr eaLnBrk="1" hangingPunct="1">
              <a:spcBef>
                <a:spcPts val="600"/>
              </a:spcBef>
              <a:buFont typeface="Wingdings" pitchFamily="2" charset="2"/>
              <a:buChar char="p"/>
            </a:pPr>
            <a:r>
              <a:rPr lang="en-US" altLang="zh-CN" sz="3200" dirty="0">
                <a:latin typeface="黑体" pitchFamily="49" charset="-122"/>
                <a:ea typeface="黑体" pitchFamily="49" charset="-122"/>
              </a:rPr>
              <a:t> </a:t>
            </a:r>
            <a:r>
              <a:rPr lang="zh-CN" altLang="en-US" sz="3200" dirty="0" smtClean="0">
                <a:latin typeface="黑体" pitchFamily="49" charset="-122"/>
                <a:ea typeface="黑体" pitchFamily="49" charset="-122"/>
              </a:rPr>
              <a:t>软件可靠性评估 </a:t>
            </a:r>
            <a:endParaRPr lang="en-US" altLang="zh-CN" sz="3200" dirty="0" smtClean="0">
              <a:latin typeface="黑体" pitchFamily="49" charset="-122"/>
              <a:ea typeface="黑体" pitchFamily="49" charset="-122"/>
            </a:endParaRPr>
          </a:p>
          <a:p>
            <a:pPr eaLnBrk="1" hangingPunct="1">
              <a:spcBef>
                <a:spcPts val="600"/>
              </a:spcBef>
              <a:buFont typeface="Wingdings" pitchFamily="2" charset="2"/>
              <a:buChar char="p"/>
            </a:pPr>
            <a:r>
              <a:rPr lang="zh-CN" altLang="en-US" sz="3200" dirty="0" smtClean="0">
                <a:latin typeface="黑体" pitchFamily="49" charset="-122"/>
                <a:ea typeface="黑体" pitchFamily="49" charset="-122"/>
              </a:rPr>
              <a:t> 软件可靠性分配</a:t>
            </a:r>
            <a:endParaRPr lang="en-US" altLang="zh-CN" sz="3200" dirty="0">
              <a:latin typeface="黑体" pitchFamily="49" charset="-122"/>
              <a:ea typeface="黑体" pitchFamily="49" charset="-122"/>
            </a:endParaRPr>
          </a:p>
          <a:p>
            <a:pPr eaLnBrk="1" hangingPunct="1">
              <a:spcBef>
                <a:spcPts val="600"/>
              </a:spcBef>
              <a:buFont typeface="Wingdings" pitchFamily="2" charset="2"/>
              <a:buChar char="p"/>
            </a:pPr>
            <a:r>
              <a:rPr lang="zh-CN" altLang="en-US" sz="3200" dirty="0">
                <a:latin typeface="黑体" pitchFamily="49" charset="-122"/>
                <a:ea typeface="黑体" pitchFamily="49" charset="-122"/>
              </a:rPr>
              <a:t> 软件可靠性设计</a:t>
            </a:r>
            <a:endParaRPr lang="en-US" altLang="zh-CN" sz="3200" dirty="0">
              <a:latin typeface="黑体" pitchFamily="49" charset="-122"/>
              <a:ea typeface="黑体" pitchFamily="49" charset="-122"/>
            </a:endParaRPr>
          </a:p>
          <a:p>
            <a:pPr eaLnBrk="1" hangingPunct="1">
              <a:spcBef>
                <a:spcPts val="600"/>
              </a:spcBef>
              <a:buFont typeface="Wingdings" pitchFamily="2" charset="2"/>
              <a:buChar char="p"/>
            </a:pPr>
            <a:r>
              <a:rPr lang="zh-CN" altLang="en-US" sz="3200" dirty="0">
                <a:latin typeface="黑体" pitchFamily="49" charset="-122"/>
                <a:ea typeface="黑体" pitchFamily="49" charset="-122"/>
              </a:rPr>
              <a:t> </a:t>
            </a:r>
            <a:r>
              <a:rPr lang="zh-CN" altLang="en-US" sz="3200" dirty="0" smtClean="0">
                <a:latin typeface="黑体" pitchFamily="49" charset="-122"/>
                <a:ea typeface="黑体" pitchFamily="49" charset="-122"/>
              </a:rPr>
              <a:t>软件可靠性预测分析</a:t>
            </a:r>
            <a:endParaRPr lang="en-US" altLang="zh-CN" sz="3200" dirty="0">
              <a:latin typeface="黑体" pitchFamily="49" charset="-122"/>
              <a:ea typeface="黑体" pitchFamily="49" charset="-122"/>
            </a:endParaRPr>
          </a:p>
          <a:p>
            <a:pPr eaLnBrk="1" hangingPunct="1">
              <a:spcBef>
                <a:spcPts val="600"/>
              </a:spcBef>
              <a:buFont typeface="Wingdings" pitchFamily="2" charset="2"/>
              <a:buChar char="p"/>
            </a:pPr>
            <a:r>
              <a:rPr lang="zh-CN" altLang="en-US" sz="3200" dirty="0">
                <a:latin typeface="黑体" pitchFamily="49" charset="-122"/>
                <a:ea typeface="黑体" pitchFamily="49" charset="-122"/>
              </a:rPr>
              <a:t> 软件可靠性测试</a:t>
            </a:r>
            <a:endParaRPr lang="en-US" altLang="zh-CN" sz="3200" dirty="0">
              <a:latin typeface="黑体" pitchFamily="49" charset="-122"/>
              <a:ea typeface="黑体" pitchFamily="49" charset="-122"/>
            </a:endParaRPr>
          </a:p>
          <a:p>
            <a:pPr eaLnBrk="1" hangingPunct="1">
              <a:spcBef>
                <a:spcPts val="600"/>
              </a:spcBef>
              <a:buFont typeface="Wingdings" pitchFamily="2" charset="2"/>
              <a:buChar char="p"/>
            </a:pPr>
            <a:r>
              <a:rPr lang="zh-CN" altLang="en-US" sz="3200" dirty="0">
                <a:latin typeface="黑体" pitchFamily="49" charset="-122"/>
                <a:ea typeface="黑体" pitchFamily="49" charset="-122"/>
              </a:rPr>
              <a:t> 软件可靠性工程管理</a:t>
            </a:r>
          </a:p>
        </p:txBody>
      </p:sp>
    </p:spTree>
    <p:extLst>
      <p:ext uri="{BB962C8B-B14F-4D97-AF65-F5344CB8AC3E}">
        <p14:creationId xmlns:p14="http://schemas.microsoft.com/office/powerpoint/2010/main" val="5902998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1.3 </a:t>
            </a:r>
            <a:r>
              <a:rPr lang="zh-CN" altLang="en-US"/>
              <a:t>软件可靠性工程进展：技术进展</a:t>
            </a:r>
          </a:p>
        </p:txBody>
      </p:sp>
      <p:sp>
        <p:nvSpPr>
          <p:cNvPr id="23556" name="Rectangle 4"/>
          <p:cNvSpPr>
            <a:spLocks noChangeArrowheads="1"/>
          </p:cNvSpPr>
          <p:nvPr/>
        </p:nvSpPr>
        <p:spPr bwMode="auto">
          <a:xfrm>
            <a:off x="290513" y="1341438"/>
            <a:ext cx="8675687" cy="5200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、软件可靠性预计与分配</a:t>
            </a:r>
            <a:endParaRPr lang="en-US" altLang="zh-CN" sz="2400" b="1"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用现有模型预计软件的可靠性往往存在着较大的偏差， 当给定或已知数据分布时，极大似然估计是模型参数估计的基本方法， 有利于对预计的改进。</a:t>
            </a:r>
            <a:endParaRPr lang="en-US" altLang="zh-CN" sz="2200"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通过故障强度拟合来估计模型参数的最小二乘法能很好地代替极大似然估计，对于中小样本的情况， 具有较小的偏差和较快的收敛性，</a:t>
            </a:r>
            <a:r>
              <a:rPr lang="en-US" altLang="zh-CN" sz="2200" dirty="0">
                <a:latin typeface="黑体" panose="02010609060101010101" pitchFamily="49" charset="-122"/>
                <a:ea typeface="黑体" panose="02010609060101010101" pitchFamily="49" charset="-122"/>
              </a:rPr>
              <a:t>Bayes </a:t>
            </a:r>
            <a:r>
              <a:rPr lang="zh-CN" altLang="en-US" sz="2200" dirty="0">
                <a:latin typeface="黑体" panose="02010609060101010101" pitchFamily="49" charset="-122"/>
                <a:ea typeface="黑体" panose="02010609060101010101" pitchFamily="49" charset="-122"/>
              </a:rPr>
              <a:t>分析方法提供了一种将先验知识综合到估计过程的方法， 为把不同数据源综合起来提供了有效的手段，然而其分析和计算极为复杂， 数据融合算法似乎为此带来了希望，但毕竟才刚刚起步。</a:t>
            </a:r>
            <a:endParaRPr lang="en-US" altLang="zh-CN" sz="2200"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 软件可靠性分配还缺乏成熟的技术。</a:t>
            </a:r>
            <a:endParaRPr lang="en-US" altLang="zh-CN" sz="2200" dirty="0">
              <a:latin typeface="黑体" panose="02010609060101010101" pitchFamily="49" charset="-122"/>
              <a:ea typeface="黑体" panose="02010609060101010101" pitchFamily="49" charset="-122"/>
            </a:endParaRPr>
          </a:p>
          <a:p>
            <a:pPr>
              <a:spcBef>
                <a:spcPct val="50000"/>
              </a:spcBef>
              <a:defRPr/>
            </a:pPr>
            <a:r>
              <a:rPr lang="en-US" altLang="zh-CN" sz="2200" dirty="0">
                <a:latin typeface="黑体" panose="02010609060101010101" pitchFamily="49" charset="-122"/>
                <a:ea typeface="黑体" panose="02010609060101010101" pitchFamily="49" charset="-122"/>
              </a:rPr>
              <a:t>    </a:t>
            </a:r>
            <a:r>
              <a:rPr lang="zh-CN" altLang="en-US" sz="2200" dirty="0">
                <a:latin typeface="黑体" panose="02010609060101010101" pitchFamily="49" charset="-122"/>
                <a:ea typeface="黑体" panose="02010609060101010101" pitchFamily="49" charset="-122"/>
              </a:rPr>
              <a:t>目前主要是按软件体系结构划分确定层次，应用分析分层过程推定需要的模型参数，然后以求解非线性规划问题，确定不同软件级别上的分配方案。</a:t>
            </a:r>
          </a:p>
        </p:txBody>
      </p:sp>
    </p:spTree>
    <p:extLst>
      <p:ext uri="{BB962C8B-B14F-4D97-AF65-F5344CB8AC3E}">
        <p14:creationId xmlns:p14="http://schemas.microsoft.com/office/powerpoint/2010/main" val="25202017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200</a:t>
            </a:fld>
            <a:endParaRPr lang="zh-CN" altLang="en-US"/>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260648"/>
            <a:ext cx="8700789"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19591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201</a:t>
            </a:fld>
            <a:endParaRPr lang="zh-CN" altLang="en-US"/>
          </a:p>
        </p:txBody>
      </p:sp>
      <p:pic>
        <p:nvPicPr>
          <p:cNvPr id="73729" name="Picture 1" descr="C:\Users\zdp\AppData\Roaming\Tencent\Users\106601855\QQ\WinTemp\RichOle\Y%_5L[J]2]DQNKTK)LKG1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8764114" cy="430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1876"/>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202</a:t>
            </a:fld>
            <a:endParaRPr lang="zh-CN" altLang="en-US"/>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19" y="332656"/>
            <a:ext cx="8708211"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230769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203</a:t>
            </a:fld>
            <a:endParaRPr lang="zh-CN" altLang="en-US"/>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901338"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97123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204</a:t>
            </a:fld>
            <a:endParaRPr lang="zh-CN" altLang="en-US"/>
          </a:p>
        </p:txBody>
      </p:sp>
      <p:pic>
        <p:nvPicPr>
          <p:cNvPr id="76801" name="Picture 1" descr="C:\Users\zdp\AppData\Roaming\Tencent\Users\106601855\QQ\WinTemp\RichOle\%1V~F0Q_}R1H5@B5]DR_NW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2656"/>
            <a:ext cx="8718043"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33186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115616" y="1124744"/>
            <a:ext cx="7772400" cy="1143000"/>
          </a:xfrm>
        </p:spPr>
        <p:txBody>
          <a:bodyPr>
            <a:normAutofit fontScale="90000"/>
          </a:bodyPr>
          <a:lstStyle/>
          <a:p>
            <a:pPr eaLnBrk="1" hangingPunct="1"/>
            <a:r>
              <a:rPr kumimoji="1" lang="zh-CN" altLang="en-US" sz="4000" b="1" dirty="0" smtClean="0">
                <a:latin typeface="Times New Roman" pitchFamily="18" charset="0"/>
                <a:cs typeface="Times New Roman" pitchFamily="18" charset="0"/>
              </a:rPr>
              <a:t>数据驱动的软件可靠性模型   </a:t>
            </a:r>
            <a:r>
              <a:rPr kumimoji="1" lang="en-US" altLang="zh-CN" sz="4000" dirty="0" smtClean="0">
                <a:latin typeface="Times New Roman" pitchFamily="18" charset="0"/>
                <a:cs typeface="Times New Roman" pitchFamily="18" charset="0"/>
              </a:rPr>
              <a:t/>
            </a:r>
            <a:br>
              <a:rPr kumimoji="1" lang="en-US" altLang="zh-CN" sz="4000" dirty="0" smtClean="0">
                <a:latin typeface="Times New Roman" pitchFamily="18" charset="0"/>
                <a:cs typeface="Times New Roman" pitchFamily="18" charset="0"/>
              </a:rPr>
            </a:br>
            <a:r>
              <a:rPr kumimoji="1" lang="en-US" altLang="zh-CN" sz="4000" dirty="0" smtClean="0">
                <a:latin typeface="Times New Roman" pitchFamily="18" charset="0"/>
                <a:cs typeface="Times New Roman" pitchFamily="18" charset="0"/>
              </a:rPr>
              <a:t>                             </a:t>
            </a:r>
            <a:r>
              <a:rPr kumimoji="1" lang="en-US" altLang="zh-CN" sz="2700" b="1" dirty="0" smtClean="0">
                <a:solidFill>
                  <a:srgbClr val="FF0000"/>
                </a:solidFill>
                <a:latin typeface="Times New Roman" pitchFamily="18" charset="0"/>
                <a:cs typeface="Times New Roman" pitchFamily="18" charset="0"/>
              </a:rPr>
              <a:t>--BP</a:t>
            </a:r>
            <a:r>
              <a:rPr kumimoji="1" lang="zh-CN" altLang="en-US" sz="2700" b="1" dirty="0" smtClean="0">
                <a:solidFill>
                  <a:srgbClr val="FF0000"/>
                </a:solidFill>
                <a:latin typeface="Times New Roman" pitchFamily="18" charset="0"/>
                <a:cs typeface="Times New Roman" pitchFamily="18" charset="0"/>
              </a:rPr>
              <a:t>神经网络模型与学习算法</a:t>
            </a:r>
          </a:p>
        </p:txBody>
      </p:sp>
    </p:spTree>
    <p:extLst>
      <p:ext uri="{BB962C8B-B14F-4D97-AF65-F5344CB8AC3E}">
        <p14:creationId xmlns:p14="http://schemas.microsoft.com/office/powerpoint/2010/main" val="3254953655"/>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smtClean="0">
                <a:latin typeface="Times New Roman" pitchFamily="18" charset="0"/>
                <a:cs typeface="Times New Roman" pitchFamily="18" charset="0"/>
              </a:rPr>
              <a:t>概述</a:t>
            </a:r>
          </a:p>
        </p:txBody>
      </p:sp>
      <p:sp>
        <p:nvSpPr>
          <p:cNvPr id="4099" name="Rectangle 3"/>
          <p:cNvSpPr>
            <a:spLocks noGrp="1" noChangeArrowheads="1"/>
          </p:cNvSpPr>
          <p:nvPr>
            <p:ph type="body" idx="1"/>
          </p:nvPr>
        </p:nvSpPr>
        <p:spPr>
          <a:xfrm>
            <a:off x="971550" y="1484313"/>
            <a:ext cx="8172450" cy="4681537"/>
          </a:xfrm>
        </p:spPr>
        <p:txBody>
          <a:bodyPr/>
          <a:lstStyle/>
          <a:p>
            <a:pPr eaLnBrk="1" hangingPunct="1">
              <a:lnSpc>
                <a:spcPct val="90000"/>
              </a:lnSpc>
            </a:pPr>
            <a:r>
              <a:rPr lang="en-US" altLang="zh-CN" sz="2400" dirty="0" err="1" smtClean="0">
                <a:latin typeface="Times New Roman" pitchFamily="18" charset="0"/>
                <a:cs typeface="Times New Roman" pitchFamily="18" charset="0"/>
              </a:rPr>
              <a:t>Rumelhart</a:t>
            </a:r>
            <a:r>
              <a:rPr lang="zh-CN" altLang="en-US" sz="2400" dirty="0" smtClean="0">
                <a:latin typeface="Times New Roman" pitchFamily="18" charset="0"/>
                <a:cs typeface="Times New Roman" pitchFamily="18" charset="0"/>
              </a:rPr>
              <a:t>，</a:t>
            </a:r>
            <a:r>
              <a:rPr lang="en-US" altLang="zh-CN" sz="2400" dirty="0" smtClean="0">
                <a:latin typeface="Times New Roman" pitchFamily="18" charset="0"/>
                <a:cs typeface="Times New Roman" pitchFamily="18" charset="0"/>
              </a:rPr>
              <a:t>McClelland</a:t>
            </a:r>
            <a:r>
              <a:rPr lang="zh-CN" altLang="en-US" sz="2400" dirty="0" smtClean="0">
                <a:latin typeface="Times New Roman" pitchFamily="18" charset="0"/>
                <a:cs typeface="Times New Roman" pitchFamily="18" charset="0"/>
              </a:rPr>
              <a:t>于</a:t>
            </a:r>
            <a:r>
              <a:rPr lang="en-US" altLang="zh-CN" sz="2400" dirty="0" smtClean="0">
                <a:latin typeface="Times New Roman" pitchFamily="18" charset="0"/>
                <a:cs typeface="Times New Roman" pitchFamily="18" charset="0"/>
              </a:rPr>
              <a:t>1985</a:t>
            </a:r>
            <a:r>
              <a:rPr lang="zh-CN" altLang="en-US" sz="2400" dirty="0" smtClean="0">
                <a:latin typeface="Times New Roman" pitchFamily="18" charset="0"/>
                <a:cs typeface="Times New Roman" pitchFamily="18" charset="0"/>
              </a:rPr>
              <a:t>年提出了</a:t>
            </a:r>
            <a:r>
              <a:rPr lang="en-US" altLang="zh-CN" sz="2400" dirty="0" smtClean="0">
                <a:latin typeface="Times New Roman" pitchFamily="18" charset="0"/>
                <a:cs typeface="Times New Roman" pitchFamily="18" charset="0"/>
              </a:rPr>
              <a:t>BP</a:t>
            </a:r>
            <a:r>
              <a:rPr lang="zh-CN" altLang="en-US" sz="2400" dirty="0" smtClean="0">
                <a:latin typeface="Times New Roman" pitchFamily="18" charset="0"/>
                <a:cs typeface="Times New Roman" pitchFamily="18" charset="0"/>
              </a:rPr>
              <a:t>网络的误差反向后传</a:t>
            </a:r>
            <a:r>
              <a:rPr lang="en-US" altLang="zh-CN" sz="2400" dirty="0" smtClean="0">
                <a:latin typeface="Times New Roman" pitchFamily="18" charset="0"/>
                <a:cs typeface="Times New Roman" pitchFamily="18" charset="0"/>
              </a:rPr>
              <a:t>BP(Back Propagation)</a:t>
            </a:r>
            <a:r>
              <a:rPr lang="zh-CN" altLang="en-US" sz="2400" dirty="0" smtClean="0">
                <a:latin typeface="Times New Roman" pitchFamily="18" charset="0"/>
                <a:cs typeface="Times New Roman" pitchFamily="18" charset="0"/>
              </a:rPr>
              <a:t>学习算法</a:t>
            </a:r>
          </a:p>
          <a:p>
            <a:pPr eaLnBrk="1" hangingPunct="1">
              <a:lnSpc>
                <a:spcPct val="90000"/>
              </a:lnSpc>
            </a:pPr>
            <a:endParaRPr lang="zh-CN" altLang="en-US" sz="2400" dirty="0" smtClean="0">
              <a:latin typeface="Times New Roman" pitchFamily="18" charset="0"/>
              <a:cs typeface="Times New Roman" pitchFamily="18" charset="0"/>
            </a:endParaRPr>
          </a:p>
          <a:p>
            <a:pPr eaLnBrk="1" hangingPunct="1">
              <a:lnSpc>
                <a:spcPct val="90000"/>
              </a:lnSpc>
            </a:pPr>
            <a:endParaRPr lang="zh-CN" altLang="en-US" sz="2400" dirty="0" smtClean="0">
              <a:latin typeface="Times New Roman" pitchFamily="18" charset="0"/>
              <a:cs typeface="Times New Roman" pitchFamily="18" charset="0"/>
            </a:endParaRPr>
          </a:p>
          <a:p>
            <a:pPr eaLnBrk="1" hangingPunct="1">
              <a:lnSpc>
                <a:spcPct val="90000"/>
              </a:lnSpc>
            </a:pPr>
            <a:endParaRPr lang="zh-CN" altLang="en-US" sz="2400" dirty="0" smtClean="0">
              <a:latin typeface="Times New Roman" pitchFamily="18" charset="0"/>
              <a:cs typeface="Times New Roman" pitchFamily="18" charset="0"/>
            </a:endParaRPr>
          </a:p>
          <a:p>
            <a:pPr eaLnBrk="1" hangingPunct="1">
              <a:lnSpc>
                <a:spcPct val="90000"/>
              </a:lnSpc>
            </a:pPr>
            <a:endParaRPr lang="zh-CN" altLang="en-US" sz="2400" dirty="0" smtClean="0">
              <a:latin typeface="Times New Roman" pitchFamily="18" charset="0"/>
              <a:cs typeface="Times New Roman" pitchFamily="18" charset="0"/>
            </a:endParaRPr>
          </a:p>
          <a:p>
            <a:pPr eaLnBrk="1" hangingPunct="1">
              <a:lnSpc>
                <a:spcPct val="90000"/>
              </a:lnSpc>
              <a:buFont typeface="Wingdings" pitchFamily="2" charset="2"/>
              <a:buNone/>
            </a:pPr>
            <a:endParaRPr lang="zh-CN" altLang="en-US" sz="2400" dirty="0" smtClean="0">
              <a:latin typeface="Times New Roman" pitchFamily="18" charset="0"/>
              <a:cs typeface="Times New Roman" pitchFamily="18" charset="0"/>
            </a:endParaRPr>
          </a:p>
          <a:p>
            <a:pPr eaLnBrk="1" hangingPunct="1">
              <a:lnSpc>
                <a:spcPct val="90000"/>
              </a:lnSpc>
              <a:buFont typeface="Wingdings" pitchFamily="2" charset="2"/>
              <a:buNone/>
            </a:pPr>
            <a:endParaRPr lang="zh-CN" altLang="en-US" sz="2400" dirty="0" smtClean="0">
              <a:latin typeface="Times New Roman" pitchFamily="18" charset="0"/>
              <a:cs typeface="Times New Roman" pitchFamily="18" charset="0"/>
            </a:endParaRPr>
          </a:p>
          <a:p>
            <a:pPr eaLnBrk="1" hangingPunct="1">
              <a:lnSpc>
                <a:spcPct val="90000"/>
              </a:lnSpc>
            </a:pPr>
            <a:r>
              <a:rPr lang="en-US" altLang="zh-CN" sz="2400" b="1" dirty="0" smtClean="0">
                <a:latin typeface="Times New Roman" pitchFamily="18" charset="0"/>
                <a:cs typeface="Times New Roman" pitchFamily="18" charset="0"/>
              </a:rPr>
              <a:t>BP</a:t>
            </a:r>
            <a:r>
              <a:rPr lang="zh-CN" altLang="en-US" sz="2400" b="1" dirty="0" smtClean="0">
                <a:latin typeface="Times New Roman" pitchFamily="18" charset="0"/>
                <a:cs typeface="Times New Roman" pitchFamily="18" charset="0"/>
              </a:rPr>
              <a:t>算法基本原理</a:t>
            </a:r>
          </a:p>
          <a:p>
            <a:pPr lvl="1" eaLnBrk="1" hangingPunct="1">
              <a:lnSpc>
                <a:spcPct val="90000"/>
              </a:lnSpc>
            </a:pPr>
            <a:r>
              <a:rPr lang="zh-CN" altLang="en-US" sz="2400" dirty="0" smtClean="0">
                <a:latin typeface="Times New Roman" pitchFamily="18" charset="0"/>
                <a:cs typeface="Times New Roman" pitchFamily="18" charset="0"/>
              </a:rPr>
              <a:t>利用输出后的误差来估计输出层的直接前导层的误差，再用这个误差估计更前一层的误差，如此一层一层的反传下去，就获得了所有其他各层的误差估计。 </a:t>
            </a:r>
          </a:p>
        </p:txBody>
      </p:sp>
      <p:pic>
        <p:nvPicPr>
          <p:cNvPr id="4100" name="Picture 4" descr="rumel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2420938"/>
            <a:ext cx="1511300"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jmccl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2349500"/>
            <a:ext cx="16843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AutoShape 6"/>
          <p:cNvSpPr>
            <a:spLocks noChangeArrowheads="1"/>
          </p:cNvSpPr>
          <p:nvPr/>
        </p:nvSpPr>
        <p:spPr bwMode="auto">
          <a:xfrm>
            <a:off x="7164388" y="3429000"/>
            <a:ext cx="1690687" cy="504825"/>
          </a:xfrm>
          <a:prstGeom prst="wedgeRoundRectCallout">
            <a:avLst>
              <a:gd name="adj1" fmla="val -66528"/>
              <a:gd name="adj2" fmla="val 116037"/>
              <a:gd name="adj3" fmla="val 16667"/>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a:latin typeface="Times New Roman" pitchFamily="18" charset="0"/>
                <a:cs typeface="Times New Roman" pitchFamily="18" charset="0"/>
              </a:rPr>
              <a:t>J. McClelland </a:t>
            </a:r>
          </a:p>
        </p:txBody>
      </p:sp>
      <p:sp>
        <p:nvSpPr>
          <p:cNvPr id="4103" name="AutoShape 7"/>
          <p:cNvSpPr>
            <a:spLocks noChangeArrowheads="1"/>
          </p:cNvSpPr>
          <p:nvPr/>
        </p:nvSpPr>
        <p:spPr bwMode="auto">
          <a:xfrm>
            <a:off x="1042988" y="3429000"/>
            <a:ext cx="1512887" cy="720725"/>
          </a:xfrm>
          <a:prstGeom prst="wedgeRoundRectCallout">
            <a:avLst>
              <a:gd name="adj1" fmla="val 84630"/>
              <a:gd name="adj2" fmla="val 53083"/>
              <a:gd name="adj3" fmla="val 16667"/>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a:latin typeface="Times New Roman" pitchFamily="18" charset="0"/>
                <a:cs typeface="Times New Roman" pitchFamily="18" charset="0"/>
              </a:rPr>
              <a:t>David </a:t>
            </a:r>
            <a:r>
              <a:rPr lang="en-US" altLang="zh-CN" b="1">
                <a:latin typeface="Times New Roman" pitchFamily="18" charset="0"/>
                <a:cs typeface="Times New Roman" pitchFamily="18" charset="0"/>
              </a:rPr>
              <a:t>Rumelhart</a:t>
            </a:r>
            <a:r>
              <a:rPr lang="en-US" altLang="zh-CN">
                <a:latin typeface="Times New Roman" pitchFamily="18" charset="0"/>
                <a:cs typeface="Times New Roman" pitchFamily="18" charset="0"/>
              </a:rPr>
              <a:t> </a:t>
            </a:r>
          </a:p>
        </p:txBody>
      </p:sp>
    </p:spTree>
    <p:extLst>
      <p:ext uri="{BB962C8B-B14F-4D97-AF65-F5344CB8AC3E}">
        <p14:creationId xmlns:p14="http://schemas.microsoft.com/office/powerpoint/2010/main" val="619204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kumimoji="1" lang="en-US" altLang="zh-CN" sz="4000" smtClean="0">
                <a:latin typeface="Times New Roman" pitchFamily="18" charset="0"/>
                <a:cs typeface="Times New Roman" pitchFamily="18" charset="0"/>
              </a:rPr>
              <a:t>1.  BP</a:t>
            </a:r>
            <a:r>
              <a:rPr kumimoji="1" lang="zh-CN" altLang="en-US" sz="4000" smtClean="0">
                <a:latin typeface="Times New Roman" pitchFamily="18" charset="0"/>
                <a:cs typeface="Times New Roman" pitchFamily="18" charset="0"/>
              </a:rPr>
              <a:t>神经网络模型</a:t>
            </a:r>
          </a:p>
        </p:txBody>
      </p:sp>
      <p:sp>
        <p:nvSpPr>
          <p:cNvPr id="5123" name="Rectangle 3"/>
          <p:cNvSpPr>
            <a:spLocks noGrp="1" noChangeArrowheads="1"/>
          </p:cNvSpPr>
          <p:nvPr>
            <p:ph type="body" sz="half" idx="1"/>
          </p:nvPr>
        </p:nvSpPr>
        <p:spPr>
          <a:xfrm>
            <a:off x="971550" y="1341438"/>
            <a:ext cx="7489825" cy="1096962"/>
          </a:xfrm>
        </p:spPr>
        <p:txBody>
          <a:bodyPr/>
          <a:lstStyle/>
          <a:p>
            <a:pPr eaLnBrk="1" hangingPunct="1"/>
            <a:r>
              <a:rPr kumimoji="1" lang="zh-CN" altLang="en-US" sz="2800" smtClean="0">
                <a:latin typeface="Times New Roman" pitchFamily="18" charset="0"/>
                <a:cs typeface="Times New Roman" pitchFamily="18" charset="0"/>
              </a:rPr>
              <a:t>三层</a:t>
            </a:r>
            <a:r>
              <a:rPr kumimoji="1" lang="en-US" altLang="zh-CN" sz="2800" smtClean="0">
                <a:latin typeface="Times New Roman" pitchFamily="18" charset="0"/>
                <a:cs typeface="Times New Roman" pitchFamily="18" charset="0"/>
              </a:rPr>
              <a:t>BP</a:t>
            </a:r>
            <a:r>
              <a:rPr kumimoji="1" lang="zh-CN" altLang="en-US" sz="2800" smtClean="0">
                <a:latin typeface="Times New Roman" pitchFamily="18" charset="0"/>
                <a:cs typeface="Times New Roman" pitchFamily="18" charset="0"/>
              </a:rPr>
              <a:t>网络</a:t>
            </a:r>
          </a:p>
        </p:txBody>
      </p:sp>
      <p:sp>
        <p:nvSpPr>
          <p:cNvPr id="5124" name="Rectangle 4"/>
          <p:cNvSpPr>
            <a:spLocks noChangeArrowheads="1"/>
          </p:cNvSpPr>
          <p:nvPr/>
        </p:nvSpPr>
        <p:spPr bwMode="auto">
          <a:xfrm>
            <a:off x="0" y="25257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5125" name="Object 5"/>
          <p:cNvGraphicFramePr>
            <a:graphicFrameLocks noChangeAspect="1"/>
          </p:cNvGraphicFramePr>
          <p:nvPr>
            <p:extLst>
              <p:ext uri="{D42A27DB-BD31-4B8C-83A1-F6EECF244321}">
                <p14:modId xmlns:p14="http://schemas.microsoft.com/office/powerpoint/2010/main" val="1114211803"/>
              </p:ext>
            </p:extLst>
          </p:nvPr>
        </p:nvGraphicFramePr>
        <p:xfrm>
          <a:off x="827088" y="2093491"/>
          <a:ext cx="7848600" cy="4287837"/>
        </p:xfrm>
        <a:graphic>
          <a:graphicData uri="http://schemas.openxmlformats.org/presentationml/2006/ole">
            <mc:AlternateContent xmlns:mc="http://schemas.openxmlformats.org/markup-compatibility/2006">
              <mc:Choice xmlns:v="urn:schemas-microsoft-com:vml" Requires="v">
                <p:oleObj spid="_x0000_s17567" name="Visio" r:id="rId3" imgW="5933045" imgH="3583502" progId="Visio.Drawing.11">
                  <p:embed/>
                </p:oleObj>
              </mc:Choice>
              <mc:Fallback>
                <p:oleObj name="Visio" r:id="rId3" imgW="5933045" imgH="3583502" progId="Visio.Drawing.11">
                  <p:embed/>
                  <p:pic>
                    <p:nvPicPr>
                      <p:cNvPr id="0" name=""/>
                      <p:cNvPicPr>
                        <a:picLocks noChangeAspect="1" noChangeArrowheads="1"/>
                      </p:cNvPicPr>
                      <p:nvPr/>
                    </p:nvPicPr>
                    <p:blipFill>
                      <a:blip r:embed="rId4">
                        <a:grayscl/>
                        <a:biLevel thresh="50000"/>
                        <a:lum bright="70000" contrast="79000"/>
                      </a:blip>
                      <a:srcRect/>
                      <a:stretch>
                        <a:fillRect/>
                      </a:stretch>
                    </p:blipFill>
                    <p:spPr bwMode="auto">
                      <a:xfrm>
                        <a:off x="827088" y="2093491"/>
                        <a:ext cx="7848600" cy="428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87516054"/>
      </p:ext>
    </p:extLst>
  </p:cSld>
  <p:clrMapOvr>
    <a:masterClrMapping/>
  </p:clrMapOvr>
  <p:transition spd="slow">
    <p:pull dir="ru"/>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1.  BP</a:t>
            </a:r>
            <a:r>
              <a:rPr kumimoji="1" lang="zh-CN" altLang="en-US" smtClean="0">
                <a:latin typeface="Times New Roman" pitchFamily="18" charset="0"/>
                <a:cs typeface="Times New Roman" pitchFamily="18" charset="0"/>
              </a:rPr>
              <a:t>神经网络模型</a:t>
            </a:r>
          </a:p>
        </p:txBody>
      </p:sp>
      <p:sp>
        <p:nvSpPr>
          <p:cNvPr id="6147" name="Rectangle 3"/>
          <p:cNvSpPr>
            <a:spLocks noGrp="1" noChangeArrowheads="1"/>
          </p:cNvSpPr>
          <p:nvPr>
            <p:ph type="body" idx="1"/>
          </p:nvPr>
        </p:nvSpPr>
        <p:spPr>
          <a:xfrm>
            <a:off x="755650" y="1341438"/>
            <a:ext cx="8101013" cy="4114800"/>
          </a:xfrm>
        </p:spPr>
        <p:txBody>
          <a:bodyPr>
            <a:normAutofit lnSpcReduction="10000"/>
          </a:bodyPr>
          <a:lstStyle/>
          <a:p>
            <a:pPr eaLnBrk="1" hangingPunct="1"/>
            <a:r>
              <a:rPr lang="zh-CN" altLang="en-US" dirty="0" smtClean="0">
                <a:latin typeface="Times New Roman" pitchFamily="18" charset="0"/>
                <a:cs typeface="Times New Roman" pitchFamily="18" charset="0"/>
              </a:rPr>
              <a:t>激活函数</a:t>
            </a:r>
          </a:p>
          <a:p>
            <a:pPr lvl="1" eaLnBrk="1" hangingPunct="1"/>
            <a:r>
              <a:rPr lang="zh-CN" altLang="en-US" dirty="0" smtClean="0">
                <a:latin typeface="Times New Roman" pitchFamily="18" charset="0"/>
                <a:cs typeface="Times New Roman" pitchFamily="18" charset="0"/>
              </a:rPr>
              <a:t>必须处处可导</a:t>
            </a:r>
          </a:p>
          <a:p>
            <a:pPr lvl="2" eaLnBrk="1" hangingPunct="1"/>
            <a:r>
              <a:rPr lang="zh-CN" altLang="en-US" dirty="0" smtClean="0">
                <a:latin typeface="Times New Roman" pitchFamily="18" charset="0"/>
                <a:cs typeface="Times New Roman" pitchFamily="18" charset="0"/>
              </a:rPr>
              <a:t>一般都使用</a:t>
            </a:r>
            <a:r>
              <a:rPr lang="en-US" altLang="zh-CN" dirty="0" smtClean="0">
                <a:latin typeface="Times New Roman" pitchFamily="18" charset="0"/>
                <a:cs typeface="Times New Roman" pitchFamily="18" charset="0"/>
              </a:rPr>
              <a:t>S</a:t>
            </a:r>
            <a:r>
              <a:rPr lang="zh-CN" altLang="en-US" dirty="0" smtClean="0">
                <a:latin typeface="Times New Roman" pitchFamily="18" charset="0"/>
                <a:cs typeface="Times New Roman" pitchFamily="18" charset="0"/>
              </a:rPr>
              <a:t>型函数  </a:t>
            </a:r>
          </a:p>
          <a:p>
            <a:pPr eaLnBrk="1" hangingPunct="1"/>
            <a:r>
              <a:rPr lang="zh-CN" altLang="en-US" dirty="0" smtClean="0">
                <a:latin typeface="Times New Roman" pitchFamily="18" charset="0"/>
                <a:cs typeface="Times New Roman" pitchFamily="18" charset="0"/>
              </a:rPr>
              <a:t>使用</a:t>
            </a:r>
            <a:r>
              <a:rPr lang="en-US" altLang="zh-CN" dirty="0" smtClean="0">
                <a:latin typeface="Times New Roman" pitchFamily="18" charset="0"/>
                <a:cs typeface="Times New Roman" pitchFamily="18" charset="0"/>
              </a:rPr>
              <a:t>S</a:t>
            </a:r>
            <a:r>
              <a:rPr lang="zh-CN" altLang="en-US" dirty="0" smtClean="0">
                <a:latin typeface="Times New Roman" pitchFamily="18" charset="0"/>
                <a:cs typeface="Times New Roman" pitchFamily="18" charset="0"/>
              </a:rPr>
              <a:t>型激活函数时</a:t>
            </a:r>
            <a:r>
              <a:rPr lang="en-US" altLang="zh-CN" dirty="0" smtClean="0">
                <a:latin typeface="Times New Roman" pitchFamily="18" charset="0"/>
                <a:cs typeface="Times New Roman" pitchFamily="18" charset="0"/>
              </a:rPr>
              <a:t>BP</a:t>
            </a:r>
            <a:r>
              <a:rPr lang="zh-CN" altLang="en-US" dirty="0" smtClean="0">
                <a:latin typeface="Times New Roman" pitchFamily="18" charset="0"/>
                <a:cs typeface="Times New Roman" pitchFamily="18" charset="0"/>
              </a:rPr>
              <a:t>网络输入与输出关系</a:t>
            </a:r>
          </a:p>
          <a:p>
            <a:pPr lvl="1" eaLnBrk="1" hangingPunct="1"/>
            <a:r>
              <a:rPr lang="zh-CN" altLang="en-US" dirty="0" smtClean="0">
                <a:latin typeface="Times New Roman" pitchFamily="18" charset="0"/>
                <a:cs typeface="Times New Roman" pitchFamily="18" charset="0"/>
              </a:rPr>
              <a:t>输入</a:t>
            </a:r>
          </a:p>
          <a:p>
            <a:pPr lvl="1" eaLnBrk="1" hangingPunct="1"/>
            <a:endParaRPr lang="zh-CN" altLang="en-US" dirty="0" smtClean="0">
              <a:latin typeface="Times New Roman" pitchFamily="18" charset="0"/>
              <a:cs typeface="Times New Roman" pitchFamily="18" charset="0"/>
            </a:endParaRPr>
          </a:p>
          <a:p>
            <a:pPr lvl="1" eaLnBrk="1" hangingPunct="1"/>
            <a:r>
              <a:rPr lang="zh-CN" altLang="en-US" dirty="0" smtClean="0">
                <a:latin typeface="Times New Roman" pitchFamily="18" charset="0"/>
                <a:cs typeface="Times New Roman" pitchFamily="18" charset="0"/>
              </a:rPr>
              <a:t>输出</a:t>
            </a:r>
          </a:p>
          <a:p>
            <a:pPr lvl="1" eaLnBrk="1" hangingPunct="1"/>
            <a:endParaRPr lang="en-US" altLang="zh-CN" dirty="0" smtClean="0">
              <a:latin typeface="Times New Roman" pitchFamily="18" charset="0"/>
              <a:cs typeface="Times New Roman" pitchFamily="18" charset="0"/>
            </a:endParaRPr>
          </a:p>
        </p:txBody>
      </p:sp>
      <p:sp>
        <p:nvSpPr>
          <p:cNvPr id="6148" name="Rectangle 4"/>
          <p:cNvSpPr>
            <a:spLocks noChangeArrowheads="1"/>
          </p:cNvSpPr>
          <p:nvPr/>
        </p:nvSpPr>
        <p:spPr bwMode="auto">
          <a:xfrm>
            <a:off x="0" y="31305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6149" name="Object 5"/>
          <p:cNvGraphicFramePr>
            <a:graphicFrameLocks noChangeAspect="1"/>
          </p:cNvGraphicFramePr>
          <p:nvPr>
            <p:extLst>
              <p:ext uri="{D42A27DB-BD31-4B8C-83A1-F6EECF244321}">
                <p14:modId xmlns:p14="http://schemas.microsoft.com/office/powerpoint/2010/main" val="472680919"/>
              </p:ext>
            </p:extLst>
          </p:nvPr>
        </p:nvGraphicFramePr>
        <p:xfrm>
          <a:off x="2384425" y="4076700"/>
          <a:ext cx="4013200" cy="539750"/>
        </p:xfrm>
        <a:graphic>
          <a:graphicData uri="http://schemas.openxmlformats.org/presentationml/2006/ole">
            <mc:AlternateContent xmlns:mc="http://schemas.openxmlformats.org/markup-compatibility/2006">
              <mc:Choice xmlns:v="urn:schemas-microsoft-com:vml" Requires="v">
                <p:oleObj spid="_x0000_s18748" name="Equation" r:id="rId3" imgW="1701720" imgH="228600" progId="Equation.DSMT4">
                  <p:embed/>
                </p:oleObj>
              </mc:Choice>
              <mc:Fallback>
                <p:oleObj name="Equation" r:id="rId3" imgW="1701720" imgH="228600" progId="Equation.DSMT4">
                  <p:embed/>
                  <p:pic>
                    <p:nvPicPr>
                      <p:cNvPr id="0" name=""/>
                      <p:cNvPicPr>
                        <a:picLocks noChangeAspect="1" noChangeArrowheads="1"/>
                      </p:cNvPicPr>
                      <p:nvPr/>
                    </p:nvPicPr>
                    <p:blipFill>
                      <a:blip r:embed="rId4"/>
                      <a:srcRect/>
                      <a:stretch>
                        <a:fillRect/>
                      </a:stretch>
                    </p:blipFill>
                    <p:spPr bwMode="auto">
                      <a:xfrm>
                        <a:off x="2384425" y="4076700"/>
                        <a:ext cx="40132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Rectangle 6"/>
          <p:cNvSpPr>
            <a:spLocks noChangeArrowheads="1"/>
          </p:cNvSpPr>
          <p:nvPr/>
        </p:nvSpPr>
        <p:spPr bwMode="auto">
          <a:xfrm>
            <a:off x="0" y="304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6151" name="Object 7"/>
          <p:cNvGraphicFramePr>
            <a:graphicFrameLocks noChangeAspect="1"/>
          </p:cNvGraphicFramePr>
          <p:nvPr>
            <p:extLst>
              <p:ext uri="{D42A27DB-BD31-4B8C-83A1-F6EECF244321}">
                <p14:modId xmlns:p14="http://schemas.microsoft.com/office/powerpoint/2010/main" val="670363179"/>
              </p:ext>
            </p:extLst>
          </p:nvPr>
        </p:nvGraphicFramePr>
        <p:xfrm>
          <a:off x="2901950" y="5018088"/>
          <a:ext cx="3052763" cy="927100"/>
        </p:xfrm>
        <a:graphic>
          <a:graphicData uri="http://schemas.openxmlformats.org/presentationml/2006/ole">
            <mc:AlternateContent xmlns:mc="http://schemas.openxmlformats.org/markup-compatibility/2006">
              <mc:Choice xmlns:v="urn:schemas-microsoft-com:vml" Requires="v">
                <p:oleObj spid="_x0000_s18749" name="Equation" r:id="rId5" imgW="1307880" imgH="393480" progId="Equation.DSMT4">
                  <p:embed/>
                </p:oleObj>
              </mc:Choice>
              <mc:Fallback>
                <p:oleObj name="Equation" r:id="rId5" imgW="1307880" imgH="393480" progId="Equation.DSMT4">
                  <p:embed/>
                  <p:pic>
                    <p:nvPicPr>
                      <p:cNvPr id="0" name=""/>
                      <p:cNvPicPr>
                        <a:picLocks noChangeAspect="1" noChangeArrowheads="1"/>
                      </p:cNvPicPr>
                      <p:nvPr/>
                    </p:nvPicPr>
                    <p:blipFill>
                      <a:blip r:embed="rId6"/>
                      <a:srcRect/>
                      <a:stretch>
                        <a:fillRect/>
                      </a:stretch>
                    </p:blipFill>
                    <p:spPr bwMode="auto">
                      <a:xfrm>
                        <a:off x="2901950" y="5018088"/>
                        <a:ext cx="30527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89832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1.  BP</a:t>
            </a:r>
            <a:r>
              <a:rPr kumimoji="1" lang="zh-CN" altLang="en-US" smtClean="0">
                <a:latin typeface="Times New Roman" pitchFamily="18" charset="0"/>
                <a:cs typeface="Times New Roman" pitchFamily="18" charset="0"/>
              </a:rPr>
              <a:t>神经网络模型</a:t>
            </a:r>
          </a:p>
        </p:txBody>
      </p:sp>
      <p:sp>
        <p:nvSpPr>
          <p:cNvPr id="7171" name="Rectangle 3"/>
          <p:cNvSpPr>
            <a:spLocks noGrp="1" noChangeArrowheads="1"/>
          </p:cNvSpPr>
          <p:nvPr>
            <p:ph type="body" idx="1"/>
          </p:nvPr>
        </p:nvSpPr>
        <p:spPr>
          <a:xfrm>
            <a:off x="323850" y="1341438"/>
            <a:ext cx="7772400" cy="1727200"/>
          </a:xfrm>
        </p:spPr>
        <p:txBody>
          <a:bodyPr/>
          <a:lstStyle/>
          <a:p>
            <a:pPr lvl="1" eaLnBrk="1" hangingPunct="1"/>
            <a:r>
              <a:rPr lang="zh-CN" altLang="en-US" smtClean="0">
                <a:latin typeface="Times New Roman" pitchFamily="18" charset="0"/>
                <a:cs typeface="Times New Roman" pitchFamily="18" charset="0"/>
              </a:rPr>
              <a:t>输出的导数</a:t>
            </a:r>
          </a:p>
          <a:p>
            <a:pPr lvl="1" eaLnBrk="1" hangingPunct="1"/>
            <a:endParaRPr lang="zh-CN" altLang="en-US" smtClean="0">
              <a:latin typeface="Times New Roman" pitchFamily="18" charset="0"/>
              <a:cs typeface="Times New Roman" pitchFamily="18" charset="0"/>
            </a:endParaRPr>
          </a:p>
          <a:p>
            <a:pPr lvl="1" eaLnBrk="1" hangingPunct="1"/>
            <a:endParaRPr lang="zh-CN" altLang="en-US" smtClean="0">
              <a:latin typeface="Times New Roman" pitchFamily="18" charset="0"/>
              <a:cs typeface="Times New Roman" pitchFamily="18" charset="0"/>
            </a:endParaRPr>
          </a:p>
          <a:p>
            <a:pPr lvl="1" eaLnBrk="1" hangingPunct="1"/>
            <a:endParaRPr lang="zh-CN" altLang="en-US" smtClean="0">
              <a:latin typeface="Times New Roman" pitchFamily="18" charset="0"/>
              <a:cs typeface="Times New Roman" pitchFamily="18" charset="0"/>
            </a:endParaRPr>
          </a:p>
          <a:p>
            <a:pPr eaLnBrk="1" hangingPunct="1"/>
            <a:endParaRPr lang="en-US" altLang="zh-CN" smtClean="0">
              <a:latin typeface="Times New Roman" pitchFamily="18" charset="0"/>
              <a:cs typeface="Times New Roman" pitchFamily="18" charset="0"/>
            </a:endParaRPr>
          </a:p>
        </p:txBody>
      </p:sp>
      <p:sp>
        <p:nvSpPr>
          <p:cNvPr id="7172" name="Rectangle 4"/>
          <p:cNvSpPr>
            <a:spLocks noChangeArrowheads="1"/>
          </p:cNvSpPr>
          <p:nvPr/>
        </p:nvSpPr>
        <p:spPr bwMode="auto">
          <a:xfrm>
            <a:off x="0" y="303530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7173" name="Object 5"/>
          <p:cNvGraphicFramePr>
            <a:graphicFrameLocks noChangeAspect="1"/>
          </p:cNvGraphicFramePr>
          <p:nvPr>
            <p:extLst>
              <p:ext uri="{D42A27DB-BD31-4B8C-83A1-F6EECF244321}">
                <p14:modId xmlns:p14="http://schemas.microsoft.com/office/powerpoint/2010/main" val="1622137442"/>
              </p:ext>
            </p:extLst>
          </p:nvPr>
        </p:nvGraphicFramePr>
        <p:xfrm>
          <a:off x="1187624" y="1772816"/>
          <a:ext cx="5873750" cy="995362"/>
        </p:xfrm>
        <a:graphic>
          <a:graphicData uri="http://schemas.openxmlformats.org/presentationml/2006/ole">
            <mc:AlternateContent xmlns:mc="http://schemas.openxmlformats.org/markup-compatibility/2006">
              <mc:Choice xmlns:v="urn:schemas-microsoft-com:vml" Requires="v">
                <p:oleObj spid="_x0000_s19616" name="Equation" r:id="rId3" imgW="2476440" imgH="419040" progId="Equation.DSMT4">
                  <p:embed/>
                </p:oleObj>
              </mc:Choice>
              <mc:Fallback>
                <p:oleObj name="Equation" r:id="rId3" imgW="2476440" imgH="419040" progId="Equation.DSMT4">
                  <p:embed/>
                  <p:pic>
                    <p:nvPicPr>
                      <p:cNvPr id="0" name=""/>
                      <p:cNvPicPr>
                        <a:picLocks noChangeAspect="1" noChangeArrowheads="1"/>
                      </p:cNvPicPr>
                      <p:nvPr/>
                    </p:nvPicPr>
                    <p:blipFill>
                      <a:blip r:embed="rId4"/>
                      <a:srcRect/>
                      <a:stretch>
                        <a:fillRect/>
                      </a:stretch>
                    </p:blipFill>
                    <p:spPr bwMode="auto">
                      <a:xfrm>
                        <a:off x="1187624" y="1772816"/>
                        <a:ext cx="58737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Rectangle 6"/>
          <p:cNvSpPr>
            <a:spLocks noChangeArrowheads="1"/>
          </p:cNvSpPr>
          <p:nvPr/>
        </p:nvSpPr>
        <p:spPr bwMode="auto">
          <a:xfrm>
            <a:off x="323528" y="5975195"/>
            <a:ext cx="8640763" cy="83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30238" lvl="1" indent="-173038">
              <a:spcBef>
                <a:spcPct val="20000"/>
              </a:spcBef>
              <a:buClr>
                <a:srgbClr val="FFFF00"/>
              </a:buClr>
              <a:buFont typeface="Wingdings" pitchFamily="2" charset="2"/>
              <a:buChar char="Ø"/>
            </a:pPr>
            <a:r>
              <a:rPr lang="zh-CN" altLang="en-US" sz="2000" b="1" dirty="0">
                <a:latin typeface="Times New Roman" pitchFamily="18" charset="0"/>
                <a:cs typeface="Times New Roman" pitchFamily="18" charset="0"/>
              </a:rPr>
              <a:t>根据</a:t>
            </a:r>
            <a:r>
              <a:rPr lang="en-US" altLang="zh-CN" sz="2000" b="1" dirty="0">
                <a:latin typeface="Times New Roman" pitchFamily="18" charset="0"/>
                <a:cs typeface="Times New Roman" pitchFamily="18" charset="0"/>
              </a:rPr>
              <a:t>S</a:t>
            </a:r>
            <a:r>
              <a:rPr lang="zh-CN" altLang="en-US" sz="2000" b="1" dirty="0">
                <a:latin typeface="Times New Roman" pitchFamily="18" charset="0"/>
                <a:cs typeface="Times New Roman" pitchFamily="18" charset="0"/>
              </a:rPr>
              <a:t>型激活函数的图形可知</a:t>
            </a:r>
            <a:r>
              <a:rPr lang="en-US" altLang="zh-CN" sz="2000" b="1" dirty="0">
                <a:latin typeface="Times New Roman" pitchFamily="18" charset="0"/>
                <a:cs typeface="Times New Roman" pitchFamily="18" charset="0"/>
              </a:rPr>
              <a:t>,</a:t>
            </a:r>
            <a:r>
              <a:rPr lang="zh-CN" altLang="en-US" sz="2000" b="1" dirty="0">
                <a:latin typeface="Times New Roman" pitchFamily="18" charset="0"/>
                <a:cs typeface="Times New Roman" pitchFamily="18" charset="0"/>
              </a:rPr>
              <a:t>对神经网络进行训练，应该将</a:t>
            </a:r>
            <a:r>
              <a:rPr lang="en-US" altLang="zh-CN" sz="2000" b="1" dirty="0">
                <a:latin typeface="Times New Roman" pitchFamily="18" charset="0"/>
                <a:cs typeface="Times New Roman" pitchFamily="18" charset="0"/>
              </a:rPr>
              <a:t>net</a:t>
            </a:r>
            <a:r>
              <a:rPr lang="zh-CN" altLang="en-US" sz="2000" b="1" dirty="0">
                <a:latin typeface="Times New Roman" pitchFamily="18" charset="0"/>
                <a:cs typeface="Times New Roman" pitchFamily="18" charset="0"/>
              </a:rPr>
              <a:t>的值尽量控制在收敛比较快的范围内</a:t>
            </a:r>
            <a:r>
              <a:rPr lang="zh-CN" altLang="en-US" sz="2800" dirty="0">
                <a:latin typeface="Times New Roman" pitchFamily="18" charset="0"/>
                <a:cs typeface="Times New Roman" pitchFamily="18" charset="0"/>
              </a:rPr>
              <a:t> </a:t>
            </a:r>
          </a:p>
        </p:txBody>
      </p:sp>
      <p:pic>
        <p:nvPicPr>
          <p:cNvPr id="1946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2780928"/>
            <a:ext cx="4176464" cy="3215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60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1.3 </a:t>
            </a:r>
            <a:r>
              <a:rPr lang="zh-CN" altLang="en-US" dirty="0"/>
              <a:t>软件可靠性工程进展：技术进展</a:t>
            </a:r>
          </a:p>
        </p:txBody>
      </p:sp>
      <p:sp>
        <p:nvSpPr>
          <p:cNvPr id="24580" name="Rectangle 4"/>
          <p:cNvSpPr>
            <a:spLocks noChangeArrowheads="1"/>
          </p:cNvSpPr>
          <p:nvPr/>
        </p:nvSpPr>
        <p:spPr bwMode="auto">
          <a:xfrm>
            <a:off x="323850" y="1271588"/>
            <a:ext cx="8496300" cy="558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defRPr/>
            </a:pPr>
            <a:r>
              <a:rPr lang="en-US" altLang="zh-CN" sz="2400" b="1" dirty="0">
                <a:latin typeface="黑体" panose="02010609060101010101" pitchFamily="49" charset="-122"/>
                <a:ea typeface="黑体" panose="02010609060101010101" pitchFamily="49" charset="-122"/>
              </a:rPr>
              <a:t>5</a:t>
            </a:r>
            <a:r>
              <a:rPr lang="zh-CN" altLang="en-US" sz="2400" b="1" dirty="0">
                <a:latin typeface="黑体" panose="02010609060101010101" pitchFamily="49" charset="-122"/>
                <a:ea typeface="黑体" panose="02010609060101010101" pitchFamily="49" charset="-122"/>
              </a:rPr>
              <a:t>、软件可靠性分析与评估</a:t>
            </a:r>
            <a:endParaRPr lang="en-US" altLang="zh-CN" sz="2400" b="1"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目前主要是在考虑软件特点的基础上，继承和应用硬件可靠性分析技术如故障树分析、故障模式与影响分析、潜通路分析等方法来进行软件的可靠性分析与评估。</a:t>
            </a:r>
            <a:endParaRPr lang="en-US" altLang="zh-CN" sz="2200"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en-US" altLang="zh-CN" sz="2200" dirty="0">
                <a:latin typeface="黑体" panose="02010609060101010101" pitchFamily="49" charset="-122"/>
                <a:ea typeface="黑体" panose="02010609060101010101" pitchFamily="49" charset="-122"/>
              </a:rPr>
              <a:t>Petri</a:t>
            </a:r>
            <a:r>
              <a:rPr lang="zh-CN" altLang="en-US" sz="2200" dirty="0">
                <a:latin typeface="黑体" panose="02010609060101010101" pitchFamily="49" charset="-122"/>
                <a:ea typeface="黑体" panose="02010609060101010101" pitchFamily="49" charset="-122"/>
              </a:rPr>
              <a:t>网分析、</a:t>
            </a:r>
            <a:r>
              <a:rPr lang="zh-CN" altLang="en-US" sz="2200">
                <a:latin typeface="黑体" panose="02010609060101010101" pitchFamily="49" charset="-122"/>
                <a:ea typeface="黑体" panose="02010609060101010101" pitchFamily="49" charset="-122"/>
              </a:rPr>
              <a:t>基于</a:t>
            </a:r>
            <a:r>
              <a:rPr lang="zh-CN" altLang="en-US" sz="2200" smtClean="0">
                <a:latin typeface="黑体" panose="02010609060101010101" pitchFamily="49" charset="-122"/>
                <a:ea typeface="黑体" panose="02010609060101010101" pitchFamily="49" charset="-122"/>
              </a:rPr>
              <a:t>神经网络、深度学习的</a:t>
            </a:r>
            <a:r>
              <a:rPr lang="zh-CN" altLang="en-US" sz="2200" dirty="0">
                <a:latin typeface="黑体" panose="02010609060101010101" pitchFamily="49" charset="-122"/>
                <a:ea typeface="黑体" panose="02010609060101010101" pitchFamily="49" charset="-122"/>
              </a:rPr>
              <a:t>分析等方法的研究和应用取得了实质性的进展。</a:t>
            </a:r>
          </a:p>
          <a:p>
            <a:pPr>
              <a:spcBef>
                <a:spcPct val="50000"/>
              </a:spcBef>
              <a:defRPr/>
            </a:pPr>
            <a:r>
              <a:rPr lang="en-US" altLang="zh-CN" sz="2400" b="1" dirty="0">
                <a:latin typeface="黑体" panose="02010609060101010101" pitchFamily="49" charset="-122"/>
                <a:ea typeface="黑体" panose="02010609060101010101" pitchFamily="49" charset="-122"/>
              </a:rPr>
              <a:t>6</a:t>
            </a:r>
            <a:r>
              <a:rPr lang="zh-CN" altLang="en-US" sz="2400" b="1" dirty="0">
                <a:latin typeface="黑体" panose="02010609060101010101" pitchFamily="49" charset="-122"/>
                <a:ea typeface="黑体" panose="02010609060101010101" pitchFamily="49" charset="-122"/>
              </a:rPr>
              <a:t>、可靠性数据处理</a:t>
            </a:r>
            <a:endParaRPr lang="en-US" altLang="zh-CN" sz="2400" b="1"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通常所收集的软件可靠性数据失效计数数据和失效时间间隔数据两大类。</a:t>
            </a:r>
            <a:endParaRPr lang="en-US" altLang="zh-CN" sz="2200"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目前已经开发出一些自动收集软件可靠性数据的支持工具，但局限性很大。</a:t>
            </a:r>
            <a:endParaRPr lang="en-US" altLang="zh-CN" sz="2200" dirty="0">
              <a:latin typeface="黑体" panose="02010609060101010101" pitchFamily="49" charset="-122"/>
              <a:ea typeface="黑体" panose="02010609060101010101" pitchFamily="49" charset="-122"/>
            </a:endParaRPr>
          </a:p>
          <a:p>
            <a:pPr marL="342900" indent="-342900">
              <a:spcBef>
                <a:spcPct val="50000"/>
              </a:spcBef>
              <a:buFont typeface="Wingdings" panose="05000000000000000000" pitchFamily="2" charset="2"/>
              <a:buChar char="p"/>
              <a:defRPr/>
            </a:pPr>
            <a:r>
              <a:rPr lang="zh-CN" altLang="en-US" sz="2200" dirty="0">
                <a:latin typeface="黑体" panose="02010609060101010101" pitchFamily="49" charset="-122"/>
                <a:ea typeface="黑体" panose="02010609060101010101" pitchFamily="49" charset="-122"/>
              </a:rPr>
              <a:t>如何准确而高效地自动收集各种软件可靠性数据，有待进一步研究和实践。</a:t>
            </a:r>
          </a:p>
        </p:txBody>
      </p:sp>
    </p:spTree>
    <p:extLst>
      <p:ext uri="{BB962C8B-B14F-4D97-AF65-F5344CB8AC3E}">
        <p14:creationId xmlns:p14="http://schemas.microsoft.com/office/powerpoint/2010/main" val="133999193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384300" y="188913"/>
            <a:ext cx="7431088" cy="863600"/>
          </a:xfrm>
        </p:spPr>
        <p:txBody>
          <a:bodyPr/>
          <a:lstStyle/>
          <a:p>
            <a:pPr eaLnBrk="1" hangingPunct="1"/>
            <a:r>
              <a:rPr lang="en-US" altLang="zh-CN" sz="3600" smtClean="0">
                <a:latin typeface="Times New Roman" pitchFamily="18" charset="0"/>
                <a:cs typeface="Times New Roman" pitchFamily="18" charset="0"/>
              </a:rPr>
              <a:t>2.  BP</a:t>
            </a:r>
            <a:r>
              <a:rPr lang="zh-CN" altLang="en-US" sz="3600" smtClean="0">
                <a:latin typeface="Times New Roman" pitchFamily="18" charset="0"/>
                <a:cs typeface="Times New Roman" pitchFamily="18" charset="0"/>
              </a:rPr>
              <a:t>网络的标准学习算法</a:t>
            </a:r>
          </a:p>
        </p:txBody>
      </p:sp>
      <p:sp>
        <p:nvSpPr>
          <p:cNvPr id="8195" name="Rectangle 3"/>
          <p:cNvSpPr>
            <a:spLocks noGrp="1" noChangeArrowheads="1"/>
          </p:cNvSpPr>
          <p:nvPr>
            <p:ph type="body" sz="half" idx="1"/>
          </p:nvPr>
        </p:nvSpPr>
        <p:spPr>
          <a:xfrm>
            <a:off x="827088" y="1268413"/>
            <a:ext cx="8066087" cy="5040312"/>
          </a:xfrm>
        </p:spPr>
        <p:txBody>
          <a:bodyPr/>
          <a:lstStyle/>
          <a:p>
            <a:pPr eaLnBrk="1" hangingPunct="1"/>
            <a:r>
              <a:rPr lang="zh-CN" altLang="en-US" sz="2800" smtClean="0">
                <a:latin typeface="Times New Roman" pitchFamily="18" charset="0"/>
                <a:cs typeface="Times New Roman" pitchFamily="18" charset="0"/>
              </a:rPr>
              <a:t>学习的过程：</a:t>
            </a:r>
          </a:p>
          <a:p>
            <a:pPr marL="692150" lvl="1" indent="-347663" eaLnBrk="1" hangingPunct="1"/>
            <a:r>
              <a:rPr lang="zh-CN" altLang="en-US" sz="2800" smtClean="0">
                <a:latin typeface="Times New Roman" pitchFamily="18" charset="0"/>
                <a:cs typeface="Times New Roman" pitchFamily="18" charset="0"/>
              </a:rPr>
              <a:t>神经网络在外界输入样本的刺激下不断改变网络的连接权值</a:t>
            </a:r>
            <a:r>
              <a:rPr lang="en-US" altLang="zh-CN" sz="2800" smtClean="0">
                <a:latin typeface="Times New Roman" pitchFamily="18" charset="0"/>
                <a:cs typeface="Times New Roman" pitchFamily="18" charset="0"/>
              </a:rPr>
              <a:t>,</a:t>
            </a:r>
            <a:r>
              <a:rPr lang="zh-CN" altLang="en-US" sz="2800" smtClean="0">
                <a:latin typeface="Times New Roman" pitchFamily="18" charset="0"/>
                <a:cs typeface="Times New Roman" pitchFamily="18" charset="0"/>
              </a:rPr>
              <a:t>以使网络的输出不断地接近期望的输出。</a:t>
            </a:r>
          </a:p>
          <a:p>
            <a:pPr eaLnBrk="1" hangingPunct="1"/>
            <a:r>
              <a:rPr lang="zh-CN" altLang="en-US" sz="2800" smtClean="0">
                <a:latin typeface="Times New Roman" pitchFamily="18" charset="0"/>
                <a:cs typeface="Times New Roman" pitchFamily="18" charset="0"/>
              </a:rPr>
              <a:t>学习的本质：</a:t>
            </a:r>
          </a:p>
          <a:p>
            <a:pPr marL="692150" lvl="1" indent="-347663" eaLnBrk="1" hangingPunct="1"/>
            <a:r>
              <a:rPr lang="zh-CN" altLang="en-US" sz="2800" smtClean="0">
                <a:latin typeface="Times New Roman" pitchFamily="18" charset="0"/>
                <a:cs typeface="Times New Roman" pitchFamily="18" charset="0"/>
              </a:rPr>
              <a:t>对各连接权值的动态调整</a:t>
            </a:r>
          </a:p>
          <a:p>
            <a:pPr eaLnBrk="1" hangingPunct="1"/>
            <a:r>
              <a:rPr lang="zh-CN" altLang="en-US" sz="2800" smtClean="0">
                <a:latin typeface="Times New Roman" pitchFamily="18" charset="0"/>
                <a:cs typeface="Times New Roman" pitchFamily="18" charset="0"/>
              </a:rPr>
              <a:t>学习规则：</a:t>
            </a:r>
          </a:p>
          <a:p>
            <a:pPr marL="692150" lvl="1" indent="-347663" eaLnBrk="1" hangingPunct="1"/>
            <a:r>
              <a:rPr lang="zh-CN" altLang="en-US" sz="2800" smtClean="0">
                <a:latin typeface="Times New Roman" pitchFamily="18" charset="0"/>
                <a:cs typeface="Times New Roman" pitchFamily="18" charset="0"/>
              </a:rPr>
              <a:t>权值调整规则，即在学习过程中网络中各神经元的连接权变化所依据的一定的调整规则。</a:t>
            </a:r>
          </a:p>
          <a:p>
            <a:pPr eaLnBrk="1" hangingPunct="1">
              <a:buFont typeface="Wingdings" pitchFamily="2" charset="2"/>
              <a:buNone/>
            </a:pPr>
            <a:endParaRPr lang="en-US" altLang="zh-CN" sz="2800" smtClean="0">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47088385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8194"/>
                                        </p:tgtEl>
                                        <p:attrNameLst>
                                          <p:attrName>style.visibility</p:attrName>
                                        </p:attrNameLst>
                                      </p:cBhvr>
                                      <p:to>
                                        <p:strVal val="visible"/>
                                      </p:to>
                                    </p:set>
                                    <p:anim calcmode="lin" valueType="num">
                                      <p:cBhvr>
                                        <p:cTn id="7" dur="1000" fill="hold"/>
                                        <p:tgtEl>
                                          <p:spTgt spid="8194"/>
                                        </p:tgtEl>
                                        <p:attrNameLst>
                                          <p:attrName>ppt_x</p:attrName>
                                        </p:attrNameLst>
                                      </p:cBhvr>
                                      <p:tavLst>
                                        <p:tav tm="0">
                                          <p:val>
                                            <p:strVal val="#ppt_x-.2"/>
                                          </p:val>
                                        </p:tav>
                                        <p:tav tm="100000">
                                          <p:val>
                                            <p:strVal val="#ppt_x"/>
                                          </p:val>
                                        </p:tav>
                                      </p:tavLst>
                                    </p:anim>
                                    <p:anim calcmode="lin" valueType="num">
                                      <p:cBhvr>
                                        <p:cTn id="8" dur="1000" fill="hold"/>
                                        <p:tgtEl>
                                          <p:spTgt spid="8194"/>
                                        </p:tgtEl>
                                        <p:attrNameLst>
                                          <p:attrName>ppt_y</p:attrName>
                                        </p:attrNameLst>
                                      </p:cBhvr>
                                      <p:tavLst>
                                        <p:tav tm="0">
                                          <p:val>
                                            <p:strVal val="#ppt_y"/>
                                          </p:val>
                                        </p:tav>
                                        <p:tav tm="100000">
                                          <p:val>
                                            <p:strVal val="#ppt_y"/>
                                          </p:val>
                                        </p:tav>
                                      </p:tavLst>
                                    </p:anim>
                                    <p:animEffect transition="in" filter="wipe(right)" prLst="gradientSize: 0.1">
                                      <p:cBhvr>
                                        <p:cTn id="9" dur="1000"/>
                                        <p:tgtEl>
                                          <p:spTgt spid="819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8195">
                                            <p:txEl>
                                              <p:pRg st="0" end="0"/>
                                            </p:txEl>
                                          </p:spTgt>
                                        </p:tgtEl>
                                        <p:attrNameLst>
                                          <p:attrName>style.visibility</p:attrName>
                                        </p:attrNameLst>
                                      </p:cBhvr>
                                      <p:to>
                                        <p:strVal val="visible"/>
                                      </p:to>
                                    </p:set>
                                    <p:animEffect transition="in" filter="fade">
                                      <p:cBhvr>
                                        <p:cTn id="14" dur="500"/>
                                        <p:tgtEl>
                                          <p:spTgt spid="8195">
                                            <p:txEl>
                                              <p:pRg st="0" end="0"/>
                                            </p:txEl>
                                          </p:spTgt>
                                        </p:tgtEl>
                                      </p:cBhvr>
                                    </p:animEffect>
                                    <p:anim calcmode="lin" valueType="num">
                                      <p:cBhvr>
                                        <p:cTn id="15"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8195">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0" fill="hold">
                                          <p:stCondLst>
                                            <p:cond delay="0"/>
                                          </p:stCondLst>
                                        </p:cTn>
                                        <p:tgtEl>
                                          <p:spTgt spid="8195">
                                            <p:txEl>
                                              <p:pRg st="1" end="1"/>
                                            </p:txEl>
                                          </p:spTgt>
                                        </p:tgtEl>
                                        <p:attrNameLst>
                                          <p:attrName>style.visibility</p:attrName>
                                        </p:attrNameLst>
                                      </p:cBhvr>
                                      <p:to>
                                        <p:strVal val="visible"/>
                                      </p:to>
                                    </p:set>
                                    <p:animEffect transition="in" filter="fade">
                                      <p:cBhvr>
                                        <p:cTn id="19" dur="500"/>
                                        <p:tgtEl>
                                          <p:spTgt spid="8195">
                                            <p:txEl>
                                              <p:pRg st="1" end="1"/>
                                            </p:txEl>
                                          </p:spTgt>
                                        </p:tgtEl>
                                      </p:cBhvr>
                                    </p:animEffect>
                                    <p:anim calcmode="lin" valueType="num">
                                      <p:cBhvr>
                                        <p:cTn id="20"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8195">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4" presetClass="entr" presetSubtype="0" fill="hold" grpId="0" nodeType="clickEffect">
                                  <p:stCondLst>
                                    <p:cond delay="0"/>
                                  </p:stCondLst>
                                  <p:childTnLst>
                                    <p:set>
                                      <p:cBhvr>
                                        <p:cTn id="25" dur="0" fill="hold">
                                          <p:stCondLst>
                                            <p:cond delay="0"/>
                                          </p:stCondLst>
                                        </p:cTn>
                                        <p:tgtEl>
                                          <p:spTgt spid="8195">
                                            <p:txEl>
                                              <p:pRg st="2" end="2"/>
                                            </p:txEl>
                                          </p:spTgt>
                                        </p:tgtEl>
                                        <p:attrNameLst>
                                          <p:attrName>style.visibility</p:attrName>
                                        </p:attrNameLst>
                                      </p:cBhvr>
                                      <p:to>
                                        <p:strVal val="visible"/>
                                      </p:to>
                                    </p:set>
                                    <p:animEffect transition="in" filter="fade">
                                      <p:cBhvr>
                                        <p:cTn id="26" dur="500"/>
                                        <p:tgtEl>
                                          <p:spTgt spid="8195">
                                            <p:txEl>
                                              <p:pRg st="2" end="2"/>
                                            </p:txEl>
                                          </p:spTgt>
                                        </p:tgtEl>
                                      </p:cBhvr>
                                    </p:animEffect>
                                    <p:anim calcmode="lin" valueType="num">
                                      <p:cBhvr>
                                        <p:cTn id="27"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8195">
                                            <p:txEl>
                                              <p:pRg st="2" end="2"/>
                                            </p:txEl>
                                          </p:spTgt>
                                        </p:tgtEl>
                                        <p:attrNameLst>
                                          <p:attrName>ppt_y</p:attrName>
                                        </p:attrNameLst>
                                      </p:cBhvr>
                                      <p:tavLst>
                                        <p:tav tm="0">
                                          <p:val>
                                            <p:strVal val="#ppt_y+.05"/>
                                          </p:val>
                                        </p:tav>
                                        <p:tav tm="100000">
                                          <p:val>
                                            <p:strVal val="#ppt_y"/>
                                          </p:val>
                                        </p:tav>
                                      </p:tavLst>
                                    </p:anim>
                                  </p:childTnLst>
                                </p:cTn>
                              </p:par>
                              <p:par>
                                <p:cTn id="29" presetID="44" presetClass="entr" presetSubtype="0" fill="hold" grpId="0" nodeType="withEffect">
                                  <p:stCondLst>
                                    <p:cond delay="0"/>
                                  </p:stCondLst>
                                  <p:childTnLst>
                                    <p:set>
                                      <p:cBhvr>
                                        <p:cTn id="30" dur="0" fill="hold">
                                          <p:stCondLst>
                                            <p:cond delay="0"/>
                                          </p:stCondLst>
                                        </p:cTn>
                                        <p:tgtEl>
                                          <p:spTgt spid="8195">
                                            <p:txEl>
                                              <p:pRg st="3" end="3"/>
                                            </p:txEl>
                                          </p:spTgt>
                                        </p:tgtEl>
                                        <p:attrNameLst>
                                          <p:attrName>style.visibility</p:attrName>
                                        </p:attrNameLst>
                                      </p:cBhvr>
                                      <p:to>
                                        <p:strVal val="visible"/>
                                      </p:to>
                                    </p:set>
                                    <p:animEffect transition="in" filter="fade">
                                      <p:cBhvr>
                                        <p:cTn id="31" dur="500"/>
                                        <p:tgtEl>
                                          <p:spTgt spid="8195">
                                            <p:txEl>
                                              <p:pRg st="3" end="3"/>
                                            </p:txEl>
                                          </p:spTgt>
                                        </p:tgtEl>
                                      </p:cBhvr>
                                    </p:animEffect>
                                    <p:anim calcmode="lin" valueType="num">
                                      <p:cBhvr>
                                        <p:cTn id="32"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8195">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4" presetClass="entr" presetSubtype="0" fill="hold" grpId="0" nodeType="clickEffect">
                                  <p:stCondLst>
                                    <p:cond delay="0"/>
                                  </p:stCondLst>
                                  <p:childTnLst>
                                    <p:set>
                                      <p:cBhvr>
                                        <p:cTn id="37" dur="0" fill="hold">
                                          <p:stCondLst>
                                            <p:cond delay="0"/>
                                          </p:stCondLst>
                                        </p:cTn>
                                        <p:tgtEl>
                                          <p:spTgt spid="8195">
                                            <p:txEl>
                                              <p:pRg st="4" end="4"/>
                                            </p:txEl>
                                          </p:spTgt>
                                        </p:tgtEl>
                                        <p:attrNameLst>
                                          <p:attrName>style.visibility</p:attrName>
                                        </p:attrNameLst>
                                      </p:cBhvr>
                                      <p:to>
                                        <p:strVal val="visible"/>
                                      </p:to>
                                    </p:set>
                                    <p:animEffect transition="in" filter="fade">
                                      <p:cBhvr>
                                        <p:cTn id="38" dur="500"/>
                                        <p:tgtEl>
                                          <p:spTgt spid="8195">
                                            <p:txEl>
                                              <p:pRg st="4" end="4"/>
                                            </p:txEl>
                                          </p:spTgt>
                                        </p:tgtEl>
                                      </p:cBhvr>
                                    </p:animEffect>
                                    <p:anim calcmode="lin" valueType="num">
                                      <p:cBhvr>
                                        <p:cTn id="39"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p:cTn id="40" dur="500" fill="hold"/>
                                        <p:tgtEl>
                                          <p:spTgt spid="8195">
                                            <p:txEl>
                                              <p:pRg st="4" end="4"/>
                                            </p:txEl>
                                          </p:spTgt>
                                        </p:tgtEl>
                                        <p:attrNameLst>
                                          <p:attrName>ppt_y</p:attrName>
                                        </p:attrNameLst>
                                      </p:cBhvr>
                                      <p:tavLst>
                                        <p:tav tm="0">
                                          <p:val>
                                            <p:strVal val="#ppt_y+.05"/>
                                          </p:val>
                                        </p:tav>
                                        <p:tav tm="100000">
                                          <p:val>
                                            <p:strVal val="#ppt_y"/>
                                          </p:val>
                                        </p:tav>
                                      </p:tavLst>
                                    </p:anim>
                                  </p:childTnLst>
                                </p:cTn>
                              </p:par>
                              <p:par>
                                <p:cTn id="41" presetID="44" presetClass="entr" presetSubtype="0" fill="hold" grpId="0" nodeType="withEffect">
                                  <p:stCondLst>
                                    <p:cond delay="0"/>
                                  </p:stCondLst>
                                  <p:childTnLst>
                                    <p:set>
                                      <p:cBhvr>
                                        <p:cTn id="42" dur="0" fill="hold">
                                          <p:stCondLst>
                                            <p:cond delay="0"/>
                                          </p:stCondLst>
                                        </p:cTn>
                                        <p:tgtEl>
                                          <p:spTgt spid="8195">
                                            <p:txEl>
                                              <p:pRg st="5" end="5"/>
                                            </p:txEl>
                                          </p:spTgt>
                                        </p:tgtEl>
                                        <p:attrNameLst>
                                          <p:attrName>style.visibility</p:attrName>
                                        </p:attrNameLst>
                                      </p:cBhvr>
                                      <p:to>
                                        <p:strVal val="visible"/>
                                      </p:to>
                                    </p:set>
                                    <p:animEffect transition="in" filter="fade">
                                      <p:cBhvr>
                                        <p:cTn id="43" dur="500"/>
                                        <p:tgtEl>
                                          <p:spTgt spid="8195">
                                            <p:txEl>
                                              <p:pRg st="5" end="5"/>
                                            </p:txEl>
                                          </p:spTgt>
                                        </p:tgtEl>
                                      </p:cBhvr>
                                    </p:animEffect>
                                    <p:anim calcmode="lin" valueType="num">
                                      <p:cBhvr>
                                        <p:cTn id="44"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8195">
                                            <p:txEl>
                                              <p:pRg st="5" end="5"/>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build="p"/>
    </p:bldLst>
  </p:timing>
</p:sld>
</file>

<file path=ppt/slides/slide2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z="3600" smtClean="0">
                <a:latin typeface="Times New Roman" pitchFamily="18" charset="0"/>
                <a:cs typeface="Times New Roman" pitchFamily="18" charset="0"/>
              </a:rPr>
              <a:t>2.  BP</a:t>
            </a:r>
            <a:r>
              <a:rPr lang="zh-CN" altLang="en-US" sz="3600" smtClean="0">
                <a:latin typeface="Times New Roman" pitchFamily="18" charset="0"/>
                <a:cs typeface="Times New Roman" pitchFamily="18" charset="0"/>
              </a:rPr>
              <a:t>网络的标准学习算法</a:t>
            </a:r>
            <a:r>
              <a:rPr lang="en-US" altLang="zh-CN" sz="3600" smtClean="0">
                <a:latin typeface="Times New Roman" pitchFamily="18" charset="0"/>
                <a:cs typeface="Times New Roman" pitchFamily="18" charset="0"/>
              </a:rPr>
              <a:t>-</a:t>
            </a:r>
            <a:r>
              <a:rPr lang="zh-CN" altLang="en-US" sz="3600" smtClean="0">
                <a:latin typeface="Times New Roman" pitchFamily="18" charset="0"/>
                <a:cs typeface="Times New Roman" pitchFamily="18" charset="0"/>
              </a:rPr>
              <a:t>算法思想</a:t>
            </a:r>
          </a:p>
        </p:txBody>
      </p:sp>
      <p:sp>
        <p:nvSpPr>
          <p:cNvPr id="9219" name="Rectangle 3"/>
          <p:cNvSpPr>
            <a:spLocks noGrp="1" noChangeArrowheads="1"/>
          </p:cNvSpPr>
          <p:nvPr>
            <p:ph type="body" idx="1"/>
          </p:nvPr>
        </p:nvSpPr>
        <p:spPr>
          <a:xfrm>
            <a:off x="844550" y="1412875"/>
            <a:ext cx="8299450" cy="4581525"/>
          </a:xfrm>
        </p:spPr>
        <p:txBody>
          <a:bodyPr/>
          <a:lstStyle/>
          <a:p>
            <a:pPr eaLnBrk="1" hangingPunct="1"/>
            <a:r>
              <a:rPr lang="zh-CN" altLang="en-US" sz="2800" dirty="0" smtClean="0">
                <a:latin typeface="Times New Roman" pitchFamily="18" charset="0"/>
                <a:cs typeface="Times New Roman" pitchFamily="18" charset="0"/>
              </a:rPr>
              <a:t>学习的类型：有监督学习</a:t>
            </a:r>
          </a:p>
          <a:p>
            <a:pPr eaLnBrk="1" hangingPunct="1"/>
            <a:r>
              <a:rPr lang="zh-CN" altLang="en-US" sz="2800" dirty="0" smtClean="0">
                <a:latin typeface="Times New Roman" pitchFamily="18" charset="0"/>
                <a:cs typeface="Times New Roman" pitchFamily="18" charset="0"/>
              </a:rPr>
              <a:t>核心思想：</a:t>
            </a:r>
          </a:p>
          <a:p>
            <a:pPr marL="692150" lvl="1" indent="-347663" eaLnBrk="1" hangingPunct="1"/>
            <a:r>
              <a:rPr lang="zh-CN" altLang="en-US" sz="2400" dirty="0" smtClean="0">
                <a:latin typeface="Times New Roman" pitchFamily="18" charset="0"/>
                <a:cs typeface="Times New Roman" pitchFamily="18" charset="0"/>
              </a:rPr>
              <a:t>将输出误差</a:t>
            </a:r>
            <a:r>
              <a:rPr lang="zh-CN" altLang="en-US" sz="2400" i="1" dirty="0" smtClean="0">
                <a:latin typeface="Times New Roman" pitchFamily="18" charset="0"/>
                <a:cs typeface="Times New Roman" pitchFamily="18" charset="0"/>
              </a:rPr>
              <a:t>以</a:t>
            </a:r>
            <a:r>
              <a:rPr lang="zh-CN" altLang="en-US" sz="2400" b="1" i="1" dirty="0" smtClean="0">
                <a:latin typeface="Times New Roman" pitchFamily="18" charset="0"/>
                <a:cs typeface="Times New Roman" pitchFamily="18" charset="0"/>
              </a:rPr>
              <a:t>某种形式</a:t>
            </a:r>
            <a:r>
              <a:rPr lang="zh-CN" altLang="en-US" sz="2400" dirty="0" smtClean="0">
                <a:latin typeface="Times New Roman" pitchFamily="18" charset="0"/>
                <a:cs typeface="Times New Roman" pitchFamily="18" charset="0"/>
              </a:rPr>
              <a:t>通过隐层向输入层逐层反传</a:t>
            </a:r>
          </a:p>
          <a:p>
            <a:pPr marL="1281113" lvl="3" indent="-292100" eaLnBrk="1" hangingPunct="1"/>
            <a:endParaRPr lang="zh-CN" altLang="en-US" sz="17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r>
              <a:rPr lang="zh-CN" altLang="en-US" sz="2800" dirty="0" smtClean="0">
                <a:latin typeface="Times New Roman" pitchFamily="18" charset="0"/>
                <a:cs typeface="Times New Roman" pitchFamily="18" charset="0"/>
              </a:rPr>
              <a:t>学习的过程：</a:t>
            </a:r>
          </a:p>
          <a:p>
            <a:pPr marL="692150" lvl="1" indent="-347663" eaLnBrk="1" hangingPunct="1"/>
            <a:r>
              <a:rPr lang="zh-CN" altLang="en-US" sz="2800" dirty="0" smtClean="0">
                <a:latin typeface="Times New Roman" pitchFamily="18" charset="0"/>
                <a:cs typeface="Times New Roman" pitchFamily="18" charset="0"/>
              </a:rPr>
              <a:t>信号的正向传播                误差的反向传播</a:t>
            </a:r>
          </a:p>
        </p:txBody>
      </p:sp>
      <p:sp>
        <p:nvSpPr>
          <p:cNvPr id="9220" name="Text Box 4"/>
          <p:cNvSpPr txBox="1">
            <a:spLocks noChangeArrowheads="1"/>
          </p:cNvSpPr>
          <p:nvPr/>
        </p:nvSpPr>
        <p:spPr bwMode="auto">
          <a:xfrm>
            <a:off x="827088" y="3284538"/>
            <a:ext cx="3505200" cy="1154112"/>
          </a:xfrm>
          <a:prstGeom prst="rect">
            <a:avLst/>
          </a:prstGeom>
          <a:solidFill>
            <a:srgbClr val="CC99FF"/>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buClr>
                <a:schemeClr val="bg1"/>
              </a:buClr>
              <a:buFont typeface="Wingdings" pitchFamily="2" charset="2"/>
              <a:buNone/>
            </a:pPr>
            <a:r>
              <a:rPr lang="zh-CN" altLang="en-US" sz="2300" b="1">
                <a:solidFill>
                  <a:schemeClr val="bg1"/>
                </a:solidFill>
                <a:latin typeface="Times New Roman" pitchFamily="18" charset="0"/>
                <a:ea typeface="楷体_GB2312" pitchFamily="49" charset="-122"/>
                <a:cs typeface="Times New Roman" pitchFamily="18" charset="0"/>
              </a:rPr>
              <a:t>将误差分摊给各层的所有单元－－－各层单元的误差信号</a:t>
            </a:r>
          </a:p>
        </p:txBody>
      </p:sp>
      <p:sp>
        <p:nvSpPr>
          <p:cNvPr id="9221" name="Text Box 5"/>
          <p:cNvSpPr txBox="1">
            <a:spLocks noChangeArrowheads="1"/>
          </p:cNvSpPr>
          <p:nvPr/>
        </p:nvSpPr>
        <p:spPr bwMode="auto">
          <a:xfrm>
            <a:off x="5791200" y="3645024"/>
            <a:ext cx="2597224" cy="477054"/>
          </a:xfrm>
          <a:prstGeom prst="rect">
            <a:avLst/>
          </a:prstGeom>
          <a:solidFill>
            <a:srgbClr val="CC99FF"/>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buClr>
                <a:schemeClr val="bg1"/>
              </a:buClr>
              <a:buFont typeface="Wingdings" pitchFamily="2" charset="2"/>
              <a:buNone/>
            </a:pPr>
            <a:r>
              <a:rPr lang="zh-CN" altLang="en-US" sz="2500" b="1" dirty="0">
                <a:solidFill>
                  <a:schemeClr val="bg1"/>
                </a:solidFill>
                <a:latin typeface="Times New Roman" pitchFamily="18" charset="0"/>
                <a:ea typeface="楷体_GB2312" pitchFamily="49" charset="-122"/>
                <a:cs typeface="Times New Roman" pitchFamily="18" charset="0"/>
              </a:rPr>
              <a:t>修正各单元权值</a:t>
            </a:r>
          </a:p>
        </p:txBody>
      </p:sp>
      <p:sp>
        <p:nvSpPr>
          <p:cNvPr id="9222" name="AutoShape 6"/>
          <p:cNvSpPr>
            <a:spLocks noChangeArrowheads="1"/>
          </p:cNvSpPr>
          <p:nvPr/>
        </p:nvSpPr>
        <p:spPr bwMode="auto">
          <a:xfrm>
            <a:off x="1219200" y="2819400"/>
            <a:ext cx="1066800" cy="533400"/>
          </a:xfrm>
          <a:prstGeom prst="curvedRightArrow">
            <a:avLst>
              <a:gd name="adj1" fmla="val 20000"/>
              <a:gd name="adj2" fmla="val 40000"/>
              <a:gd name="adj3"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9223" name="AutoShape 7"/>
          <p:cNvSpPr>
            <a:spLocks noChangeArrowheads="1"/>
          </p:cNvSpPr>
          <p:nvPr/>
        </p:nvSpPr>
        <p:spPr bwMode="auto">
          <a:xfrm>
            <a:off x="4500563" y="3716338"/>
            <a:ext cx="1219200" cy="304800"/>
          </a:xfrm>
          <a:prstGeom prst="righ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9224" name="AutoShape 8"/>
          <p:cNvSpPr>
            <a:spLocks noChangeArrowheads="1"/>
          </p:cNvSpPr>
          <p:nvPr/>
        </p:nvSpPr>
        <p:spPr bwMode="auto">
          <a:xfrm>
            <a:off x="4211638" y="5356225"/>
            <a:ext cx="1219200" cy="304800"/>
          </a:xfrm>
          <a:prstGeom prst="righ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Tree>
    <p:extLst>
      <p:ext uri="{BB962C8B-B14F-4D97-AF65-F5344CB8AC3E}">
        <p14:creationId xmlns:p14="http://schemas.microsoft.com/office/powerpoint/2010/main" val="4040642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dissolve">
                                      <p:cBhvr>
                                        <p:cTn id="7" dur="500"/>
                                        <p:tgtEl>
                                          <p:spTgt spid="9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9">
                                            <p:txEl>
                                              <p:pRg st="0" end="0"/>
                                            </p:txEl>
                                          </p:spTgt>
                                        </p:tgtEl>
                                        <p:attrNameLst>
                                          <p:attrName>style.visibility</p:attrName>
                                        </p:attrNameLst>
                                      </p:cBhvr>
                                      <p:to>
                                        <p:strVal val="visible"/>
                                      </p:to>
                                    </p:set>
                                    <p:animEffect transition="in" filter="dissolve">
                                      <p:cBhvr>
                                        <p:cTn id="12" dur="500"/>
                                        <p:tgtEl>
                                          <p:spTgt spid="92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9">
                                            <p:txEl>
                                              <p:pRg st="1" end="1"/>
                                            </p:txEl>
                                          </p:spTgt>
                                        </p:tgtEl>
                                        <p:attrNameLst>
                                          <p:attrName>style.visibility</p:attrName>
                                        </p:attrNameLst>
                                      </p:cBhvr>
                                      <p:to>
                                        <p:strVal val="visible"/>
                                      </p:to>
                                    </p:set>
                                    <p:animEffect transition="in" filter="dissolve">
                                      <p:cBhvr>
                                        <p:cTn id="17" dur="500"/>
                                        <p:tgtEl>
                                          <p:spTgt spid="9219">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219">
                                            <p:txEl>
                                              <p:pRg st="2" end="2"/>
                                            </p:txEl>
                                          </p:spTgt>
                                        </p:tgtEl>
                                        <p:attrNameLst>
                                          <p:attrName>style.visibility</p:attrName>
                                        </p:attrNameLst>
                                      </p:cBhvr>
                                      <p:to>
                                        <p:strVal val="visible"/>
                                      </p:to>
                                    </p:set>
                                    <p:animEffect transition="in" filter="dissolve">
                                      <p:cBhvr>
                                        <p:cTn id="20" dur="500"/>
                                        <p:tgtEl>
                                          <p:spTgt spid="9219">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2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4" presetClass="entr" presetSubtype="0" fill="hold" grpId="0" nodeType="clickEffect">
                                  <p:stCondLst>
                                    <p:cond delay="0"/>
                                  </p:stCondLst>
                                  <p:childTnLst>
                                    <p:set>
                                      <p:cBhvr>
                                        <p:cTn id="28" dur="1" fill="hold">
                                          <p:stCondLst>
                                            <p:cond delay="0"/>
                                          </p:stCondLst>
                                        </p:cTn>
                                        <p:tgtEl>
                                          <p:spTgt spid="9220"/>
                                        </p:tgtEl>
                                        <p:attrNameLst>
                                          <p:attrName>style.visibility</p:attrName>
                                        </p:attrNameLst>
                                      </p:cBhvr>
                                      <p:to>
                                        <p:strVal val="visible"/>
                                      </p:to>
                                    </p:set>
                                    <p:anim to="" calcmode="lin" valueType="num">
                                      <p:cBhvr>
                                        <p:cTn id="29" dur="1" fill="hold"/>
                                        <p:tgtEl>
                                          <p:spTgt spid="9220"/>
                                        </p:tgtEl>
                                        <p:attrNameLst>
                                          <p:attrName/>
                                        </p:attrNameLst>
                                      </p:cBhvr>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22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4" presetClass="entr" presetSubtype="0" fill="hold" grpId="0" nodeType="clickEffect">
                                  <p:stCondLst>
                                    <p:cond delay="0"/>
                                  </p:stCondLst>
                                  <p:childTnLst>
                                    <p:set>
                                      <p:cBhvr>
                                        <p:cTn id="37" dur="1" fill="hold">
                                          <p:stCondLst>
                                            <p:cond delay="0"/>
                                          </p:stCondLst>
                                        </p:cTn>
                                        <p:tgtEl>
                                          <p:spTgt spid="9221"/>
                                        </p:tgtEl>
                                        <p:attrNameLst>
                                          <p:attrName>style.visibility</p:attrName>
                                        </p:attrNameLst>
                                      </p:cBhvr>
                                      <p:to>
                                        <p:strVal val="visible"/>
                                      </p:to>
                                    </p:set>
                                    <p:anim to="" calcmode="lin" valueType="num">
                                      <p:cBhvr>
                                        <p:cTn id="38" dur="1" fill="hold"/>
                                        <p:tgtEl>
                                          <p:spTgt spid="9221"/>
                                        </p:tgtEl>
                                        <p:attrNameLst>
                                          <p:attrName/>
                                        </p:attrNameLst>
                                      </p:cBhvr>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219">
                                            <p:txEl>
                                              <p:pRg st="7" end="7"/>
                                            </p:txEl>
                                          </p:spTgt>
                                        </p:tgtEl>
                                        <p:attrNameLst>
                                          <p:attrName>style.visibility</p:attrName>
                                        </p:attrNameLst>
                                      </p:cBhvr>
                                      <p:to>
                                        <p:strVal val="visible"/>
                                      </p:to>
                                    </p:set>
                                    <p:animEffect transition="in" filter="dissolve">
                                      <p:cBhvr>
                                        <p:cTn id="43" dur="500"/>
                                        <p:tgtEl>
                                          <p:spTgt spid="9219">
                                            <p:txEl>
                                              <p:pRg st="7" end="7"/>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9219">
                                            <p:txEl>
                                              <p:pRg st="8" end="8"/>
                                            </p:txEl>
                                          </p:spTgt>
                                        </p:tgtEl>
                                        <p:attrNameLst>
                                          <p:attrName>style.visibility</p:attrName>
                                        </p:attrNameLst>
                                      </p:cBhvr>
                                      <p:to>
                                        <p:strVal val="visible"/>
                                      </p:to>
                                    </p:set>
                                    <p:animEffect transition="in" filter="dissolve">
                                      <p:cBhvr>
                                        <p:cTn id="48" dur="500"/>
                                        <p:tgtEl>
                                          <p:spTgt spid="9219">
                                            <p:txEl>
                                              <p:pRg st="8" end="8"/>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build="p"/>
      <p:bldP spid="9220" grpId="0" animBg="1"/>
      <p:bldP spid="9221" grpId="0" animBg="1"/>
      <p:bldP spid="9222" grpId="0" animBg="1"/>
      <p:bldP spid="9223" grpId="0" animBg="1"/>
      <p:bldP spid="9224" grpId="0" animBg="1"/>
    </p:bldLst>
  </p:timing>
</p:sld>
</file>

<file path=ppt/slides/slide2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z="3600" smtClean="0">
                <a:latin typeface="Times New Roman" pitchFamily="18" charset="0"/>
                <a:cs typeface="Times New Roman" pitchFamily="18" charset="0"/>
              </a:rPr>
              <a:t>2.  BP</a:t>
            </a:r>
            <a:r>
              <a:rPr lang="zh-CN" altLang="en-US" sz="3600" smtClean="0">
                <a:latin typeface="Times New Roman" pitchFamily="18" charset="0"/>
                <a:cs typeface="Times New Roman" pitchFamily="18" charset="0"/>
              </a:rPr>
              <a:t>网络的标准学习算法</a:t>
            </a:r>
            <a:r>
              <a:rPr lang="en-US" altLang="zh-CN" sz="3600" smtClean="0">
                <a:latin typeface="Times New Roman" pitchFamily="18" charset="0"/>
                <a:cs typeface="Times New Roman" pitchFamily="18" charset="0"/>
              </a:rPr>
              <a:t>-</a:t>
            </a:r>
            <a:r>
              <a:rPr lang="zh-CN" altLang="en-US" sz="3600" smtClean="0">
                <a:latin typeface="Times New Roman" pitchFamily="18" charset="0"/>
                <a:cs typeface="Times New Roman" pitchFamily="18" charset="0"/>
              </a:rPr>
              <a:t>学习过程</a:t>
            </a:r>
          </a:p>
        </p:txBody>
      </p:sp>
      <p:sp>
        <p:nvSpPr>
          <p:cNvPr id="10243" name="Rectangle 3"/>
          <p:cNvSpPr>
            <a:spLocks noGrp="1" noChangeArrowheads="1"/>
          </p:cNvSpPr>
          <p:nvPr>
            <p:ph type="body" idx="1"/>
          </p:nvPr>
        </p:nvSpPr>
        <p:spPr>
          <a:xfrm>
            <a:off x="914400" y="1302792"/>
            <a:ext cx="7620000" cy="4862512"/>
          </a:xfrm>
        </p:spPr>
        <p:txBody>
          <a:bodyPr>
            <a:normAutofit lnSpcReduction="10000"/>
          </a:bodyPr>
          <a:lstStyle/>
          <a:p>
            <a:pPr eaLnBrk="1" hangingPunct="1"/>
            <a:r>
              <a:rPr lang="zh-CN" altLang="en-US" sz="2600" dirty="0" smtClean="0">
                <a:latin typeface="Times New Roman" pitchFamily="18" charset="0"/>
                <a:cs typeface="Times New Roman" pitchFamily="18" charset="0"/>
              </a:rPr>
              <a:t>正向传播：</a:t>
            </a:r>
          </a:p>
          <a:p>
            <a:pPr marL="692150" lvl="1" indent="-347663" eaLnBrk="1" hangingPunct="1"/>
            <a:r>
              <a:rPr lang="zh-CN" altLang="en-US" sz="2400" dirty="0" smtClean="0">
                <a:latin typeface="Times New Roman" pitchFamily="18" charset="0"/>
                <a:cs typeface="Times New Roman" pitchFamily="18" charset="0"/>
              </a:rPr>
              <a:t>输入样本－－－输入层－－－各隐层－－－输出层</a:t>
            </a:r>
          </a:p>
          <a:p>
            <a:pPr eaLnBrk="1" hangingPunct="1"/>
            <a:r>
              <a:rPr lang="zh-CN" altLang="en-US" sz="2600" dirty="0" smtClean="0">
                <a:latin typeface="Times New Roman" pitchFamily="18" charset="0"/>
                <a:cs typeface="Times New Roman" pitchFamily="18" charset="0"/>
              </a:rPr>
              <a:t>判断是否转入反向传播阶段：</a:t>
            </a:r>
          </a:p>
          <a:p>
            <a:pPr marL="692150" lvl="1" indent="-347663" eaLnBrk="1" hangingPunct="1"/>
            <a:r>
              <a:rPr lang="zh-CN" altLang="en-US" sz="2400" dirty="0" smtClean="0">
                <a:latin typeface="Times New Roman" pitchFamily="18" charset="0"/>
                <a:cs typeface="Times New Roman" pitchFamily="18" charset="0"/>
              </a:rPr>
              <a:t>若输出层的实际输出与期望的输出（</a:t>
            </a:r>
            <a:r>
              <a:rPr lang="zh-CN" altLang="en-US" sz="2400" dirty="0">
                <a:latin typeface="Times New Roman" pitchFamily="18" charset="0"/>
                <a:cs typeface="Times New Roman" pitchFamily="18" charset="0"/>
              </a:rPr>
              <a:t>监督</a:t>
            </a:r>
            <a:r>
              <a:rPr lang="zh-CN" altLang="en-US" sz="2400" dirty="0" smtClean="0">
                <a:latin typeface="Times New Roman" pitchFamily="18" charset="0"/>
                <a:cs typeface="Times New Roman" pitchFamily="18" charset="0"/>
              </a:rPr>
              <a:t>信号）不符</a:t>
            </a:r>
          </a:p>
          <a:p>
            <a:pPr eaLnBrk="1" hangingPunct="1"/>
            <a:r>
              <a:rPr lang="zh-CN" altLang="en-US" sz="2600" dirty="0" smtClean="0">
                <a:latin typeface="Times New Roman" pitchFamily="18" charset="0"/>
                <a:cs typeface="Times New Roman" pitchFamily="18" charset="0"/>
              </a:rPr>
              <a:t>误差反传</a:t>
            </a:r>
          </a:p>
          <a:p>
            <a:pPr marL="692150" lvl="1" indent="-347663" eaLnBrk="1" hangingPunct="1"/>
            <a:r>
              <a:rPr lang="zh-CN" altLang="en-US" sz="2400" dirty="0" smtClean="0">
                <a:latin typeface="Times New Roman" pitchFamily="18" charset="0"/>
                <a:cs typeface="Times New Roman" pitchFamily="18" charset="0"/>
              </a:rPr>
              <a:t>误差以某种形式在各层表示－－－－修正各层单元的权值</a:t>
            </a:r>
          </a:p>
          <a:p>
            <a:pPr eaLnBrk="1" hangingPunct="1"/>
            <a:endParaRPr lang="zh-CN" altLang="en-US" sz="2300" dirty="0" smtClean="0">
              <a:latin typeface="Times New Roman" pitchFamily="18" charset="0"/>
              <a:cs typeface="Times New Roman" pitchFamily="18" charset="0"/>
            </a:endParaRPr>
          </a:p>
          <a:p>
            <a:pPr algn="ctr" eaLnBrk="1" hangingPunct="1"/>
            <a:r>
              <a:rPr lang="zh-CN" altLang="en-US" sz="2700" dirty="0" smtClean="0">
                <a:latin typeface="Times New Roman" pitchFamily="18" charset="0"/>
                <a:cs typeface="Times New Roman" pitchFamily="18" charset="0"/>
              </a:rPr>
              <a:t>网络输出的误差减少到可接受的程度</a:t>
            </a:r>
          </a:p>
          <a:p>
            <a:pPr algn="ctr" eaLnBrk="1" hangingPunct="1">
              <a:buFont typeface="Wingdings" pitchFamily="2" charset="2"/>
              <a:buNone/>
            </a:pPr>
            <a:r>
              <a:rPr lang="zh-CN" altLang="en-US" sz="2700" dirty="0" smtClean="0">
                <a:latin typeface="Times New Roman" pitchFamily="18" charset="0"/>
                <a:cs typeface="Times New Roman" pitchFamily="18" charset="0"/>
              </a:rPr>
              <a:t>进行到预先设定的学习次数为止</a:t>
            </a:r>
            <a:endParaRPr lang="zh-CN" altLang="en-US" sz="2300" dirty="0" smtClean="0">
              <a:latin typeface="Times New Roman" pitchFamily="18" charset="0"/>
              <a:cs typeface="Times New Roman" pitchFamily="18" charset="0"/>
            </a:endParaRPr>
          </a:p>
        </p:txBody>
      </p:sp>
      <p:sp>
        <p:nvSpPr>
          <p:cNvPr id="10244" name="AutoShape 4"/>
          <p:cNvSpPr>
            <a:spLocks noChangeArrowheads="1"/>
          </p:cNvSpPr>
          <p:nvPr/>
        </p:nvSpPr>
        <p:spPr bwMode="auto">
          <a:xfrm>
            <a:off x="8610600" y="2060575"/>
            <a:ext cx="533400" cy="1447800"/>
          </a:xfrm>
          <a:prstGeom prst="curvedLeftArrow">
            <a:avLst>
              <a:gd name="adj1" fmla="val 54286"/>
              <a:gd name="adj2" fmla="val 108571"/>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10245" name="AutoShape 5"/>
          <p:cNvSpPr>
            <a:spLocks noChangeArrowheads="1"/>
          </p:cNvSpPr>
          <p:nvPr/>
        </p:nvSpPr>
        <p:spPr bwMode="auto">
          <a:xfrm rot="10800000" flipH="1">
            <a:off x="179388" y="1700213"/>
            <a:ext cx="457200" cy="1524000"/>
          </a:xfrm>
          <a:prstGeom prst="curvedRightArrow">
            <a:avLst>
              <a:gd name="adj1" fmla="val 66667"/>
              <a:gd name="adj2" fmla="val 133333"/>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10246" name="Rectangle 6"/>
          <p:cNvSpPr>
            <a:spLocks noChangeArrowheads="1"/>
          </p:cNvSpPr>
          <p:nvPr/>
        </p:nvSpPr>
        <p:spPr bwMode="auto">
          <a:xfrm>
            <a:off x="900113" y="1268760"/>
            <a:ext cx="7543800" cy="3167062"/>
          </a:xfrm>
          <a:prstGeom prst="rect">
            <a:avLst/>
          </a:prstGeom>
          <a:noFill/>
          <a:ln w="63500">
            <a:solidFill>
              <a:srgbClr val="FFCC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10247" name="Rectangle 7"/>
          <p:cNvSpPr>
            <a:spLocks noChangeArrowheads="1"/>
          </p:cNvSpPr>
          <p:nvPr/>
        </p:nvSpPr>
        <p:spPr bwMode="auto">
          <a:xfrm>
            <a:off x="1403350" y="4797152"/>
            <a:ext cx="6840538" cy="1219200"/>
          </a:xfrm>
          <a:prstGeom prst="rect">
            <a:avLst/>
          </a:prstGeom>
          <a:noFill/>
          <a:ln w="63500">
            <a:solidFill>
              <a:srgbClr val="FFCC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chemeClr val="bg1"/>
              </a:buClr>
              <a:buFont typeface="Wingdings" pitchFamily="2" charset="2"/>
              <a:buNone/>
            </a:pPr>
            <a:endParaRPr lang="zh-CN" altLang="zh-CN" sz="2000" b="1">
              <a:latin typeface="Times New Roman" pitchFamily="18" charset="0"/>
              <a:cs typeface="Times New Roman" pitchFamily="18" charset="0"/>
            </a:endParaRPr>
          </a:p>
        </p:txBody>
      </p:sp>
      <p:sp>
        <p:nvSpPr>
          <p:cNvPr id="10248" name="AutoShape 8"/>
          <p:cNvSpPr>
            <a:spLocks noChangeArrowheads="1"/>
          </p:cNvSpPr>
          <p:nvPr/>
        </p:nvSpPr>
        <p:spPr bwMode="auto">
          <a:xfrm>
            <a:off x="4356100" y="4437112"/>
            <a:ext cx="457200" cy="360040"/>
          </a:xfrm>
          <a:prstGeom prst="down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Tree>
    <p:extLst>
      <p:ext uri="{BB962C8B-B14F-4D97-AF65-F5344CB8AC3E}">
        <p14:creationId xmlns:p14="http://schemas.microsoft.com/office/powerpoint/2010/main" val="1073312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1000"/>
                                        <p:tgtEl>
                                          <p:spTgt spid="10243">
                                            <p:txEl>
                                              <p:pRg st="1" end="1"/>
                                            </p:txEl>
                                          </p:spTgt>
                                        </p:tgtEl>
                                      </p:cBhvr>
                                    </p:animEffect>
                                    <p:anim calcmode="lin" valueType="num">
                                      <p:cBhvr>
                                        <p:cTn id="13"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Effect transition="in" filter="fade">
                                      <p:cBhvr>
                                        <p:cTn id="19" dur="1000"/>
                                        <p:tgtEl>
                                          <p:spTgt spid="10243">
                                            <p:txEl>
                                              <p:pRg st="2" end="2"/>
                                            </p:txEl>
                                          </p:spTgt>
                                        </p:tgtEl>
                                      </p:cBhvr>
                                    </p:animEffect>
                                    <p:anim calcmode="lin" valueType="num">
                                      <p:cBhvr>
                                        <p:cTn id="20"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24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243">
                                            <p:txEl>
                                              <p:pRg st="3" end="3"/>
                                            </p:txEl>
                                          </p:spTgt>
                                        </p:tgtEl>
                                        <p:attrNameLst>
                                          <p:attrName>style.visibility</p:attrName>
                                        </p:attrNameLst>
                                      </p:cBhvr>
                                      <p:to>
                                        <p:strVal val="visible"/>
                                      </p:to>
                                    </p:set>
                                    <p:animEffect transition="in" filter="fade">
                                      <p:cBhvr>
                                        <p:cTn id="24" dur="1000"/>
                                        <p:tgtEl>
                                          <p:spTgt spid="10243">
                                            <p:txEl>
                                              <p:pRg st="3" end="3"/>
                                            </p:txEl>
                                          </p:spTgt>
                                        </p:tgtEl>
                                      </p:cBhvr>
                                    </p:animEffect>
                                    <p:anim calcmode="lin" valueType="num">
                                      <p:cBhvr>
                                        <p:cTn id="25"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02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243">
                                            <p:txEl>
                                              <p:pRg st="4" end="4"/>
                                            </p:txEl>
                                          </p:spTgt>
                                        </p:tgtEl>
                                        <p:attrNameLst>
                                          <p:attrName>style.visibility</p:attrName>
                                        </p:attrNameLst>
                                      </p:cBhvr>
                                      <p:to>
                                        <p:strVal val="visible"/>
                                      </p:to>
                                    </p:set>
                                    <p:animEffect transition="in" filter="fade">
                                      <p:cBhvr>
                                        <p:cTn id="31" dur="1000"/>
                                        <p:tgtEl>
                                          <p:spTgt spid="10243">
                                            <p:txEl>
                                              <p:pRg st="4" end="4"/>
                                            </p:txEl>
                                          </p:spTgt>
                                        </p:tgtEl>
                                      </p:cBhvr>
                                    </p:animEffect>
                                    <p:anim calcmode="lin" valueType="num">
                                      <p:cBhvr>
                                        <p:cTn id="32"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024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243">
                                            <p:txEl>
                                              <p:pRg st="5" end="5"/>
                                            </p:txEl>
                                          </p:spTgt>
                                        </p:tgtEl>
                                        <p:attrNameLst>
                                          <p:attrName>style.visibility</p:attrName>
                                        </p:attrNameLst>
                                      </p:cBhvr>
                                      <p:to>
                                        <p:strVal val="visible"/>
                                      </p:to>
                                    </p:set>
                                    <p:animEffect transition="in" filter="fade">
                                      <p:cBhvr>
                                        <p:cTn id="36" dur="1000"/>
                                        <p:tgtEl>
                                          <p:spTgt spid="10243">
                                            <p:txEl>
                                              <p:pRg st="5" end="5"/>
                                            </p:txEl>
                                          </p:spTgt>
                                        </p:tgtEl>
                                      </p:cBhvr>
                                    </p:animEffect>
                                    <p:anim calcmode="lin" valueType="num">
                                      <p:cBhvr>
                                        <p:cTn id="37" dur="10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024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4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4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4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10248"/>
                                        </p:tgtEl>
                                        <p:attrNameLst>
                                          <p:attrName>style.visibility</p:attrName>
                                        </p:attrNameLst>
                                      </p:cBhvr>
                                      <p:to>
                                        <p:strVal val="visible"/>
                                      </p:to>
                                    </p:set>
                                    <p:animEffect transition="in" filter="fade">
                                      <p:cBhvr>
                                        <p:cTn id="55" dur="1000"/>
                                        <p:tgtEl>
                                          <p:spTgt spid="10248"/>
                                        </p:tgtEl>
                                      </p:cBhvr>
                                    </p:animEffect>
                                    <p:anim calcmode="lin" valueType="num">
                                      <p:cBhvr>
                                        <p:cTn id="56" dur="1000" fill="hold"/>
                                        <p:tgtEl>
                                          <p:spTgt spid="10248"/>
                                        </p:tgtEl>
                                        <p:attrNameLst>
                                          <p:attrName>ppt_x</p:attrName>
                                        </p:attrNameLst>
                                      </p:cBhvr>
                                      <p:tavLst>
                                        <p:tav tm="0">
                                          <p:val>
                                            <p:strVal val="#ppt_x"/>
                                          </p:val>
                                        </p:tav>
                                        <p:tav tm="100000">
                                          <p:val>
                                            <p:strVal val="#ppt_x"/>
                                          </p:val>
                                        </p:tav>
                                      </p:tavLst>
                                    </p:anim>
                                    <p:anim calcmode="lin" valueType="num">
                                      <p:cBhvr>
                                        <p:cTn id="57" dur="1000" fill="hold"/>
                                        <p:tgtEl>
                                          <p:spTgt spid="10248"/>
                                        </p:tgtEl>
                                        <p:attrNameLst>
                                          <p:attrName>ppt_y</p:attrName>
                                        </p:attrNameLst>
                                      </p:cBhvr>
                                      <p:tavLst>
                                        <p:tav tm="0">
                                          <p:val>
                                            <p:strVal val="#ppt_y-.1"/>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0247"/>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0243">
                                            <p:txEl>
                                              <p:pRg st="7" end="7"/>
                                            </p:txEl>
                                          </p:spTgt>
                                        </p:tgtEl>
                                        <p:attrNameLst>
                                          <p:attrName>style.visibility</p:attrName>
                                        </p:attrNameLst>
                                      </p:cBhvr>
                                      <p:to>
                                        <p:strVal val="visible"/>
                                      </p:to>
                                    </p:set>
                                    <p:animEffect transition="in" filter="fade">
                                      <p:cBhvr>
                                        <p:cTn id="66" dur="1000"/>
                                        <p:tgtEl>
                                          <p:spTgt spid="10243">
                                            <p:txEl>
                                              <p:pRg st="7" end="7"/>
                                            </p:txEl>
                                          </p:spTgt>
                                        </p:tgtEl>
                                      </p:cBhvr>
                                    </p:animEffect>
                                    <p:anim calcmode="lin" valueType="num">
                                      <p:cBhvr>
                                        <p:cTn id="67" dur="10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p:cTn id="68" dur="1000" fill="hold"/>
                                        <p:tgtEl>
                                          <p:spTgt spid="1024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0243">
                                            <p:txEl>
                                              <p:pRg st="8" end="8"/>
                                            </p:txEl>
                                          </p:spTgt>
                                        </p:tgtEl>
                                        <p:attrNameLst>
                                          <p:attrName>style.visibility</p:attrName>
                                        </p:attrNameLst>
                                      </p:cBhvr>
                                      <p:to>
                                        <p:strVal val="visible"/>
                                      </p:to>
                                    </p:set>
                                    <p:animEffect transition="in" filter="fade">
                                      <p:cBhvr>
                                        <p:cTn id="73" dur="1000"/>
                                        <p:tgtEl>
                                          <p:spTgt spid="10243">
                                            <p:txEl>
                                              <p:pRg st="8" end="8"/>
                                            </p:txEl>
                                          </p:spTgt>
                                        </p:tgtEl>
                                      </p:cBhvr>
                                    </p:animEffect>
                                    <p:anim calcmode="lin" valueType="num">
                                      <p:cBhvr>
                                        <p:cTn id="74" dur="10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p:cTn id="75" dur="1000" fill="hold"/>
                                        <p:tgtEl>
                                          <p:spTgt spid="102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10244" grpId="0" animBg="1"/>
      <p:bldP spid="10245" grpId="0" animBg="1"/>
      <p:bldP spid="10246" grpId="0" animBg="1"/>
      <p:bldP spid="10247" grpId="0" animBg="1"/>
      <p:bldP spid="1024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 </a:t>
            </a:r>
          </a:p>
        </p:txBody>
      </p:sp>
      <p:sp>
        <p:nvSpPr>
          <p:cNvPr id="11267" name="Rectangle 3"/>
          <p:cNvSpPr>
            <a:spLocks noGrp="1" noChangeArrowheads="1"/>
          </p:cNvSpPr>
          <p:nvPr>
            <p:ph type="body" idx="1"/>
          </p:nvPr>
        </p:nvSpPr>
        <p:spPr>
          <a:xfrm>
            <a:off x="755650" y="1231900"/>
            <a:ext cx="7993063" cy="4933950"/>
          </a:xfrm>
        </p:spPr>
        <p:txBody>
          <a:bodyPr/>
          <a:lstStyle/>
          <a:p>
            <a:pPr eaLnBrk="1" hangingPunct="1">
              <a:lnSpc>
                <a:spcPct val="90000"/>
              </a:lnSpc>
            </a:pPr>
            <a:r>
              <a:rPr lang="zh-CN" altLang="en-US" sz="2800" smtClean="0">
                <a:latin typeface="Times New Roman" pitchFamily="18" charset="0"/>
                <a:cs typeface="Times New Roman" pitchFamily="18" charset="0"/>
              </a:rPr>
              <a:t>网络结构</a:t>
            </a:r>
          </a:p>
          <a:p>
            <a:pPr lvl="1" eaLnBrk="1" hangingPunct="1">
              <a:lnSpc>
                <a:spcPct val="90000"/>
              </a:lnSpc>
            </a:pPr>
            <a:r>
              <a:rPr lang="zh-CN" altLang="en-US" sz="2800" smtClean="0">
                <a:latin typeface="Times New Roman" pitchFamily="18" charset="0"/>
                <a:cs typeface="Times New Roman" pitchFamily="18" charset="0"/>
              </a:rPr>
              <a:t>输入层有</a:t>
            </a:r>
            <a:r>
              <a:rPr lang="en-US" altLang="zh-CN" sz="2800" smtClean="0">
                <a:latin typeface="Times New Roman" pitchFamily="18" charset="0"/>
                <a:cs typeface="Times New Roman" pitchFamily="18" charset="0"/>
              </a:rPr>
              <a:t>n</a:t>
            </a:r>
            <a:r>
              <a:rPr lang="zh-CN" altLang="en-US" sz="2800" smtClean="0">
                <a:latin typeface="Times New Roman" pitchFamily="18" charset="0"/>
                <a:cs typeface="Times New Roman" pitchFamily="18" charset="0"/>
              </a:rPr>
              <a:t>个神经元，隐含层有</a:t>
            </a:r>
            <a:r>
              <a:rPr lang="en-US" altLang="zh-CN" sz="2800" smtClean="0">
                <a:latin typeface="Times New Roman" pitchFamily="18" charset="0"/>
                <a:cs typeface="Times New Roman" pitchFamily="18" charset="0"/>
              </a:rPr>
              <a:t>p</a:t>
            </a:r>
            <a:r>
              <a:rPr lang="zh-CN" altLang="en-US" sz="2800" smtClean="0">
                <a:latin typeface="Times New Roman" pitchFamily="18" charset="0"/>
                <a:cs typeface="Times New Roman" pitchFamily="18" charset="0"/>
              </a:rPr>
              <a:t>个神经元</a:t>
            </a:r>
            <a:r>
              <a:rPr lang="en-US" altLang="zh-CN" sz="2800" smtClean="0">
                <a:latin typeface="Times New Roman" pitchFamily="18" charset="0"/>
                <a:cs typeface="Times New Roman" pitchFamily="18" charset="0"/>
              </a:rPr>
              <a:t>,</a:t>
            </a:r>
          </a:p>
          <a:p>
            <a:pPr lvl="1" eaLnBrk="1" hangingPunct="1">
              <a:lnSpc>
                <a:spcPct val="90000"/>
              </a:lnSpc>
              <a:buFont typeface="Wingdings" pitchFamily="2" charset="2"/>
              <a:buNone/>
            </a:pPr>
            <a:r>
              <a:rPr lang="en-US" altLang="zh-CN" sz="2800" smtClean="0">
                <a:latin typeface="Times New Roman" pitchFamily="18" charset="0"/>
                <a:cs typeface="Times New Roman" pitchFamily="18" charset="0"/>
              </a:rPr>
              <a:t> </a:t>
            </a:r>
            <a:r>
              <a:rPr lang="zh-CN" altLang="en-US" sz="2800" smtClean="0">
                <a:latin typeface="Times New Roman" pitchFamily="18" charset="0"/>
                <a:cs typeface="Times New Roman" pitchFamily="18" charset="0"/>
              </a:rPr>
              <a:t>输出层有</a:t>
            </a:r>
            <a:r>
              <a:rPr lang="en-US" altLang="zh-CN" sz="2800" smtClean="0">
                <a:latin typeface="Times New Roman" pitchFamily="18" charset="0"/>
                <a:cs typeface="Times New Roman" pitchFamily="18" charset="0"/>
              </a:rPr>
              <a:t>q</a:t>
            </a:r>
            <a:r>
              <a:rPr lang="zh-CN" altLang="en-US" sz="2800" smtClean="0">
                <a:latin typeface="Times New Roman" pitchFamily="18" charset="0"/>
                <a:cs typeface="Times New Roman" pitchFamily="18" charset="0"/>
              </a:rPr>
              <a:t>个神经元</a:t>
            </a:r>
          </a:p>
          <a:p>
            <a:pPr eaLnBrk="1" hangingPunct="1">
              <a:lnSpc>
                <a:spcPct val="90000"/>
              </a:lnSpc>
            </a:pPr>
            <a:r>
              <a:rPr lang="zh-CN" altLang="en-US" sz="2800" smtClean="0">
                <a:latin typeface="Times New Roman" pitchFamily="18" charset="0"/>
                <a:cs typeface="Times New Roman" pitchFamily="18" charset="0"/>
              </a:rPr>
              <a:t>变量定义</a:t>
            </a:r>
          </a:p>
          <a:p>
            <a:pPr lvl="1" eaLnBrk="1" hangingPunct="1">
              <a:lnSpc>
                <a:spcPct val="90000"/>
              </a:lnSpc>
            </a:pPr>
            <a:r>
              <a:rPr lang="zh-CN" altLang="en-US" sz="2800" smtClean="0">
                <a:latin typeface="Times New Roman" pitchFamily="18" charset="0"/>
                <a:cs typeface="Times New Roman" pitchFamily="18" charset="0"/>
              </a:rPr>
              <a:t>输入向量</a:t>
            </a:r>
            <a:r>
              <a:rPr lang="en-US" altLang="zh-CN" sz="2800" smtClean="0">
                <a:latin typeface="Times New Roman" pitchFamily="18" charset="0"/>
                <a:cs typeface="Times New Roman" pitchFamily="18" charset="0"/>
              </a:rPr>
              <a:t>;</a:t>
            </a:r>
          </a:p>
          <a:p>
            <a:pPr lvl="1" eaLnBrk="1" hangingPunct="1">
              <a:lnSpc>
                <a:spcPct val="90000"/>
              </a:lnSpc>
            </a:pPr>
            <a:r>
              <a:rPr lang="zh-CN" altLang="en-US" sz="2800" smtClean="0">
                <a:latin typeface="Times New Roman" pitchFamily="18" charset="0"/>
                <a:cs typeface="Times New Roman" pitchFamily="18" charset="0"/>
              </a:rPr>
              <a:t>隐含层输入向量；</a:t>
            </a:r>
          </a:p>
          <a:p>
            <a:pPr lvl="1" eaLnBrk="1" hangingPunct="1">
              <a:lnSpc>
                <a:spcPct val="90000"/>
              </a:lnSpc>
            </a:pPr>
            <a:r>
              <a:rPr lang="zh-CN" altLang="en-US" sz="2800" smtClean="0">
                <a:latin typeface="Times New Roman" pitchFamily="18" charset="0"/>
                <a:cs typeface="Times New Roman" pitchFamily="18" charset="0"/>
              </a:rPr>
              <a:t>隐含层输出向量</a:t>
            </a:r>
            <a:r>
              <a:rPr lang="en-US" altLang="zh-CN" sz="2800" smtClean="0">
                <a:latin typeface="Times New Roman" pitchFamily="18" charset="0"/>
                <a:cs typeface="Times New Roman" pitchFamily="18" charset="0"/>
              </a:rPr>
              <a:t>;</a:t>
            </a:r>
          </a:p>
          <a:p>
            <a:pPr lvl="1" eaLnBrk="1" hangingPunct="1">
              <a:lnSpc>
                <a:spcPct val="90000"/>
              </a:lnSpc>
            </a:pPr>
            <a:r>
              <a:rPr lang="zh-CN" altLang="en-US" sz="2800" smtClean="0">
                <a:latin typeface="Times New Roman" pitchFamily="18" charset="0"/>
                <a:cs typeface="Times New Roman" pitchFamily="18" charset="0"/>
              </a:rPr>
              <a:t>输出层输入向量</a:t>
            </a:r>
            <a:r>
              <a:rPr lang="en-US" altLang="zh-CN" sz="2800" smtClean="0">
                <a:latin typeface="Times New Roman" pitchFamily="18" charset="0"/>
                <a:cs typeface="Times New Roman" pitchFamily="18" charset="0"/>
              </a:rPr>
              <a:t>;</a:t>
            </a:r>
          </a:p>
          <a:p>
            <a:pPr lvl="1" eaLnBrk="1" hangingPunct="1">
              <a:lnSpc>
                <a:spcPct val="90000"/>
              </a:lnSpc>
            </a:pPr>
            <a:r>
              <a:rPr lang="zh-CN" altLang="en-US" sz="2800" smtClean="0">
                <a:latin typeface="Times New Roman" pitchFamily="18" charset="0"/>
                <a:cs typeface="Times New Roman" pitchFamily="18" charset="0"/>
              </a:rPr>
              <a:t>输出层输出向量</a:t>
            </a:r>
            <a:r>
              <a:rPr lang="en-US" altLang="zh-CN" sz="2800" smtClean="0">
                <a:latin typeface="Times New Roman" pitchFamily="18" charset="0"/>
                <a:cs typeface="Times New Roman" pitchFamily="18" charset="0"/>
              </a:rPr>
              <a:t>;</a:t>
            </a:r>
          </a:p>
          <a:p>
            <a:pPr lvl="1" eaLnBrk="1" hangingPunct="1">
              <a:lnSpc>
                <a:spcPct val="90000"/>
              </a:lnSpc>
            </a:pPr>
            <a:r>
              <a:rPr lang="zh-CN" altLang="en-US" sz="2800" smtClean="0">
                <a:latin typeface="Times New Roman" pitchFamily="18" charset="0"/>
                <a:cs typeface="Times New Roman" pitchFamily="18" charset="0"/>
              </a:rPr>
              <a:t>期望输出向量</a:t>
            </a:r>
            <a:r>
              <a:rPr lang="en-US" altLang="zh-CN" sz="2800" smtClean="0">
                <a:latin typeface="Times New Roman" pitchFamily="18" charset="0"/>
                <a:cs typeface="Times New Roman" pitchFamily="18" charset="0"/>
              </a:rPr>
              <a:t>; </a:t>
            </a:r>
          </a:p>
          <a:p>
            <a:pPr eaLnBrk="1" hangingPunct="1">
              <a:lnSpc>
                <a:spcPct val="90000"/>
              </a:lnSpc>
            </a:pPr>
            <a:endParaRPr lang="en-US" altLang="zh-CN" sz="2800" smtClean="0">
              <a:latin typeface="Times New Roman" pitchFamily="18" charset="0"/>
              <a:cs typeface="Times New Roman" pitchFamily="18" charset="0"/>
            </a:endParaRPr>
          </a:p>
        </p:txBody>
      </p:sp>
      <p:graphicFrame>
        <p:nvGraphicFramePr>
          <p:cNvPr id="11269" name="Object 5"/>
          <p:cNvGraphicFramePr>
            <a:graphicFrameLocks noChangeAspect="1"/>
          </p:cNvGraphicFramePr>
          <p:nvPr>
            <p:extLst>
              <p:ext uri="{D42A27DB-BD31-4B8C-83A1-F6EECF244321}">
                <p14:modId xmlns:p14="http://schemas.microsoft.com/office/powerpoint/2010/main" val="2219542151"/>
              </p:ext>
            </p:extLst>
          </p:nvPr>
        </p:nvGraphicFramePr>
        <p:xfrm>
          <a:off x="4362450" y="3011488"/>
          <a:ext cx="3379788" cy="585787"/>
        </p:xfrm>
        <a:graphic>
          <a:graphicData uri="http://schemas.openxmlformats.org/presentationml/2006/ole">
            <mc:AlternateContent xmlns:mc="http://schemas.openxmlformats.org/markup-compatibility/2006">
              <mc:Choice xmlns:v="urn:schemas-microsoft-com:vml" Requires="v">
                <p:oleObj spid="_x0000_s21424" name="Equation" r:id="rId3" imgW="1104840" imgH="253800" progId="Equation.DSMT4">
                  <p:embed/>
                </p:oleObj>
              </mc:Choice>
              <mc:Fallback>
                <p:oleObj name="Equation" r:id="rId3" imgW="1104840" imgH="253800" progId="Equation.DSMT4">
                  <p:embed/>
                  <p:pic>
                    <p:nvPicPr>
                      <p:cNvPr id="0" name=""/>
                      <p:cNvPicPr>
                        <a:picLocks noChangeAspect="1" noChangeArrowheads="1"/>
                      </p:cNvPicPr>
                      <p:nvPr/>
                    </p:nvPicPr>
                    <p:blipFill>
                      <a:blip r:embed="rId4"/>
                      <a:srcRect/>
                      <a:stretch>
                        <a:fillRect/>
                      </a:stretch>
                    </p:blipFill>
                    <p:spPr bwMode="auto">
                      <a:xfrm>
                        <a:off x="4362450" y="3011488"/>
                        <a:ext cx="33797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0" name="Object 6"/>
          <p:cNvGraphicFramePr>
            <a:graphicFrameLocks noChangeAspect="1"/>
          </p:cNvGraphicFramePr>
          <p:nvPr>
            <p:extLst>
              <p:ext uri="{D42A27DB-BD31-4B8C-83A1-F6EECF244321}">
                <p14:modId xmlns:p14="http://schemas.microsoft.com/office/powerpoint/2010/main" val="973797722"/>
              </p:ext>
            </p:extLst>
          </p:nvPr>
        </p:nvGraphicFramePr>
        <p:xfrm>
          <a:off x="4433888" y="3527425"/>
          <a:ext cx="3378200" cy="573088"/>
        </p:xfrm>
        <a:graphic>
          <a:graphicData uri="http://schemas.openxmlformats.org/presentationml/2006/ole">
            <mc:AlternateContent xmlns:mc="http://schemas.openxmlformats.org/markup-compatibility/2006">
              <mc:Choice xmlns:v="urn:schemas-microsoft-com:vml" Requires="v">
                <p:oleObj spid="_x0000_s21425" name="Equation" r:id="rId5" imgW="1307880" imgH="279360" progId="Equation.DSMT4">
                  <p:embed/>
                </p:oleObj>
              </mc:Choice>
              <mc:Fallback>
                <p:oleObj name="Equation" r:id="rId5" imgW="1307880" imgH="279360" progId="Equation.DSMT4">
                  <p:embed/>
                  <p:pic>
                    <p:nvPicPr>
                      <p:cNvPr id="0" name=""/>
                      <p:cNvPicPr>
                        <a:picLocks noChangeAspect="1" noChangeArrowheads="1"/>
                      </p:cNvPicPr>
                      <p:nvPr/>
                    </p:nvPicPr>
                    <p:blipFill>
                      <a:blip r:embed="rId6"/>
                      <a:srcRect/>
                      <a:stretch>
                        <a:fillRect/>
                      </a:stretch>
                    </p:blipFill>
                    <p:spPr bwMode="auto">
                      <a:xfrm>
                        <a:off x="4433888" y="3527425"/>
                        <a:ext cx="33782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1" name="Object 7"/>
          <p:cNvGraphicFramePr>
            <a:graphicFrameLocks noChangeAspect="1"/>
          </p:cNvGraphicFramePr>
          <p:nvPr>
            <p:extLst>
              <p:ext uri="{D42A27DB-BD31-4B8C-83A1-F6EECF244321}">
                <p14:modId xmlns:p14="http://schemas.microsoft.com/office/powerpoint/2010/main" val="3474005351"/>
              </p:ext>
            </p:extLst>
          </p:nvPr>
        </p:nvGraphicFramePr>
        <p:xfrm>
          <a:off x="4432300" y="3978275"/>
          <a:ext cx="3379788" cy="604838"/>
        </p:xfrm>
        <a:graphic>
          <a:graphicData uri="http://schemas.openxmlformats.org/presentationml/2006/ole">
            <mc:AlternateContent xmlns:mc="http://schemas.openxmlformats.org/markup-compatibility/2006">
              <mc:Choice xmlns:v="urn:schemas-microsoft-com:vml" Requires="v">
                <p:oleObj spid="_x0000_s21426" name="Equation" r:id="rId7" imgW="1409400" imgH="279360" progId="Equation.DSMT4">
                  <p:embed/>
                </p:oleObj>
              </mc:Choice>
              <mc:Fallback>
                <p:oleObj name="Equation" r:id="rId7" imgW="1409400" imgH="279360" progId="Equation.DSMT4">
                  <p:embed/>
                  <p:pic>
                    <p:nvPicPr>
                      <p:cNvPr id="0" name=""/>
                      <p:cNvPicPr>
                        <a:picLocks noChangeAspect="1" noChangeArrowheads="1"/>
                      </p:cNvPicPr>
                      <p:nvPr/>
                    </p:nvPicPr>
                    <p:blipFill>
                      <a:blip r:embed="rId8"/>
                      <a:srcRect/>
                      <a:stretch>
                        <a:fillRect/>
                      </a:stretch>
                    </p:blipFill>
                    <p:spPr bwMode="auto">
                      <a:xfrm>
                        <a:off x="4432300" y="3978275"/>
                        <a:ext cx="3379788"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8"/>
          <p:cNvGraphicFramePr>
            <a:graphicFrameLocks noChangeAspect="1"/>
          </p:cNvGraphicFramePr>
          <p:nvPr>
            <p:extLst>
              <p:ext uri="{D42A27DB-BD31-4B8C-83A1-F6EECF244321}">
                <p14:modId xmlns:p14="http://schemas.microsoft.com/office/powerpoint/2010/main" val="1497221675"/>
              </p:ext>
            </p:extLst>
          </p:nvPr>
        </p:nvGraphicFramePr>
        <p:xfrm>
          <a:off x="4503738" y="4494213"/>
          <a:ext cx="3238500" cy="627062"/>
        </p:xfrm>
        <a:graphic>
          <a:graphicData uri="http://schemas.openxmlformats.org/presentationml/2006/ole">
            <mc:AlternateContent xmlns:mc="http://schemas.openxmlformats.org/markup-compatibility/2006">
              <mc:Choice xmlns:v="urn:schemas-microsoft-com:vml" Requires="v">
                <p:oleObj spid="_x0000_s21427" name="Equation" r:id="rId9" imgW="1307880" imgH="279360" progId="Equation.DSMT4">
                  <p:embed/>
                </p:oleObj>
              </mc:Choice>
              <mc:Fallback>
                <p:oleObj name="Equation" r:id="rId9" imgW="1307880" imgH="279360" progId="Equation.DSMT4">
                  <p:embed/>
                  <p:pic>
                    <p:nvPicPr>
                      <p:cNvPr id="0" name=""/>
                      <p:cNvPicPr>
                        <a:picLocks noChangeAspect="1" noChangeArrowheads="1"/>
                      </p:cNvPicPr>
                      <p:nvPr/>
                    </p:nvPicPr>
                    <p:blipFill>
                      <a:blip r:embed="rId10"/>
                      <a:srcRect/>
                      <a:stretch>
                        <a:fillRect/>
                      </a:stretch>
                    </p:blipFill>
                    <p:spPr bwMode="auto">
                      <a:xfrm>
                        <a:off x="4503738" y="4494213"/>
                        <a:ext cx="32385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3" name="Object 9"/>
          <p:cNvGraphicFramePr>
            <a:graphicFrameLocks noChangeAspect="1"/>
          </p:cNvGraphicFramePr>
          <p:nvPr>
            <p:extLst>
              <p:ext uri="{D42A27DB-BD31-4B8C-83A1-F6EECF244321}">
                <p14:modId xmlns:p14="http://schemas.microsoft.com/office/powerpoint/2010/main" val="3261925633"/>
              </p:ext>
            </p:extLst>
          </p:nvPr>
        </p:nvGraphicFramePr>
        <p:xfrm>
          <a:off x="4505325" y="5008563"/>
          <a:ext cx="3236913" cy="576262"/>
        </p:xfrm>
        <a:graphic>
          <a:graphicData uri="http://schemas.openxmlformats.org/presentationml/2006/ole">
            <mc:AlternateContent xmlns:mc="http://schemas.openxmlformats.org/markup-compatibility/2006">
              <mc:Choice xmlns:v="urn:schemas-microsoft-com:vml" Requires="v">
                <p:oleObj spid="_x0000_s21428" name="Equation" r:id="rId11" imgW="1422360" imgH="279360" progId="Equation.DSMT4">
                  <p:embed/>
                </p:oleObj>
              </mc:Choice>
              <mc:Fallback>
                <p:oleObj name="Equation" r:id="rId11" imgW="1422360" imgH="279360" progId="Equation.DSMT4">
                  <p:embed/>
                  <p:pic>
                    <p:nvPicPr>
                      <p:cNvPr id="0" name=""/>
                      <p:cNvPicPr>
                        <a:picLocks noChangeAspect="1" noChangeArrowheads="1"/>
                      </p:cNvPicPr>
                      <p:nvPr/>
                    </p:nvPicPr>
                    <p:blipFill>
                      <a:blip r:embed="rId12"/>
                      <a:srcRect/>
                      <a:stretch>
                        <a:fillRect/>
                      </a:stretch>
                    </p:blipFill>
                    <p:spPr bwMode="auto">
                      <a:xfrm>
                        <a:off x="4505325" y="5008563"/>
                        <a:ext cx="32369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4" name="Object 10"/>
          <p:cNvGraphicFramePr>
            <a:graphicFrameLocks noChangeAspect="1"/>
          </p:cNvGraphicFramePr>
          <p:nvPr>
            <p:extLst>
              <p:ext uri="{D42A27DB-BD31-4B8C-83A1-F6EECF244321}">
                <p14:modId xmlns:p14="http://schemas.microsoft.com/office/powerpoint/2010/main" val="2364414984"/>
              </p:ext>
            </p:extLst>
          </p:nvPr>
        </p:nvGraphicFramePr>
        <p:xfrm>
          <a:off x="4359275" y="5461000"/>
          <a:ext cx="3457575" cy="700088"/>
        </p:xfrm>
        <a:graphic>
          <a:graphicData uri="http://schemas.openxmlformats.org/presentationml/2006/ole">
            <mc:AlternateContent xmlns:mc="http://schemas.openxmlformats.org/markup-compatibility/2006">
              <mc:Choice xmlns:v="urn:schemas-microsoft-com:vml" Requires="v">
                <p:oleObj spid="_x0000_s21429" name="Equation" r:id="rId13" imgW="1193760" imgH="279360" progId="Equation.DSMT4">
                  <p:embed/>
                </p:oleObj>
              </mc:Choice>
              <mc:Fallback>
                <p:oleObj name="Equation" r:id="rId13" imgW="1193760" imgH="279360" progId="Equation.DSMT4">
                  <p:embed/>
                  <p:pic>
                    <p:nvPicPr>
                      <p:cNvPr id="0" name=""/>
                      <p:cNvPicPr>
                        <a:picLocks noChangeAspect="1" noChangeArrowheads="1"/>
                      </p:cNvPicPr>
                      <p:nvPr/>
                    </p:nvPicPr>
                    <p:blipFill>
                      <a:blip r:embed="rId14"/>
                      <a:srcRect/>
                      <a:stretch>
                        <a:fillRect/>
                      </a:stretch>
                    </p:blipFill>
                    <p:spPr bwMode="auto">
                      <a:xfrm>
                        <a:off x="4359275" y="5461000"/>
                        <a:ext cx="345757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44315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strips(upRight)">
                                      <p:cBhvr>
                                        <p:cTn id="7" dur="500"/>
                                        <p:tgtEl>
                                          <p:spTgt spid="11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strips(upRight)">
                                      <p:cBhvr>
                                        <p:cTn id="12" dur="500"/>
                                        <p:tgtEl>
                                          <p:spTgt spid="11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11271"/>
                                        </p:tgtEl>
                                        <p:attrNameLst>
                                          <p:attrName>style.visibility</p:attrName>
                                        </p:attrNameLst>
                                      </p:cBhvr>
                                      <p:to>
                                        <p:strVal val="visible"/>
                                      </p:to>
                                    </p:set>
                                    <p:animEffect transition="in" filter="strips(upRight)">
                                      <p:cBhvr>
                                        <p:cTn id="17" dur="500"/>
                                        <p:tgtEl>
                                          <p:spTgt spid="112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11272"/>
                                        </p:tgtEl>
                                        <p:attrNameLst>
                                          <p:attrName>style.visibility</p:attrName>
                                        </p:attrNameLst>
                                      </p:cBhvr>
                                      <p:to>
                                        <p:strVal val="visible"/>
                                      </p:to>
                                    </p:set>
                                    <p:animEffect transition="in" filter="strips(upRight)">
                                      <p:cBhvr>
                                        <p:cTn id="22" dur="500"/>
                                        <p:tgtEl>
                                          <p:spTgt spid="112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11273"/>
                                        </p:tgtEl>
                                        <p:attrNameLst>
                                          <p:attrName>style.visibility</p:attrName>
                                        </p:attrNameLst>
                                      </p:cBhvr>
                                      <p:to>
                                        <p:strVal val="visible"/>
                                      </p:to>
                                    </p:set>
                                    <p:animEffect transition="in" filter="strips(upRight)">
                                      <p:cBhvr>
                                        <p:cTn id="27" dur="500"/>
                                        <p:tgtEl>
                                          <p:spTgt spid="112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nodeType="clickEffect">
                                  <p:stCondLst>
                                    <p:cond delay="0"/>
                                  </p:stCondLst>
                                  <p:childTnLst>
                                    <p:set>
                                      <p:cBhvr>
                                        <p:cTn id="31" dur="1" fill="hold">
                                          <p:stCondLst>
                                            <p:cond delay="0"/>
                                          </p:stCondLst>
                                        </p:cTn>
                                        <p:tgtEl>
                                          <p:spTgt spid="11274"/>
                                        </p:tgtEl>
                                        <p:attrNameLst>
                                          <p:attrName>style.visibility</p:attrName>
                                        </p:attrNameLst>
                                      </p:cBhvr>
                                      <p:to>
                                        <p:strVal val="visible"/>
                                      </p:to>
                                    </p:set>
                                    <p:animEffect transition="in" filter="strips(upRight)">
                                      <p:cBhvr>
                                        <p:cTn id="32" dur="500"/>
                                        <p:tgtEl>
                                          <p:spTgt spid="1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42988" y="692150"/>
            <a:ext cx="7772400" cy="458788"/>
          </a:xfrm>
        </p:spPr>
        <p:txBody>
          <a:bodyPr>
            <a:normAutofit fontScale="90000"/>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sp>
        <p:nvSpPr>
          <p:cNvPr id="12291" name="Rectangle 3"/>
          <p:cNvSpPr>
            <a:spLocks noGrp="1" noChangeArrowheads="1"/>
          </p:cNvSpPr>
          <p:nvPr>
            <p:ph type="body" idx="1"/>
          </p:nvPr>
        </p:nvSpPr>
        <p:spPr>
          <a:xfrm>
            <a:off x="996950" y="1514475"/>
            <a:ext cx="7772400" cy="4800600"/>
          </a:xfrm>
        </p:spPr>
        <p:txBody>
          <a:bodyPr/>
          <a:lstStyle/>
          <a:p>
            <a:pPr lvl="1" eaLnBrk="1" hangingPunct="1"/>
            <a:r>
              <a:rPr lang="zh-CN" altLang="en-US" dirty="0" smtClean="0">
                <a:latin typeface="Times New Roman" pitchFamily="18" charset="0"/>
                <a:cs typeface="Times New Roman" pitchFamily="18" charset="0"/>
              </a:rPr>
              <a:t>输入层与中间层的连接权值</a:t>
            </a:r>
            <a:r>
              <a:rPr lang="en-US" altLang="zh-CN" dirty="0" smtClean="0">
                <a:latin typeface="Times New Roman" pitchFamily="18" charset="0"/>
                <a:cs typeface="Times New Roman" pitchFamily="18" charset="0"/>
              </a:rPr>
              <a:t>:</a:t>
            </a:r>
          </a:p>
          <a:p>
            <a:pPr lvl="1" eaLnBrk="1" hangingPunct="1"/>
            <a:r>
              <a:rPr lang="zh-CN" altLang="en-US" dirty="0" smtClean="0">
                <a:latin typeface="Times New Roman" pitchFamily="18" charset="0"/>
                <a:cs typeface="Times New Roman" pitchFamily="18" charset="0"/>
              </a:rPr>
              <a:t>隐含层与输出层的连接权值</a:t>
            </a:r>
            <a:r>
              <a:rPr lang="en-US" altLang="zh-CN" dirty="0" smtClean="0">
                <a:latin typeface="Times New Roman" pitchFamily="18" charset="0"/>
                <a:cs typeface="Times New Roman" pitchFamily="18" charset="0"/>
              </a:rPr>
              <a:t>:</a:t>
            </a:r>
          </a:p>
          <a:p>
            <a:pPr lvl="1" eaLnBrk="1" hangingPunct="1"/>
            <a:r>
              <a:rPr lang="zh-CN" altLang="en-US" dirty="0" smtClean="0">
                <a:latin typeface="Times New Roman" pitchFamily="18" charset="0"/>
                <a:cs typeface="Times New Roman" pitchFamily="18" charset="0"/>
              </a:rPr>
              <a:t>隐含层各神经元的阈值</a:t>
            </a:r>
            <a:r>
              <a:rPr lang="en-US" altLang="zh-CN" dirty="0" smtClean="0">
                <a:latin typeface="Times New Roman" pitchFamily="18" charset="0"/>
                <a:cs typeface="Times New Roman" pitchFamily="18" charset="0"/>
              </a:rPr>
              <a:t>:</a:t>
            </a:r>
          </a:p>
          <a:p>
            <a:pPr lvl="1" eaLnBrk="1" hangingPunct="1"/>
            <a:r>
              <a:rPr lang="zh-CN" altLang="en-US" dirty="0" smtClean="0">
                <a:latin typeface="Times New Roman" pitchFamily="18" charset="0"/>
                <a:cs typeface="Times New Roman" pitchFamily="18" charset="0"/>
              </a:rPr>
              <a:t>输出层各神经元的阈值</a:t>
            </a:r>
            <a:r>
              <a:rPr lang="en-US" altLang="zh-CN" dirty="0" smtClean="0">
                <a:latin typeface="Times New Roman" pitchFamily="18" charset="0"/>
                <a:cs typeface="Times New Roman" pitchFamily="18" charset="0"/>
              </a:rPr>
              <a:t>:</a:t>
            </a:r>
          </a:p>
          <a:p>
            <a:pPr lvl="1" eaLnBrk="1" hangingPunct="1"/>
            <a:r>
              <a:rPr lang="zh-CN" altLang="en-US" dirty="0" smtClean="0">
                <a:latin typeface="Times New Roman" pitchFamily="18" charset="0"/>
                <a:cs typeface="Times New Roman" pitchFamily="18" charset="0"/>
              </a:rPr>
              <a:t>样本数据个数</a:t>
            </a:r>
            <a:r>
              <a:rPr lang="en-US" altLang="zh-CN" dirty="0" smtClean="0">
                <a:latin typeface="Times New Roman" pitchFamily="18" charset="0"/>
                <a:cs typeface="Times New Roman" pitchFamily="18" charset="0"/>
              </a:rPr>
              <a:t>:</a:t>
            </a:r>
          </a:p>
          <a:p>
            <a:pPr lvl="1" eaLnBrk="1" hangingPunct="1"/>
            <a:r>
              <a:rPr lang="zh-CN" altLang="en-US" dirty="0" smtClean="0">
                <a:latin typeface="Times New Roman" pitchFamily="18" charset="0"/>
                <a:cs typeface="Times New Roman" pitchFamily="18" charset="0"/>
              </a:rPr>
              <a:t>激活函数</a:t>
            </a:r>
            <a:r>
              <a:rPr lang="en-US" altLang="zh-CN" dirty="0" smtClean="0">
                <a:latin typeface="Times New Roman" pitchFamily="18" charset="0"/>
                <a:cs typeface="Times New Roman" pitchFamily="18" charset="0"/>
              </a:rPr>
              <a:t>: </a:t>
            </a:r>
          </a:p>
          <a:p>
            <a:pPr lvl="1" eaLnBrk="1" hangingPunct="1"/>
            <a:r>
              <a:rPr lang="zh-CN" altLang="en-US" dirty="0" smtClean="0">
                <a:latin typeface="Times New Roman" pitchFamily="18" charset="0"/>
                <a:cs typeface="Times New Roman" pitchFamily="18" charset="0"/>
              </a:rPr>
              <a:t>误差函数：</a:t>
            </a:r>
          </a:p>
          <a:p>
            <a:pPr eaLnBrk="1" hangingPunct="1"/>
            <a:endParaRPr lang="en-US" altLang="zh-CN" dirty="0" smtClean="0">
              <a:latin typeface="Times New Roman" pitchFamily="18" charset="0"/>
              <a:cs typeface="Times New Roman" pitchFamily="18" charset="0"/>
            </a:endParaRPr>
          </a:p>
        </p:txBody>
      </p:sp>
      <p:sp>
        <p:nvSpPr>
          <p:cNvPr id="12292" name="Rectangle 4"/>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293" name="Object 5"/>
          <p:cNvGraphicFramePr>
            <a:graphicFrameLocks noChangeAspect="1"/>
          </p:cNvGraphicFramePr>
          <p:nvPr>
            <p:extLst>
              <p:ext uri="{D42A27DB-BD31-4B8C-83A1-F6EECF244321}">
                <p14:modId xmlns:p14="http://schemas.microsoft.com/office/powerpoint/2010/main" val="2485958515"/>
              </p:ext>
            </p:extLst>
          </p:nvPr>
        </p:nvGraphicFramePr>
        <p:xfrm>
          <a:off x="7089775" y="1375048"/>
          <a:ext cx="657225" cy="685800"/>
        </p:xfrm>
        <a:graphic>
          <a:graphicData uri="http://schemas.openxmlformats.org/presentationml/2006/ole">
            <mc:AlternateContent xmlns:mc="http://schemas.openxmlformats.org/markup-compatibility/2006">
              <mc:Choice xmlns:v="urn:schemas-microsoft-com:vml" Requires="v">
                <p:oleObj spid="_x0000_s180301" name="Equation" r:id="rId3" imgW="215640" imgH="228600" progId="Equation.DSMT4">
                  <p:embed/>
                </p:oleObj>
              </mc:Choice>
              <mc:Fallback>
                <p:oleObj name="Equation" r:id="rId3" imgW="215640" imgH="228600" progId="Equation.DSMT4">
                  <p:embed/>
                  <p:pic>
                    <p:nvPicPr>
                      <p:cNvPr id="0" name=""/>
                      <p:cNvPicPr>
                        <a:picLocks noChangeAspect="1" noChangeArrowheads="1"/>
                      </p:cNvPicPr>
                      <p:nvPr/>
                    </p:nvPicPr>
                    <p:blipFill>
                      <a:blip r:embed="rId4"/>
                      <a:srcRect/>
                      <a:stretch>
                        <a:fillRect/>
                      </a:stretch>
                    </p:blipFill>
                    <p:spPr bwMode="auto">
                      <a:xfrm>
                        <a:off x="7089775" y="1375048"/>
                        <a:ext cx="6572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4" name="Rectangle 6"/>
          <p:cNvSpPr>
            <a:spLocks noChangeArrowheads="1"/>
          </p:cNvSpPr>
          <p:nvPr/>
        </p:nvSpPr>
        <p:spPr bwMode="auto">
          <a:xfrm>
            <a:off x="0" y="3144838"/>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295" name="Object 7"/>
          <p:cNvGraphicFramePr>
            <a:graphicFrameLocks noChangeAspect="1"/>
          </p:cNvGraphicFramePr>
          <p:nvPr>
            <p:extLst>
              <p:ext uri="{D42A27DB-BD31-4B8C-83A1-F6EECF244321}">
                <p14:modId xmlns:p14="http://schemas.microsoft.com/office/powerpoint/2010/main" val="2873829358"/>
              </p:ext>
            </p:extLst>
          </p:nvPr>
        </p:nvGraphicFramePr>
        <p:xfrm>
          <a:off x="3490913" y="4149725"/>
          <a:ext cx="681037" cy="466725"/>
        </p:xfrm>
        <a:graphic>
          <a:graphicData uri="http://schemas.openxmlformats.org/presentationml/2006/ole">
            <mc:AlternateContent xmlns:mc="http://schemas.openxmlformats.org/markup-compatibility/2006">
              <mc:Choice xmlns:v="urn:schemas-microsoft-com:vml" Requires="v">
                <p:oleObj spid="_x0000_s180302" name="Equation" r:id="rId5" imgW="291960" imgH="203040" progId="Equation.DSMT4">
                  <p:embed/>
                </p:oleObj>
              </mc:Choice>
              <mc:Fallback>
                <p:oleObj name="Equation" r:id="rId5" imgW="291960" imgH="203040" progId="Equation.DSMT4">
                  <p:embed/>
                  <p:pic>
                    <p:nvPicPr>
                      <p:cNvPr id="0" name=""/>
                      <p:cNvPicPr>
                        <a:picLocks noChangeAspect="1" noChangeArrowheads="1"/>
                      </p:cNvPicPr>
                      <p:nvPr/>
                    </p:nvPicPr>
                    <p:blipFill>
                      <a:blip r:embed="rId6"/>
                      <a:srcRect/>
                      <a:stretch>
                        <a:fillRect/>
                      </a:stretch>
                    </p:blipFill>
                    <p:spPr bwMode="auto">
                      <a:xfrm>
                        <a:off x="3490913" y="4149725"/>
                        <a:ext cx="6810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6" name="Rectangle 8"/>
          <p:cNvSpPr>
            <a:spLocks noChangeArrowheads="1"/>
          </p:cNvSpPr>
          <p:nvPr/>
        </p:nvSpPr>
        <p:spPr bwMode="auto">
          <a:xfrm>
            <a:off x="0" y="31305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297" name="Object 9"/>
          <p:cNvGraphicFramePr>
            <a:graphicFrameLocks noChangeAspect="1"/>
          </p:cNvGraphicFramePr>
          <p:nvPr>
            <p:extLst>
              <p:ext uri="{D42A27DB-BD31-4B8C-83A1-F6EECF244321}">
                <p14:modId xmlns:p14="http://schemas.microsoft.com/office/powerpoint/2010/main" val="1053666302"/>
              </p:ext>
            </p:extLst>
          </p:nvPr>
        </p:nvGraphicFramePr>
        <p:xfrm>
          <a:off x="7013575" y="1916832"/>
          <a:ext cx="685800" cy="658812"/>
        </p:xfrm>
        <a:graphic>
          <a:graphicData uri="http://schemas.openxmlformats.org/presentationml/2006/ole">
            <mc:AlternateContent xmlns:mc="http://schemas.openxmlformats.org/markup-compatibility/2006">
              <mc:Choice xmlns:v="urn:schemas-microsoft-com:vml" Requires="v">
                <p:oleObj spid="_x0000_s180303" name="Equation" r:id="rId7" imgW="241200" imgH="228600" progId="Equation.DSMT4">
                  <p:embed/>
                </p:oleObj>
              </mc:Choice>
              <mc:Fallback>
                <p:oleObj name="Equation" r:id="rId7" imgW="241200" imgH="228600" progId="Equation.DSMT4">
                  <p:embed/>
                  <p:pic>
                    <p:nvPicPr>
                      <p:cNvPr id="0" name=""/>
                      <p:cNvPicPr>
                        <a:picLocks noChangeAspect="1" noChangeArrowheads="1"/>
                      </p:cNvPicPr>
                      <p:nvPr/>
                    </p:nvPicPr>
                    <p:blipFill>
                      <a:blip r:embed="rId8"/>
                      <a:srcRect/>
                      <a:stretch>
                        <a:fillRect/>
                      </a:stretch>
                    </p:blipFill>
                    <p:spPr bwMode="auto">
                      <a:xfrm>
                        <a:off x="7013575" y="1916832"/>
                        <a:ext cx="68580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8" name="Rectangle 10"/>
          <p:cNvSpPr>
            <a:spLocks noChangeArrowheads="1"/>
          </p:cNvSpPr>
          <p:nvPr/>
        </p:nvSpPr>
        <p:spPr bwMode="auto">
          <a:xfrm>
            <a:off x="0" y="31305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299" name="Object 11"/>
          <p:cNvGraphicFramePr>
            <a:graphicFrameLocks noChangeAspect="1"/>
          </p:cNvGraphicFramePr>
          <p:nvPr>
            <p:extLst>
              <p:ext uri="{D42A27DB-BD31-4B8C-83A1-F6EECF244321}">
                <p14:modId xmlns:p14="http://schemas.microsoft.com/office/powerpoint/2010/main" val="1602297582"/>
              </p:ext>
            </p:extLst>
          </p:nvPr>
        </p:nvGraphicFramePr>
        <p:xfrm>
          <a:off x="6403975" y="2492896"/>
          <a:ext cx="377825" cy="533400"/>
        </p:xfrm>
        <a:graphic>
          <a:graphicData uri="http://schemas.openxmlformats.org/presentationml/2006/ole">
            <mc:AlternateContent xmlns:mc="http://schemas.openxmlformats.org/markup-compatibility/2006">
              <mc:Choice xmlns:v="urn:schemas-microsoft-com:vml" Requires="v">
                <p:oleObj spid="_x0000_s180304" name="Equation" r:id="rId9" imgW="164880" imgH="228600" progId="Equation.DSMT4">
                  <p:embed/>
                </p:oleObj>
              </mc:Choice>
              <mc:Fallback>
                <p:oleObj name="Equation" r:id="rId9" imgW="164880" imgH="228600" progId="Equation.DSMT4">
                  <p:embed/>
                  <p:pic>
                    <p:nvPicPr>
                      <p:cNvPr id="0" name=""/>
                      <p:cNvPicPr>
                        <a:picLocks noChangeAspect="1" noChangeArrowheads="1"/>
                      </p:cNvPicPr>
                      <p:nvPr/>
                    </p:nvPicPr>
                    <p:blipFill>
                      <a:blip r:embed="rId10"/>
                      <a:srcRect/>
                      <a:stretch>
                        <a:fillRect/>
                      </a:stretch>
                    </p:blipFill>
                    <p:spPr bwMode="auto">
                      <a:xfrm>
                        <a:off x="6403975" y="2492896"/>
                        <a:ext cx="3778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0" name="Rectangle 12"/>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301" name="Object 13"/>
          <p:cNvGraphicFramePr>
            <a:graphicFrameLocks noChangeAspect="1"/>
          </p:cNvGraphicFramePr>
          <p:nvPr>
            <p:extLst>
              <p:ext uri="{D42A27DB-BD31-4B8C-83A1-F6EECF244321}">
                <p14:modId xmlns:p14="http://schemas.microsoft.com/office/powerpoint/2010/main" val="2199648592"/>
              </p:ext>
            </p:extLst>
          </p:nvPr>
        </p:nvGraphicFramePr>
        <p:xfrm>
          <a:off x="4643438" y="3703638"/>
          <a:ext cx="1676400" cy="441325"/>
        </p:xfrm>
        <a:graphic>
          <a:graphicData uri="http://schemas.openxmlformats.org/presentationml/2006/ole">
            <mc:AlternateContent xmlns:mc="http://schemas.openxmlformats.org/markup-compatibility/2006">
              <mc:Choice xmlns:v="urn:schemas-microsoft-com:vml" Requires="v">
                <p:oleObj spid="_x0000_s180305" name="Equation" r:id="rId11" imgW="774360" imgH="203040" progId="Equation.DSMT4">
                  <p:embed/>
                </p:oleObj>
              </mc:Choice>
              <mc:Fallback>
                <p:oleObj name="Equation" r:id="rId11" imgW="774360" imgH="203040" progId="Equation.DSMT4">
                  <p:embed/>
                  <p:pic>
                    <p:nvPicPr>
                      <p:cNvPr id="0" name=""/>
                      <p:cNvPicPr>
                        <a:picLocks noChangeAspect="1" noChangeArrowheads="1"/>
                      </p:cNvPicPr>
                      <p:nvPr/>
                    </p:nvPicPr>
                    <p:blipFill>
                      <a:blip r:embed="rId12"/>
                      <a:srcRect/>
                      <a:stretch>
                        <a:fillRect/>
                      </a:stretch>
                    </p:blipFill>
                    <p:spPr bwMode="auto">
                      <a:xfrm>
                        <a:off x="4643438" y="3703638"/>
                        <a:ext cx="16764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2" name="Rectangle 14"/>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303" name="Object 15"/>
          <p:cNvGraphicFramePr>
            <a:graphicFrameLocks noChangeAspect="1"/>
          </p:cNvGraphicFramePr>
          <p:nvPr>
            <p:extLst>
              <p:ext uri="{D42A27DB-BD31-4B8C-83A1-F6EECF244321}">
                <p14:modId xmlns:p14="http://schemas.microsoft.com/office/powerpoint/2010/main" val="435610279"/>
              </p:ext>
            </p:extLst>
          </p:nvPr>
        </p:nvGraphicFramePr>
        <p:xfrm>
          <a:off x="6251575" y="3068960"/>
          <a:ext cx="355600" cy="533400"/>
        </p:xfrm>
        <a:graphic>
          <a:graphicData uri="http://schemas.openxmlformats.org/presentationml/2006/ole">
            <mc:AlternateContent xmlns:mc="http://schemas.openxmlformats.org/markup-compatibility/2006">
              <mc:Choice xmlns:v="urn:schemas-microsoft-com:vml" Requires="v">
                <p:oleObj spid="_x0000_s180306" name="Equation" r:id="rId13" imgW="152280" imgH="228600" progId="Equation.DSMT4">
                  <p:embed/>
                </p:oleObj>
              </mc:Choice>
              <mc:Fallback>
                <p:oleObj name="Equation" r:id="rId13" imgW="152280" imgH="228600" progId="Equation.DSMT4">
                  <p:embed/>
                  <p:pic>
                    <p:nvPicPr>
                      <p:cNvPr id="0" name=""/>
                      <p:cNvPicPr>
                        <a:picLocks noChangeAspect="1" noChangeArrowheads="1"/>
                      </p:cNvPicPr>
                      <p:nvPr/>
                    </p:nvPicPr>
                    <p:blipFill>
                      <a:blip r:embed="rId14"/>
                      <a:srcRect/>
                      <a:stretch>
                        <a:fillRect/>
                      </a:stretch>
                    </p:blipFill>
                    <p:spPr bwMode="auto">
                      <a:xfrm>
                        <a:off x="6251575" y="3068960"/>
                        <a:ext cx="35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4" name="Rectangle 16"/>
          <p:cNvSpPr>
            <a:spLocks noChangeArrowheads="1"/>
          </p:cNvSpPr>
          <p:nvPr/>
        </p:nvSpPr>
        <p:spPr bwMode="auto">
          <a:xfrm>
            <a:off x="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305" name="Object 17"/>
          <p:cNvGraphicFramePr>
            <a:graphicFrameLocks noChangeAspect="1"/>
          </p:cNvGraphicFramePr>
          <p:nvPr>
            <p:extLst>
              <p:ext uri="{D42A27DB-BD31-4B8C-83A1-F6EECF244321}">
                <p14:modId xmlns:p14="http://schemas.microsoft.com/office/powerpoint/2010/main" val="3698367599"/>
              </p:ext>
            </p:extLst>
          </p:nvPr>
        </p:nvGraphicFramePr>
        <p:xfrm>
          <a:off x="3923928" y="4437112"/>
          <a:ext cx="3806825" cy="1008062"/>
        </p:xfrm>
        <a:graphic>
          <a:graphicData uri="http://schemas.openxmlformats.org/presentationml/2006/ole">
            <mc:AlternateContent xmlns:mc="http://schemas.openxmlformats.org/markup-compatibility/2006">
              <mc:Choice xmlns:v="urn:schemas-microsoft-com:vml" Requires="v">
                <p:oleObj spid="_x0000_s180307" name="Equation" r:id="rId15" imgW="1612800" imgH="431640" progId="Equation.DSMT4">
                  <p:embed/>
                </p:oleObj>
              </mc:Choice>
              <mc:Fallback>
                <p:oleObj name="Equation" r:id="rId15" imgW="1612800" imgH="431640" progId="Equation.DSMT4">
                  <p:embed/>
                  <p:pic>
                    <p:nvPicPr>
                      <p:cNvPr id="0" name=""/>
                      <p:cNvPicPr>
                        <a:picLocks noChangeAspect="1" noChangeArrowheads="1"/>
                      </p:cNvPicPr>
                      <p:nvPr/>
                    </p:nvPicPr>
                    <p:blipFill>
                      <a:blip r:embed="rId16"/>
                      <a:srcRect/>
                      <a:stretch>
                        <a:fillRect/>
                      </a:stretch>
                    </p:blipFill>
                    <p:spPr bwMode="auto">
                      <a:xfrm>
                        <a:off x="3923928" y="4437112"/>
                        <a:ext cx="38068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9277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wedge">
                                      <p:cBhvr>
                                        <p:cTn id="7" dur="500"/>
                                        <p:tgtEl>
                                          <p:spTgt spid="122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12297"/>
                                        </p:tgtEl>
                                        <p:attrNameLst>
                                          <p:attrName>style.visibility</p:attrName>
                                        </p:attrNameLst>
                                      </p:cBhvr>
                                      <p:to>
                                        <p:strVal val="visible"/>
                                      </p:to>
                                    </p:set>
                                    <p:animEffect transition="in" filter="wedge">
                                      <p:cBhvr>
                                        <p:cTn id="12" dur="500"/>
                                        <p:tgtEl>
                                          <p:spTgt spid="122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nodeType="clickEffect">
                                  <p:stCondLst>
                                    <p:cond delay="0"/>
                                  </p:stCondLst>
                                  <p:childTnLst>
                                    <p:set>
                                      <p:cBhvr>
                                        <p:cTn id="16" dur="1" fill="hold">
                                          <p:stCondLst>
                                            <p:cond delay="0"/>
                                          </p:stCondLst>
                                        </p:cTn>
                                        <p:tgtEl>
                                          <p:spTgt spid="12299"/>
                                        </p:tgtEl>
                                        <p:attrNameLst>
                                          <p:attrName>style.visibility</p:attrName>
                                        </p:attrNameLst>
                                      </p:cBhvr>
                                      <p:to>
                                        <p:strVal val="visible"/>
                                      </p:to>
                                    </p:set>
                                    <p:animEffect transition="in" filter="wedge">
                                      <p:cBhvr>
                                        <p:cTn id="17" dur="500"/>
                                        <p:tgtEl>
                                          <p:spTgt spid="122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nodeType="clickEffect">
                                  <p:stCondLst>
                                    <p:cond delay="0"/>
                                  </p:stCondLst>
                                  <p:childTnLst>
                                    <p:set>
                                      <p:cBhvr>
                                        <p:cTn id="21" dur="1" fill="hold">
                                          <p:stCondLst>
                                            <p:cond delay="0"/>
                                          </p:stCondLst>
                                        </p:cTn>
                                        <p:tgtEl>
                                          <p:spTgt spid="12303"/>
                                        </p:tgtEl>
                                        <p:attrNameLst>
                                          <p:attrName>style.visibility</p:attrName>
                                        </p:attrNameLst>
                                      </p:cBhvr>
                                      <p:to>
                                        <p:strVal val="visible"/>
                                      </p:to>
                                    </p:set>
                                    <p:animEffect transition="in" filter="wedge">
                                      <p:cBhvr>
                                        <p:cTn id="22" dur="500"/>
                                        <p:tgtEl>
                                          <p:spTgt spid="12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0" presetClass="entr" presetSubtype="0" fill="hold" nodeType="clickEffect">
                                  <p:stCondLst>
                                    <p:cond delay="0"/>
                                  </p:stCondLst>
                                  <p:childTnLst>
                                    <p:set>
                                      <p:cBhvr>
                                        <p:cTn id="26" dur="1" fill="hold">
                                          <p:stCondLst>
                                            <p:cond delay="0"/>
                                          </p:stCondLst>
                                        </p:cTn>
                                        <p:tgtEl>
                                          <p:spTgt spid="12301"/>
                                        </p:tgtEl>
                                        <p:attrNameLst>
                                          <p:attrName>style.visibility</p:attrName>
                                        </p:attrNameLst>
                                      </p:cBhvr>
                                      <p:to>
                                        <p:strVal val="visible"/>
                                      </p:to>
                                    </p:set>
                                    <p:animEffect transition="in" filter="wedge">
                                      <p:cBhvr>
                                        <p:cTn id="27" dur="500"/>
                                        <p:tgtEl>
                                          <p:spTgt spid="123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0" presetClass="entr" presetSubtype="0" fill="hold" nodeType="clickEffect">
                                  <p:stCondLst>
                                    <p:cond delay="0"/>
                                  </p:stCondLst>
                                  <p:childTnLst>
                                    <p:set>
                                      <p:cBhvr>
                                        <p:cTn id="31" dur="1" fill="hold">
                                          <p:stCondLst>
                                            <p:cond delay="0"/>
                                          </p:stCondLst>
                                        </p:cTn>
                                        <p:tgtEl>
                                          <p:spTgt spid="12295"/>
                                        </p:tgtEl>
                                        <p:attrNameLst>
                                          <p:attrName>style.visibility</p:attrName>
                                        </p:attrNameLst>
                                      </p:cBhvr>
                                      <p:to>
                                        <p:strVal val="visible"/>
                                      </p:to>
                                    </p:set>
                                    <p:animEffect transition="in" filter="wedge">
                                      <p:cBhvr>
                                        <p:cTn id="32" dur="500"/>
                                        <p:tgtEl>
                                          <p:spTgt spid="122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0" presetClass="entr" presetSubtype="0" fill="hold" nodeType="clickEffect">
                                  <p:stCondLst>
                                    <p:cond delay="0"/>
                                  </p:stCondLst>
                                  <p:childTnLst>
                                    <p:set>
                                      <p:cBhvr>
                                        <p:cTn id="36" dur="1" fill="hold">
                                          <p:stCondLst>
                                            <p:cond delay="0"/>
                                          </p:stCondLst>
                                        </p:cTn>
                                        <p:tgtEl>
                                          <p:spTgt spid="12305"/>
                                        </p:tgtEl>
                                        <p:attrNameLst>
                                          <p:attrName>style.visibility</p:attrName>
                                        </p:attrNameLst>
                                      </p:cBhvr>
                                      <p:to>
                                        <p:strVal val="visible"/>
                                      </p:to>
                                    </p:set>
                                    <p:animEffect transition="in" filter="wedge">
                                      <p:cBhvr>
                                        <p:cTn id="37" dur="500"/>
                                        <p:tgtEl>
                                          <p:spTgt spid="12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sp>
        <p:nvSpPr>
          <p:cNvPr id="13315" name="Rectangle 3"/>
          <p:cNvSpPr>
            <a:spLocks noGrp="1" noChangeArrowheads="1"/>
          </p:cNvSpPr>
          <p:nvPr>
            <p:ph type="body" idx="1"/>
          </p:nvPr>
        </p:nvSpPr>
        <p:spPr>
          <a:xfrm>
            <a:off x="971550" y="1412875"/>
            <a:ext cx="7772400" cy="4114800"/>
          </a:xfrm>
        </p:spPr>
        <p:txBody>
          <a:bodyPr/>
          <a:lstStyle/>
          <a:p>
            <a:pPr eaLnBrk="1" hangingPunct="1"/>
            <a:r>
              <a:rPr lang="zh-CN" altLang="en-US" dirty="0" smtClean="0">
                <a:latin typeface="Times New Roman" pitchFamily="18" charset="0"/>
                <a:cs typeface="Times New Roman" pitchFamily="18" charset="0"/>
              </a:rPr>
              <a:t>第一步，网络初始化 </a:t>
            </a:r>
          </a:p>
          <a:p>
            <a:pPr lvl="1" eaLnBrk="1" hangingPunct="1"/>
            <a:r>
              <a:rPr lang="zh-CN" altLang="en-US" dirty="0" smtClean="0">
                <a:latin typeface="Times New Roman" pitchFamily="18" charset="0"/>
                <a:cs typeface="Times New Roman" pitchFamily="18" charset="0"/>
              </a:rPr>
              <a:t>给各连接权值分别赋一个区间（</a:t>
            </a:r>
            <a:r>
              <a:rPr lang="en-US" altLang="zh-CN" dirty="0" smtClean="0">
                <a:latin typeface="Times New Roman" pitchFamily="18" charset="0"/>
                <a:cs typeface="Times New Roman" pitchFamily="18" charset="0"/>
              </a:rPr>
              <a:t>-1</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1</a:t>
            </a:r>
            <a:r>
              <a:rPr lang="zh-CN" altLang="en-US" dirty="0" smtClean="0">
                <a:latin typeface="Times New Roman" pitchFamily="18" charset="0"/>
                <a:cs typeface="Times New Roman" pitchFamily="18" charset="0"/>
              </a:rPr>
              <a:t>）内的随机数，设定误差函数</a:t>
            </a:r>
            <a:r>
              <a:rPr lang="en-US" altLang="zh-CN" dirty="0" smtClean="0">
                <a:latin typeface="Times New Roman" pitchFamily="18" charset="0"/>
                <a:cs typeface="Times New Roman" pitchFamily="18" charset="0"/>
              </a:rPr>
              <a:t>e</a:t>
            </a:r>
            <a:r>
              <a:rPr lang="zh-CN" altLang="en-US" dirty="0" smtClean="0">
                <a:latin typeface="Times New Roman" pitchFamily="18" charset="0"/>
                <a:cs typeface="Times New Roman" pitchFamily="18" charset="0"/>
              </a:rPr>
              <a:t>，给定计算精度值   和最大学习次数</a:t>
            </a:r>
            <a:r>
              <a:rPr lang="en-US" altLang="zh-CN" dirty="0" smtClean="0">
                <a:latin typeface="Times New Roman" pitchFamily="18" charset="0"/>
                <a:cs typeface="Times New Roman" pitchFamily="18" charset="0"/>
              </a:rPr>
              <a:t>M</a:t>
            </a:r>
            <a:r>
              <a:rPr lang="zh-CN" altLang="en-US" dirty="0" smtClean="0">
                <a:latin typeface="Times New Roman" pitchFamily="18" charset="0"/>
                <a:cs typeface="Times New Roman" pitchFamily="18" charset="0"/>
              </a:rPr>
              <a:t>。</a:t>
            </a:r>
          </a:p>
          <a:p>
            <a:pPr eaLnBrk="1" hangingPunct="1"/>
            <a:r>
              <a:rPr lang="zh-CN" altLang="en-US" dirty="0" smtClean="0">
                <a:latin typeface="Times New Roman" pitchFamily="18" charset="0"/>
                <a:cs typeface="Times New Roman" pitchFamily="18" charset="0"/>
              </a:rPr>
              <a:t>第二步</a:t>
            </a:r>
            <a:r>
              <a:rPr lang="en-US" altLang="zh-CN" dirty="0" smtClean="0">
                <a:latin typeface="Times New Roman" pitchFamily="18" charset="0"/>
                <a:cs typeface="Times New Roman" pitchFamily="18" charset="0"/>
              </a:rPr>
              <a:t>,</a:t>
            </a:r>
            <a:r>
              <a:rPr lang="zh-CN" altLang="en-US" dirty="0" smtClean="0">
                <a:latin typeface="Times New Roman" pitchFamily="18" charset="0"/>
                <a:cs typeface="Times New Roman" pitchFamily="18" charset="0"/>
              </a:rPr>
              <a:t>随机选取第     个输入样本及对应期望输出  </a:t>
            </a:r>
          </a:p>
        </p:txBody>
      </p:sp>
      <p:graphicFrame>
        <p:nvGraphicFramePr>
          <p:cNvPr id="13316" name="Object 4"/>
          <p:cNvGraphicFramePr>
            <a:graphicFrameLocks noChangeAspect="1"/>
          </p:cNvGraphicFramePr>
          <p:nvPr>
            <p:extLst>
              <p:ext uri="{D42A27DB-BD31-4B8C-83A1-F6EECF244321}">
                <p14:modId xmlns:p14="http://schemas.microsoft.com/office/powerpoint/2010/main" val="3916938725"/>
              </p:ext>
            </p:extLst>
          </p:nvPr>
        </p:nvGraphicFramePr>
        <p:xfrm>
          <a:off x="2195736" y="2924944"/>
          <a:ext cx="277813" cy="358775"/>
        </p:xfrm>
        <a:graphic>
          <a:graphicData uri="http://schemas.openxmlformats.org/presentationml/2006/ole">
            <mc:AlternateContent xmlns:mc="http://schemas.openxmlformats.org/markup-compatibility/2006">
              <mc:Choice xmlns:v="urn:schemas-microsoft-com:vml" Requires="v">
                <p:oleObj spid="_x0000_s23158" name="Equation" r:id="rId3" imgW="126720" imgH="139680" progId="Equation.DSMT4">
                  <p:embed/>
                </p:oleObj>
              </mc:Choice>
              <mc:Fallback>
                <p:oleObj name="Equation" r:id="rId3" imgW="126720" imgH="139680" progId="Equation.DSMT4">
                  <p:embed/>
                  <p:pic>
                    <p:nvPicPr>
                      <p:cNvPr id="0" name=""/>
                      <p:cNvPicPr>
                        <a:picLocks noChangeAspect="1" noChangeArrowheads="1"/>
                      </p:cNvPicPr>
                      <p:nvPr/>
                    </p:nvPicPr>
                    <p:blipFill>
                      <a:blip r:embed="rId4"/>
                      <a:srcRect/>
                      <a:stretch>
                        <a:fillRect/>
                      </a:stretch>
                    </p:blipFill>
                    <p:spPr bwMode="auto">
                      <a:xfrm>
                        <a:off x="2195736" y="2924944"/>
                        <a:ext cx="2778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5"/>
          <p:cNvGraphicFramePr>
            <a:graphicFrameLocks noChangeAspect="1"/>
          </p:cNvGraphicFramePr>
          <p:nvPr>
            <p:extLst>
              <p:ext uri="{D42A27DB-BD31-4B8C-83A1-F6EECF244321}">
                <p14:modId xmlns:p14="http://schemas.microsoft.com/office/powerpoint/2010/main" val="3842167322"/>
              </p:ext>
            </p:extLst>
          </p:nvPr>
        </p:nvGraphicFramePr>
        <p:xfrm>
          <a:off x="4788024" y="3429000"/>
          <a:ext cx="323850" cy="433388"/>
        </p:xfrm>
        <a:graphic>
          <a:graphicData uri="http://schemas.openxmlformats.org/presentationml/2006/ole">
            <mc:AlternateContent xmlns:mc="http://schemas.openxmlformats.org/markup-compatibility/2006">
              <mc:Choice xmlns:v="urn:schemas-microsoft-com:vml" Requires="v">
                <p:oleObj spid="_x0000_s23159" name="Equation" r:id="rId5" imgW="126720" imgH="177480" progId="Equation.DSMT4">
                  <p:embed/>
                </p:oleObj>
              </mc:Choice>
              <mc:Fallback>
                <p:oleObj name="Equation" r:id="rId5" imgW="126720" imgH="177480" progId="Equation.DSMT4">
                  <p:embed/>
                  <p:pic>
                    <p:nvPicPr>
                      <p:cNvPr id="0" name=""/>
                      <p:cNvPicPr>
                        <a:picLocks noChangeAspect="1" noChangeArrowheads="1"/>
                      </p:cNvPicPr>
                      <p:nvPr/>
                    </p:nvPicPr>
                    <p:blipFill>
                      <a:blip r:embed="rId6"/>
                      <a:srcRect/>
                      <a:stretch>
                        <a:fillRect/>
                      </a:stretch>
                    </p:blipFill>
                    <p:spPr bwMode="auto">
                      <a:xfrm>
                        <a:off x="4788024" y="3429000"/>
                        <a:ext cx="3238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6"/>
          <p:cNvGraphicFramePr>
            <a:graphicFrameLocks noChangeAspect="1"/>
          </p:cNvGraphicFramePr>
          <p:nvPr>
            <p:extLst>
              <p:ext uri="{D42A27DB-BD31-4B8C-83A1-F6EECF244321}">
                <p14:modId xmlns:p14="http://schemas.microsoft.com/office/powerpoint/2010/main" val="1078935359"/>
              </p:ext>
            </p:extLst>
          </p:nvPr>
        </p:nvGraphicFramePr>
        <p:xfrm>
          <a:off x="1728788" y="4581525"/>
          <a:ext cx="5327650" cy="757238"/>
        </p:xfrm>
        <a:graphic>
          <a:graphicData uri="http://schemas.openxmlformats.org/presentationml/2006/ole">
            <mc:AlternateContent xmlns:mc="http://schemas.openxmlformats.org/markup-compatibility/2006">
              <mc:Choice xmlns:v="urn:schemas-microsoft-com:vml" Requires="v">
                <p:oleObj spid="_x0000_s23160" name="Equation" r:id="rId7" imgW="1854000" imgH="253800" progId="Equation.DSMT4">
                  <p:embed/>
                </p:oleObj>
              </mc:Choice>
              <mc:Fallback>
                <p:oleObj name="Equation" r:id="rId7" imgW="1854000" imgH="253800" progId="Equation.DSMT4">
                  <p:embed/>
                  <p:pic>
                    <p:nvPicPr>
                      <p:cNvPr id="0" name=""/>
                      <p:cNvPicPr>
                        <a:picLocks noChangeAspect="1" noChangeArrowheads="1"/>
                      </p:cNvPicPr>
                      <p:nvPr/>
                    </p:nvPicPr>
                    <p:blipFill>
                      <a:blip r:embed="rId8"/>
                      <a:srcRect/>
                      <a:stretch>
                        <a:fillRect/>
                      </a:stretch>
                    </p:blipFill>
                    <p:spPr bwMode="auto">
                      <a:xfrm>
                        <a:off x="1728788" y="4581525"/>
                        <a:ext cx="53276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9" name="Object 7"/>
          <p:cNvGraphicFramePr>
            <a:graphicFrameLocks noChangeAspect="1"/>
          </p:cNvGraphicFramePr>
          <p:nvPr>
            <p:extLst>
              <p:ext uri="{D42A27DB-BD31-4B8C-83A1-F6EECF244321}">
                <p14:modId xmlns:p14="http://schemas.microsoft.com/office/powerpoint/2010/main" val="1818413828"/>
              </p:ext>
            </p:extLst>
          </p:nvPr>
        </p:nvGraphicFramePr>
        <p:xfrm>
          <a:off x="1692275" y="5229225"/>
          <a:ext cx="5400675" cy="757238"/>
        </p:xfrm>
        <a:graphic>
          <a:graphicData uri="http://schemas.openxmlformats.org/presentationml/2006/ole">
            <mc:AlternateContent xmlns:mc="http://schemas.openxmlformats.org/markup-compatibility/2006">
              <mc:Choice xmlns:v="urn:schemas-microsoft-com:vml" Requires="v">
                <p:oleObj spid="_x0000_s23161" name="Equation" r:id="rId9" imgW="1942920" imgH="279360" progId="Equation.DSMT4">
                  <p:embed/>
                </p:oleObj>
              </mc:Choice>
              <mc:Fallback>
                <p:oleObj name="Equation" r:id="rId9" imgW="1942920" imgH="279360" progId="Equation.DSMT4">
                  <p:embed/>
                  <p:pic>
                    <p:nvPicPr>
                      <p:cNvPr id="0" name=""/>
                      <p:cNvPicPr>
                        <a:picLocks noChangeAspect="1" noChangeArrowheads="1"/>
                      </p:cNvPicPr>
                      <p:nvPr/>
                    </p:nvPicPr>
                    <p:blipFill>
                      <a:blip r:embed="rId10"/>
                      <a:srcRect/>
                      <a:stretch>
                        <a:fillRect/>
                      </a:stretch>
                    </p:blipFill>
                    <p:spPr bwMode="auto">
                      <a:xfrm>
                        <a:off x="1692275" y="5229225"/>
                        <a:ext cx="540067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2451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trips(upRight)">
                                      <p:cBhvr>
                                        <p:cTn id="7" dur="500"/>
                                        <p:tgtEl>
                                          <p:spTgt spid="13315">
                                            <p:txEl>
                                              <p:pRg st="0" end="0"/>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strips(upRight)">
                                      <p:cBhvr>
                                        <p:cTn id="10" dur="500"/>
                                        <p:tgtEl>
                                          <p:spTgt spid="13315">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13316"/>
                                        </p:tgtEl>
                                        <p:attrNameLst>
                                          <p:attrName>style.visibility</p:attrName>
                                        </p:attrNameLst>
                                      </p:cBhvr>
                                      <p:to>
                                        <p:strVal val="visible"/>
                                      </p:to>
                                    </p:set>
                                    <p:animEffect transition="in" filter="strips(downLeft)">
                                      <p:cBhvr>
                                        <p:cTn id="13" dur="500"/>
                                        <p:tgtEl>
                                          <p:spTgt spid="133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nodeType="clickEffect">
                                  <p:stCondLst>
                                    <p:cond delay="0"/>
                                  </p:stCondLst>
                                  <p:childTnLst>
                                    <p:set>
                                      <p:cBhvr>
                                        <p:cTn id="17" dur="1" fill="hold">
                                          <p:stCondLst>
                                            <p:cond delay="0"/>
                                          </p:stCondLst>
                                        </p:cTn>
                                        <p:tgtEl>
                                          <p:spTgt spid="13315">
                                            <p:txEl>
                                              <p:pRg st="2" end="2"/>
                                            </p:txEl>
                                          </p:spTgt>
                                        </p:tgtEl>
                                        <p:attrNameLst>
                                          <p:attrName>style.visibility</p:attrName>
                                        </p:attrNameLst>
                                      </p:cBhvr>
                                      <p:to>
                                        <p:strVal val="visible"/>
                                      </p:to>
                                    </p:set>
                                    <p:animEffect transition="in" filter="strips(upRight)">
                                      <p:cBhvr>
                                        <p:cTn id="18" dur="500"/>
                                        <p:tgtEl>
                                          <p:spTgt spid="13315">
                                            <p:txEl>
                                              <p:pRg st="2" end="2"/>
                                            </p:txEl>
                                          </p:spTgt>
                                        </p:tgtEl>
                                      </p:cBhvr>
                                    </p:animEffect>
                                  </p:childTnLst>
                                </p:cTn>
                              </p:par>
                              <p:par>
                                <p:cTn id="19" presetID="18" presetClass="entr" presetSubtype="12" fill="hold" nodeType="withEffect">
                                  <p:stCondLst>
                                    <p:cond delay="0"/>
                                  </p:stCondLst>
                                  <p:childTnLst>
                                    <p:set>
                                      <p:cBhvr>
                                        <p:cTn id="20" dur="1" fill="hold">
                                          <p:stCondLst>
                                            <p:cond delay="0"/>
                                          </p:stCondLst>
                                        </p:cTn>
                                        <p:tgtEl>
                                          <p:spTgt spid="13317"/>
                                        </p:tgtEl>
                                        <p:attrNameLst>
                                          <p:attrName>style.visibility</p:attrName>
                                        </p:attrNameLst>
                                      </p:cBhvr>
                                      <p:to>
                                        <p:strVal val="visible"/>
                                      </p:to>
                                    </p:set>
                                    <p:animEffect transition="in" filter="strips(downLeft)">
                                      <p:cBhvr>
                                        <p:cTn id="21" dur="500"/>
                                        <p:tgtEl>
                                          <p:spTgt spid="1331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1" presetClass="entr" presetSubtype="4" fill="hold" nodeType="clickEffect">
                                  <p:stCondLst>
                                    <p:cond delay="0"/>
                                  </p:stCondLst>
                                  <p:childTnLst>
                                    <p:set>
                                      <p:cBhvr>
                                        <p:cTn id="25" dur="1" fill="hold">
                                          <p:stCondLst>
                                            <p:cond delay="0"/>
                                          </p:stCondLst>
                                        </p:cTn>
                                        <p:tgtEl>
                                          <p:spTgt spid="13318"/>
                                        </p:tgtEl>
                                        <p:attrNameLst>
                                          <p:attrName>style.visibility</p:attrName>
                                        </p:attrNameLst>
                                      </p:cBhvr>
                                      <p:to>
                                        <p:strVal val="visible"/>
                                      </p:to>
                                    </p:set>
                                    <p:animEffect transition="in" filter="wheel(4)">
                                      <p:cBhvr>
                                        <p:cTn id="26" dur="500"/>
                                        <p:tgtEl>
                                          <p:spTgt spid="133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1" presetClass="entr" presetSubtype="4" fill="hold" nodeType="clickEffect">
                                  <p:stCondLst>
                                    <p:cond delay="0"/>
                                  </p:stCondLst>
                                  <p:childTnLst>
                                    <p:set>
                                      <p:cBhvr>
                                        <p:cTn id="30" dur="1" fill="hold">
                                          <p:stCondLst>
                                            <p:cond delay="0"/>
                                          </p:stCondLst>
                                        </p:cTn>
                                        <p:tgtEl>
                                          <p:spTgt spid="13319"/>
                                        </p:tgtEl>
                                        <p:attrNameLst>
                                          <p:attrName>style.visibility</p:attrName>
                                        </p:attrNameLst>
                                      </p:cBhvr>
                                      <p:to>
                                        <p:strVal val="visible"/>
                                      </p:to>
                                    </p:set>
                                    <p:animEffect transition="in" filter="wheel(4)">
                                      <p:cBhvr>
                                        <p:cTn id="31"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sp>
        <p:nvSpPr>
          <p:cNvPr id="14339" name="Rectangle 3"/>
          <p:cNvSpPr>
            <a:spLocks noGrp="1" noChangeArrowheads="1"/>
          </p:cNvSpPr>
          <p:nvPr>
            <p:ph type="body" idx="1"/>
          </p:nvPr>
        </p:nvSpPr>
        <p:spPr>
          <a:xfrm>
            <a:off x="900113" y="1484313"/>
            <a:ext cx="7772400" cy="4114800"/>
          </a:xfrm>
        </p:spPr>
        <p:txBody>
          <a:bodyPr/>
          <a:lstStyle/>
          <a:p>
            <a:pPr eaLnBrk="1" hangingPunct="1"/>
            <a:r>
              <a:rPr lang="zh-CN" altLang="en-US" smtClean="0">
                <a:latin typeface="Times New Roman" pitchFamily="18" charset="0"/>
                <a:cs typeface="Times New Roman" pitchFamily="18" charset="0"/>
              </a:rPr>
              <a:t>第三步，计算隐含层各神经元的输入和输出</a:t>
            </a:r>
          </a:p>
          <a:p>
            <a:pPr eaLnBrk="1" hangingPunct="1">
              <a:buFont typeface="Wingdings" pitchFamily="2" charset="2"/>
              <a:buNone/>
            </a:pPr>
            <a:endParaRPr lang="en-US" altLang="zh-CN" smtClean="0">
              <a:latin typeface="Times New Roman" pitchFamily="18" charset="0"/>
              <a:cs typeface="Times New Roman" pitchFamily="18" charset="0"/>
            </a:endParaRPr>
          </a:p>
        </p:txBody>
      </p:sp>
      <p:graphicFrame>
        <p:nvGraphicFramePr>
          <p:cNvPr id="14340" name="Object 4"/>
          <p:cNvGraphicFramePr>
            <a:graphicFrameLocks noChangeAspect="1"/>
          </p:cNvGraphicFramePr>
          <p:nvPr>
            <p:extLst>
              <p:ext uri="{D42A27DB-BD31-4B8C-83A1-F6EECF244321}">
                <p14:modId xmlns:p14="http://schemas.microsoft.com/office/powerpoint/2010/main" val="2804727986"/>
              </p:ext>
            </p:extLst>
          </p:nvPr>
        </p:nvGraphicFramePr>
        <p:xfrm>
          <a:off x="1474788" y="2420938"/>
          <a:ext cx="6750050" cy="1035050"/>
        </p:xfrm>
        <a:graphic>
          <a:graphicData uri="http://schemas.openxmlformats.org/presentationml/2006/ole">
            <mc:AlternateContent xmlns:mc="http://schemas.openxmlformats.org/markup-compatibility/2006">
              <mc:Choice xmlns:v="urn:schemas-microsoft-com:vml" Requires="v">
                <p:oleObj spid="_x0000_s24182" name="Equation" r:id="rId4" imgW="2476440" imgH="431640" progId="Equation.DSMT4">
                  <p:embed/>
                </p:oleObj>
              </mc:Choice>
              <mc:Fallback>
                <p:oleObj name="Equation" r:id="rId4" imgW="2476440" imgH="431640" progId="Equation.DSMT4">
                  <p:embed/>
                  <p:pic>
                    <p:nvPicPr>
                      <p:cNvPr id="0" name=""/>
                      <p:cNvPicPr>
                        <a:picLocks noChangeAspect="1" noChangeArrowheads="1"/>
                      </p:cNvPicPr>
                      <p:nvPr/>
                    </p:nvPicPr>
                    <p:blipFill>
                      <a:blip r:embed="rId5"/>
                      <a:srcRect/>
                      <a:stretch>
                        <a:fillRect/>
                      </a:stretch>
                    </p:blipFill>
                    <p:spPr bwMode="auto">
                      <a:xfrm>
                        <a:off x="1474788" y="2420938"/>
                        <a:ext cx="675005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1" name="Object 5"/>
          <p:cNvGraphicFramePr>
            <a:graphicFrameLocks noChangeAspect="1"/>
          </p:cNvGraphicFramePr>
          <p:nvPr>
            <p:extLst>
              <p:ext uri="{D42A27DB-BD31-4B8C-83A1-F6EECF244321}">
                <p14:modId xmlns:p14="http://schemas.microsoft.com/office/powerpoint/2010/main" val="2597242407"/>
              </p:ext>
            </p:extLst>
          </p:nvPr>
        </p:nvGraphicFramePr>
        <p:xfrm>
          <a:off x="1381125" y="3357563"/>
          <a:ext cx="6591300" cy="695325"/>
        </p:xfrm>
        <a:graphic>
          <a:graphicData uri="http://schemas.openxmlformats.org/presentationml/2006/ole">
            <mc:AlternateContent xmlns:mc="http://schemas.openxmlformats.org/markup-compatibility/2006">
              <mc:Choice xmlns:v="urn:schemas-microsoft-com:vml" Requires="v">
                <p:oleObj spid="_x0000_s24183" name="Equation" r:id="rId6" imgW="2171520" imgH="228600" progId="Equation.DSMT4">
                  <p:embed/>
                </p:oleObj>
              </mc:Choice>
              <mc:Fallback>
                <p:oleObj name="Equation" r:id="rId6" imgW="2171520" imgH="228600" progId="Equation.DSMT4">
                  <p:embed/>
                  <p:pic>
                    <p:nvPicPr>
                      <p:cNvPr id="0" name=""/>
                      <p:cNvPicPr>
                        <a:picLocks noChangeAspect="1" noChangeArrowheads="1"/>
                      </p:cNvPicPr>
                      <p:nvPr/>
                    </p:nvPicPr>
                    <p:blipFill>
                      <a:blip r:embed="rId7"/>
                      <a:srcRect/>
                      <a:stretch>
                        <a:fillRect/>
                      </a:stretch>
                    </p:blipFill>
                    <p:spPr bwMode="auto">
                      <a:xfrm>
                        <a:off x="1381125" y="3357563"/>
                        <a:ext cx="65913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2" name="Object 6"/>
          <p:cNvGraphicFramePr>
            <a:graphicFrameLocks noChangeAspect="1"/>
          </p:cNvGraphicFramePr>
          <p:nvPr>
            <p:extLst>
              <p:ext uri="{D42A27DB-BD31-4B8C-83A1-F6EECF244321}">
                <p14:modId xmlns:p14="http://schemas.microsoft.com/office/powerpoint/2010/main" val="3369255076"/>
              </p:ext>
            </p:extLst>
          </p:nvPr>
        </p:nvGraphicFramePr>
        <p:xfrm>
          <a:off x="1403350" y="3933825"/>
          <a:ext cx="6897688" cy="1187450"/>
        </p:xfrm>
        <a:graphic>
          <a:graphicData uri="http://schemas.openxmlformats.org/presentationml/2006/ole">
            <mc:AlternateContent xmlns:mc="http://schemas.openxmlformats.org/markup-compatibility/2006">
              <mc:Choice xmlns:v="urn:schemas-microsoft-com:vml" Requires="v">
                <p:oleObj spid="_x0000_s24184" name="Equation" r:id="rId8" imgW="2489040" imgH="431640" progId="Equation.DSMT4">
                  <p:embed/>
                </p:oleObj>
              </mc:Choice>
              <mc:Fallback>
                <p:oleObj name="Equation" r:id="rId8" imgW="2489040" imgH="431640" progId="Equation.DSMT4">
                  <p:embed/>
                  <p:pic>
                    <p:nvPicPr>
                      <p:cNvPr id="0" name=""/>
                      <p:cNvPicPr>
                        <a:picLocks noChangeAspect="1" noChangeArrowheads="1"/>
                      </p:cNvPicPr>
                      <p:nvPr/>
                    </p:nvPicPr>
                    <p:blipFill>
                      <a:blip r:embed="rId9"/>
                      <a:srcRect/>
                      <a:stretch>
                        <a:fillRect/>
                      </a:stretch>
                    </p:blipFill>
                    <p:spPr bwMode="auto">
                      <a:xfrm>
                        <a:off x="1403350" y="3933825"/>
                        <a:ext cx="68976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3" name="Object 7"/>
          <p:cNvGraphicFramePr>
            <a:graphicFrameLocks noChangeAspect="1"/>
          </p:cNvGraphicFramePr>
          <p:nvPr>
            <p:extLst>
              <p:ext uri="{D42A27DB-BD31-4B8C-83A1-F6EECF244321}">
                <p14:modId xmlns:p14="http://schemas.microsoft.com/office/powerpoint/2010/main" val="3683594208"/>
              </p:ext>
            </p:extLst>
          </p:nvPr>
        </p:nvGraphicFramePr>
        <p:xfrm>
          <a:off x="1452563" y="5084763"/>
          <a:ext cx="6402387" cy="693737"/>
        </p:xfrm>
        <a:graphic>
          <a:graphicData uri="http://schemas.openxmlformats.org/presentationml/2006/ole">
            <mc:AlternateContent xmlns:mc="http://schemas.openxmlformats.org/markup-compatibility/2006">
              <mc:Choice xmlns:v="urn:schemas-microsoft-com:vml" Requires="v">
                <p:oleObj spid="_x0000_s24185" name="Equation" r:id="rId10" imgW="2108160" imgH="228600" progId="Equation.DSMT4">
                  <p:embed/>
                </p:oleObj>
              </mc:Choice>
              <mc:Fallback>
                <p:oleObj name="Equation" r:id="rId10" imgW="2108160" imgH="228600" progId="Equation.DSMT4">
                  <p:embed/>
                  <p:pic>
                    <p:nvPicPr>
                      <p:cNvPr id="0" name=""/>
                      <p:cNvPicPr>
                        <a:picLocks noChangeAspect="1" noChangeArrowheads="1"/>
                      </p:cNvPicPr>
                      <p:nvPr/>
                    </p:nvPicPr>
                    <p:blipFill>
                      <a:blip r:embed="rId11"/>
                      <a:srcRect/>
                      <a:stretch>
                        <a:fillRect/>
                      </a:stretch>
                    </p:blipFill>
                    <p:spPr bwMode="auto">
                      <a:xfrm>
                        <a:off x="1452563" y="5084763"/>
                        <a:ext cx="6402387"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56077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wedge">
                                      <p:cBhvr>
                                        <p:cTn id="7" dur="10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diamond(in)">
                                      <p:cBhvr>
                                        <p:cTn id="12" dur="500"/>
                                        <p:tgtEl>
                                          <p:spTgt spid="14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diamond(in)">
                                      <p:cBhvr>
                                        <p:cTn id="17" dur="500"/>
                                        <p:tgtEl>
                                          <p:spTgt spid="143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14342"/>
                                        </p:tgtEl>
                                        <p:attrNameLst>
                                          <p:attrName>style.visibility</p:attrName>
                                        </p:attrNameLst>
                                      </p:cBhvr>
                                      <p:to>
                                        <p:strVal val="visible"/>
                                      </p:to>
                                    </p:set>
                                    <p:animEffect transition="in" filter="diamond(in)">
                                      <p:cBhvr>
                                        <p:cTn id="22" dur="500"/>
                                        <p:tgtEl>
                                          <p:spTgt spid="143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14343"/>
                                        </p:tgtEl>
                                        <p:attrNameLst>
                                          <p:attrName>style.visibility</p:attrName>
                                        </p:attrNameLst>
                                      </p:cBhvr>
                                      <p:to>
                                        <p:strVal val="visible"/>
                                      </p:to>
                                    </p:set>
                                    <p:animEffect transition="in" filter="diamond(in)">
                                      <p:cBhvr>
                                        <p:cTn id="27" dur="5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sp>
        <p:nvSpPr>
          <p:cNvPr id="15363" name="Rectangle 3"/>
          <p:cNvSpPr>
            <a:spLocks noGrp="1" noChangeArrowheads="1"/>
          </p:cNvSpPr>
          <p:nvPr>
            <p:ph type="body" idx="1"/>
          </p:nvPr>
        </p:nvSpPr>
        <p:spPr>
          <a:xfrm>
            <a:off x="971550" y="1412875"/>
            <a:ext cx="7772400" cy="4114800"/>
          </a:xfrm>
        </p:spPr>
        <p:txBody>
          <a:bodyPr/>
          <a:lstStyle/>
          <a:p>
            <a:pPr eaLnBrk="1" hangingPunct="1"/>
            <a:r>
              <a:rPr lang="zh-CN" altLang="en-US" smtClean="0">
                <a:latin typeface="Times New Roman" pitchFamily="18" charset="0"/>
                <a:cs typeface="Times New Roman" pitchFamily="18" charset="0"/>
              </a:rPr>
              <a:t>第四步，利用网络期望输出和实际输出，计算误差函数对输出层的各神经元的偏导数        。 </a:t>
            </a:r>
          </a:p>
        </p:txBody>
      </p:sp>
      <p:graphicFrame>
        <p:nvGraphicFramePr>
          <p:cNvPr id="15364" name="Object 4"/>
          <p:cNvGraphicFramePr>
            <a:graphicFrameLocks noChangeAspect="1"/>
          </p:cNvGraphicFramePr>
          <p:nvPr>
            <p:extLst>
              <p:ext uri="{D42A27DB-BD31-4B8C-83A1-F6EECF244321}">
                <p14:modId xmlns:p14="http://schemas.microsoft.com/office/powerpoint/2010/main" val="1999124086"/>
              </p:ext>
            </p:extLst>
          </p:nvPr>
        </p:nvGraphicFramePr>
        <p:xfrm>
          <a:off x="1403350" y="3141663"/>
          <a:ext cx="2232025" cy="1312862"/>
        </p:xfrm>
        <a:graphic>
          <a:graphicData uri="http://schemas.openxmlformats.org/presentationml/2006/ole">
            <mc:AlternateContent xmlns:mc="http://schemas.openxmlformats.org/markup-compatibility/2006">
              <mc:Choice xmlns:v="urn:schemas-microsoft-com:vml" Requires="v">
                <p:oleObj spid="_x0000_s25206" name="Equation" r:id="rId3" imgW="1079280" imgH="634680" progId="Equation.DSMT4">
                  <p:embed/>
                </p:oleObj>
              </mc:Choice>
              <mc:Fallback>
                <p:oleObj name="Equation" r:id="rId3" imgW="1079280" imgH="634680" progId="Equation.DSMT4">
                  <p:embed/>
                  <p:pic>
                    <p:nvPicPr>
                      <p:cNvPr id="0" name=""/>
                      <p:cNvPicPr>
                        <a:picLocks noChangeAspect="1" noChangeArrowheads="1"/>
                      </p:cNvPicPr>
                      <p:nvPr/>
                    </p:nvPicPr>
                    <p:blipFill>
                      <a:blip r:embed="rId4"/>
                      <a:srcRect/>
                      <a:stretch>
                        <a:fillRect/>
                      </a:stretch>
                    </p:blipFill>
                    <p:spPr bwMode="auto">
                      <a:xfrm>
                        <a:off x="1403350" y="3141663"/>
                        <a:ext cx="2232025" cy="1312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 name="Object 5"/>
          <p:cNvGraphicFramePr>
            <a:graphicFrameLocks noChangeAspect="1"/>
          </p:cNvGraphicFramePr>
          <p:nvPr>
            <p:extLst>
              <p:ext uri="{D42A27DB-BD31-4B8C-83A1-F6EECF244321}">
                <p14:modId xmlns:p14="http://schemas.microsoft.com/office/powerpoint/2010/main" val="471592884"/>
              </p:ext>
            </p:extLst>
          </p:nvPr>
        </p:nvGraphicFramePr>
        <p:xfrm>
          <a:off x="4151313" y="2924175"/>
          <a:ext cx="4370387" cy="1173163"/>
        </p:xfrm>
        <a:graphic>
          <a:graphicData uri="http://schemas.openxmlformats.org/presentationml/2006/ole">
            <mc:AlternateContent xmlns:mc="http://schemas.openxmlformats.org/markup-compatibility/2006">
              <mc:Choice xmlns:v="urn:schemas-microsoft-com:vml" Requires="v">
                <p:oleObj spid="_x0000_s25207" name="Equation" r:id="rId5" imgW="2412720" imgH="647640" progId="Equation.DSMT4">
                  <p:embed/>
                </p:oleObj>
              </mc:Choice>
              <mc:Fallback>
                <p:oleObj name="Equation" r:id="rId5" imgW="2412720" imgH="647640" progId="Equation.DSMT4">
                  <p:embed/>
                  <p:pic>
                    <p:nvPicPr>
                      <p:cNvPr id="0" name=""/>
                      <p:cNvPicPr>
                        <a:picLocks noChangeAspect="1" noChangeArrowheads="1"/>
                      </p:cNvPicPr>
                      <p:nvPr/>
                    </p:nvPicPr>
                    <p:blipFill>
                      <a:blip r:embed="rId6"/>
                      <a:srcRect/>
                      <a:stretch>
                        <a:fillRect/>
                      </a:stretch>
                    </p:blipFill>
                    <p:spPr bwMode="auto">
                      <a:xfrm>
                        <a:off x="4151313" y="2924175"/>
                        <a:ext cx="4370387" cy="117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6"/>
          <p:cNvGraphicFramePr>
            <a:graphicFrameLocks noChangeAspect="1"/>
          </p:cNvGraphicFramePr>
          <p:nvPr>
            <p:extLst>
              <p:ext uri="{D42A27DB-BD31-4B8C-83A1-F6EECF244321}">
                <p14:modId xmlns:p14="http://schemas.microsoft.com/office/powerpoint/2010/main" val="1704197414"/>
              </p:ext>
            </p:extLst>
          </p:nvPr>
        </p:nvGraphicFramePr>
        <p:xfrm>
          <a:off x="1547813" y="4076700"/>
          <a:ext cx="5761037" cy="1865313"/>
        </p:xfrm>
        <a:graphic>
          <a:graphicData uri="http://schemas.openxmlformats.org/presentationml/2006/ole">
            <mc:AlternateContent xmlns:mc="http://schemas.openxmlformats.org/markup-compatibility/2006">
              <mc:Choice xmlns:v="urn:schemas-microsoft-com:vml" Requires="v">
                <p:oleObj spid="_x0000_s25208" name="Equation" r:id="rId7" imgW="3670200" imgH="965160" progId="Equation.DSMT4">
                  <p:embed/>
                </p:oleObj>
              </mc:Choice>
              <mc:Fallback>
                <p:oleObj name="Equation" r:id="rId7" imgW="3670200" imgH="965160" progId="Equation.DSMT4">
                  <p:embed/>
                  <p:pic>
                    <p:nvPicPr>
                      <p:cNvPr id="0" name=""/>
                      <p:cNvPicPr>
                        <a:picLocks noChangeAspect="1" noChangeArrowheads="1"/>
                      </p:cNvPicPr>
                      <p:nvPr/>
                    </p:nvPicPr>
                    <p:blipFill>
                      <a:blip r:embed="rId8"/>
                      <a:srcRect/>
                      <a:stretch>
                        <a:fillRect/>
                      </a:stretch>
                    </p:blipFill>
                    <p:spPr bwMode="auto">
                      <a:xfrm>
                        <a:off x="1547813" y="4076700"/>
                        <a:ext cx="5761037"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7"/>
          <p:cNvGraphicFramePr>
            <a:graphicFrameLocks noChangeAspect="1"/>
          </p:cNvGraphicFramePr>
          <p:nvPr>
            <p:extLst>
              <p:ext uri="{D42A27DB-BD31-4B8C-83A1-F6EECF244321}">
                <p14:modId xmlns:p14="http://schemas.microsoft.com/office/powerpoint/2010/main" val="148596142"/>
              </p:ext>
            </p:extLst>
          </p:nvPr>
        </p:nvGraphicFramePr>
        <p:xfrm>
          <a:off x="2339752" y="2492896"/>
          <a:ext cx="755650" cy="468313"/>
        </p:xfrm>
        <a:graphic>
          <a:graphicData uri="http://schemas.openxmlformats.org/presentationml/2006/ole">
            <mc:AlternateContent xmlns:mc="http://schemas.openxmlformats.org/markup-compatibility/2006">
              <mc:Choice xmlns:v="urn:schemas-microsoft-com:vml" Requires="v">
                <p:oleObj spid="_x0000_s25209" name="Equation" r:id="rId9" imgW="368280" imgH="228600" progId="Equation.DSMT4">
                  <p:embed/>
                </p:oleObj>
              </mc:Choice>
              <mc:Fallback>
                <p:oleObj name="Equation" r:id="rId9" imgW="368280" imgH="228600" progId="Equation.DSMT4">
                  <p:embed/>
                  <p:pic>
                    <p:nvPicPr>
                      <p:cNvPr id="0" name=""/>
                      <p:cNvPicPr>
                        <a:picLocks noChangeAspect="1" noChangeArrowheads="1"/>
                      </p:cNvPicPr>
                      <p:nvPr/>
                    </p:nvPicPr>
                    <p:blipFill>
                      <a:blip r:embed="rId10"/>
                      <a:srcRect/>
                      <a:stretch>
                        <a:fillRect/>
                      </a:stretch>
                    </p:blipFill>
                    <p:spPr bwMode="auto">
                      <a:xfrm>
                        <a:off x="2339752" y="2492896"/>
                        <a:ext cx="75565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79736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strips(upRight)">
                                      <p:cBhvr>
                                        <p:cTn id="7" dur="500"/>
                                        <p:tgtEl>
                                          <p:spTgt spid="15363">
                                            <p:txEl>
                                              <p:pRg st="0" end="0"/>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15367"/>
                                        </p:tgtEl>
                                        <p:attrNameLst>
                                          <p:attrName>style.visibility</p:attrName>
                                        </p:attrNameLst>
                                      </p:cBhvr>
                                      <p:to>
                                        <p:strVal val="visible"/>
                                      </p:to>
                                    </p:set>
                                    <p:animEffect transition="in" filter="strips(upRight)">
                                      <p:cBhvr>
                                        <p:cTn id="10" dur="500"/>
                                        <p:tgtEl>
                                          <p:spTgt spid="1536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5" presetClass="entr" presetSubtype="0"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anim calcmode="lin" valueType="num">
                                      <p:cBhvr>
                                        <p:cTn id="15" dur="1000" fill="hold"/>
                                        <p:tgtEl>
                                          <p:spTgt spid="15364"/>
                                        </p:tgtEl>
                                        <p:attrNameLst>
                                          <p:attrName>ppt_w</p:attrName>
                                        </p:attrNameLst>
                                      </p:cBhvr>
                                      <p:tavLst>
                                        <p:tav tm="0">
                                          <p:val>
                                            <p:strVal val="#ppt_w*0.70"/>
                                          </p:val>
                                        </p:tav>
                                        <p:tav tm="100000">
                                          <p:val>
                                            <p:strVal val="#ppt_w"/>
                                          </p:val>
                                        </p:tav>
                                      </p:tavLst>
                                    </p:anim>
                                    <p:anim calcmode="lin" valueType="num">
                                      <p:cBhvr>
                                        <p:cTn id="16" dur="1000" fill="hold"/>
                                        <p:tgtEl>
                                          <p:spTgt spid="15364"/>
                                        </p:tgtEl>
                                        <p:attrNameLst>
                                          <p:attrName>ppt_h</p:attrName>
                                        </p:attrNameLst>
                                      </p:cBhvr>
                                      <p:tavLst>
                                        <p:tav tm="0">
                                          <p:val>
                                            <p:strVal val="#ppt_h"/>
                                          </p:val>
                                        </p:tav>
                                        <p:tav tm="100000">
                                          <p:val>
                                            <p:strVal val="#ppt_h"/>
                                          </p:val>
                                        </p:tav>
                                      </p:tavLst>
                                    </p:anim>
                                    <p:animEffect transition="in" filter="fade">
                                      <p:cBhvr>
                                        <p:cTn id="17" dur="1000"/>
                                        <p:tgtEl>
                                          <p:spTgt spid="153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5" presetClass="entr" presetSubtype="0" fill="hold" nodeType="clickEffect">
                                  <p:stCondLst>
                                    <p:cond delay="0"/>
                                  </p:stCondLst>
                                  <p:childTnLst>
                                    <p:set>
                                      <p:cBhvr>
                                        <p:cTn id="21" dur="1" fill="hold">
                                          <p:stCondLst>
                                            <p:cond delay="0"/>
                                          </p:stCondLst>
                                        </p:cTn>
                                        <p:tgtEl>
                                          <p:spTgt spid="15365"/>
                                        </p:tgtEl>
                                        <p:attrNameLst>
                                          <p:attrName>style.visibility</p:attrName>
                                        </p:attrNameLst>
                                      </p:cBhvr>
                                      <p:to>
                                        <p:strVal val="visible"/>
                                      </p:to>
                                    </p:set>
                                    <p:anim calcmode="lin" valueType="num">
                                      <p:cBhvr>
                                        <p:cTn id="22" dur="1000" fill="hold"/>
                                        <p:tgtEl>
                                          <p:spTgt spid="15365"/>
                                        </p:tgtEl>
                                        <p:attrNameLst>
                                          <p:attrName>ppt_w</p:attrName>
                                        </p:attrNameLst>
                                      </p:cBhvr>
                                      <p:tavLst>
                                        <p:tav tm="0">
                                          <p:val>
                                            <p:strVal val="#ppt_w*0.70"/>
                                          </p:val>
                                        </p:tav>
                                        <p:tav tm="100000">
                                          <p:val>
                                            <p:strVal val="#ppt_w"/>
                                          </p:val>
                                        </p:tav>
                                      </p:tavLst>
                                    </p:anim>
                                    <p:anim calcmode="lin" valueType="num">
                                      <p:cBhvr>
                                        <p:cTn id="23" dur="1000" fill="hold"/>
                                        <p:tgtEl>
                                          <p:spTgt spid="15365"/>
                                        </p:tgtEl>
                                        <p:attrNameLst>
                                          <p:attrName>ppt_h</p:attrName>
                                        </p:attrNameLst>
                                      </p:cBhvr>
                                      <p:tavLst>
                                        <p:tav tm="0">
                                          <p:val>
                                            <p:strVal val="#ppt_h"/>
                                          </p:val>
                                        </p:tav>
                                        <p:tav tm="100000">
                                          <p:val>
                                            <p:strVal val="#ppt_h"/>
                                          </p:val>
                                        </p:tav>
                                      </p:tavLst>
                                    </p:anim>
                                    <p:animEffect transition="in" filter="fade">
                                      <p:cBhvr>
                                        <p:cTn id="24" dur="1000"/>
                                        <p:tgtEl>
                                          <p:spTgt spid="1536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15366"/>
                                        </p:tgtEl>
                                        <p:attrNameLst>
                                          <p:attrName>style.visibility</p:attrName>
                                        </p:attrNameLst>
                                      </p:cBhvr>
                                      <p:to>
                                        <p:strVal val="visible"/>
                                      </p:to>
                                    </p:set>
                                    <p:anim calcmode="lin" valueType="num">
                                      <p:cBhvr>
                                        <p:cTn id="29" dur="1000" fill="hold"/>
                                        <p:tgtEl>
                                          <p:spTgt spid="15366"/>
                                        </p:tgtEl>
                                        <p:attrNameLst>
                                          <p:attrName>ppt_w</p:attrName>
                                        </p:attrNameLst>
                                      </p:cBhvr>
                                      <p:tavLst>
                                        <p:tav tm="0">
                                          <p:val>
                                            <p:strVal val="#ppt_w*0.70"/>
                                          </p:val>
                                        </p:tav>
                                        <p:tav tm="100000">
                                          <p:val>
                                            <p:strVal val="#ppt_w"/>
                                          </p:val>
                                        </p:tav>
                                      </p:tavLst>
                                    </p:anim>
                                    <p:anim calcmode="lin" valueType="num">
                                      <p:cBhvr>
                                        <p:cTn id="30" dur="1000" fill="hold"/>
                                        <p:tgtEl>
                                          <p:spTgt spid="15366"/>
                                        </p:tgtEl>
                                        <p:attrNameLst>
                                          <p:attrName>ppt_h</p:attrName>
                                        </p:attrNameLst>
                                      </p:cBhvr>
                                      <p:tavLst>
                                        <p:tav tm="0">
                                          <p:val>
                                            <p:strVal val="#ppt_h"/>
                                          </p:val>
                                        </p:tav>
                                        <p:tav tm="100000">
                                          <p:val>
                                            <p:strVal val="#ppt_h"/>
                                          </p:val>
                                        </p:tav>
                                      </p:tavLst>
                                    </p:anim>
                                    <p:animEffect transition="in" filter="fade">
                                      <p:cBhvr>
                                        <p:cTn id="31" dur="10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2.4   BP</a:t>
            </a:r>
            <a:r>
              <a:rPr kumimoji="1" lang="zh-CN" altLang="en-US" smtClean="0">
                <a:latin typeface="Times New Roman" pitchFamily="18" charset="0"/>
                <a:cs typeface="Times New Roman" pitchFamily="18" charset="0"/>
              </a:rPr>
              <a:t>网络的标准学习算法</a:t>
            </a:r>
          </a:p>
        </p:txBody>
      </p:sp>
      <p:graphicFrame>
        <p:nvGraphicFramePr>
          <p:cNvPr id="16387" name="Object 3"/>
          <p:cNvGraphicFramePr>
            <a:graphicFrameLocks noChangeAspect="1"/>
          </p:cNvGraphicFramePr>
          <p:nvPr>
            <p:extLst>
              <p:ext uri="{D42A27DB-BD31-4B8C-83A1-F6EECF244321}">
                <p14:modId xmlns:p14="http://schemas.microsoft.com/office/powerpoint/2010/main" val="1308621175"/>
              </p:ext>
            </p:extLst>
          </p:nvPr>
        </p:nvGraphicFramePr>
        <p:xfrm>
          <a:off x="1692275" y="2924175"/>
          <a:ext cx="4248150" cy="1319213"/>
        </p:xfrm>
        <a:graphic>
          <a:graphicData uri="http://schemas.openxmlformats.org/presentationml/2006/ole">
            <mc:AlternateContent xmlns:mc="http://schemas.openxmlformats.org/markup-compatibility/2006">
              <mc:Choice xmlns:v="urn:schemas-microsoft-com:vml" Requires="v">
                <p:oleObj spid="_x0000_s26230" name="Equation" r:id="rId3" imgW="2044440" imgH="634680" progId="Equation.DSMT4">
                  <p:embed/>
                </p:oleObj>
              </mc:Choice>
              <mc:Fallback>
                <p:oleObj name="Equation" r:id="rId3" imgW="2044440" imgH="634680" progId="Equation.DSMT4">
                  <p:embed/>
                  <p:pic>
                    <p:nvPicPr>
                      <p:cNvPr id="0" name=""/>
                      <p:cNvPicPr>
                        <a:picLocks noChangeAspect="1" noChangeArrowheads="1"/>
                      </p:cNvPicPr>
                      <p:nvPr/>
                    </p:nvPicPr>
                    <p:blipFill>
                      <a:blip r:embed="rId4"/>
                      <a:srcRect/>
                      <a:stretch>
                        <a:fillRect/>
                      </a:stretch>
                    </p:blipFill>
                    <p:spPr bwMode="auto">
                      <a:xfrm>
                        <a:off x="1692275" y="2924175"/>
                        <a:ext cx="4248150" cy="1319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4"/>
          <p:cNvGraphicFramePr>
            <a:graphicFrameLocks noGrp="1" noChangeAspect="1"/>
          </p:cNvGraphicFramePr>
          <p:nvPr>
            <p:ph idx="1"/>
            <p:extLst>
              <p:ext uri="{D42A27DB-BD31-4B8C-83A1-F6EECF244321}">
                <p14:modId xmlns:p14="http://schemas.microsoft.com/office/powerpoint/2010/main" val="1156367971"/>
              </p:ext>
            </p:extLst>
          </p:nvPr>
        </p:nvGraphicFramePr>
        <p:xfrm>
          <a:off x="1619672" y="3933056"/>
          <a:ext cx="4205288" cy="2043113"/>
        </p:xfrm>
        <a:graphic>
          <a:graphicData uri="http://schemas.openxmlformats.org/presentationml/2006/ole">
            <mc:AlternateContent xmlns:mc="http://schemas.openxmlformats.org/markup-compatibility/2006">
              <mc:Choice xmlns:v="urn:schemas-microsoft-com:vml" Requires="v">
                <p:oleObj spid="_x0000_s26231" name="Equation" r:id="rId5" imgW="2247840" imgH="1091880" progId="Equation.DSMT4">
                  <p:embed/>
                </p:oleObj>
              </mc:Choice>
              <mc:Fallback>
                <p:oleObj name="Equation" r:id="rId5" imgW="2247840" imgH="1091880" progId="Equation.DSMT4">
                  <p:embed/>
                  <p:pic>
                    <p:nvPicPr>
                      <p:cNvPr id="0" name=""/>
                      <p:cNvPicPr>
                        <a:picLocks noChangeAspect="1" noChangeArrowheads="1"/>
                      </p:cNvPicPr>
                      <p:nvPr/>
                    </p:nvPicPr>
                    <p:blipFill>
                      <a:blip r:embed="rId6"/>
                      <a:srcRect/>
                      <a:stretch>
                        <a:fillRect/>
                      </a:stretch>
                    </p:blipFill>
                    <p:spPr bwMode="auto">
                      <a:xfrm>
                        <a:off x="1619672" y="3933056"/>
                        <a:ext cx="4205288" cy="204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Rectangle 5"/>
          <p:cNvSpPr>
            <a:spLocks noChangeArrowheads="1"/>
          </p:cNvSpPr>
          <p:nvPr/>
        </p:nvSpPr>
        <p:spPr bwMode="auto">
          <a:xfrm>
            <a:off x="971550" y="1412875"/>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2250" indent="-222250">
              <a:spcBef>
                <a:spcPct val="20000"/>
              </a:spcBef>
              <a:buClr>
                <a:srgbClr val="CCFFCC"/>
              </a:buClr>
              <a:buFont typeface="Wingdings" pitchFamily="2" charset="2"/>
              <a:buChar char="p"/>
            </a:pPr>
            <a:r>
              <a:rPr lang="zh-CN" altLang="en-US" sz="3200" b="1">
                <a:latin typeface="Times New Roman" pitchFamily="18" charset="0"/>
                <a:cs typeface="Times New Roman" pitchFamily="18" charset="0"/>
              </a:rPr>
              <a:t>第五步，利用隐含层到输出层的连接权值、输出层的        和隐含层的输出计算误差函数对隐含层各神经元的偏导数        。 </a:t>
            </a:r>
          </a:p>
        </p:txBody>
      </p:sp>
      <p:graphicFrame>
        <p:nvGraphicFramePr>
          <p:cNvPr id="16390" name="Object 6"/>
          <p:cNvGraphicFramePr>
            <a:graphicFrameLocks noChangeAspect="1"/>
          </p:cNvGraphicFramePr>
          <p:nvPr>
            <p:extLst>
              <p:ext uri="{D42A27DB-BD31-4B8C-83A1-F6EECF244321}">
                <p14:modId xmlns:p14="http://schemas.microsoft.com/office/powerpoint/2010/main" val="3878627"/>
              </p:ext>
            </p:extLst>
          </p:nvPr>
        </p:nvGraphicFramePr>
        <p:xfrm>
          <a:off x="7451725" y="2449513"/>
          <a:ext cx="865188" cy="520700"/>
        </p:xfrm>
        <a:graphic>
          <a:graphicData uri="http://schemas.openxmlformats.org/presentationml/2006/ole">
            <mc:AlternateContent xmlns:mc="http://schemas.openxmlformats.org/markup-compatibility/2006">
              <mc:Choice xmlns:v="urn:schemas-microsoft-com:vml" Requires="v">
                <p:oleObj spid="_x0000_s26232" name="Equation" r:id="rId7" imgW="380880" imgH="228600" progId="Equation.DSMT4">
                  <p:embed/>
                </p:oleObj>
              </mc:Choice>
              <mc:Fallback>
                <p:oleObj name="Equation" r:id="rId7" imgW="380880" imgH="228600" progId="Equation.DSMT4">
                  <p:embed/>
                  <p:pic>
                    <p:nvPicPr>
                      <p:cNvPr id="0" name=""/>
                      <p:cNvPicPr>
                        <a:picLocks noChangeAspect="1" noChangeArrowheads="1"/>
                      </p:cNvPicPr>
                      <p:nvPr/>
                    </p:nvPicPr>
                    <p:blipFill>
                      <a:blip r:embed="rId8"/>
                      <a:srcRect/>
                      <a:stretch>
                        <a:fillRect/>
                      </a:stretch>
                    </p:blipFill>
                    <p:spPr bwMode="auto">
                      <a:xfrm>
                        <a:off x="7451725" y="2449513"/>
                        <a:ext cx="865188"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1" name="Object 7"/>
          <p:cNvGraphicFramePr>
            <a:graphicFrameLocks noChangeAspect="1"/>
          </p:cNvGraphicFramePr>
          <p:nvPr>
            <p:extLst>
              <p:ext uri="{D42A27DB-BD31-4B8C-83A1-F6EECF244321}">
                <p14:modId xmlns:p14="http://schemas.microsoft.com/office/powerpoint/2010/main" val="531448628"/>
              </p:ext>
            </p:extLst>
          </p:nvPr>
        </p:nvGraphicFramePr>
        <p:xfrm>
          <a:off x="3763963" y="1974850"/>
          <a:ext cx="865187" cy="534988"/>
        </p:xfrm>
        <a:graphic>
          <a:graphicData uri="http://schemas.openxmlformats.org/presentationml/2006/ole">
            <mc:AlternateContent xmlns:mc="http://schemas.openxmlformats.org/markup-compatibility/2006">
              <mc:Choice xmlns:v="urn:schemas-microsoft-com:vml" Requires="v">
                <p:oleObj spid="_x0000_s26233" name="Equation" r:id="rId9" imgW="368280" imgH="228600" progId="Equation.DSMT4">
                  <p:embed/>
                </p:oleObj>
              </mc:Choice>
              <mc:Fallback>
                <p:oleObj name="Equation" r:id="rId9" imgW="368280" imgH="228600" progId="Equation.DSMT4">
                  <p:embed/>
                  <p:pic>
                    <p:nvPicPr>
                      <p:cNvPr id="0" name=""/>
                      <p:cNvPicPr>
                        <a:picLocks noChangeAspect="1" noChangeArrowheads="1"/>
                      </p:cNvPicPr>
                      <p:nvPr/>
                    </p:nvPicPr>
                    <p:blipFill>
                      <a:blip r:embed="rId10"/>
                      <a:srcRect/>
                      <a:stretch>
                        <a:fillRect/>
                      </a:stretch>
                    </p:blipFill>
                    <p:spPr bwMode="auto">
                      <a:xfrm>
                        <a:off x="3763963" y="1974850"/>
                        <a:ext cx="865187"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05992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 calcmode="lin" valueType="num">
                                      <p:cBhvr>
                                        <p:cTn id="7" dur="1000" fill="hold"/>
                                        <p:tgtEl>
                                          <p:spTgt spid="1638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638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6389">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16391"/>
                                        </p:tgtEl>
                                        <p:attrNameLst>
                                          <p:attrName>style.visibility</p:attrName>
                                        </p:attrNameLst>
                                      </p:cBhvr>
                                      <p:to>
                                        <p:strVal val="visible"/>
                                      </p:to>
                                    </p:set>
                                    <p:anim calcmode="lin" valueType="num">
                                      <p:cBhvr>
                                        <p:cTn id="12" dur="1000" fill="hold"/>
                                        <p:tgtEl>
                                          <p:spTgt spid="16391"/>
                                        </p:tgtEl>
                                        <p:attrNameLst>
                                          <p:attrName>ppt_w</p:attrName>
                                        </p:attrNameLst>
                                      </p:cBhvr>
                                      <p:tavLst>
                                        <p:tav tm="0">
                                          <p:val>
                                            <p:strVal val="#ppt_w*0.70"/>
                                          </p:val>
                                        </p:tav>
                                        <p:tav tm="100000">
                                          <p:val>
                                            <p:strVal val="#ppt_w"/>
                                          </p:val>
                                        </p:tav>
                                      </p:tavLst>
                                    </p:anim>
                                    <p:anim calcmode="lin" valueType="num">
                                      <p:cBhvr>
                                        <p:cTn id="13" dur="1000" fill="hold"/>
                                        <p:tgtEl>
                                          <p:spTgt spid="16391"/>
                                        </p:tgtEl>
                                        <p:attrNameLst>
                                          <p:attrName>ppt_h</p:attrName>
                                        </p:attrNameLst>
                                      </p:cBhvr>
                                      <p:tavLst>
                                        <p:tav tm="0">
                                          <p:val>
                                            <p:strVal val="#ppt_h"/>
                                          </p:val>
                                        </p:tav>
                                        <p:tav tm="100000">
                                          <p:val>
                                            <p:strVal val="#ppt_h"/>
                                          </p:val>
                                        </p:tav>
                                      </p:tavLst>
                                    </p:anim>
                                    <p:animEffect transition="in" filter="fade">
                                      <p:cBhvr>
                                        <p:cTn id="14" dur="1000"/>
                                        <p:tgtEl>
                                          <p:spTgt spid="16391"/>
                                        </p:tgtEl>
                                      </p:cBhvr>
                                    </p:animEffect>
                                  </p:childTnLst>
                                </p:cTn>
                              </p:par>
                              <p:par>
                                <p:cTn id="15" presetID="55" presetClass="entr" presetSubtype="0" fill="hold" nodeType="withEffect">
                                  <p:stCondLst>
                                    <p:cond delay="0"/>
                                  </p:stCondLst>
                                  <p:childTnLst>
                                    <p:set>
                                      <p:cBhvr>
                                        <p:cTn id="16" dur="1" fill="hold">
                                          <p:stCondLst>
                                            <p:cond delay="0"/>
                                          </p:stCondLst>
                                        </p:cTn>
                                        <p:tgtEl>
                                          <p:spTgt spid="16390"/>
                                        </p:tgtEl>
                                        <p:attrNameLst>
                                          <p:attrName>style.visibility</p:attrName>
                                        </p:attrNameLst>
                                      </p:cBhvr>
                                      <p:to>
                                        <p:strVal val="visible"/>
                                      </p:to>
                                    </p:set>
                                    <p:anim calcmode="lin" valueType="num">
                                      <p:cBhvr>
                                        <p:cTn id="17" dur="1000" fill="hold"/>
                                        <p:tgtEl>
                                          <p:spTgt spid="16390"/>
                                        </p:tgtEl>
                                        <p:attrNameLst>
                                          <p:attrName>ppt_w</p:attrName>
                                        </p:attrNameLst>
                                      </p:cBhvr>
                                      <p:tavLst>
                                        <p:tav tm="0">
                                          <p:val>
                                            <p:strVal val="#ppt_w*0.70"/>
                                          </p:val>
                                        </p:tav>
                                        <p:tav tm="100000">
                                          <p:val>
                                            <p:strVal val="#ppt_w"/>
                                          </p:val>
                                        </p:tav>
                                      </p:tavLst>
                                    </p:anim>
                                    <p:anim calcmode="lin" valueType="num">
                                      <p:cBhvr>
                                        <p:cTn id="18" dur="1000" fill="hold"/>
                                        <p:tgtEl>
                                          <p:spTgt spid="16390"/>
                                        </p:tgtEl>
                                        <p:attrNameLst>
                                          <p:attrName>ppt_h</p:attrName>
                                        </p:attrNameLst>
                                      </p:cBhvr>
                                      <p:tavLst>
                                        <p:tav tm="0">
                                          <p:val>
                                            <p:strVal val="#ppt_h"/>
                                          </p:val>
                                        </p:tav>
                                        <p:tav tm="100000">
                                          <p:val>
                                            <p:strVal val="#ppt_h"/>
                                          </p:val>
                                        </p:tav>
                                      </p:tavLst>
                                    </p:anim>
                                    <p:animEffect transition="in" filter="fade">
                                      <p:cBhvr>
                                        <p:cTn id="19" dur="1000"/>
                                        <p:tgtEl>
                                          <p:spTgt spid="1639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5" presetClass="entr" presetSubtype="0" fill="hold" nodeType="clickEffect">
                                  <p:stCondLst>
                                    <p:cond delay="0"/>
                                  </p:stCondLst>
                                  <p:childTnLst>
                                    <p:set>
                                      <p:cBhvr>
                                        <p:cTn id="23" dur="1" fill="hold">
                                          <p:stCondLst>
                                            <p:cond delay="0"/>
                                          </p:stCondLst>
                                        </p:cTn>
                                        <p:tgtEl>
                                          <p:spTgt spid="16387"/>
                                        </p:tgtEl>
                                        <p:attrNameLst>
                                          <p:attrName>style.visibility</p:attrName>
                                        </p:attrNameLst>
                                      </p:cBhvr>
                                      <p:to>
                                        <p:strVal val="visible"/>
                                      </p:to>
                                    </p:set>
                                    <p:animEffect transition="in" filter="fade">
                                      <p:cBhvr>
                                        <p:cTn id="24" dur="1000"/>
                                        <p:tgtEl>
                                          <p:spTgt spid="16387"/>
                                        </p:tgtEl>
                                      </p:cBhvr>
                                    </p:animEffect>
                                    <p:anim calcmode="lin" valueType="num">
                                      <p:cBhvr>
                                        <p:cTn id="25" dur="1000" fill="hold"/>
                                        <p:tgtEl>
                                          <p:spTgt spid="16387"/>
                                        </p:tgtEl>
                                        <p:attrNameLst>
                                          <p:attrName>style.rotation</p:attrName>
                                        </p:attrNameLst>
                                      </p:cBhvr>
                                      <p:tavLst>
                                        <p:tav tm="0">
                                          <p:val>
                                            <p:fltVal val="720"/>
                                          </p:val>
                                        </p:tav>
                                        <p:tav tm="100000">
                                          <p:val>
                                            <p:fltVal val="0"/>
                                          </p:val>
                                        </p:tav>
                                      </p:tavLst>
                                    </p:anim>
                                    <p:anim calcmode="lin" valueType="num">
                                      <p:cBhvr>
                                        <p:cTn id="26" dur="1000" fill="hold"/>
                                        <p:tgtEl>
                                          <p:spTgt spid="16387"/>
                                        </p:tgtEl>
                                        <p:attrNameLst>
                                          <p:attrName>ppt_h</p:attrName>
                                        </p:attrNameLst>
                                      </p:cBhvr>
                                      <p:tavLst>
                                        <p:tav tm="0">
                                          <p:val>
                                            <p:fltVal val="0"/>
                                          </p:val>
                                        </p:tav>
                                        <p:tav tm="100000">
                                          <p:val>
                                            <p:strVal val="#ppt_h"/>
                                          </p:val>
                                        </p:tav>
                                      </p:tavLst>
                                    </p:anim>
                                    <p:anim calcmode="lin" valueType="num">
                                      <p:cBhvr>
                                        <p:cTn id="27" dur="1000" fill="hold"/>
                                        <p:tgtEl>
                                          <p:spTgt spid="16387"/>
                                        </p:tgtEl>
                                        <p:attrNameLst>
                                          <p:attrName>ppt_w</p:attrName>
                                        </p:attrNameLst>
                                      </p:cBhvr>
                                      <p:tavLst>
                                        <p:tav tm="0">
                                          <p:val>
                                            <p:fltVal val="0"/>
                                          </p:val>
                                        </p:tav>
                                        <p:tav tm="100000">
                                          <p:val>
                                            <p:strVal val="#ppt_w"/>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5" presetClass="entr" presetSubtype="0" fill="hold" nodeType="clickEffect">
                                  <p:stCondLst>
                                    <p:cond delay="0"/>
                                  </p:stCondLst>
                                  <p:childTnLst>
                                    <p:set>
                                      <p:cBhvr>
                                        <p:cTn id="31" dur="1" fill="hold">
                                          <p:stCondLst>
                                            <p:cond delay="0"/>
                                          </p:stCondLst>
                                        </p:cTn>
                                        <p:tgtEl>
                                          <p:spTgt spid="16388"/>
                                        </p:tgtEl>
                                        <p:attrNameLst>
                                          <p:attrName>style.visibility</p:attrName>
                                        </p:attrNameLst>
                                      </p:cBhvr>
                                      <p:to>
                                        <p:strVal val="visible"/>
                                      </p:to>
                                    </p:set>
                                    <p:animEffect transition="in" filter="fade">
                                      <p:cBhvr>
                                        <p:cTn id="32" dur="1000"/>
                                        <p:tgtEl>
                                          <p:spTgt spid="16388"/>
                                        </p:tgtEl>
                                      </p:cBhvr>
                                    </p:animEffect>
                                    <p:anim calcmode="lin" valueType="num">
                                      <p:cBhvr>
                                        <p:cTn id="33" dur="1000" fill="hold"/>
                                        <p:tgtEl>
                                          <p:spTgt spid="16388"/>
                                        </p:tgtEl>
                                        <p:attrNameLst>
                                          <p:attrName>style.rotation</p:attrName>
                                        </p:attrNameLst>
                                      </p:cBhvr>
                                      <p:tavLst>
                                        <p:tav tm="0">
                                          <p:val>
                                            <p:fltVal val="720"/>
                                          </p:val>
                                        </p:tav>
                                        <p:tav tm="100000">
                                          <p:val>
                                            <p:fltVal val="0"/>
                                          </p:val>
                                        </p:tav>
                                      </p:tavLst>
                                    </p:anim>
                                    <p:anim calcmode="lin" valueType="num">
                                      <p:cBhvr>
                                        <p:cTn id="34" dur="1000" fill="hold"/>
                                        <p:tgtEl>
                                          <p:spTgt spid="16388"/>
                                        </p:tgtEl>
                                        <p:attrNameLst>
                                          <p:attrName>ppt_h</p:attrName>
                                        </p:attrNameLst>
                                      </p:cBhvr>
                                      <p:tavLst>
                                        <p:tav tm="0">
                                          <p:val>
                                            <p:fltVal val="0"/>
                                          </p:val>
                                        </p:tav>
                                        <p:tav tm="100000">
                                          <p:val>
                                            <p:strVal val="#ppt_h"/>
                                          </p:val>
                                        </p:tav>
                                      </p:tavLst>
                                    </p:anim>
                                    <p:anim calcmode="lin" valueType="num">
                                      <p:cBhvr>
                                        <p:cTn id="35" dur="1000" fill="hold"/>
                                        <p:tgtEl>
                                          <p:spTgt spid="1638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graphicFrame>
        <p:nvGraphicFramePr>
          <p:cNvPr id="17411" name="Object 3"/>
          <p:cNvGraphicFramePr>
            <a:graphicFrameLocks noGrp="1" noChangeAspect="1"/>
          </p:cNvGraphicFramePr>
          <p:nvPr>
            <p:ph idx="1"/>
            <p:extLst>
              <p:ext uri="{D42A27DB-BD31-4B8C-83A1-F6EECF244321}">
                <p14:modId xmlns:p14="http://schemas.microsoft.com/office/powerpoint/2010/main" val="3687209646"/>
              </p:ext>
            </p:extLst>
          </p:nvPr>
        </p:nvGraphicFramePr>
        <p:xfrm>
          <a:off x="1520825" y="1368425"/>
          <a:ext cx="5670550" cy="3124200"/>
        </p:xfrm>
        <a:graphic>
          <a:graphicData uri="http://schemas.openxmlformats.org/presentationml/2006/ole">
            <mc:AlternateContent xmlns:mc="http://schemas.openxmlformats.org/markup-compatibility/2006">
              <mc:Choice xmlns:v="urn:schemas-microsoft-com:vml" Requires="v">
                <p:oleObj spid="_x0000_s26940" name="Equation" r:id="rId3" imgW="3619440" imgH="1993680" progId="Equation.DSMT4">
                  <p:embed/>
                </p:oleObj>
              </mc:Choice>
              <mc:Fallback>
                <p:oleObj name="Equation" r:id="rId3" imgW="3619440" imgH="1993680" progId="Equation.DSMT4">
                  <p:embed/>
                  <p:pic>
                    <p:nvPicPr>
                      <p:cNvPr id="0" name=""/>
                      <p:cNvPicPr>
                        <a:picLocks noChangeAspect="1" noChangeArrowheads="1"/>
                      </p:cNvPicPr>
                      <p:nvPr/>
                    </p:nvPicPr>
                    <p:blipFill>
                      <a:blip r:embed="rId4"/>
                      <a:srcRect/>
                      <a:stretch>
                        <a:fillRect/>
                      </a:stretch>
                    </p:blipFill>
                    <p:spPr bwMode="auto">
                      <a:xfrm>
                        <a:off x="1520825" y="1368425"/>
                        <a:ext cx="56705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2" name="Object 4"/>
          <p:cNvGraphicFramePr>
            <a:graphicFrameLocks noChangeAspect="1"/>
          </p:cNvGraphicFramePr>
          <p:nvPr>
            <p:extLst>
              <p:ext uri="{D42A27DB-BD31-4B8C-83A1-F6EECF244321}">
                <p14:modId xmlns:p14="http://schemas.microsoft.com/office/powerpoint/2010/main" val="3695861247"/>
              </p:ext>
            </p:extLst>
          </p:nvPr>
        </p:nvGraphicFramePr>
        <p:xfrm>
          <a:off x="2317750" y="4641850"/>
          <a:ext cx="4819650" cy="1585913"/>
        </p:xfrm>
        <a:graphic>
          <a:graphicData uri="http://schemas.openxmlformats.org/presentationml/2006/ole">
            <mc:AlternateContent xmlns:mc="http://schemas.openxmlformats.org/markup-compatibility/2006">
              <mc:Choice xmlns:v="urn:schemas-microsoft-com:vml" Requires="v">
                <p:oleObj spid="_x0000_s26941" name="Equation" r:id="rId5" imgW="2743200" imgH="901440" progId="Equation.DSMT4">
                  <p:embed/>
                </p:oleObj>
              </mc:Choice>
              <mc:Fallback>
                <p:oleObj name="Equation" r:id="rId5" imgW="2743200" imgH="901440" progId="Equation.DSMT4">
                  <p:embed/>
                  <p:pic>
                    <p:nvPicPr>
                      <p:cNvPr id="0" name=""/>
                      <p:cNvPicPr>
                        <a:picLocks noChangeAspect="1" noChangeArrowheads="1"/>
                      </p:cNvPicPr>
                      <p:nvPr/>
                    </p:nvPicPr>
                    <p:blipFill>
                      <a:blip r:embed="rId6"/>
                      <a:srcRect/>
                      <a:stretch>
                        <a:fillRect/>
                      </a:stretch>
                    </p:blipFill>
                    <p:spPr bwMode="auto">
                      <a:xfrm>
                        <a:off x="2317750" y="4641850"/>
                        <a:ext cx="4819650" cy="158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56117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wheel(4)">
                                      <p:cBhvr>
                                        <p:cTn id="7" dur="500"/>
                                        <p:tgtEl>
                                          <p:spTgt spid="17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wheel(4)">
                                      <p:cBhvr>
                                        <p:cTn id="12"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07950" y="423863"/>
            <a:ext cx="892810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1.4 </a:t>
            </a:r>
            <a:r>
              <a:rPr lang="zh-CN" altLang="en-US"/>
              <a:t>软件可靠性对系统可靠性的影响：示例</a:t>
            </a:r>
          </a:p>
        </p:txBody>
      </p:sp>
      <p:graphicFrame>
        <p:nvGraphicFramePr>
          <p:cNvPr id="6" name="Object 6"/>
          <p:cNvGraphicFramePr>
            <a:graphicFrameLocks noChangeAspect="1"/>
          </p:cNvGraphicFramePr>
          <p:nvPr>
            <p:extLst>
              <p:ext uri="{D42A27DB-BD31-4B8C-83A1-F6EECF244321}">
                <p14:modId xmlns:p14="http://schemas.microsoft.com/office/powerpoint/2010/main" val="3727578173"/>
              </p:ext>
            </p:extLst>
          </p:nvPr>
        </p:nvGraphicFramePr>
        <p:xfrm>
          <a:off x="323850" y="1268413"/>
          <a:ext cx="6696075" cy="1992312"/>
        </p:xfrm>
        <a:graphic>
          <a:graphicData uri="http://schemas.openxmlformats.org/presentationml/2006/ole">
            <mc:AlternateContent xmlns:mc="http://schemas.openxmlformats.org/markup-compatibility/2006">
              <mc:Choice xmlns:v="urn:schemas-microsoft-com:vml" Requires="v">
                <p:oleObj spid="_x0000_s9974" name="Visio" r:id="rId3" imgW="4543789" imgH="1944677" progId="Visio.Drawing.11">
                  <p:embed/>
                </p:oleObj>
              </mc:Choice>
              <mc:Fallback>
                <p:oleObj name="Visio" r:id="rId3" imgW="4543789" imgH="1944677" progId="Visio.Drawing.11">
                  <p:embed/>
                  <p:pic>
                    <p:nvPicPr>
                      <p:cNvPr id="0" name=""/>
                      <p:cNvPicPr>
                        <a:picLocks noChangeAspect="1" noChangeArrowheads="1"/>
                      </p:cNvPicPr>
                      <p:nvPr/>
                    </p:nvPicPr>
                    <p:blipFill>
                      <a:blip r:embed="rId4"/>
                      <a:srcRect/>
                      <a:stretch>
                        <a:fillRect/>
                      </a:stretch>
                    </p:blipFill>
                    <p:spPr bwMode="auto">
                      <a:xfrm>
                        <a:off x="323850" y="1268413"/>
                        <a:ext cx="6696075"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003738719"/>
              </p:ext>
            </p:extLst>
          </p:nvPr>
        </p:nvGraphicFramePr>
        <p:xfrm>
          <a:off x="323850" y="3500438"/>
          <a:ext cx="7127875" cy="3097212"/>
        </p:xfrm>
        <a:graphic>
          <a:graphicData uri="http://schemas.openxmlformats.org/presentationml/2006/ole">
            <mc:AlternateContent xmlns:mc="http://schemas.openxmlformats.org/markup-compatibility/2006">
              <mc:Choice xmlns:v="urn:schemas-microsoft-com:vml" Requires="v">
                <p:oleObj spid="_x0000_s9975" name="Visio" r:id="rId5" imgW="7606782" imgH="2218997" progId="Visio.Drawing.11">
                  <p:embed/>
                </p:oleObj>
              </mc:Choice>
              <mc:Fallback>
                <p:oleObj name="Visio" r:id="rId5" imgW="7606782" imgH="2218997" progId="Visio.Drawing.11">
                  <p:embed/>
                  <p:pic>
                    <p:nvPicPr>
                      <p:cNvPr id="0" name=""/>
                      <p:cNvPicPr>
                        <a:picLocks noChangeAspect="1" noChangeArrowheads="1"/>
                      </p:cNvPicPr>
                      <p:nvPr/>
                    </p:nvPicPr>
                    <p:blipFill>
                      <a:blip r:embed="rId6"/>
                      <a:srcRect/>
                      <a:stretch>
                        <a:fillRect/>
                      </a:stretch>
                    </p:blipFill>
                    <p:spPr bwMode="auto">
                      <a:xfrm>
                        <a:off x="323850" y="3500438"/>
                        <a:ext cx="712787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437605898"/>
              </p:ext>
            </p:extLst>
          </p:nvPr>
        </p:nvGraphicFramePr>
        <p:xfrm>
          <a:off x="7380312" y="4684662"/>
          <a:ext cx="1577975" cy="688554"/>
        </p:xfrm>
        <a:graphic>
          <a:graphicData uri="http://schemas.openxmlformats.org/presentationml/2006/ole">
            <mc:AlternateContent xmlns:mc="http://schemas.openxmlformats.org/markup-compatibility/2006">
              <mc:Choice xmlns:v="urn:schemas-microsoft-com:vml" Requires="v">
                <p:oleObj spid="_x0000_s9976" name="Equation" r:id="rId7" imgW="622080" imgH="228600" progId="Equation.DSMT4">
                  <p:embed/>
                </p:oleObj>
              </mc:Choice>
              <mc:Fallback>
                <p:oleObj name="Equation" r:id="rId7" imgW="622080" imgH="228600" progId="Equation.DSMT4">
                  <p:embed/>
                  <p:pic>
                    <p:nvPicPr>
                      <p:cNvPr id="0" name=""/>
                      <p:cNvPicPr>
                        <a:picLocks noChangeAspect="1" noChangeArrowheads="1"/>
                      </p:cNvPicPr>
                      <p:nvPr/>
                    </p:nvPicPr>
                    <p:blipFill>
                      <a:blip r:embed="rId8"/>
                      <a:srcRect/>
                      <a:stretch>
                        <a:fillRect/>
                      </a:stretch>
                    </p:blipFill>
                    <p:spPr bwMode="auto">
                      <a:xfrm>
                        <a:off x="7380312" y="4684662"/>
                        <a:ext cx="1577975" cy="688554"/>
                      </a:xfrm>
                      <a:prstGeom prst="rect">
                        <a:avLst/>
                      </a:prstGeom>
                      <a:noFill/>
                      <a:ln>
                        <a:noFill/>
                      </a:ln>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872144969"/>
              </p:ext>
            </p:extLst>
          </p:nvPr>
        </p:nvGraphicFramePr>
        <p:xfrm>
          <a:off x="7020272" y="1988840"/>
          <a:ext cx="1779588" cy="621679"/>
        </p:xfrm>
        <a:graphic>
          <a:graphicData uri="http://schemas.openxmlformats.org/presentationml/2006/ole">
            <mc:AlternateContent xmlns:mc="http://schemas.openxmlformats.org/markup-compatibility/2006">
              <mc:Choice xmlns:v="urn:schemas-microsoft-com:vml" Requires="v">
                <p:oleObj spid="_x0000_s9977" name="Equation" r:id="rId9" imgW="698400" imgH="228600" progId="Equation.DSMT4">
                  <p:embed/>
                </p:oleObj>
              </mc:Choice>
              <mc:Fallback>
                <p:oleObj name="Equation" r:id="rId9" imgW="698400" imgH="228600" progId="Equation.DSMT4">
                  <p:embed/>
                  <p:pic>
                    <p:nvPicPr>
                      <p:cNvPr id="0" name=""/>
                      <p:cNvPicPr>
                        <a:picLocks noChangeAspect="1" noChangeArrowheads="1"/>
                      </p:cNvPicPr>
                      <p:nvPr/>
                    </p:nvPicPr>
                    <p:blipFill>
                      <a:blip r:embed="rId10"/>
                      <a:srcRect/>
                      <a:stretch>
                        <a:fillRect/>
                      </a:stretch>
                    </p:blipFill>
                    <p:spPr bwMode="auto">
                      <a:xfrm>
                        <a:off x="7020272" y="1988840"/>
                        <a:ext cx="1779588" cy="62167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584527664"/>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sp>
        <p:nvSpPr>
          <p:cNvPr id="18435" name="Rectangle 3"/>
          <p:cNvSpPr>
            <a:spLocks noGrp="1" noChangeArrowheads="1"/>
          </p:cNvSpPr>
          <p:nvPr>
            <p:ph type="body" idx="1"/>
          </p:nvPr>
        </p:nvSpPr>
        <p:spPr/>
        <p:txBody>
          <a:bodyPr/>
          <a:lstStyle/>
          <a:p>
            <a:pPr eaLnBrk="1" hangingPunct="1"/>
            <a:r>
              <a:rPr lang="zh-CN" altLang="en-US" smtClean="0">
                <a:latin typeface="Times New Roman" pitchFamily="18" charset="0"/>
                <a:cs typeface="Times New Roman" pitchFamily="18" charset="0"/>
              </a:rPr>
              <a:t>第六步，利用输出层各神经元的         和隐含层各神经元的输出来修正连接权值          。 </a:t>
            </a:r>
          </a:p>
        </p:txBody>
      </p:sp>
      <p:graphicFrame>
        <p:nvGraphicFramePr>
          <p:cNvPr id="18436" name="Object 4"/>
          <p:cNvGraphicFramePr>
            <a:graphicFrameLocks noChangeAspect="1"/>
          </p:cNvGraphicFramePr>
          <p:nvPr>
            <p:extLst>
              <p:ext uri="{D42A27DB-BD31-4B8C-83A1-F6EECF244321}">
                <p14:modId xmlns:p14="http://schemas.microsoft.com/office/powerpoint/2010/main" val="1216448018"/>
              </p:ext>
            </p:extLst>
          </p:nvPr>
        </p:nvGraphicFramePr>
        <p:xfrm>
          <a:off x="1763688" y="2924944"/>
          <a:ext cx="5832475" cy="1841500"/>
        </p:xfrm>
        <a:graphic>
          <a:graphicData uri="http://schemas.openxmlformats.org/presentationml/2006/ole">
            <mc:AlternateContent xmlns:mc="http://schemas.openxmlformats.org/markup-compatibility/2006">
              <mc:Choice xmlns:v="urn:schemas-microsoft-com:vml" Requires="v">
                <p:oleObj spid="_x0000_s28121" name="Equation" r:id="rId4" imgW="2171520" imgH="685800" progId="Equation.DSMT4">
                  <p:embed/>
                </p:oleObj>
              </mc:Choice>
              <mc:Fallback>
                <p:oleObj name="Equation" r:id="rId4" imgW="2171520" imgH="685800" progId="Equation.DSMT4">
                  <p:embed/>
                  <p:pic>
                    <p:nvPicPr>
                      <p:cNvPr id="0" name=""/>
                      <p:cNvPicPr>
                        <a:picLocks noChangeAspect="1" noChangeArrowheads="1"/>
                      </p:cNvPicPr>
                      <p:nvPr/>
                    </p:nvPicPr>
                    <p:blipFill>
                      <a:blip r:embed="rId5"/>
                      <a:srcRect/>
                      <a:stretch>
                        <a:fillRect/>
                      </a:stretch>
                    </p:blipFill>
                    <p:spPr bwMode="auto">
                      <a:xfrm>
                        <a:off x="1763688" y="2924944"/>
                        <a:ext cx="5832475"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5"/>
          <p:cNvGraphicFramePr>
            <a:graphicFrameLocks noChangeAspect="1"/>
          </p:cNvGraphicFramePr>
          <p:nvPr>
            <p:extLst>
              <p:ext uri="{D42A27DB-BD31-4B8C-83A1-F6EECF244321}">
                <p14:modId xmlns:p14="http://schemas.microsoft.com/office/powerpoint/2010/main" val="273661787"/>
              </p:ext>
            </p:extLst>
          </p:nvPr>
        </p:nvGraphicFramePr>
        <p:xfrm>
          <a:off x="6588224" y="1628800"/>
          <a:ext cx="865188" cy="534988"/>
        </p:xfrm>
        <a:graphic>
          <a:graphicData uri="http://schemas.openxmlformats.org/presentationml/2006/ole">
            <mc:AlternateContent xmlns:mc="http://schemas.openxmlformats.org/markup-compatibility/2006">
              <mc:Choice xmlns:v="urn:schemas-microsoft-com:vml" Requires="v">
                <p:oleObj spid="_x0000_s28122" name="Equation" r:id="rId6" imgW="368280" imgH="228600" progId="Equation.DSMT4">
                  <p:embed/>
                </p:oleObj>
              </mc:Choice>
              <mc:Fallback>
                <p:oleObj name="Equation" r:id="rId6" imgW="368280" imgH="228600" progId="Equation.DSMT4">
                  <p:embed/>
                  <p:pic>
                    <p:nvPicPr>
                      <p:cNvPr id="0" name=""/>
                      <p:cNvPicPr>
                        <a:picLocks noChangeAspect="1" noChangeArrowheads="1"/>
                      </p:cNvPicPr>
                      <p:nvPr/>
                    </p:nvPicPr>
                    <p:blipFill>
                      <a:blip r:embed="rId7"/>
                      <a:srcRect/>
                      <a:stretch>
                        <a:fillRect/>
                      </a:stretch>
                    </p:blipFill>
                    <p:spPr bwMode="auto">
                      <a:xfrm>
                        <a:off x="6588224" y="1628800"/>
                        <a:ext cx="865188"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8" name="Object 6"/>
          <p:cNvGraphicFramePr>
            <a:graphicFrameLocks noChangeAspect="1"/>
          </p:cNvGraphicFramePr>
          <p:nvPr>
            <p:extLst>
              <p:ext uri="{D42A27DB-BD31-4B8C-83A1-F6EECF244321}">
                <p14:modId xmlns:p14="http://schemas.microsoft.com/office/powerpoint/2010/main" val="3548221744"/>
              </p:ext>
            </p:extLst>
          </p:nvPr>
        </p:nvGraphicFramePr>
        <p:xfrm>
          <a:off x="7308304" y="2132856"/>
          <a:ext cx="1008062" cy="520700"/>
        </p:xfrm>
        <a:graphic>
          <a:graphicData uri="http://schemas.openxmlformats.org/presentationml/2006/ole">
            <mc:AlternateContent xmlns:mc="http://schemas.openxmlformats.org/markup-compatibility/2006">
              <mc:Choice xmlns:v="urn:schemas-microsoft-com:vml" Requires="v">
                <p:oleObj spid="_x0000_s28123" name="Equation" r:id="rId8" imgW="444240" imgH="228600" progId="Equation.DSMT4">
                  <p:embed/>
                </p:oleObj>
              </mc:Choice>
              <mc:Fallback>
                <p:oleObj name="Equation" r:id="rId8" imgW="444240" imgH="228600" progId="Equation.DSMT4">
                  <p:embed/>
                  <p:pic>
                    <p:nvPicPr>
                      <p:cNvPr id="0" name=""/>
                      <p:cNvPicPr>
                        <a:picLocks noChangeAspect="1" noChangeArrowheads="1"/>
                      </p:cNvPicPr>
                      <p:nvPr/>
                    </p:nvPicPr>
                    <p:blipFill>
                      <a:blip r:embed="rId9"/>
                      <a:srcRect/>
                      <a:stretch>
                        <a:fillRect/>
                      </a:stretch>
                    </p:blipFill>
                    <p:spPr bwMode="auto">
                      <a:xfrm>
                        <a:off x="7308304" y="2132856"/>
                        <a:ext cx="10080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50010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strips(upRight)">
                                      <p:cBhvr>
                                        <p:cTn id="7" dur="500"/>
                                        <p:tgtEl>
                                          <p:spTgt spid="18435">
                                            <p:txEl>
                                              <p:pRg st="0" end="0"/>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18437"/>
                                        </p:tgtEl>
                                        <p:attrNameLst>
                                          <p:attrName>style.visibility</p:attrName>
                                        </p:attrNameLst>
                                      </p:cBhvr>
                                      <p:to>
                                        <p:strVal val="visible"/>
                                      </p:to>
                                    </p:set>
                                    <p:animEffect transition="in" filter="strips(upRight)">
                                      <p:cBhvr>
                                        <p:cTn id="10" dur="500"/>
                                        <p:tgtEl>
                                          <p:spTgt spid="18437"/>
                                        </p:tgtEl>
                                      </p:cBhvr>
                                    </p:animEffect>
                                  </p:childTnLst>
                                </p:cTn>
                              </p:par>
                              <p:par>
                                <p:cTn id="11" presetID="18" presetClass="entr" presetSubtype="3"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animEffect transition="in" filter="strips(upRight)">
                                      <p:cBhvr>
                                        <p:cTn id="13" dur="500"/>
                                        <p:tgtEl>
                                          <p:spTgt spid="184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0" presetClass="entr" presetSubtype="0" fill="hold" nodeType="clickEffect">
                                  <p:stCondLst>
                                    <p:cond delay="0"/>
                                  </p:stCondLst>
                                  <p:childTnLst>
                                    <p:set>
                                      <p:cBhvr>
                                        <p:cTn id="17" dur="1" fill="hold">
                                          <p:stCondLst>
                                            <p:cond delay="0"/>
                                          </p:stCondLst>
                                        </p:cTn>
                                        <p:tgtEl>
                                          <p:spTgt spid="18436"/>
                                        </p:tgtEl>
                                        <p:attrNameLst>
                                          <p:attrName>style.visibility</p:attrName>
                                        </p:attrNameLst>
                                      </p:cBhvr>
                                      <p:to>
                                        <p:strVal val="visible"/>
                                      </p:to>
                                    </p:set>
                                    <p:animEffect transition="in" filter="wedge">
                                      <p:cBhvr>
                                        <p:cTn id="18" dur="10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sp>
        <p:nvSpPr>
          <p:cNvPr id="19459" name="Rectangle 3"/>
          <p:cNvSpPr>
            <a:spLocks noGrp="1" noChangeArrowheads="1"/>
          </p:cNvSpPr>
          <p:nvPr>
            <p:ph type="body" idx="1"/>
          </p:nvPr>
        </p:nvSpPr>
        <p:spPr/>
        <p:txBody>
          <a:bodyPr/>
          <a:lstStyle/>
          <a:p>
            <a:pPr eaLnBrk="1" hangingPunct="1"/>
            <a:r>
              <a:rPr lang="zh-CN" altLang="en-US" smtClean="0">
                <a:latin typeface="Times New Roman" pitchFamily="18" charset="0"/>
                <a:cs typeface="Times New Roman" pitchFamily="18" charset="0"/>
              </a:rPr>
              <a:t>第七步，利用隐含层各神经元的         和输入层各神经元的输入修正连接权。 </a:t>
            </a:r>
          </a:p>
        </p:txBody>
      </p:sp>
      <p:graphicFrame>
        <p:nvGraphicFramePr>
          <p:cNvPr id="19460" name="Object 4"/>
          <p:cNvGraphicFramePr>
            <a:graphicFrameLocks noChangeAspect="1"/>
          </p:cNvGraphicFramePr>
          <p:nvPr>
            <p:extLst>
              <p:ext uri="{D42A27DB-BD31-4B8C-83A1-F6EECF244321}">
                <p14:modId xmlns:p14="http://schemas.microsoft.com/office/powerpoint/2010/main" val="2483218074"/>
              </p:ext>
            </p:extLst>
          </p:nvPr>
        </p:nvGraphicFramePr>
        <p:xfrm>
          <a:off x="6588224" y="1628800"/>
          <a:ext cx="865188" cy="520700"/>
        </p:xfrm>
        <a:graphic>
          <a:graphicData uri="http://schemas.openxmlformats.org/presentationml/2006/ole">
            <mc:AlternateContent xmlns:mc="http://schemas.openxmlformats.org/markup-compatibility/2006">
              <mc:Choice xmlns:v="urn:schemas-microsoft-com:vml" Requires="v">
                <p:oleObj spid="_x0000_s28988" name="Equation" r:id="rId3" imgW="380880" imgH="228600" progId="Equation.DSMT4">
                  <p:embed/>
                </p:oleObj>
              </mc:Choice>
              <mc:Fallback>
                <p:oleObj name="Equation" r:id="rId3" imgW="380880" imgH="228600" progId="Equation.DSMT4">
                  <p:embed/>
                  <p:pic>
                    <p:nvPicPr>
                      <p:cNvPr id="0" name=""/>
                      <p:cNvPicPr>
                        <a:picLocks noChangeAspect="1" noChangeArrowheads="1"/>
                      </p:cNvPicPr>
                      <p:nvPr/>
                    </p:nvPicPr>
                    <p:blipFill>
                      <a:blip r:embed="rId4"/>
                      <a:srcRect/>
                      <a:stretch>
                        <a:fillRect/>
                      </a:stretch>
                    </p:blipFill>
                    <p:spPr bwMode="auto">
                      <a:xfrm>
                        <a:off x="6588224" y="1628800"/>
                        <a:ext cx="865188"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1" name="Object 5"/>
          <p:cNvGraphicFramePr>
            <a:graphicFrameLocks noChangeAspect="1"/>
          </p:cNvGraphicFramePr>
          <p:nvPr>
            <p:extLst>
              <p:ext uri="{D42A27DB-BD31-4B8C-83A1-F6EECF244321}">
                <p14:modId xmlns:p14="http://schemas.microsoft.com/office/powerpoint/2010/main" val="3306697302"/>
              </p:ext>
            </p:extLst>
          </p:nvPr>
        </p:nvGraphicFramePr>
        <p:xfrm>
          <a:off x="1043608" y="2996952"/>
          <a:ext cx="7172325" cy="1800200"/>
        </p:xfrm>
        <a:graphic>
          <a:graphicData uri="http://schemas.openxmlformats.org/presentationml/2006/ole">
            <mc:AlternateContent xmlns:mc="http://schemas.openxmlformats.org/markup-compatibility/2006">
              <mc:Choice xmlns:v="urn:schemas-microsoft-com:vml" Requires="v">
                <p:oleObj spid="_x0000_s28989" name="Equation" r:id="rId5" imgW="3238200" imgH="685800" progId="Equation.DSMT4">
                  <p:embed/>
                </p:oleObj>
              </mc:Choice>
              <mc:Fallback>
                <p:oleObj name="Equation" r:id="rId5" imgW="3238200" imgH="685800" progId="Equation.DSMT4">
                  <p:embed/>
                  <p:pic>
                    <p:nvPicPr>
                      <p:cNvPr id="0" name=""/>
                      <p:cNvPicPr>
                        <a:picLocks noChangeAspect="1" noChangeArrowheads="1"/>
                      </p:cNvPicPr>
                      <p:nvPr/>
                    </p:nvPicPr>
                    <p:blipFill>
                      <a:blip r:embed="rId6"/>
                      <a:srcRect/>
                      <a:stretch>
                        <a:fillRect/>
                      </a:stretch>
                    </p:blipFill>
                    <p:spPr bwMode="auto">
                      <a:xfrm>
                        <a:off x="1043608" y="2996952"/>
                        <a:ext cx="7172325" cy="1800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9419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100"/>
                                        <p:tgtEl>
                                          <p:spTgt spid="19459">
                                            <p:txEl>
                                              <p:pRg st="0" end="0"/>
                                            </p:txEl>
                                          </p:spTgt>
                                        </p:tgtEl>
                                      </p:cBhvr>
                                    </p:animEffect>
                                    <p:anim calcmode="lin" valueType="num">
                                      <p:cBhvr>
                                        <p:cTn id="8" dur="4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9459">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9459">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9459">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nodeType="withEffect">
                                  <p:stCondLst>
                                    <p:cond delay="0"/>
                                  </p:stCondLst>
                                  <p:childTnLst>
                                    <p:set>
                                      <p:cBhvr>
                                        <p:cTn id="13" dur="1" fill="hold">
                                          <p:stCondLst>
                                            <p:cond delay="0"/>
                                          </p:stCondLst>
                                        </p:cTn>
                                        <p:tgtEl>
                                          <p:spTgt spid="19460"/>
                                        </p:tgtEl>
                                        <p:attrNameLst>
                                          <p:attrName>style.visibility</p:attrName>
                                        </p:attrNameLst>
                                      </p:cBhvr>
                                      <p:to>
                                        <p:strVal val="visible"/>
                                      </p:to>
                                    </p:set>
                                    <p:animEffect transition="in" filter="fade">
                                      <p:cBhvr>
                                        <p:cTn id="14" dur="100"/>
                                        <p:tgtEl>
                                          <p:spTgt spid="19460"/>
                                        </p:tgtEl>
                                      </p:cBhvr>
                                    </p:animEffect>
                                    <p:anim calcmode="lin" valueType="num">
                                      <p:cBhvr>
                                        <p:cTn id="15" dur="400" fill="hold"/>
                                        <p:tgtEl>
                                          <p:spTgt spid="19460"/>
                                        </p:tgtEl>
                                        <p:attrNameLst>
                                          <p:attrName>ppt_x</p:attrName>
                                        </p:attrNameLst>
                                      </p:cBhvr>
                                      <p:tavLst>
                                        <p:tav tm="0">
                                          <p:val>
                                            <p:strVal val="#ppt_x"/>
                                          </p:val>
                                        </p:tav>
                                        <p:tav tm="100000">
                                          <p:val>
                                            <p:strVal val="#ppt_x"/>
                                          </p:val>
                                        </p:tav>
                                      </p:tavLst>
                                    </p:anim>
                                    <p:anim calcmode="lin" valueType="num">
                                      <p:cBhvr>
                                        <p:cTn id="16" dur="400" fill="hold"/>
                                        <p:tgtEl>
                                          <p:spTgt spid="19460"/>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1946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1946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nodeType="clickEffect">
                                  <p:stCondLst>
                                    <p:cond delay="0"/>
                                  </p:stCondLst>
                                  <p:childTnLst>
                                    <p:set>
                                      <p:cBhvr>
                                        <p:cTn id="22" dur="1" fill="hold">
                                          <p:stCondLst>
                                            <p:cond delay="0"/>
                                          </p:stCondLst>
                                        </p:cTn>
                                        <p:tgtEl>
                                          <p:spTgt spid="19461"/>
                                        </p:tgtEl>
                                        <p:attrNameLst>
                                          <p:attrName>style.visibility</p:attrName>
                                        </p:attrNameLst>
                                      </p:cBhvr>
                                      <p:to>
                                        <p:strVal val="visible"/>
                                      </p:to>
                                    </p:set>
                                    <p:animEffect transition="in" filter="diamond(in)">
                                      <p:cBhvr>
                                        <p:cTn id="23" dur="10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sp>
        <p:nvSpPr>
          <p:cNvPr id="20483" name="Rectangle 3"/>
          <p:cNvSpPr>
            <a:spLocks noGrp="1" noChangeArrowheads="1"/>
          </p:cNvSpPr>
          <p:nvPr>
            <p:ph type="body" idx="1"/>
          </p:nvPr>
        </p:nvSpPr>
        <p:spPr>
          <a:xfrm>
            <a:off x="1042988" y="1412875"/>
            <a:ext cx="7777162" cy="4392613"/>
          </a:xfrm>
        </p:spPr>
        <p:txBody>
          <a:bodyPr/>
          <a:lstStyle/>
          <a:p>
            <a:pPr eaLnBrk="1" hangingPunct="1"/>
            <a:r>
              <a:rPr lang="zh-CN" altLang="en-US" sz="2800" dirty="0" smtClean="0">
                <a:latin typeface="Times New Roman" pitchFamily="18" charset="0"/>
                <a:cs typeface="Times New Roman" pitchFamily="18" charset="0"/>
              </a:rPr>
              <a:t>第八步，计算全局误差</a:t>
            </a: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endParaRPr lang="zh-CN" altLang="en-US" sz="2800" dirty="0" smtClean="0">
              <a:latin typeface="Times New Roman" pitchFamily="18" charset="0"/>
              <a:cs typeface="Times New Roman" pitchFamily="18" charset="0"/>
            </a:endParaRPr>
          </a:p>
          <a:p>
            <a:pPr eaLnBrk="1" hangingPunct="1"/>
            <a:r>
              <a:rPr lang="zh-CN" altLang="en-US" sz="2800" dirty="0" smtClean="0">
                <a:latin typeface="Times New Roman" pitchFamily="18" charset="0"/>
                <a:cs typeface="Times New Roman" pitchFamily="18" charset="0"/>
              </a:rPr>
              <a:t>第九步，判断网络误差是否满足要求。当误差达到预设精度或学习次数大于设定的最大次数，则结束算法。否则，选取下一个学习样本及对应的期望输出，返回到第三步，进入下一轮学习。 </a:t>
            </a:r>
          </a:p>
          <a:p>
            <a:pPr eaLnBrk="1" hangingPunct="1">
              <a:buFont typeface="Wingdings" pitchFamily="2" charset="2"/>
              <a:buNone/>
            </a:pPr>
            <a:endParaRPr lang="en-US" altLang="zh-CN" sz="2800" dirty="0" smtClean="0">
              <a:latin typeface="Times New Roman" pitchFamily="18" charset="0"/>
              <a:cs typeface="Times New Roman" pitchFamily="18" charset="0"/>
            </a:endParaRPr>
          </a:p>
        </p:txBody>
      </p:sp>
      <p:graphicFrame>
        <p:nvGraphicFramePr>
          <p:cNvPr id="20484" name="Object 4"/>
          <p:cNvGraphicFramePr>
            <a:graphicFrameLocks noChangeAspect="1"/>
          </p:cNvGraphicFramePr>
          <p:nvPr>
            <p:extLst>
              <p:ext uri="{D42A27DB-BD31-4B8C-83A1-F6EECF244321}">
                <p14:modId xmlns:p14="http://schemas.microsoft.com/office/powerpoint/2010/main" val="4171245141"/>
              </p:ext>
            </p:extLst>
          </p:nvPr>
        </p:nvGraphicFramePr>
        <p:xfrm>
          <a:off x="1835150" y="1989138"/>
          <a:ext cx="5457825" cy="1247775"/>
        </p:xfrm>
        <a:graphic>
          <a:graphicData uri="http://schemas.openxmlformats.org/presentationml/2006/ole">
            <mc:AlternateContent xmlns:mc="http://schemas.openxmlformats.org/markup-compatibility/2006">
              <mc:Choice xmlns:v="urn:schemas-microsoft-com:vml" Requires="v">
                <p:oleObj spid="_x0000_s29855" name="Equation" r:id="rId3" imgW="1879560" imgH="431640" progId="Equation.DSMT4">
                  <p:embed/>
                </p:oleObj>
              </mc:Choice>
              <mc:Fallback>
                <p:oleObj name="Equation" r:id="rId3" imgW="1879560" imgH="431640" progId="Equation.DSMT4">
                  <p:embed/>
                  <p:pic>
                    <p:nvPicPr>
                      <p:cNvPr id="0" name=""/>
                      <p:cNvPicPr>
                        <a:picLocks noChangeAspect="1" noChangeArrowheads="1"/>
                      </p:cNvPicPr>
                      <p:nvPr/>
                    </p:nvPicPr>
                    <p:blipFill>
                      <a:blip r:embed="rId4"/>
                      <a:srcRect/>
                      <a:stretch>
                        <a:fillRect/>
                      </a:stretch>
                    </p:blipFill>
                    <p:spPr bwMode="auto">
                      <a:xfrm>
                        <a:off x="1835150" y="1989138"/>
                        <a:ext cx="54578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4362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box(in)">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box(in)">
                                      <p:cBhvr>
                                        <p:cTn id="12" dur="500"/>
                                        <p:tgtEl>
                                          <p:spTgt spid="204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animEffect transition="in" filter="strips(upRight)">
                                      <p:cBhvr>
                                        <p:cTn id="17" dur="500"/>
                                        <p:tgtEl>
                                          <p:spTgt spid="20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sp>
        <p:nvSpPr>
          <p:cNvPr id="21507" name="Rectangle 3"/>
          <p:cNvSpPr>
            <a:spLocks noGrp="1" noChangeArrowheads="1"/>
          </p:cNvSpPr>
          <p:nvPr>
            <p:ph type="body" idx="1"/>
          </p:nvPr>
        </p:nvSpPr>
        <p:spPr>
          <a:xfrm>
            <a:off x="714375" y="1241425"/>
            <a:ext cx="7772400" cy="4114800"/>
          </a:xfrm>
        </p:spPr>
        <p:txBody>
          <a:bodyPr/>
          <a:lstStyle/>
          <a:p>
            <a:pPr eaLnBrk="1" hangingPunct="1">
              <a:lnSpc>
                <a:spcPct val="90000"/>
              </a:lnSpc>
            </a:pPr>
            <a:r>
              <a:rPr lang="en-US" altLang="zh-CN" smtClean="0">
                <a:latin typeface="Times New Roman" pitchFamily="18" charset="0"/>
                <a:cs typeface="Times New Roman" pitchFamily="18" charset="0"/>
              </a:rPr>
              <a:t>BP</a:t>
            </a:r>
            <a:r>
              <a:rPr lang="zh-CN" altLang="en-US" smtClean="0">
                <a:latin typeface="Times New Roman" pitchFamily="18" charset="0"/>
                <a:cs typeface="Times New Roman" pitchFamily="18" charset="0"/>
              </a:rPr>
              <a:t>算法直观解释</a:t>
            </a:r>
          </a:p>
          <a:p>
            <a:pPr lvl="1" eaLnBrk="1" hangingPunct="1">
              <a:lnSpc>
                <a:spcPct val="90000"/>
              </a:lnSpc>
            </a:pPr>
            <a:r>
              <a:rPr lang="zh-CN" altLang="en-US" smtClean="0">
                <a:latin typeface="Times New Roman" pitchFamily="18" charset="0"/>
                <a:cs typeface="Times New Roman" pitchFamily="18" charset="0"/>
              </a:rPr>
              <a:t>情况一直观表达</a:t>
            </a:r>
          </a:p>
          <a:p>
            <a:pPr lvl="2" eaLnBrk="1" hangingPunct="1">
              <a:lnSpc>
                <a:spcPct val="90000"/>
              </a:lnSpc>
            </a:pPr>
            <a:r>
              <a:rPr lang="zh-CN" altLang="en-US" smtClean="0">
                <a:latin typeface="Times New Roman" pitchFamily="18" charset="0"/>
                <a:cs typeface="Times New Roman" pitchFamily="18" charset="0"/>
              </a:rPr>
              <a:t>  当误差对权值的偏</a:t>
            </a:r>
          </a:p>
          <a:p>
            <a:pPr lvl="2" eaLnBrk="1" hangingPunct="1">
              <a:lnSpc>
                <a:spcPct val="90000"/>
              </a:lnSpc>
              <a:buFont typeface="Wingdings" pitchFamily="2" charset="2"/>
              <a:buNone/>
            </a:pPr>
            <a:r>
              <a:rPr lang="zh-CN" altLang="en-US" smtClean="0">
                <a:latin typeface="Times New Roman" pitchFamily="18" charset="0"/>
                <a:cs typeface="Times New Roman" pitchFamily="18" charset="0"/>
              </a:rPr>
              <a:t>导数大于零时，权值</a:t>
            </a:r>
          </a:p>
          <a:p>
            <a:pPr lvl="2" eaLnBrk="1" hangingPunct="1">
              <a:lnSpc>
                <a:spcPct val="90000"/>
              </a:lnSpc>
              <a:buFont typeface="Wingdings" pitchFamily="2" charset="2"/>
              <a:buNone/>
            </a:pPr>
            <a:r>
              <a:rPr lang="zh-CN" altLang="en-US" smtClean="0">
                <a:latin typeface="Times New Roman" pitchFamily="18" charset="0"/>
                <a:cs typeface="Times New Roman" pitchFamily="18" charset="0"/>
              </a:rPr>
              <a:t>调整量为负，实际输</a:t>
            </a:r>
          </a:p>
          <a:p>
            <a:pPr lvl="2" eaLnBrk="1" hangingPunct="1">
              <a:lnSpc>
                <a:spcPct val="90000"/>
              </a:lnSpc>
              <a:buFont typeface="Wingdings" pitchFamily="2" charset="2"/>
              <a:buNone/>
            </a:pPr>
            <a:r>
              <a:rPr lang="zh-CN" altLang="en-US" smtClean="0">
                <a:latin typeface="Times New Roman" pitchFamily="18" charset="0"/>
                <a:cs typeface="Times New Roman" pitchFamily="18" charset="0"/>
              </a:rPr>
              <a:t>出大于期望输出，</a:t>
            </a:r>
          </a:p>
          <a:p>
            <a:pPr lvl="2" eaLnBrk="1" hangingPunct="1">
              <a:lnSpc>
                <a:spcPct val="90000"/>
              </a:lnSpc>
              <a:buFont typeface="Wingdings" pitchFamily="2" charset="2"/>
              <a:buNone/>
            </a:pPr>
            <a:r>
              <a:rPr lang="zh-CN" altLang="en-US" smtClean="0">
                <a:latin typeface="Times New Roman" pitchFamily="18" charset="0"/>
                <a:cs typeface="Times New Roman" pitchFamily="18" charset="0"/>
              </a:rPr>
              <a:t>权值向减少方向调整，</a:t>
            </a:r>
          </a:p>
          <a:p>
            <a:pPr lvl="2" eaLnBrk="1" hangingPunct="1">
              <a:lnSpc>
                <a:spcPct val="90000"/>
              </a:lnSpc>
              <a:buFont typeface="Wingdings" pitchFamily="2" charset="2"/>
              <a:buNone/>
            </a:pPr>
            <a:r>
              <a:rPr lang="zh-CN" altLang="en-US" smtClean="0">
                <a:latin typeface="Times New Roman" pitchFamily="18" charset="0"/>
                <a:cs typeface="Times New Roman" pitchFamily="18" charset="0"/>
              </a:rPr>
              <a:t>使得实际输出与期望</a:t>
            </a:r>
          </a:p>
          <a:p>
            <a:pPr lvl="2" eaLnBrk="1" hangingPunct="1">
              <a:lnSpc>
                <a:spcPct val="90000"/>
              </a:lnSpc>
              <a:buFont typeface="Wingdings" pitchFamily="2" charset="2"/>
              <a:buNone/>
            </a:pPr>
            <a:r>
              <a:rPr lang="zh-CN" altLang="en-US" smtClean="0">
                <a:latin typeface="Times New Roman" pitchFamily="18" charset="0"/>
                <a:cs typeface="Times New Roman" pitchFamily="18" charset="0"/>
              </a:rPr>
              <a:t>输出的差减少。</a:t>
            </a:r>
          </a:p>
        </p:txBody>
      </p:sp>
      <p:grpSp>
        <p:nvGrpSpPr>
          <p:cNvPr id="21508" name="Group 4"/>
          <p:cNvGrpSpPr>
            <a:grpSpLocks/>
          </p:cNvGrpSpPr>
          <p:nvPr/>
        </p:nvGrpSpPr>
        <p:grpSpPr bwMode="auto">
          <a:xfrm>
            <a:off x="4859338" y="1628775"/>
            <a:ext cx="3540125" cy="3816350"/>
            <a:chOff x="816" y="851"/>
            <a:chExt cx="1922" cy="2067"/>
          </a:xfrm>
        </p:grpSpPr>
        <p:sp>
          <p:nvSpPr>
            <p:cNvPr id="21509" name="Rectangle 5"/>
            <p:cNvSpPr>
              <a:spLocks noChangeArrowheads="1"/>
            </p:cNvSpPr>
            <p:nvPr/>
          </p:nvSpPr>
          <p:spPr bwMode="auto">
            <a:xfrm>
              <a:off x="2399" y="2178"/>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cs typeface="Times New Roman" pitchFamily="18" charset="0"/>
                </a:rPr>
                <a:t>w</a:t>
              </a:r>
              <a:r>
                <a:rPr kumimoji="1" lang="en-US" altLang="zh-CN" sz="2400" b="1" baseline="-30000">
                  <a:latin typeface="Times New Roman" pitchFamily="18" charset="0"/>
                  <a:cs typeface="Times New Roman" pitchFamily="18" charset="0"/>
                </a:rPr>
                <a:t>ho</a:t>
              </a:r>
            </a:p>
          </p:txBody>
        </p:sp>
        <p:grpSp>
          <p:nvGrpSpPr>
            <p:cNvPr id="21510" name="Group 6"/>
            <p:cNvGrpSpPr>
              <a:grpSpLocks/>
            </p:cNvGrpSpPr>
            <p:nvPr/>
          </p:nvGrpSpPr>
          <p:grpSpPr bwMode="auto">
            <a:xfrm>
              <a:off x="816" y="851"/>
              <a:ext cx="1776" cy="2067"/>
              <a:chOff x="384" y="1856"/>
              <a:chExt cx="1776" cy="2067"/>
            </a:xfrm>
          </p:grpSpPr>
          <p:graphicFrame>
            <p:nvGraphicFramePr>
              <p:cNvPr id="21511" name="Object 7"/>
              <p:cNvGraphicFramePr>
                <a:graphicFrameLocks noChangeAspect="1"/>
              </p:cNvGraphicFramePr>
              <p:nvPr>
                <p:extLst>
                  <p:ext uri="{D42A27DB-BD31-4B8C-83A1-F6EECF244321}">
                    <p14:modId xmlns:p14="http://schemas.microsoft.com/office/powerpoint/2010/main" val="1926363570"/>
                  </p:ext>
                </p:extLst>
              </p:nvPr>
            </p:nvGraphicFramePr>
            <p:xfrm>
              <a:off x="432" y="3510"/>
              <a:ext cx="383" cy="413"/>
            </p:xfrm>
            <a:graphic>
              <a:graphicData uri="http://schemas.openxmlformats.org/presentationml/2006/ole">
                <mc:AlternateContent xmlns:mc="http://schemas.openxmlformats.org/markup-compatibility/2006">
                  <mc:Choice xmlns:v="urn:schemas-microsoft-com:vml" Requires="v">
                    <p:oleObj spid="_x0000_s30879" name="Equation" r:id="rId3" imgW="342720" imgH="431640" progId="Equation.DSMT4">
                      <p:embed/>
                    </p:oleObj>
                  </mc:Choice>
                  <mc:Fallback>
                    <p:oleObj name="Equation" r:id="rId3" imgW="342720" imgH="431640" progId="Equation.DSMT4">
                      <p:embed/>
                      <p:pic>
                        <p:nvPicPr>
                          <p:cNvPr id="0" name=""/>
                          <p:cNvPicPr>
                            <a:picLocks noChangeAspect="1" noChangeArrowheads="1"/>
                          </p:cNvPicPr>
                          <p:nvPr/>
                        </p:nvPicPr>
                        <p:blipFill>
                          <a:blip r:embed="rId4"/>
                          <a:srcRect/>
                          <a:stretch>
                            <a:fillRect/>
                          </a:stretch>
                        </p:blipFill>
                        <p:spPr bwMode="auto">
                          <a:xfrm>
                            <a:off x="432" y="3510"/>
                            <a:ext cx="38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512" name="Group 8"/>
              <p:cNvGrpSpPr>
                <a:grpSpLocks/>
              </p:cNvGrpSpPr>
              <p:nvPr/>
            </p:nvGrpSpPr>
            <p:grpSpPr bwMode="auto">
              <a:xfrm>
                <a:off x="576" y="1920"/>
                <a:ext cx="1584" cy="1344"/>
                <a:chOff x="2440" y="1675"/>
                <a:chExt cx="2520" cy="2340"/>
              </a:xfrm>
            </p:grpSpPr>
            <p:sp>
              <p:nvSpPr>
                <p:cNvPr id="21515" name="Line 9"/>
                <p:cNvSpPr>
                  <a:spLocks noChangeShapeType="1"/>
                </p:cNvSpPr>
                <p:nvPr/>
              </p:nvSpPr>
              <p:spPr bwMode="auto">
                <a:xfrm flipV="1">
                  <a:off x="2440" y="1675"/>
                  <a:ext cx="0" cy="23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6" name="Line 10"/>
                <p:cNvSpPr>
                  <a:spLocks noChangeShapeType="1"/>
                </p:cNvSpPr>
                <p:nvPr/>
              </p:nvSpPr>
              <p:spPr bwMode="auto">
                <a:xfrm>
                  <a:off x="2440" y="4015"/>
                  <a:ext cx="25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7" name="Freeform 11"/>
                <p:cNvSpPr>
                  <a:spLocks/>
                </p:cNvSpPr>
                <p:nvPr/>
              </p:nvSpPr>
              <p:spPr bwMode="auto">
                <a:xfrm rot="512160">
                  <a:off x="2440" y="1987"/>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Lst>
                  <a:ahLst/>
                  <a:cxnLst>
                    <a:cxn ang="T6">
                      <a:pos x="T0" y="T1"/>
                    </a:cxn>
                    <a:cxn ang="T7">
                      <a:pos x="T2" y="T3"/>
                    </a:cxn>
                    <a:cxn ang="T8">
                      <a:pos x="T4" y="T5"/>
                    </a:cxn>
                  </a:cxnLst>
                  <a:rect l="0" t="0" r="r" b="b"/>
                  <a:pathLst>
                    <a:path w="1980" h="1794">
                      <a:moveTo>
                        <a:pt x="0" y="0"/>
                      </a:moveTo>
                      <a:cubicBezTo>
                        <a:pt x="195" y="819"/>
                        <a:pt x="390" y="1638"/>
                        <a:pt x="720" y="1716"/>
                      </a:cubicBezTo>
                      <a:cubicBezTo>
                        <a:pt x="1050" y="1794"/>
                        <a:pt x="1515" y="1131"/>
                        <a:pt x="1980" y="46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18" name="Line 12"/>
                <p:cNvSpPr>
                  <a:spLocks noChangeShapeType="1"/>
                </p:cNvSpPr>
                <p:nvPr/>
              </p:nvSpPr>
              <p:spPr bwMode="auto">
                <a:xfrm flipH="1">
                  <a:off x="2800" y="2611"/>
                  <a:ext cx="1980" cy="14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13" name="Rectangle 13"/>
              <p:cNvSpPr>
                <a:spLocks noChangeArrowheads="1"/>
              </p:cNvSpPr>
              <p:nvPr/>
            </p:nvSpPr>
            <p:spPr bwMode="auto">
              <a:xfrm>
                <a:off x="384" y="1856"/>
                <a:ext cx="185"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Times New Roman" pitchFamily="18" charset="0"/>
                    <a:cs typeface="Times New Roman" pitchFamily="18" charset="0"/>
                  </a:rPr>
                  <a:t>e</a:t>
                </a:r>
              </a:p>
            </p:txBody>
          </p:sp>
          <p:sp>
            <p:nvSpPr>
              <p:cNvPr id="21514" name="Rectangle 14"/>
              <p:cNvSpPr>
                <a:spLocks noChangeArrowheads="1"/>
              </p:cNvSpPr>
              <p:nvPr/>
            </p:nvSpPr>
            <p:spPr bwMode="auto">
              <a:xfrm>
                <a:off x="720" y="3560"/>
                <a:ext cx="135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cs typeface="Times New Roman" pitchFamily="18" charset="0"/>
                  </a:rPr>
                  <a:t>&gt;0</a:t>
                </a:r>
                <a:r>
                  <a:rPr kumimoji="1" lang="zh-CN" altLang="en-US" sz="2400" b="1">
                    <a:latin typeface="Times New Roman" pitchFamily="18" charset="0"/>
                    <a:cs typeface="Times New Roman" pitchFamily="18" charset="0"/>
                  </a:rPr>
                  <a:t>，此时</a:t>
                </a:r>
                <a:r>
                  <a:rPr kumimoji="1" lang="en-US" altLang="zh-CN" sz="2400" b="1">
                    <a:latin typeface="Times New Roman" pitchFamily="18" charset="0"/>
                    <a:cs typeface="Times New Roman" pitchFamily="18" charset="0"/>
                  </a:rPr>
                  <a:t>Δw</a:t>
                </a:r>
                <a:r>
                  <a:rPr kumimoji="1" lang="en-US" altLang="zh-CN" sz="2400" b="1" baseline="-30000">
                    <a:latin typeface="Times New Roman" pitchFamily="18" charset="0"/>
                    <a:cs typeface="Times New Roman" pitchFamily="18" charset="0"/>
                  </a:rPr>
                  <a:t>ho</a:t>
                </a:r>
                <a:r>
                  <a:rPr kumimoji="1" lang="en-US" altLang="zh-CN" sz="2400" b="1">
                    <a:latin typeface="Times New Roman" pitchFamily="18" charset="0"/>
                    <a:cs typeface="Times New Roman" pitchFamily="18" charset="0"/>
                  </a:rPr>
                  <a:t>&lt;0</a:t>
                </a:r>
              </a:p>
            </p:txBody>
          </p:sp>
        </p:grpSp>
      </p:grpSp>
    </p:spTree>
    <p:extLst>
      <p:ext uri="{BB962C8B-B14F-4D97-AF65-F5344CB8AC3E}">
        <p14:creationId xmlns:p14="http://schemas.microsoft.com/office/powerpoint/2010/main" val="4281730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strips(upRight)">
                                      <p:cBhvr>
                                        <p:cTn id="7" dur="500"/>
                                        <p:tgtEl>
                                          <p:spTgt spid="21507">
                                            <p:txEl>
                                              <p:pRg st="1" end="1"/>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21507">
                                            <p:txEl>
                                              <p:pRg st="2" end="2"/>
                                            </p:txEl>
                                          </p:spTgt>
                                        </p:tgtEl>
                                        <p:attrNameLst>
                                          <p:attrName>style.visibility</p:attrName>
                                        </p:attrNameLst>
                                      </p:cBhvr>
                                      <p:to>
                                        <p:strVal val="visible"/>
                                      </p:to>
                                    </p:set>
                                    <p:animEffect transition="in" filter="strips(upRight)">
                                      <p:cBhvr>
                                        <p:cTn id="10" dur="500"/>
                                        <p:tgtEl>
                                          <p:spTgt spid="21507">
                                            <p:txEl>
                                              <p:pRg st="2" end="2"/>
                                            </p:txEl>
                                          </p:spTgt>
                                        </p:tgtEl>
                                      </p:cBhvr>
                                    </p:animEffect>
                                  </p:childTnLst>
                                </p:cTn>
                              </p:par>
                              <p:par>
                                <p:cTn id="11" presetID="18" presetClass="entr" presetSubtype="3" fill="hold"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animEffect transition="in" filter="strips(upRight)">
                                      <p:cBhvr>
                                        <p:cTn id="13" dur="500"/>
                                        <p:tgtEl>
                                          <p:spTgt spid="21507">
                                            <p:txEl>
                                              <p:pRg st="3" end="3"/>
                                            </p:txEl>
                                          </p:spTgt>
                                        </p:tgtEl>
                                      </p:cBhvr>
                                    </p:animEffect>
                                  </p:childTnLst>
                                </p:cTn>
                              </p:par>
                              <p:par>
                                <p:cTn id="14" presetID="18" presetClass="entr" presetSubtype="3" fill="hold" nodeType="withEffect">
                                  <p:stCondLst>
                                    <p:cond delay="0"/>
                                  </p:stCondLst>
                                  <p:childTnLst>
                                    <p:set>
                                      <p:cBhvr>
                                        <p:cTn id="15" dur="1" fill="hold">
                                          <p:stCondLst>
                                            <p:cond delay="0"/>
                                          </p:stCondLst>
                                        </p:cTn>
                                        <p:tgtEl>
                                          <p:spTgt spid="21507">
                                            <p:txEl>
                                              <p:pRg st="4" end="4"/>
                                            </p:txEl>
                                          </p:spTgt>
                                        </p:tgtEl>
                                        <p:attrNameLst>
                                          <p:attrName>style.visibility</p:attrName>
                                        </p:attrNameLst>
                                      </p:cBhvr>
                                      <p:to>
                                        <p:strVal val="visible"/>
                                      </p:to>
                                    </p:set>
                                    <p:animEffect transition="in" filter="strips(upRight)">
                                      <p:cBhvr>
                                        <p:cTn id="16" dur="500"/>
                                        <p:tgtEl>
                                          <p:spTgt spid="21507">
                                            <p:txEl>
                                              <p:pRg st="4" end="4"/>
                                            </p:txEl>
                                          </p:spTgt>
                                        </p:tgtEl>
                                      </p:cBhvr>
                                    </p:animEffect>
                                  </p:childTnLst>
                                </p:cTn>
                              </p:par>
                              <p:par>
                                <p:cTn id="17" presetID="18" presetClass="entr" presetSubtype="3" fill="hold" nodeType="withEffect">
                                  <p:stCondLst>
                                    <p:cond delay="0"/>
                                  </p:stCondLst>
                                  <p:childTnLst>
                                    <p:set>
                                      <p:cBhvr>
                                        <p:cTn id="18" dur="1" fill="hold">
                                          <p:stCondLst>
                                            <p:cond delay="0"/>
                                          </p:stCondLst>
                                        </p:cTn>
                                        <p:tgtEl>
                                          <p:spTgt spid="21507">
                                            <p:txEl>
                                              <p:pRg st="5" end="5"/>
                                            </p:txEl>
                                          </p:spTgt>
                                        </p:tgtEl>
                                        <p:attrNameLst>
                                          <p:attrName>style.visibility</p:attrName>
                                        </p:attrNameLst>
                                      </p:cBhvr>
                                      <p:to>
                                        <p:strVal val="visible"/>
                                      </p:to>
                                    </p:set>
                                    <p:animEffect transition="in" filter="strips(upRight)">
                                      <p:cBhvr>
                                        <p:cTn id="19" dur="500"/>
                                        <p:tgtEl>
                                          <p:spTgt spid="21507">
                                            <p:txEl>
                                              <p:pRg st="5" end="5"/>
                                            </p:txEl>
                                          </p:spTgt>
                                        </p:tgtEl>
                                      </p:cBhvr>
                                    </p:animEffect>
                                  </p:childTnLst>
                                </p:cTn>
                              </p:par>
                              <p:par>
                                <p:cTn id="20" presetID="18" presetClass="entr" presetSubtype="3" fill="hold" nodeType="withEffect">
                                  <p:stCondLst>
                                    <p:cond delay="0"/>
                                  </p:stCondLst>
                                  <p:childTnLst>
                                    <p:set>
                                      <p:cBhvr>
                                        <p:cTn id="21" dur="1" fill="hold">
                                          <p:stCondLst>
                                            <p:cond delay="0"/>
                                          </p:stCondLst>
                                        </p:cTn>
                                        <p:tgtEl>
                                          <p:spTgt spid="21507">
                                            <p:txEl>
                                              <p:pRg st="6" end="6"/>
                                            </p:txEl>
                                          </p:spTgt>
                                        </p:tgtEl>
                                        <p:attrNameLst>
                                          <p:attrName>style.visibility</p:attrName>
                                        </p:attrNameLst>
                                      </p:cBhvr>
                                      <p:to>
                                        <p:strVal val="visible"/>
                                      </p:to>
                                    </p:set>
                                    <p:animEffect transition="in" filter="strips(upRight)">
                                      <p:cBhvr>
                                        <p:cTn id="22" dur="500"/>
                                        <p:tgtEl>
                                          <p:spTgt spid="21507">
                                            <p:txEl>
                                              <p:pRg st="6" end="6"/>
                                            </p:txEl>
                                          </p:spTgt>
                                        </p:tgtEl>
                                      </p:cBhvr>
                                    </p:animEffect>
                                  </p:childTnLst>
                                </p:cTn>
                              </p:par>
                              <p:par>
                                <p:cTn id="23" presetID="18" presetClass="entr" presetSubtype="3" fill="hold" nodeType="withEffect">
                                  <p:stCondLst>
                                    <p:cond delay="0"/>
                                  </p:stCondLst>
                                  <p:childTnLst>
                                    <p:set>
                                      <p:cBhvr>
                                        <p:cTn id="24" dur="1" fill="hold">
                                          <p:stCondLst>
                                            <p:cond delay="0"/>
                                          </p:stCondLst>
                                        </p:cTn>
                                        <p:tgtEl>
                                          <p:spTgt spid="21507">
                                            <p:txEl>
                                              <p:pRg st="7" end="7"/>
                                            </p:txEl>
                                          </p:spTgt>
                                        </p:tgtEl>
                                        <p:attrNameLst>
                                          <p:attrName>style.visibility</p:attrName>
                                        </p:attrNameLst>
                                      </p:cBhvr>
                                      <p:to>
                                        <p:strVal val="visible"/>
                                      </p:to>
                                    </p:set>
                                    <p:animEffect transition="in" filter="strips(upRight)">
                                      <p:cBhvr>
                                        <p:cTn id="25" dur="500"/>
                                        <p:tgtEl>
                                          <p:spTgt spid="21507">
                                            <p:txEl>
                                              <p:pRg st="7" end="7"/>
                                            </p:txEl>
                                          </p:spTgt>
                                        </p:tgtEl>
                                      </p:cBhvr>
                                    </p:animEffect>
                                  </p:childTnLst>
                                </p:cTn>
                              </p:par>
                              <p:par>
                                <p:cTn id="26" presetID="18" presetClass="entr" presetSubtype="3" fill="hold" nodeType="withEffect">
                                  <p:stCondLst>
                                    <p:cond delay="0"/>
                                  </p:stCondLst>
                                  <p:childTnLst>
                                    <p:set>
                                      <p:cBhvr>
                                        <p:cTn id="27" dur="1" fill="hold">
                                          <p:stCondLst>
                                            <p:cond delay="0"/>
                                          </p:stCondLst>
                                        </p:cTn>
                                        <p:tgtEl>
                                          <p:spTgt spid="21507">
                                            <p:txEl>
                                              <p:pRg st="8" end="8"/>
                                            </p:txEl>
                                          </p:spTgt>
                                        </p:tgtEl>
                                        <p:attrNameLst>
                                          <p:attrName>style.visibility</p:attrName>
                                        </p:attrNameLst>
                                      </p:cBhvr>
                                      <p:to>
                                        <p:strVal val="visible"/>
                                      </p:to>
                                    </p:set>
                                    <p:animEffect transition="in" filter="strips(upRight)">
                                      <p:cBhvr>
                                        <p:cTn id="28" dur="500"/>
                                        <p:tgtEl>
                                          <p:spTgt spid="21507">
                                            <p:txEl>
                                              <p:pRg st="8" end="8"/>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21508"/>
                                        </p:tgtEl>
                                        <p:attrNameLst>
                                          <p:attrName>style.visibility</p:attrName>
                                        </p:attrNameLst>
                                      </p:cBhvr>
                                      <p:to>
                                        <p:strVal val="visible"/>
                                      </p:to>
                                    </p:set>
                                    <p:anim calcmode="lin" valueType="num">
                                      <p:cBhvr additive="base">
                                        <p:cTn id="33" dur="500" fill="hold"/>
                                        <p:tgtEl>
                                          <p:spTgt spid="21508"/>
                                        </p:tgtEl>
                                        <p:attrNameLst>
                                          <p:attrName>ppt_x</p:attrName>
                                        </p:attrNameLst>
                                      </p:cBhvr>
                                      <p:tavLst>
                                        <p:tav tm="0">
                                          <p:val>
                                            <p:strVal val="1+#ppt_w/2"/>
                                          </p:val>
                                        </p:tav>
                                        <p:tav tm="100000">
                                          <p:val>
                                            <p:strVal val="#ppt_x"/>
                                          </p:val>
                                        </p:tav>
                                      </p:tavLst>
                                    </p:anim>
                                    <p:anim calcmode="lin" valueType="num">
                                      <p:cBhvr additive="base">
                                        <p:cTn id="34" dur="500" fill="hold"/>
                                        <p:tgtEl>
                                          <p:spTgt spid="215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kumimoji="1" lang="en-US" altLang="zh-CN" smtClean="0">
                <a:latin typeface="Times New Roman" pitchFamily="18" charset="0"/>
                <a:cs typeface="Times New Roman" pitchFamily="18" charset="0"/>
              </a:rPr>
              <a:t>2.   BP</a:t>
            </a:r>
            <a:r>
              <a:rPr kumimoji="1" lang="zh-CN" altLang="en-US" smtClean="0">
                <a:latin typeface="Times New Roman" pitchFamily="18" charset="0"/>
                <a:cs typeface="Times New Roman" pitchFamily="18" charset="0"/>
              </a:rPr>
              <a:t>网络的标准学习算法</a:t>
            </a:r>
          </a:p>
        </p:txBody>
      </p:sp>
      <p:sp>
        <p:nvSpPr>
          <p:cNvPr id="22531" name="Rectangle 3"/>
          <p:cNvSpPr>
            <a:spLocks noGrp="1" noChangeArrowheads="1"/>
          </p:cNvSpPr>
          <p:nvPr>
            <p:ph type="body" idx="1"/>
          </p:nvPr>
        </p:nvSpPr>
        <p:spPr>
          <a:xfrm>
            <a:off x="742950" y="1273175"/>
            <a:ext cx="7772400" cy="4114800"/>
          </a:xfrm>
        </p:spPr>
        <p:txBody>
          <a:bodyPr/>
          <a:lstStyle/>
          <a:p>
            <a:pPr eaLnBrk="1" hangingPunct="1"/>
            <a:r>
              <a:rPr lang="en-US" altLang="zh-CN" dirty="0" smtClean="0">
                <a:latin typeface="Times New Roman" pitchFamily="18" charset="0"/>
                <a:cs typeface="Times New Roman" pitchFamily="18" charset="0"/>
              </a:rPr>
              <a:t>BP</a:t>
            </a:r>
            <a:r>
              <a:rPr lang="zh-CN" altLang="en-US" dirty="0" smtClean="0">
                <a:latin typeface="Times New Roman" pitchFamily="18" charset="0"/>
                <a:cs typeface="Times New Roman" pitchFamily="18" charset="0"/>
              </a:rPr>
              <a:t>算法直解释</a:t>
            </a:r>
          </a:p>
          <a:p>
            <a:pPr lvl="1" eaLnBrk="1" hangingPunct="1"/>
            <a:r>
              <a:rPr lang="zh-CN" altLang="en-US" dirty="0" smtClean="0">
                <a:latin typeface="Times New Roman" pitchFamily="18" charset="0"/>
                <a:cs typeface="Times New Roman" pitchFamily="18" charset="0"/>
              </a:rPr>
              <a:t>情况二直观表达</a:t>
            </a:r>
          </a:p>
          <a:p>
            <a:pPr lvl="2" eaLnBrk="1" hangingPunct="1"/>
            <a:r>
              <a:rPr lang="zh-CN" altLang="en-US" dirty="0" smtClean="0">
                <a:latin typeface="Times New Roman" pitchFamily="18" charset="0"/>
                <a:cs typeface="Times New Roman" pitchFamily="18" charset="0"/>
              </a:rPr>
              <a:t>当误差对权值的偏导数</a:t>
            </a:r>
          </a:p>
          <a:p>
            <a:pPr lvl="2" eaLnBrk="1" hangingPunct="1">
              <a:buFont typeface="Wingdings" pitchFamily="2" charset="2"/>
              <a:buNone/>
            </a:pPr>
            <a:r>
              <a:rPr lang="zh-CN" altLang="en-US" dirty="0" smtClean="0">
                <a:latin typeface="Times New Roman" pitchFamily="18" charset="0"/>
                <a:cs typeface="Times New Roman" pitchFamily="18" charset="0"/>
              </a:rPr>
              <a:t>小于零时，权值调整量</a:t>
            </a:r>
          </a:p>
          <a:p>
            <a:pPr lvl="2" eaLnBrk="1" hangingPunct="1">
              <a:buFont typeface="Wingdings" pitchFamily="2" charset="2"/>
              <a:buNone/>
            </a:pPr>
            <a:r>
              <a:rPr lang="zh-CN" altLang="en-US" dirty="0" smtClean="0">
                <a:latin typeface="Times New Roman" pitchFamily="18" charset="0"/>
                <a:cs typeface="Times New Roman" pitchFamily="18" charset="0"/>
              </a:rPr>
              <a:t>为正，实际输出少于期</a:t>
            </a:r>
          </a:p>
          <a:p>
            <a:pPr lvl="2" eaLnBrk="1" hangingPunct="1">
              <a:buFont typeface="Wingdings" pitchFamily="2" charset="2"/>
              <a:buNone/>
            </a:pPr>
            <a:r>
              <a:rPr lang="zh-CN" altLang="en-US" dirty="0" smtClean="0">
                <a:latin typeface="Times New Roman" pitchFamily="18" charset="0"/>
                <a:cs typeface="Times New Roman" pitchFamily="18" charset="0"/>
              </a:rPr>
              <a:t>望输出，权值向增大方向</a:t>
            </a:r>
          </a:p>
          <a:p>
            <a:pPr lvl="2" eaLnBrk="1" hangingPunct="1">
              <a:buFont typeface="Wingdings" pitchFamily="2" charset="2"/>
              <a:buNone/>
            </a:pPr>
            <a:r>
              <a:rPr lang="zh-CN" altLang="en-US" dirty="0" smtClean="0">
                <a:latin typeface="Times New Roman" pitchFamily="18" charset="0"/>
                <a:cs typeface="Times New Roman" pitchFamily="18" charset="0"/>
              </a:rPr>
              <a:t>调整，使得实际输出与期</a:t>
            </a:r>
          </a:p>
          <a:p>
            <a:pPr lvl="2" eaLnBrk="1" hangingPunct="1">
              <a:buFont typeface="Wingdings" pitchFamily="2" charset="2"/>
              <a:buNone/>
            </a:pPr>
            <a:r>
              <a:rPr lang="zh-CN" altLang="en-US" dirty="0" smtClean="0">
                <a:latin typeface="Times New Roman" pitchFamily="18" charset="0"/>
                <a:cs typeface="Times New Roman" pitchFamily="18" charset="0"/>
              </a:rPr>
              <a:t>望输出的差减少。</a:t>
            </a:r>
          </a:p>
          <a:p>
            <a:pPr lvl="2" eaLnBrk="1" hangingPunct="1"/>
            <a:endParaRPr lang="zh-CN" altLang="en-US" dirty="0" smtClean="0">
              <a:latin typeface="Times New Roman" pitchFamily="18" charset="0"/>
              <a:cs typeface="Times New Roman" pitchFamily="18" charset="0"/>
            </a:endParaRPr>
          </a:p>
          <a:p>
            <a:pPr lvl="2" eaLnBrk="1" hangingPunct="1"/>
            <a:endParaRPr lang="zh-CN" altLang="en-US" dirty="0" smtClean="0">
              <a:latin typeface="Times New Roman" pitchFamily="18" charset="0"/>
              <a:cs typeface="Times New Roman" pitchFamily="18" charset="0"/>
            </a:endParaRPr>
          </a:p>
          <a:p>
            <a:pPr lvl="2" eaLnBrk="1" hangingPunct="1"/>
            <a:endParaRPr lang="zh-CN" altLang="en-US" dirty="0" smtClean="0">
              <a:latin typeface="Times New Roman" pitchFamily="18" charset="0"/>
              <a:cs typeface="Times New Roman" pitchFamily="18" charset="0"/>
            </a:endParaRPr>
          </a:p>
          <a:p>
            <a:pPr eaLnBrk="1" hangingPunct="1">
              <a:buFont typeface="Wingdings" pitchFamily="2" charset="2"/>
              <a:buNone/>
            </a:pPr>
            <a:endParaRPr lang="zh-CN" altLang="en-US" dirty="0" smtClean="0">
              <a:latin typeface="Times New Roman" pitchFamily="18" charset="0"/>
              <a:cs typeface="Times New Roman" pitchFamily="18" charset="0"/>
            </a:endParaRPr>
          </a:p>
          <a:p>
            <a:pPr eaLnBrk="1" hangingPunct="1"/>
            <a:endParaRPr lang="en-US" altLang="zh-CN" dirty="0" smtClean="0">
              <a:latin typeface="Times New Roman" pitchFamily="18" charset="0"/>
              <a:cs typeface="Times New Roman" pitchFamily="18" charset="0"/>
            </a:endParaRPr>
          </a:p>
        </p:txBody>
      </p:sp>
      <p:grpSp>
        <p:nvGrpSpPr>
          <p:cNvPr id="22532" name="Group 4"/>
          <p:cNvGrpSpPr>
            <a:grpSpLocks/>
          </p:cNvGrpSpPr>
          <p:nvPr/>
        </p:nvGrpSpPr>
        <p:grpSpPr bwMode="auto">
          <a:xfrm>
            <a:off x="5003800" y="1557338"/>
            <a:ext cx="3548063" cy="3824287"/>
            <a:chOff x="3360" y="1475"/>
            <a:chExt cx="2097" cy="2119"/>
          </a:xfrm>
        </p:grpSpPr>
        <p:grpSp>
          <p:nvGrpSpPr>
            <p:cNvPr id="22533" name="Group 5"/>
            <p:cNvGrpSpPr>
              <a:grpSpLocks/>
            </p:cNvGrpSpPr>
            <p:nvPr/>
          </p:nvGrpSpPr>
          <p:grpSpPr bwMode="auto">
            <a:xfrm>
              <a:off x="3360" y="1475"/>
              <a:ext cx="1951" cy="2119"/>
              <a:chOff x="3264" y="1811"/>
              <a:chExt cx="1951" cy="2119"/>
            </a:xfrm>
          </p:grpSpPr>
          <p:graphicFrame>
            <p:nvGraphicFramePr>
              <p:cNvPr id="22535" name="Object 6"/>
              <p:cNvGraphicFramePr>
                <a:graphicFrameLocks noChangeAspect="1"/>
              </p:cNvGraphicFramePr>
              <p:nvPr>
                <p:extLst>
                  <p:ext uri="{D42A27DB-BD31-4B8C-83A1-F6EECF244321}">
                    <p14:modId xmlns:p14="http://schemas.microsoft.com/office/powerpoint/2010/main" val="1463255706"/>
                  </p:ext>
                </p:extLst>
              </p:nvPr>
            </p:nvGraphicFramePr>
            <p:xfrm>
              <a:off x="3600" y="3557"/>
              <a:ext cx="384" cy="373"/>
            </p:xfrm>
            <a:graphic>
              <a:graphicData uri="http://schemas.openxmlformats.org/presentationml/2006/ole">
                <mc:AlternateContent xmlns:mc="http://schemas.openxmlformats.org/markup-compatibility/2006">
                  <mc:Choice xmlns:v="urn:schemas-microsoft-com:vml" Requires="v">
                    <p:oleObj spid="_x0000_s31903" name="Equation" r:id="rId3" imgW="342720" imgH="431640" progId="Equation.DSMT4">
                      <p:embed/>
                    </p:oleObj>
                  </mc:Choice>
                  <mc:Fallback>
                    <p:oleObj name="Equation" r:id="rId3" imgW="342720" imgH="431640" progId="Equation.DSMT4">
                      <p:embed/>
                      <p:pic>
                        <p:nvPicPr>
                          <p:cNvPr id="0" name=""/>
                          <p:cNvPicPr>
                            <a:picLocks noChangeAspect="1" noChangeArrowheads="1"/>
                          </p:cNvPicPr>
                          <p:nvPr/>
                        </p:nvPicPr>
                        <p:blipFill>
                          <a:blip r:embed="rId4"/>
                          <a:srcRect/>
                          <a:stretch>
                            <a:fillRect/>
                          </a:stretch>
                        </p:blipFill>
                        <p:spPr bwMode="auto">
                          <a:xfrm>
                            <a:off x="3600" y="3557"/>
                            <a:ext cx="384"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36" name="Group 7"/>
              <p:cNvGrpSpPr>
                <a:grpSpLocks/>
              </p:cNvGrpSpPr>
              <p:nvPr/>
            </p:nvGrpSpPr>
            <p:grpSpPr bwMode="auto">
              <a:xfrm>
                <a:off x="3504" y="1872"/>
                <a:ext cx="1680" cy="1392"/>
                <a:chOff x="6040" y="1675"/>
                <a:chExt cx="2520" cy="2340"/>
              </a:xfrm>
            </p:grpSpPr>
            <p:sp>
              <p:nvSpPr>
                <p:cNvPr id="22539" name="Line 8"/>
                <p:cNvSpPr>
                  <a:spLocks noChangeShapeType="1"/>
                </p:cNvSpPr>
                <p:nvPr/>
              </p:nvSpPr>
              <p:spPr bwMode="auto">
                <a:xfrm>
                  <a:off x="6040" y="4015"/>
                  <a:ext cx="25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0" name="Line 9"/>
                <p:cNvSpPr>
                  <a:spLocks noChangeShapeType="1"/>
                </p:cNvSpPr>
                <p:nvPr/>
              </p:nvSpPr>
              <p:spPr bwMode="auto">
                <a:xfrm flipV="1">
                  <a:off x="6040" y="1675"/>
                  <a:ext cx="0" cy="23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1" name="Freeform 10"/>
                <p:cNvSpPr>
                  <a:spLocks/>
                </p:cNvSpPr>
                <p:nvPr/>
              </p:nvSpPr>
              <p:spPr bwMode="auto">
                <a:xfrm rot="710108" flipH="1">
                  <a:off x="6400" y="1987"/>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Lst>
                  <a:ahLst/>
                  <a:cxnLst>
                    <a:cxn ang="T6">
                      <a:pos x="T0" y="T1"/>
                    </a:cxn>
                    <a:cxn ang="T7">
                      <a:pos x="T2" y="T3"/>
                    </a:cxn>
                    <a:cxn ang="T8">
                      <a:pos x="T4" y="T5"/>
                    </a:cxn>
                  </a:cxnLst>
                  <a:rect l="0" t="0" r="r" b="b"/>
                  <a:pathLst>
                    <a:path w="1980" h="1794">
                      <a:moveTo>
                        <a:pt x="0" y="0"/>
                      </a:moveTo>
                      <a:cubicBezTo>
                        <a:pt x="195" y="819"/>
                        <a:pt x="390" y="1638"/>
                        <a:pt x="720" y="1716"/>
                      </a:cubicBezTo>
                      <a:cubicBezTo>
                        <a:pt x="1050" y="1794"/>
                        <a:pt x="1515" y="1131"/>
                        <a:pt x="1980" y="46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42" name="Line 11"/>
                <p:cNvSpPr>
                  <a:spLocks noChangeShapeType="1"/>
                </p:cNvSpPr>
                <p:nvPr/>
              </p:nvSpPr>
              <p:spPr bwMode="auto">
                <a:xfrm>
                  <a:off x="6400" y="2455"/>
                  <a:ext cx="1080" cy="15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37" name="Rectangle 12"/>
              <p:cNvSpPr>
                <a:spLocks noChangeArrowheads="1"/>
              </p:cNvSpPr>
              <p:nvPr/>
            </p:nvSpPr>
            <p:spPr bwMode="auto">
              <a:xfrm>
                <a:off x="3264" y="1811"/>
                <a:ext cx="2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Times New Roman" pitchFamily="18" charset="0"/>
                    <a:cs typeface="Times New Roman" pitchFamily="18" charset="0"/>
                  </a:rPr>
                  <a:t>e</a:t>
                </a:r>
              </a:p>
            </p:txBody>
          </p:sp>
          <p:sp>
            <p:nvSpPr>
              <p:cNvPr id="22538" name="Rectangle 13"/>
              <p:cNvSpPr>
                <a:spLocks noChangeArrowheads="1"/>
              </p:cNvSpPr>
              <p:nvPr/>
            </p:nvSpPr>
            <p:spPr bwMode="auto">
              <a:xfrm>
                <a:off x="3888" y="3571"/>
                <a:ext cx="1327"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cs typeface="Times New Roman" pitchFamily="18" charset="0"/>
                  </a:rPr>
                  <a:t>&lt;0, </a:t>
                </a:r>
                <a:r>
                  <a:rPr kumimoji="1" lang="zh-CN" altLang="en-US" sz="2400" b="1">
                    <a:latin typeface="Times New Roman" pitchFamily="18" charset="0"/>
                    <a:cs typeface="Times New Roman" pitchFamily="18" charset="0"/>
                  </a:rPr>
                  <a:t>此时</a:t>
                </a:r>
                <a:r>
                  <a:rPr kumimoji="1" lang="en-US" altLang="zh-CN" sz="2400" b="1">
                    <a:latin typeface="Times New Roman" pitchFamily="18" charset="0"/>
                    <a:cs typeface="Times New Roman" pitchFamily="18" charset="0"/>
                  </a:rPr>
                  <a:t>Δw</a:t>
                </a:r>
                <a:r>
                  <a:rPr kumimoji="1" lang="en-US" altLang="zh-CN" sz="2400" b="1" baseline="-30000">
                    <a:latin typeface="Times New Roman" pitchFamily="18" charset="0"/>
                    <a:cs typeface="Times New Roman" pitchFamily="18" charset="0"/>
                  </a:rPr>
                  <a:t>ho</a:t>
                </a:r>
                <a:r>
                  <a:rPr kumimoji="1" lang="en-US" altLang="zh-CN" sz="2400" b="1">
                    <a:latin typeface="Times New Roman" pitchFamily="18" charset="0"/>
                    <a:cs typeface="Times New Roman" pitchFamily="18" charset="0"/>
                  </a:rPr>
                  <a:t>&gt;0</a:t>
                </a:r>
              </a:p>
            </p:txBody>
          </p:sp>
        </p:grpSp>
        <p:sp>
          <p:nvSpPr>
            <p:cNvPr id="22534" name="Rectangle 14"/>
            <p:cNvSpPr>
              <a:spLocks noChangeArrowheads="1"/>
            </p:cNvSpPr>
            <p:nvPr/>
          </p:nvSpPr>
          <p:spPr bwMode="auto">
            <a:xfrm>
              <a:off x="5088" y="2850"/>
              <a:ext cx="36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cs typeface="Times New Roman" pitchFamily="18" charset="0"/>
                </a:rPr>
                <a:t>w</a:t>
              </a:r>
              <a:r>
                <a:rPr kumimoji="1" lang="en-US" altLang="zh-CN" sz="2400" b="1" baseline="-30000">
                  <a:latin typeface="Times New Roman" pitchFamily="18" charset="0"/>
                  <a:cs typeface="Times New Roman" pitchFamily="18" charset="0"/>
                </a:rPr>
                <a:t>ho</a:t>
              </a:r>
            </a:p>
          </p:txBody>
        </p:sp>
      </p:grpSp>
    </p:spTree>
    <p:extLst>
      <p:ext uri="{BB962C8B-B14F-4D97-AF65-F5344CB8AC3E}">
        <p14:creationId xmlns:p14="http://schemas.microsoft.com/office/powerpoint/2010/main" val="4124334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strips(upRight)">
                                      <p:cBhvr>
                                        <p:cTn id="7" dur="500"/>
                                        <p:tgtEl>
                                          <p:spTgt spid="22531">
                                            <p:txEl>
                                              <p:pRg st="1" end="1"/>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strips(upRight)">
                                      <p:cBhvr>
                                        <p:cTn id="10" dur="500"/>
                                        <p:tgtEl>
                                          <p:spTgt spid="22531">
                                            <p:txEl>
                                              <p:pRg st="2" end="2"/>
                                            </p:txEl>
                                          </p:spTgt>
                                        </p:tgtEl>
                                      </p:cBhvr>
                                    </p:animEffect>
                                  </p:childTnLst>
                                </p:cTn>
                              </p:par>
                              <p:par>
                                <p:cTn id="11" presetID="18" presetClass="entr" presetSubtype="3" fill="hold"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Effect transition="in" filter="strips(upRight)">
                                      <p:cBhvr>
                                        <p:cTn id="13" dur="500"/>
                                        <p:tgtEl>
                                          <p:spTgt spid="22531">
                                            <p:txEl>
                                              <p:pRg st="3" end="3"/>
                                            </p:txEl>
                                          </p:spTgt>
                                        </p:tgtEl>
                                      </p:cBhvr>
                                    </p:animEffect>
                                  </p:childTnLst>
                                </p:cTn>
                              </p:par>
                              <p:par>
                                <p:cTn id="14" presetID="18" presetClass="entr" presetSubtype="3" fill="hold" nodeType="withEffect">
                                  <p:stCondLst>
                                    <p:cond delay="0"/>
                                  </p:stCondLst>
                                  <p:childTnLst>
                                    <p:set>
                                      <p:cBhvr>
                                        <p:cTn id="15" dur="1" fill="hold">
                                          <p:stCondLst>
                                            <p:cond delay="0"/>
                                          </p:stCondLst>
                                        </p:cTn>
                                        <p:tgtEl>
                                          <p:spTgt spid="22531">
                                            <p:txEl>
                                              <p:pRg st="4" end="4"/>
                                            </p:txEl>
                                          </p:spTgt>
                                        </p:tgtEl>
                                        <p:attrNameLst>
                                          <p:attrName>style.visibility</p:attrName>
                                        </p:attrNameLst>
                                      </p:cBhvr>
                                      <p:to>
                                        <p:strVal val="visible"/>
                                      </p:to>
                                    </p:set>
                                    <p:animEffect transition="in" filter="strips(upRight)">
                                      <p:cBhvr>
                                        <p:cTn id="16" dur="500"/>
                                        <p:tgtEl>
                                          <p:spTgt spid="22531">
                                            <p:txEl>
                                              <p:pRg st="4" end="4"/>
                                            </p:txEl>
                                          </p:spTgt>
                                        </p:tgtEl>
                                      </p:cBhvr>
                                    </p:animEffect>
                                  </p:childTnLst>
                                </p:cTn>
                              </p:par>
                              <p:par>
                                <p:cTn id="17" presetID="18" presetClass="entr" presetSubtype="3" fill="hold" nodeType="with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animEffect transition="in" filter="strips(upRight)">
                                      <p:cBhvr>
                                        <p:cTn id="19" dur="500"/>
                                        <p:tgtEl>
                                          <p:spTgt spid="22531">
                                            <p:txEl>
                                              <p:pRg st="5" end="5"/>
                                            </p:txEl>
                                          </p:spTgt>
                                        </p:tgtEl>
                                      </p:cBhvr>
                                    </p:animEffect>
                                  </p:childTnLst>
                                </p:cTn>
                              </p:par>
                              <p:par>
                                <p:cTn id="20" presetID="18" presetClass="entr" presetSubtype="3" fill="hold" nodeType="withEffect">
                                  <p:stCondLst>
                                    <p:cond delay="0"/>
                                  </p:stCondLst>
                                  <p:childTnLst>
                                    <p:set>
                                      <p:cBhvr>
                                        <p:cTn id="21" dur="1" fill="hold">
                                          <p:stCondLst>
                                            <p:cond delay="0"/>
                                          </p:stCondLst>
                                        </p:cTn>
                                        <p:tgtEl>
                                          <p:spTgt spid="22531">
                                            <p:txEl>
                                              <p:pRg st="6" end="6"/>
                                            </p:txEl>
                                          </p:spTgt>
                                        </p:tgtEl>
                                        <p:attrNameLst>
                                          <p:attrName>style.visibility</p:attrName>
                                        </p:attrNameLst>
                                      </p:cBhvr>
                                      <p:to>
                                        <p:strVal val="visible"/>
                                      </p:to>
                                    </p:set>
                                    <p:animEffect transition="in" filter="strips(upRight)">
                                      <p:cBhvr>
                                        <p:cTn id="22" dur="500"/>
                                        <p:tgtEl>
                                          <p:spTgt spid="22531">
                                            <p:txEl>
                                              <p:pRg st="6" end="6"/>
                                            </p:txEl>
                                          </p:spTgt>
                                        </p:tgtEl>
                                      </p:cBhvr>
                                    </p:animEffect>
                                  </p:childTnLst>
                                </p:cTn>
                              </p:par>
                              <p:par>
                                <p:cTn id="23" presetID="18" presetClass="entr" presetSubtype="3" fill="hold" nodeType="withEffect">
                                  <p:stCondLst>
                                    <p:cond delay="0"/>
                                  </p:stCondLst>
                                  <p:childTnLst>
                                    <p:set>
                                      <p:cBhvr>
                                        <p:cTn id="24" dur="1" fill="hold">
                                          <p:stCondLst>
                                            <p:cond delay="0"/>
                                          </p:stCondLst>
                                        </p:cTn>
                                        <p:tgtEl>
                                          <p:spTgt spid="22531">
                                            <p:txEl>
                                              <p:pRg st="7" end="7"/>
                                            </p:txEl>
                                          </p:spTgt>
                                        </p:tgtEl>
                                        <p:attrNameLst>
                                          <p:attrName>style.visibility</p:attrName>
                                        </p:attrNameLst>
                                      </p:cBhvr>
                                      <p:to>
                                        <p:strVal val="visible"/>
                                      </p:to>
                                    </p:set>
                                    <p:animEffect transition="in" filter="strips(upRight)">
                                      <p:cBhvr>
                                        <p:cTn id="25" dur="500"/>
                                        <p:tgtEl>
                                          <p:spTgt spid="22531">
                                            <p:txEl>
                                              <p:pRg st="7" end="7"/>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22532"/>
                                        </p:tgtEl>
                                        <p:attrNameLst>
                                          <p:attrName>style.visibility</p:attrName>
                                        </p:attrNameLst>
                                      </p:cBhvr>
                                      <p:to>
                                        <p:strVal val="visible"/>
                                      </p:to>
                                    </p:set>
                                    <p:anim calcmode="lin" valueType="num">
                                      <p:cBhvr additive="base">
                                        <p:cTn id="30" dur="500" fill="hold"/>
                                        <p:tgtEl>
                                          <p:spTgt spid="22532"/>
                                        </p:tgtEl>
                                        <p:attrNameLst>
                                          <p:attrName>ppt_x</p:attrName>
                                        </p:attrNameLst>
                                      </p:cBhvr>
                                      <p:tavLst>
                                        <p:tav tm="0">
                                          <p:val>
                                            <p:strVal val="1+#ppt_w/2"/>
                                          </p:val>
                                        </p:tav>
                                        <p:tav tm="100000">
                                          <p:val>
                                            <p:strVal val="#ppt_x"/>
                                          </p:val>
                                        </p:tav>
                                      </p:tavLst>
                                    </p:anim>
                                    <p:anim calcmode="lin" valueType="num">
                                      <p:cBhvr additive="base">
                                        <p:cTn id="31" dur="500" fill="hold"/>
                                        <p:tgtEl>
                                          <p:spTgt spid="225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z="3200" dirty="0" smtClean="0">
                <a:latin typeface="Times New Roman" pitchFamily="18" charset="0"/>
                <a:cs typeface="Times New Roman" pitchFamily="18" charset="0"/>
              </a:rPr>
              <a:t>3.   BP</a:t>
            </a:r>
            <a:r>
              <a:rPr lang="zh-CN" altLang="en-US" sz="3200" dirty="0" smtClean="0">
                <a:latin typeface="Times New Roman" pitchFamily="18" charset="0"/>
                <a:cs typeface="Times New Roman" pitchFamily="18" charset="0"/>
              </a:rPr>
              <a:t>神经网络学习算法的</a:t>
            </a:r>
            <a:r>
              <a:rPr lang="en-US" altLang="zh-CN" sz="3200" dirty="0" smtClean="0">
                <a:latin typeface="Times New Roman" pitchFamily="18" charset="0"/>
                <a:cs typeface="Times New Roman" pitchFamily="18" charset="0"/>
              </a:rPr>
              <a:t>Java</a:t>
            </a:r>
            <a:r>
              <a:rPr lang="zh-CN" altLang="en-US" sz="3200" dirty="0" smtClean="0">
                <a:latin typeface="Times New Roman" pitchFamily="18" charset="0"/>
                <a:cs typeface="Times New Roman" pitchFamily="18" charset="0"/>
              </a:rPr>
              <a:t>实现</a:t>
            </a:r>
            <a:r>
              <a:rPr lang="zh-CN" altLang="en-US" sz="4000" dirty="0" smtClean="0">
                <a:latin typeface="Times New Roman" pitchFamily="18" charset="0"/>
                <a:cs typeface="Times New Roman" pitchFamily="18" charset="0"/>
              </a:rPr>
              <a:t> </a:t>
            </a:r>
          </a:p>
        </p:txBody>
      </p:sp>
      <p:pic>
        <p:nvPicPr>
          <p:cNvPr id="33794" name="Picture 2" descr="https://images2015.cnblogs.com/blog/961148/201707/961148-20170721154744527-1721074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835488"/>
            <a:ext cx="5303951" cy="432787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827584" y="1340768"/>
            <a:ext cx="3315331" cy="461665"/>
          </a:xfrm>
          <a:prstGeom prst="rect">
            <a:avLst/>
          </a:prstGeom>
        </p:spPr>
        <p:txBody>
          <a:bodyPr wrap="none">
            <a:spAutoFit/>
          </a:bodyPr>
          <a:lstStyle/>
          <a:p>
            <a:pPr marL="342900" indent="-342900">
              <a:buFont typeface="Wingdings" panose="05000000000000000000" pitchFamily="2" charset="2"/>
              <a:buChar char="l"/>
            </a:pPr>
            <a:r>
              <a:rPr lang="zh-CN" altLang="en-US" sz="2400" b="1" dirty="0"/>
              <a:t>神经网络的训练过程</a:t>
            </a:r>
          </a:p>
        </p:txBody>
      </p:sp>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719109"/>
            <a:ext cx="2915816" cy="456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749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z="3200" dirty="0" smtClean="0">
                <a:latin typeface="Times New Roman" pitchFamily="18" charset="0"/>
                <a:cs typeface="Times New Roman" pitchFamily="18" charset="0"/>
              </a:rPr>
              <a:t>3.   BP</a:t>
            </a:r>
            <a:r>
              <a:rPr lang="zh-CN" altLang="en-US" sz="3200" dirty="0" smtClean="0">
                <a:latin typeface="Times New Roman" pitchFamily="18" charset="0"/>
                <a:cs typeface="Times New Roman" pitchFamily="18" charset="0"/>
              </a:rPr>
              <a:t>神经网络学习算法的</a:t>
            </a:r>
            <a:r>
              <a:rPr lang="en-US" altLang="zh-CN" sz="3200" dirty="0" smtClean="0">
                <a:latin typeface="Times New Roman" pitchFamily="18" charset="0"/>
                <a:cs typeface="Times New Roman" pitchFamily="18" charset="0"/>
              </a:rPr>
              <a:t>java</a:t>
            </a:r>
            <a:r>
              <a:rPr lang="zh-CN" altLang="en-US" sz="3200" dirty="0" smtClean="0">
                <a:latin typeface="Times New Roman" pitchFamily="18" charset="0"/>
                <a:cs typeface="Times New Roman" pitchFamily="18" charset="0"/>
              </a:rPr>
              <a:t>实现</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905799"/>
            <a:ext cx="7488832" cy="359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88740" y="1340768"/>
            <a:ext cx="1762021"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参数设置</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4249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274638"/>
            <a:ext cx="8229600" cy="1143000"/>
          </a:xfrm>
        </p:spPr>
        <p:txBody>
          <a:bodyPr/>
          <a:lstStyle/>
          <a:p>
            <a:pPr eaLnBrk="1" hangingPunct="1"/>
            <a:r>
              <a:rPr lang="en-US" altLang="zh-CN" sz="3200" dirty="0" smtClean="0">
                <a:latin typeface="Times New Roman" pitchFamily="18" charset="0"/>
                <a:cs typeface="Times New Roman" pitchFamily="18" charset="0"/>
              </a:rPr>
              <a:t>3.   BP</a:t>
            </a:r>
            <a:r>
              <a:rPr lang="zh-CN" altLang="en-US" sz="3200" dirty="0" smtClean="0">
                <a:latin typeface="Times New Roman" pitchFamily="18" charset="0"/>
                <a:cs typeface="Times New Roman" pitchFamily="18" charset="0"/>
              </a:rPr>
              <a:t>神经网络学习算法的</a:t>
            </a:r>
            <a:r>
              <a:rPr lang="en-US" altLang="zh-CN" sz="3200" dirty="0" smtClean="0">
                <a:latin typeface="Times New Roman" pitchFamily="18" charset="0"/>
                <a:cs typeface="Times New Roman" pitchFamily="18" charset="0"/>
              </a:rPr>
              <a:t>java</a:t>
            </a:r>
            <a:r>
              <a:rPr lang="zh-CN" altLang="en-US" sz="3200" dirty="0" smtClean="0">
                <a:latin typeface="Times New Roman" pitchFamily="18" charset="0"/>
                <a:cs typeface="Times New Roman" pitchFamily="18" charset="0"/>
              </a:rPr>
              <a:t>实现</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72816"/>
            <a:ext cx="843854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88740" y="1340768"/>
            <a:ext cx="2377574"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训练过程参数</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4786349"/>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274638"/>
            <a:ext cx="8229600" cy="1143000"/>
          </a:xfrm>
        </p:spPr>
        <p:txBody>
          <a:bodyPr/>
          <a:lstStyle/>
          <a:p>
            <a:pPr eaLnBrk="1" hangingPunct="1"/>
            <a:r>
              <a:rPr lang="en-US" altLang="zh-CN" sz="3200" dirty="0" smtClean="0">
                <a:latin typeface="Times New Roman" pitchFamily="18" charset="0"/>
                <a:cs typeface="Times New Roman" pitchFamily="18" charset="0"/>
              </a:rPr>
              <a:t>3.   BP</a:t>
            </a:r>
            <a:r>
              <a:rPr lang="zh-CN" altLang="en-US" sz="3200" dirty="0" smtClean="0">
                <a:latin typeface="Times New Roman" pitchFamily="18" charset="0"/>
                <a:cs typeface="Times New Roman" pitchFamily="18" charset="0"/>
              </a:rPr>
              <a:t>神经网络学习算法的</a:t>
            </a:r>
            <a:r>
              <a:rPr lang="en-US" altLang="zh-CN" sz="3200" dirty="0" smtClean="0">
                <a:latin typeface="Times New Roman" pitchFamily="18" charset="0"/>
                <a:cs typeface="Times New Roman" pitchFamily="18" charset="0"/>
              </a:rPr>
              <a:t>java</a:t>
            </a:r>
            <a:r>
              <a:rPr lang="zh-CN" altLang="en-US" sz="3200" dirty="0" smtClean="0">
                <a:latin typeface="Times New Roman" pitchFamily="18" charset="0"/>
                <a:cs typeface="Times New Roman" pitchFamily="18" charset="0"/>
              </a:rPr>
              <a:t>实现</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844824"/>
            <a:ext cx="740824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88740" y="1340768"/>
            <a:ext cx="1762021"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smtClean="0">
                <a:latin typeface="微软雅黑" panose="020B0503020204020204" pitchFamily="34" charset="-122"/>
                <a:ea typeface="微软雅黑" panose="020B0503020204020204" pitchFamily="34" charset="-122"/>
              </a:rPr>
              <a:t>预测结果</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729700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274638"/>
            <a:ext cx="8229600" cy="1143000"/>
          </a:xfrm>
        </p:spPr>
        <p:txBody>
          <a:bodyPr/>
          <a:lstStyle/>
          <a:p>
            <a:pPr eaLnBrk="1" hangingPunct="1"/>
            <a:r>
              <a:rPr lang="en-US" altLang="zh-CN" sz="3200" dirty="0" smtClean="0">
                <a:latin typeface="Times New Roman" pitchFamily="18" charset="0"/>
                <a:cs typeface="Times New Roman" pitchFamily="18" charset="0"/>
              </a:rPr>
              <a:t>3.   BP</a:t>
            </a:r>
            <a:r>
              <a:rPr lang="zh-CN" altLang="en-US" sz="3200" dirty="0" smtClean="0">
                <a:latin typeface="Times New Roman" pitchFamily="18" charset="0"/>
                <a:cs typeface="Times New Roman" pitchFamily="18" charset="0"/>
              </a:rPr>
              <a:t>神经网络学习算法的</a:t>
            </a:r>
            <a:r>
              <a:rPr lang="en-US" altLang="zh-CN" sz="3200" dirty="0" smtClean="0">
                <a:latin typeface="Times New Roman" pitchFamily="18" charset="0"/>
                <a:cs typeface="Times New Roman" pitchFamily="18" charset="0"/>
              </a:rPr>
              <a:t>java</a:t>
            </a:r>
            <a:r>
              <a:rPr lang="zh-CN" altLang="en-US" sz="3200" dirty="0" smtClean="0">
                <a:latin typeface="Times New Roman" pitchFamily="18" charset="0"/>
                <a:cs typeface="Times New Roman" pitchFamily="18" charset="0"/>
              </a:rPr>
              <a:t>实现</a:t>
            </a: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89" y="1844824"/>
            <a:ext cx="6858000"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83567" y="1340767"/>
            <a:ext cx="2135521"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dirty="0" smtClean="0">
                <a:latin typeface="微软雅黑" panose="020B0503020204020204" pitchFamily="34" charset="-122"/>
                <a:ea typeface="微软雅黑" panose="020B0503020204020204" pitchFamily="34" charset="-122"/>
              </a:rPr>
              <a:t>KS</a:t>
            </a:r>
            <a:r>
              <a:rPr lang="zh-CN" altLang="en-US" sz="2400" dirty="0" smtClean="0">
                <a:latin typeface="微软雅黑" panose="020B0503020204020204" pitchFamily="34" charset="-122"/>
                <a:ea typeface="微软雅黑" panose="020B0503020204020204" pitchFamily="34" charset="-122"/>
              </a:rPr>
              <a:t>检验结果</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4104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5"/>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1.5  </a:t>
            </a:r>
            <a:r>
              <a:rPr lang="zh-CN" altLang="en-US" dirty="0"/>
              <a:t>基本问题：软件为什么失效</a:t>
            </a:r>
          </a:p>
        </p:txBody>
      </p:sp>
      <p:graphicFrame>
        <p:nvGraphicFramePr>
          <p:cNvPr id="25603" name="Object 6"/>
          <p:cNvGraphicFramePr>
            <a:graphicFrameLocks noChangeAspect="1"/>
          </p:cNvGraphicFramePr>
          <p:nvPr>
            <p:extLst>
              <p:ext uri="{D42A27DB-BD31-4B8C-83A1-F6EECF244321}">
                <p14:modId xmlns:p14="http://schemas.microsoft.com/office/powerpoint/2010/main" val="500021148"/>
              </p:ext>
            </p:extLst>
          </p:nvPr>
        </p:nvGraphicFramePr>
        <p:xfrm>
          <a:off x="0" y="2493963"/>
          <a:ext cx="2268538" cy="2879725"/>
        </p:xfrm>
        <a:graphic>
          <a:graphicData uri="http://schemas.openxmlformats.org/presentationml/2006/ole">
            <mc:AlternateContent xmlns:mc="http://schemas.openxmlformats.org/markup-compatibility/2006">
              <mc:Choice xmlns:v="urn:schemas-microsoft-com:vml" Requires="v">
                <p:oleObj spid="_x0000_s6341" name="剪辑" r:id="rId3" imgW="4000500" imgH="3148013" progId="MS_ClipArt_Gallery.2">
                  <p:embed/>
                </p:oleObj>
              </mc:Choice>
              <mc:Fallback>
                <p:oleObj name="剪辑" r:id="rId3" imgW="4000500" imgH="3148013"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493963"/>
                        <a:ext cx="2268538" cy="287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8" name="AutoShape 8"/>
          <p:cNvSpPr>
            <a:spLocks noChangeArrowheads="1"/>
          </p:cNvSpPr>
          <p:nvPr/>
        </p:nvSpPr>
        <p:spPr bwMode="auto">
          <a:xfrm>
            <a:off x="179388" y="1196975"/>
            <a:ext cx="2160587" cy="1330325"/>
          </a:xfrm>
          <a:prstGeom prst="cloudCallout">
            <a:avLst>
              <a:gd name="adj1" fmla="val -26653"/>
              <a:gd name="adj2" fmla="val 42958"/>
            </a:avLst>
          </a:prstGeom>
          <a:gradFill rotWithShape="1">
            <a:gsLst>
              <a:gs pos="0">
                <a:srgbClr val="FFCCFF"/>
              </a:gs>
              <a:gs pos="100000">
                <a:srgbClr val="FFFFFF"/>
              </a:gs>
            </a:gsLst>
            <a:lin ang="5400000" scaled="1"/>
          </a:gradFill>
          <a:ln w="9525">
            <a:solidFill>
              <a:srgbClr val="FFFF99"/>
            </a:solidFill>
            <a:round/>
            <a:headEnd/>
            <a:tailEnd/>
          </a:ln>
        </p:spPr>
        <p:txBody>
          <a:bodyPr/>
          <a:lstStyle/>
          <a:p>
            <a:pPr>
              <a:defRPr/>
            </a:pPr>
            <a:endParaRPr lang="en-US" altLang="zh-CN" sz="2000" b="1">
              <a:effectLst>
                <a:outerShdw blurRad="38100" dist="38100" dir="2700000" algn="tl">
                  <a:srgbClr val="000000"/>
                </a:outerShdw>
              </a:effectLst>
              <a:ea typeface="华文仿宋" pitchFamily="2" charset="-122"/>
            </a:endParaRPr>
          </a:p>
          <a:p>
            <a:pPr>
              <a:defRPr/>
            </a:pPr>
            <a:r>
              <a:rPr lang="zh-CN" altLang="en-US" sz="2000" b="1">
                <a:effectLst>
                  <a:outerShdw blurRad="38100" dist="38100" dir="2700000" algn="tl">
                    <a:srgbClr val="000000"/>
                  </a:outerShdw>
                </a:effectLst>
                <a:ea typeface="华文仿宋" pitchFamily="2" charset="-122"/>
              </a:rPr>
              <a:t>软件为什么失效？</a:t>
            </a:r>
          </a:p>
        </p:txBody>
      </p:sp>
      <p:sp>
        <p:nvSpPr>
          <p:cNvPr id="30727" name="Rectangle 7"/>
          <p:cNvSpPr>
            <a:spLocks noChangeArrowheads="1"/>
          </p:cNvSpPr>
          <p:nvPr/>
        </p:nvSpPr>
        <p:spPr bwMode="auto">
          <a:xfrm>
            <a:off x="2627313" y="1576388"/>
            <a:ext cx="6265862" cy="471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US" altLang="zh-CN" sz="2400" b="1" dirty="0">
                <a:effectLst>
                  <a:outerShdw blurRad="38100" dist="38100" dir="2700000" algn="tl">
                    <a:srgbClr val="C0C0C0"/>
                  </a:outerShdw>
                </a:effectLst>
                <a:latin typeface="华文仿宋" pitchFamily="2" charset="-122"/>
                <a:ea typeface="华文仿宋" pitchFamily="2" charset="-122"/>
              </a:rPr>
              <a:t> </a:t>
            </a:r>
            <a:r>
              <a:rPr lang="zh-CN" altLang="en-US" sz="2400" b="1" dirty="0">
                <a:latin typeface="黑体" panose="02010609060101010101" pitchFamily="49" charset="-122"/>
                <a:ea typeface="黑体" panose="02010609060101010101" pitchFamily="49" charset="-122"/>
              </a:rPr>
              <a:t>软件失效是逻辑失效，没有因果关系的连续性，没有可追踪的一致性，没有透明的</a:t>
            </a:r>
            <a:r>
              <a:rPr lang="zh-CN" altLang="en-US" sz="2400" b="1" dirty="0" smtClean="0">
                <a:latin typeface="黑体" panose="02010609060101010101" pitchFamily="49" charset="-122"/>
                <a:ea typeface="黑体" panose="02010609060101010101" pitchFamily="49" charset="-122"/>
              </a:rPr>
              <a:t>可测性与</a:t>
            </a:r>
            <a:r>
              <a:rPr lang="zh-CN" altLang="en-US" sz="2400" b="1" dirty="0">
                <a:latin typeface="黑体" panose="02010609060101010101" pitchFamily="49" charset="-122"/>
                <a:ea typeface="黑体" panose="02010609060101010101" pitchFamily="49" charset="-122"/>
              </a:rPr>
              <a:t>可控性。</a:t>
            </a:r>
            <a:endParaRPr lang="en-US" altLang="zh-CN" sz="2400" b="1" dirty="0">
              <a:latin typeface="黑体" panose="02010609060101010101" pitchFamily="49" charset="-122"/>
              <a:ea typeface="黑体" panose="02010609060101010101" pitchFamily="49" charset="-122"/>
            </a:endParaRPr>
          </a:p>
          <a:p>
            <a:pPr marL="342900" indent="-342900">
              <a:spcBef>
                <a:spcPts val="1200"/>
              </a:spcBef>
              <a:buFont typeface="Wingdings" pitchFamily="2" charset="2"/>
              <a:buChar char="p"/>
              <a:defRPr/>
            </a:pPr>
            <a:r>
              <a:rPr lang="zh-CN" altLang="en-US" sz="2200" dirty="0">
                <a:latin typeface="黑体" panose="02010609060101010101" pitchFamily="49" charset="-122"/>
                <a:ea typeface="黑体" panose="02010609060101010101" pitchFamily="49" charset="-122"/>
              </a:rPr>
              <a:t>软件失效机理存在着不同的表现形式，有的失效过程简单，易于追踪、分析、测量和控制；而有的失效过程可能非常复杂，难以甚至不可能进行详尽的描述和分析。</a:t>
            </a:r>
            <a:endParaRPr lang="en-US" altLang="zh-CN" sz="2200" dirty="0">
              <a:latin typeface="黑体" panose="02010609060101010101" pitchFamily="49" charset="-122"/>
              <a:ea typeface="黑体" panose="02010609060101010101" pitchFamily="49" charset="-122"/>
            </a:endParaRPr>
          </a:p>
          <a:p>
            <a:pPr marL="342900" indent="-342900">
              <a:spcBef>
                <a:spcPts val="1200"/>
              </a:spcBef>
              <a:buFont typeface="Wingdings" pitchFamily="2" charset="2"/>
              <a:buChar char="p"/>
              <a:defRPr/>
            </a:pPr>
            <a:r>
              <a:rPr lang="zh-CN" altLang="en-US" sz="2200" dirty="0">
                <a:latin typeface="黑体" panose="02010609060101010101" pitchFamily="49" charset="-122"/>
                <a:ea typeface="黑体" panose="02010609060101010101" pitchFamily="49" charset="-122"/>
              </a:rPr>
              <a:t>软件失效不是像硬件那样因为老化、磨损等物理原因所致，主要是软件内部错误和缺陷所引起。</a:t>
            </a:r>
            <a:endParaRPr lang="en-US" altLang="zh-CN" sz="2200" dirty="0">
              <a:latin typeface="黑体" panose="02010609060101010101" pitchFamily="49" charset="-122"/>
              <a:ea typeface="黑体" panose="02010609060101010101" pitchFamily="49" charset="-122"/>
            </a:endParaRPr>
          </a:p>
          <a:p>
            <a:pPr marL="342900" indent="-342900">
              <a:spcBef>
                <a:spcPts val="1200"/>
              </a:spcBef>
              <a:buFont typeface="Wingdings" pitchFamily="2" charset="2"/>
              <a:buChar char="p"/>
              <a:defRPr/>
            </a:pPr>
            <a:r>
              <a:rPr lang="zh-CN" altLang="en-US" sz="2200" dirty="0">
                <a:latin typeface="黑体" panose="02010609060101010101" pitchFamily="49" charset="-122"/>
                <a:ea typeface="黑体" panose="02010609060101010101" pitchFamily="49" charset="-122"/>
              </a:rPr>
              <a:t>软件错误能够被传播和放大，难以甚至无法进行隔离。</a:t>
            </a:r>
          </a:p>
        </p:txBody>
      </p:sp>
    </p:spTree>
    <p:extLst>
      <p:ext uri="{BB962C8B-B14F-4D97-AF65-F5344CB8AC3E}">
        <p14:creationId xmlns:p14="http://schemas.microsoft.com/office/powerpoint/2010/main" val="38011845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latin typeface="Times New Roman" pitchFamily="18" charset="0"/>
                <a:cs typeface="Times New Roman" pitchFamily="18" charset="0"/>
              </a:rPr>
              <a:t>BP</a:t>
            </a:r>
            <a:r>
              <a:rPr lang="zh-CN" altLang="en-US" smtClean="0">
                <a:latin typeface="Times New Roman" pitchFamily="18" charset="0"/>
                <a:cs typeface="Times New Roman" pitchFamily="18" charset="0"/>
              </a:rPr>
              <a:t>神经网络的特点</a:t>
            </a:r>
          </a:p>
        </p:txBody>
      </p:sp>
      <p:sp>
        <p:nvSpPr>
          <p:cNvPr id="29699" name="Rectangle 3"/>
          <p:cNvSpPr>
            <a:spLocks noGrp="1" noChangeArrowheads="1"/>
          </p:cNvSpPr>
          <p:nvPr>
            <p:ph type="body" idx="1"/>
          </p:nvPr>
        </p:nvSpPr>
        <p:spPr>
          <a:xfrm>
            <a:off x="747713" y="1189038"/>
            <a:ext cx="8243887" cy="5761037"/>
          </a:xfrm>
        </p:spPr>
        <p:txBody>
          <a:bodyPr/>
          <a:lstStyle/>
          <a:p>
            <a:pPr eaLnBrk="1" hangingPunct="1">
              <a:lnSpc>
                <a:spcPct val="90000"/>
              </a:lnSpc>
            </a:pPr>
            <a:r>
              <a:rPr lang="zh-CN" altLang="en-US" smtClean="0">
                <a:latin typeface="Times New Roman" pitchFamily="18" charset="0"/>
                <a:cs typeface="Times New Roman" pitchFamily="18" charset="0"/>
              </a:rPr>
              <a:t>非线性映射能力</a:t>
            </a:r>
          </a:p>
          <a:p>
            <a:pPr lvl="1" eaLnBrk="1" hangingPunct="1">
              <a:lnSpc>
                <a:spcPct val="90000"/>
              </a:lnSpc>
            </a:pPr>
            <a:r>
              <a:rPr kumimoji="1" lang="zh-CN" altLang="en-US" sz="2400" b="1" smtClean="0">
                <a:solidFill>
                  <a:schemeClr val="tx1"/>
                </a:solidFill>
                <a:latin typeface="Times New Roman" pitchFamily="18" charset="0"/>
                <a:cs typeface="Times New Roman" pitchFamily="18" charset="0"/>
              </a:rPr>
              <a:t>能学习和存贮大量输入</a:t>
            </a:r>
            <a:r>
              <a:rPr kumimoji="1" lang="en-US" altLang="zh-CN" sz="2400" b="1" smtClean="0">
                <a:solidFill>
                  <a:schemeClr val="tx1"/>
                </a:solidFill>
                <a:latin typeface="Times New Roman" pitchFamily="18" charset="0"/>
                <a:cs typeface="Times New Roman" pitchFamily="18" charset="0"/>
              </a:rPr>
              <a:t>-</a:t>
            </a:r>
            <a:r>
              <a:rPr kumimoji="1" lang="zh-CN" altLang="en-US" sz="2400" b="1" smtClean="0">
                <a:solidFill>
                  <a:schemeClr val="tx1"/>
                </a:solidFill>
                <a:latin typeface="Times New Roman" pitchFamily="18" charset="0"/>
                <a:cs typeface="Times New Roman" pitchFamily="18" charset="0"/>
              </a:rPr>
              <a:t>输出模式映射关系，而无需事先了解描述这种映射关系的数学方程。只要能提供足够多的样本模式对供网络进行学习训练，它便能完成由</a:t>
            </a:r>
            <a:r>
              <a:rPr kumimoji="1" lang="en-US" altLang="zh-CN" sz="2400" b="1" i="1" smtClean="0">
                <a:solidFill>
                  <a:schemeClr val="tx1"/>
                </a:solidFill>
                <a:latin typeface="Times New Roman" pitchFamily="18" charset="0"/>
                <a:cs typeface="Times New Roman" pitchFamily="18" charset="0"/>
              </a:rPr>
              <a:t>n</a:t>
            </a:r>
            <a:r>
              <a:rPr kumimoji="1" lang="zh-CN" altLang="en-US" sz="2400" b="1" smtClean="0">
                <a:solidFill>
                  <a:schemeClr val="tx1"/>
                </a:solidFill>
                <a:latin typeface="Times New Roman" pitchFamily="18" charset="0"/>
                <a:cs typeface="Times New Roman" pitchFamily="18" charset="0"/>
              </a:rPr>
              <a:t>维输入空间到</a:t>
            </a:r>
            <a:r>
              <a:rPr kumimoji="1" lang="en-US" altLang="zh-CN" sz="2400" b="1" i="1" smtClean="0">
                <a:solidFill>
                  <a:schemeClr val="tx1"/>
                </a:solidFill>
                <a:latin typeface="Times New Roman" pitchFamily="18" charset="0"/>
                <a:cs typeface="Times New Roman" pitchFamily="18" charset="0"/>
              </a:rPr>
              <a:t>m</a:t>
            </a:r>
            <a:r>
              <a:rPr kumimoji="1" lang="zh-CN" altLang="en-US" sz="2400" b="1" smtClean="0">
                <a:solidFill>
                  <a:schemeClr val="tx1"/>
                </a:solidFill>
                <a:latin typeface="Times New Roman" pitchFamily="18" charset="0"/>
                <a:cs typeface="Times New Roman" pitchFamily="18" charset="0"/>
              </a:rPr>
              <a:t>维输出空间的非线性映射。</a:t>
            </a:r>
          </a:p>
          <a:p>
            <a:pPr eaLnBrk="1" hangingPunct="1">
              <a:lnSpc>
                <a:spcPct val="90000"/>
              </a:lnSpc>
            </a:pPr>
            <a:r>
              <a:rPr lang="zh-CN" altLang="en-US" smtClean="0">
                <a:latin typeface="Times New Roman" pitchFamily="18" charset="0"/>
                <a:cs typeface="Times New Roman" pitchFamily="18" charset="0"/>
              </a:rPr>
              <a:t>泛化能力</a:t>
            </a:r>
          </a:p>
          <a:p>
            <a:pPr lvl="1" eaLnBrk="1" hangingPunct="1">
              <a:lnSpc>
                <a:spcPct val="90000"/>
              </a:lnSpc>
            </a:pPr>
            <a:r>
              <a:rPr kumimoji="1" lang="zh-CN" altLang="en-US" sz="2400" b="1" smtClean="0">
                <a:solidFill>
                  <a:schemeClr val="tx1"/>
                </a:solidFill>
                <a:latin typeface="Times New Roman" pitchFamily="18" charset="0"/>
                <a:cs typeface="Times New Roman" pitchFamily="18" charset="0"/>
              </a:rPr>
              <a:t>当向网络输入训练时未曾见过的非样本数据时，网络也能完成由输入空间向输出空间的正确映射。这种能力称为泛化能力。</a:t>
            </a:r>
          </a:p>
          <a:p>
            <a:pPr eaLnBrk="1" hangingPunct="1">
              <a:lnSpc>
                <a:spcPct val="90000"/>
              </a:lnSpc>
            </a:pPr>
            <a:r>
              <a:rPr lang="zh-CN" altLang="en-US" smtClean="0">
                <a:latin typeface="Times New Roman" pitchFamily="18" charset="0"/>
                <a:cs typeface="Times New Roman" pitchFamily="18" charset="0"/>
              </a:rPr>
              <a:t>容错能力</a:t>
            </a:r>
          </a:p>
          <a:p>
            <a:pPr lvl="1" eaLnBrk="1" hangingPunct="1">
              <a:lnSpc>
                <a:spcPct val="90000"/>
              </a:lnSpc>
            </a:pPr>
            <a:r>
              <a:rPr kumimoji="1" lang="zh-CN" altLang="en-US" sz="2400" b="1" smtClean="0">
                <a:solidFill>
                  <a:schemeClr val="tx1"/>
                </a:solidFill>
                <a:latin typeface="Times New Roman" pitchFamily="18" charset="0"/>
                <a:cs typeface="Times New Roman" pitchFamily="18" charset="0"/>
              </a:rPr>
              <a:t>输入样本中带有较大的误差甚至个别错误对网络的输入输出规律影响很小。</a:t>
            </a:r>
          </a:p>
          <a:p>
            <a:pPr lvl="1" eaLnBrk="1" hangingPunct="1">
              <a:lnSpc>
                <a:spcPct val="90000"/>
              </a:lnSpc>
            </a:pPr>
            <a:endParaRPr kumimoji="1" lang="zh-CN" altLang="en-US" sz="2400" smtClean="0">
              <a:solidFill>
                <a:schemeClr val="tx1"/>
              </a:solidFill>
              <a:latin typeface="Times New Roman" pitchFamily="18" charset="0"/>
              <a:cs typeface="Times New Roman" pitchFamily="18" charset="0"/>
            </a:endParaRPr>
          </a:p>
          <a:p>
            <a:pPr eaLnBrk="1" hangingPunct="1">
              <a:spcBef>
                <a:spcPct val="50000"/>
              </a:spcBef>
              <a:buClrTx/>
              <a:buFontTx/>
              <a:buNone/>
            </a:pPr>
            <a:r>
              <a:rPr kumimoji="1" lang="zh-CN" altLang="en-US" sz="2400" b="0" smtClean="0">
                <a:solidFill>
                  <a:schemeClr val="tx1"/>
                </a:solidFill>
                <a:latin typeface="Times New Roman" pitchFamily="18" charset="0"/>
                <a:cs typeface="Times New Roman" pitchFamily="18" charset="0"/>
              </a:rPr>
              <a:t> </a:t>
            </a:r>
          </a:p>
          <a:p>
            <a:pPr eaLnBrk="1" hangingPunct="1">
              <a:spcBef>
                <a:spcPct val="50000"/>
              </a:spcBef>
              <a:buClrTx/>
              <a:buFontTx/>
              <a:buNone/>
            </a:pPr>
            <a:endParaRPr kumimoji="1" lang="zh-CN" altLang="en-US" sz="2400" smtClean="0">
              <a:solidFill>
                <a:schemeClr val="tx1"/>
              </a:solidFill>
              <a:latin typeface="Times New Roman" pitchFamily="18" charset="0"/>
              <a:cs typeface="Times New Roman" pitchFamily="18" charset="0"/>
            </a:endParaRPr>
          </a:p>
          <a:p>
            <a:pPr eaLnBrk="1" hangingPunct="1">
              <a:lnSpc>
                <a:spcPct val="90000"/>
              </a:lnSpc>
            </a:pPr>
            <a:endParaRPr kumimoji="1" lang="zh-CN" altLang="en-US" sz="2400" smtClean="0">
              <a:solidFill>
                <a:schemeClr val="tx1"/>
              </a:solidFill>
              <a:latin typeface="Times New Roman" pitchFamily="18" charset="0"/>
              <a:cs typeface="Times New Roman" pitchFamily="18" charset="0"/>
            </a:endParaRPr>
          </a:p>
          <a:p>
            <a:pPr eaLnBrk="1" hangingPunct="1">
              <a:lnSpc>
                <a:spcPct val="90000"/>
              </a:lnSpc>
            </a:pPr>
            <a:endParaRPr kumimoji="1" lang="en-US" altLang="zh-CN" sz="2400" smtClean="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660528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 calcmode="lin" valueType="num">
                                      <p:cBhvr additive="base">
                                        <p:cTn id="11" dur="500" fill="hold"/>
                                        <p:tgtEl>
                                          <p:spTgt spid="2969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6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 calcmode="lin" valueType="num">
                                      <p:cBhvr additive="base">
                                        <p:cTn id="17" dur="500" fill="hold"/>
                                        <p:tgtEl>
                                          <p:spTgt spid="2969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69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9699">
                                            <p:txEl>
                                              <p:pRg st="3" end="3"/>
                                            </p:txEl>
                                          </p:spTgt>
                                        </p:tgtEl>
                                        <p:attrNameLst>
                                          <p:attrName>style.visibility</p:attrName>
                                        </p:attrNameLst>
                                      </p:cBhvr>
                                      <p:to>
                                        <p:strVal val="visible"/>
                                      </p:to>
                                    </p:set>
                                    <p:anim calcmode="lin" valueType="num">
                                      <p:cBhvr additive="base">
                                        <p:cTn id="21" dur="500" fill="hold"/>
                                        <p:tgtEl>
                                          <p:spTgt spid="2969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96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29699">
                                            <p:txEl>
                                              <p:pRg st="4" end="4"/>
                                            </p:txEl>
                                          </p:spTgt>
                                        </p:tgtEl>
                                        <p:attrNameLst>
                                          <p:attrName>style.visibility</p:attrName>
                                        </p:attrNameLst>
                                      </p:cBhvr>
                                      <p:to>
                                        <p:strVal val="visible"/>
                                      </p:to>
                                    </p:set>
                                    <p:anim calcmode="lin" valueType="num">
                                      <p:cBhvr additive="base">
                                        <p:cTn id="27" dur="500" fill="hold"/>
                                        <p:tgtEl>
                                          <p:spTgt spid="29699">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699">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9699">
                                            <p:txEl>
                                              <p:pRg st="5" end="5"/>
                                            </p:txEl>
                                          </p:spTgt>
                                        </p:tgtEl>
                                        <p:attrNameLst>
                                          <p:attrName>style.visibility</p:attrName>
                                        </p:attrNameLst>
                                      </p:cBhvr>
                                      <p:to>
                                        <p:strVal val="visible"/>
                                      </p:to>
                                    </p:set>
                                    <p:anim calcmode="lin" valueType="num">
                                      <p:cBhvr additive="base">
                                        <p:cTn id="31" dur="500" fill="hold"/>
                                        <p:tgtEl>
                                          <p:spTgt spid="2969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69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latin typeface="Times New Roman" pitchFamily="18" charset="0"/>
                <a:cs typeface="Times New Roman" pitchFamily="18" charset="0"/>
              </a:rPr>
              <a:t>小结</a:t>
            </a:r>
          </a:p>
        </p:txBody>
      </p:sp>
      <p:sp>
        <p:nvSpPr>
          <p:cNvPr id="30723" name="Rectangle 3"/>
          <p:cNvSpPr>
            <a:spLocks noGrp="1" noChangeArrowheads="1"/>
          </p:cNvSpPr>
          <p:nvPr>
            <p:ph type="body" idx="1"/>
          </p:nvPr>
        </p:nvSpPr>
        <p:spPr>
          <a:xfrm>
            <a:off x="900113" y="1412875"/>
            <a:ext cx="7850187" cy="4464050"/>
          </a:xfrm>
        </p:spPr>
        <p:txBody>
          <a:bodyPr/>
          <a:lstStyle/>
          <a:p>
            <a:pPr eaLnBrk="1" hangingPunct="1">
              <a:lnSpc>
                <a:spcPct val="80000"/>
              </a:lnSpc>
            </a:pPr>
            <a:r>
              <a:rPr lang="en-US" altLang="zh-CN" sz="2800" dirty="0" smtClean="0">
                <a:latin typeface="Times New Roman" pitchFamily="18" charset="0"/>
                <a:cs typeface="Times New Roman" pitchFamily="18" charset="0"/>
              </a:rPr>
              <a:t>BP</a:t>
            </a:r>
            <a:r>
              <a:rPr lang="zh-CN" altLang="en-US" sz="2800" dirty="0" smtClean="0">
                <a:latin typeface="Times New Roman" pitchFamily="18" charset="0"/>
                <a:cs typeface="Times New Roman" pitchFamily="18" charset="0"/>
              </a:rPr>
              <a:t>算法背景</a:t>
            </a:r>
          </a:p>
          <a:p>
            <a:pPr eaLnBrk="1" hangingPunct="1">
              <a:lnSpc>
                <a:spcPct val="80000"/>
              </a:lnSpc>
            </a:pPr>
            <a:r>
              <a:rPr lang="en-US" altLang="zh-CN" sz="2800" dirty="0" smtClean="0">
                <a:latin typeface="Times New Roman" pitchFamily="18" charset="0"/>
                <a:cs typeface="Times New Roman" pitchFamily="18" charset="0"/>
              </a:rPr>
              <a:t>BP</a:t>
            </a:r>
            <a:r>
              <a:rPr lang="zh-CN" altLang="en-US" sz="2800" dirty="0" smtClean="0">
                <a:latin typeface="Times New Roman" pitchFamily="18" charset="0"/>
                <a:cs typeface="Times New Roman" pitchFamily="18" charset="0"/>
              </a:rPr>
              <a:t>神经网络模型</a:t>
            </a:r>
          </a:p>
          <a:p>
            <a:pPr eaLnBrk="1" hangingPunct="1">
              <a:lnSpc>
                <a:spcPct val="80000"/>
              </a:lnSpc>
            </a:pPr>
            <a:r>
              <a:rPr lang="en-US" altLang="zh-CN" sz="2800" dirty="0" smtClean="0">
                <a:latin typeface="Times New Roman" pitchFamily="18" charset="0"/>
                <a:cs typeface="Times New Roman" pitchFamily="18" charset="0"/>
              </a:rPr>
              <a:t>BP</a:t>
            </a:r>
            <a:r>
              <a:rPr lang="zh-CN" altLang="en-US" sz="2800" dirty="0" smtClean="0">
                <a:latin typeface="Times New Roman" pitchFamily="18" charset="0"/>
                <a:cs typeface="Times New Roman" pitchFamily="18" charset="0"/>
              </a:rPr>
              <a:t>算法</a:t>
            </a:r>
          </a:p>
          <a:p>
            <a:pPr lvl="1" eaLnBrk="1" hangingPunct="1">
              <a:lnSpc>
                <a:spcPct val="110000"/>
              </a:lnSpc>
            </a:pPr>
            <a:r>
              <a:rPr lang="zh-CN" altLang="en-US" sz="2800" dirty="0" smtClean="0">
                <a:latin typeface="Times New Roman" pitchFamily="18" charset="0"/>
                <a:cs typeface="Times New Roman" pitchFamily="18" charset="0"/>
              </a:rPr>
              <a:t>基本思想</a:t>
            </a:r>
          </a:p>
          <a:p>
            <a:pPr lvl="1" eaLnBrk="1" hangingPunct="1">
              <a:lnSpc>
                <a:spcPct val="110000"/>
              </a:lnSpc>
            </a:pPr>
            <a:r>
              <a:rPr lang="zh-CN" altLang="en-US" sz="2800" dirty="0" smtClean="0">
                <a:latin typeface="Times New Roman" pitchFamily="18" charset="0"/>
                <a:cs typeface="Times New Roman" pitchFamily="18" charset="0"/>
              </a:rPr>
              <a:t>推导过程</a:t>
            </a:r>
          </a:p>
          <a:p>
            <a:pPr lvl="1" eaLnBrk="1" hangingPunct="1">
              <a:lnSpc>
                <a:spcPct val="110000"/>
              </a:lnSpc>
            </a:pPr>
            <a:r>
              <a:rPr lang="zh-CN" altLang="en-US" sz="2800" dirty="0" smtClean="0">
                <a:latin typeface="Times New Roman" pitchFamily="18" charset="0"/>
                <a:cs typeface="Times New Roman" pitchFamily="18" charset="0"/>
              </a:rPr>
              <a:t>实现</a:t>
            </a:r>
          </a:p>
          <a:p>
            <a:pPr eaLnBrk="1" hangingPunct="1">
              <a:lnSpc>
                <a:spcPct val="80000"/>
              </a:lnSpc>
            </a:pPr>
            <a:r>
              <a:rPr lang="en-US" altLang="zh-CN" sz="2800" dirty="0" smtClean="0">
                <a:latin typeface="Times New Roman" pitchFamily="18" charset="0"/>
                <a:cs typeface="Times New Roman" pitchFamily="18" charset="0"/>
              </a:rPr>
              <a:t>BP</a:t>
            </a:r>
            <a:r>
              <a:rPr lang="zh-CN" altLang="en-US" sz="2800" dirty="0" smtClean="0">
                <a:latin typeface="Times New Roman" pitchFamily="18" charset="0"/>
                <a:cs typeface="Times New Roman" pitchFamily="18" charset="0"/>
              </a:rPr>
              <a:t>神经网络的</a:t>
            </a:r>
            <a:r>
              <a:rPr lang="en-US" altLang="zh-CN" sz="2800" dirty="0" smtClean="0">
                <a:latin typeface="Times New Roman" pitchFamily="18" charset="0"/>
                <a:cs typeface="Times New Roman" pitchFamily="18" charset="0"/>
              </a:rPr>
              <a:t>Java</a:t>
            </a:r>
            <a:r>
              <a:rPr lang="zh-CN" altLang="en-US" sz="2800" dirty="0" smtClean="0">
                <a:latin typeface="Times New Roman" pitchFamily="18" charset="0"/>
                <a:cs typeface="Times New Roman" pitchFamily="18" charset="0"/>
              </a:rPr>
              <a:t>实现</a:t>
            </a:r>
            <a:endParaRPr lang="en-US" altLang="zh-CN" sz="2800" dirty="0" smtClean="0">
              <a:latin typeface="Times New Roman" pitchFamily="18" charset="0"/>
              <a:cs typeface="Times New Roman" pitchFamily="18" charset="0"/>
            </a:endParaRPr>
          </a:p>
          <a:p>
            <a:pPr eaLnBrk="1" hangingPunct="1">
              <a:lnSpc>
                <a:spcPct val="80000"/>
              </a:lnSpc>
            </a:pPr>
            <a:r>
              <a:rPr lang="en-US" altLang="zh-CN" sz="2800" dirty="0" smtClean="0">
                <a:latin typeface="Times New Roman" pitchFamily="18" charset="0"/>
                <a:cs typeface="Times New Roman" pitchFamily="18" charset="0"/>
              </a:rPr>
              <a:t>BP</a:t>
            </a:r>
            <a:r>
              <a:rPr lang="zh-CN" altLang="en-US" sz="2800" dirty="0" smtClean="0">
                <a:latin typeface="Times New Roman" pitchFamily="18" charset="0"/>
                <a:cs typeface="Times New Roman" pitchFamily="18" charset="0"/>
              </a:rPr>
              <a:t>神经网络的应用实例</a:t>
            </a:r>
          </a:p>
          <a:p>
            <a:pPr eaLnBrk="1" hangingPunct="1">
              <a:lnSpc>
                <a:spcPct val="80000"/>
              </a:lnSpc>
            </a:pPr>
            <a:r>
              <a:rPr lang="en-US" altLang="zh-CN" sz="2800" dirty="0" smtClean="0">
                <a:latin typeface="Times New Roman" pitchFamily="18" charset="0"/>
                <a:cs typeface="Times New Roman" pitchFamily="18" charset="0"/>
              </a:rPr>
              <a:t>BP</a:t>
            </a:r>
            <a:r>
              <a:rPr lang="zh-CN" altLang="en-US" sz="2800" dirty="0" smtClean="0">
                <a:latin typeface="Times New Roman" pitchFamily="18" charset="0"/>
                <a:cs typeface="Times New Roman" pitchFamily="18" charset="0"/>
              </a:rPr>
              <a:t>神经网络与感知器神经网络的对比</a:t>
            </a:r>
          </a:p>
        </p:txBody>
      </p:sp>
    </p:spTree>
    <p:extLst>
      <p:ext uri="{BB962C8B-B14F-4D97-AF65-F5344CB8AC3E}">
        <p14:creationId xmlns:p14="http://schemas.microsoft.com/office/powerpoint/2010/main" val="2548913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diamond(in)">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diamond(in)">
                                      <p:cBhvr>
                                        <p:cTn id="12" dur="500"/>
                                        <p:tgtEl>
                                          <p:spTgt spid="30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diamond(in)">
                                      <p:cBhvr>
                                        <p:cTn id="17" dur="500"/>
                                        <p:tgtEl>
                                          <p:spTgt spid="30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diamond(in)">
                                      <p:cBhvr>
                                        <p:cTn id="22" dur="500"/>
                                        <p:tgtEl>
                                          <p:spTgt spid="30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diamond(in)">
                                      <p:cBhvr>
                                        <p:cTn id="27" dur="500"/>
                                        <p:tgtEl>
                                          <p:spTgt spid="30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30723">
                                            <p:txEl>
                                              <p:pRg st="5" end="5"/>
                                            </p:txEl>
                                          </p:spTgt>
                                        </p:tgtEl>
                                        <p:attrNameLst>
                                          <p:attrName>style.visibility</p:attrName>
                                        </p:attrNameLst>
                                      </p:cBhvr>
                                      <p:to>
                                        <p:strVal val="visible"/>
                                      </p:to>
                                    </p:set>
                                    <p:animEffect transition="in" filter="diamond(in)">
                                      <p:cBhvr>
                                        <p:cTn id="32" dur="500"/>
                                        <p:tgtEl>
                                          <p:spTgt spid="307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30723">
                                            <p:txEl>
                                              <p:pRg st="6" end="6"/>
                                            </p:txEl>
                                          </p:spTgt>
                                        </p:tgtEl>
                                        <p:attrNameLst>
                                          <p:attrName>style.visibility</p:attrName>
                                        </p:attrNameLst>
                                      </p:cBhvr>
                                      <p:to>
                                        <p:strVal val="visible"/>
                                      </p:to>
                                    </p:set>
                                    <p:animEffect transition="in" filter="diamond(in)">
                                      <p:cBhvr>
                                        <p:cTn id="37" dur="500"/>
                                        <p:tgtEl>
                                          <p:spTgt spid="307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30723">
                                            <p:txEl>
                                              <p:pRg st="7" end="7"/>
                                            </p:txEl>
                                          </p:spTgt>
                                        </p:tgtEl>
                                        <p:attrNameLst>
                                          <p:attrName>style.visibility</p:attrName>
                                        </p:attrNameLst>
                                      </p:cBhvr>
                                      <p:to>
                                        <p:strVal val="visible"/>
                                      </p:to>
                                    </p:set>
                                    <p:animEffect transition="in" filter="diamond(in)">
                                      <p:cBhvr>
                                        <p:cTn id="42" dur="500"/>
                                        <p:tgtEl>
                                          <p:spTgt spid="3072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30723">
                                            <p:txEl>
                                              <p:pRg st="8" end="8"/>
                                            </p:txEl>
                                          </p:spTgt>
                                        </p:tgtEl>
                                        <p:attrNameLst>
                                          <p:attrName>style.visibility</p:attrName>
                                        </p:attrNameLst>
                                      </p:cBhvr>
                                      <p:to>
                                        <p:strVal val="visible"/>
                                      </p:to>
                                    </p:set>
                                    <p:animEffect transition="in" filter="diamond(in)">
                                      <p:cBhvr>
                                        <p:cTn id="47" dur="500"/>
                                        <p:tgtEl>
                                          <p:spTgt spid="30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99592" y="1124744"/>
            <a:ext cx="77724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kumimoji="1" lang="zh-CN" altLang="en-US" sz="4000" b="1" dirty="0" smtClean="0">
                <a:latin typeface="微软雅黑" panose="020B0503020204020204" pitchFamily="34" charset="-122"/>
                <a:ea typeface="微软雅黑" panose="020B0503020204020204" pitchFamily="34" charset="-122"/>
                <a:cs typeface="Times New Roman" pitchFamily="18" charset="0"/>
              </a:rPr>
              <a:t>数据驱动的软件可靠性模型   </a:t>
            </a:r>
            <a:r>
              <a:rPr kumimoji="1" lang="en-US" altLang="zh-CN" sz="4000" dirty="0" smtClean="0">
                <a:latin typeface="微软雅黑" panose="020B0503020204020204" pitchFamily="34" charset="-122"/>
                <a:ea typeface="微软雅黑" panose="020B0503020204020204" pitchFamily="34" charset="-122"/>
                <a:cs typeface="Times New Roman" pitchFamily="18" charset="0"/>
              </a:rPr>
              <a:t/>
            </a:r>
            <a:br>
              <a:rPr kumimoji="1" lang="en-US" altLang="zh-CN" sz="4000" dirty="0" smtClean="0">
                <a:latin typeface="微软雅黑" panose="020B0503020204020204" pitchFamily="34" charset="-122"/>
                <a:ea typeface="微软雅黑" panose="020B0503020204020204" pitchFamily="34" charset="-122"/>
                <a:cs typeface="Times New Roman" pitchFamily="18" charset="0"/>
              </a:rPr>
            </a:br>
            <a:r>
              <a:rPr kumimoji="1" lang="en-US" altLang="zh-CN" sz="4000" dirty="0" smtClean="0">
                <a:latin typeface="Times New Roman" pitchFamily="18" charset="0"/>
                <a:cs typeface="Times New Roman" pitchFamily="18" charset="0"/>
              </a:rPr>
              <a:t>                             </a:t>
            </a:r>
            <a:r>
              <a:rPr kumimoji="1" lang="en-US" altLang="zh-CN" sz="2700" dirty="0" smtClean="0">
                <a:solidFill>
                  <a:srgbClr val="FF0000"/>
                </a:solidFill>
                <a:latin typeface="微软雅黑" panose="020B0503020204020204" pitchFamily="34" charset="-122"/>
                <a:ea typeface="微软雅黑" panose="020B0503020204020204" pitchFamily="34" charset="-122"/>
                <a:cs typeface="Times New Roman" pitchFamily="18" charset="0"/>
              </a:rPr>
              <a:t>--SVR</a:t>
            </a:r>
            <a:r>
              <a:rPr kumimoji="1" lang="zh-CN" altLang="en-US" sz="2700" dirty="0" smtClean="0">
                <a:solidFill>
                  <a:srgbClr val="FF0000"/>
                </a:solidFill>
                <a:latin typeface="微软雅黑" panose="020B0503020204020204" pitchFamily="34" charset="-122"/>
                <a:ea typeface="微软雅黑" panose="020B0503020204020204" pitchFamily="34" charset="-122"/>
                <a:cs typeface="Times New Roman" pitchFamily="18" charset="0"/>
              </a:rPr>
              <a:t>支持向量回归机算法</a:t>
            </a:r>
          </a:p>
        </p:txBody>
      </p:sp>
      <p:sp>
        <p:nvSpPr>
          <p:cNvPr id="6" name="AutoShape 2" descr="http://img1.imgtn.bdimg.com/it/u=1772941764,58473589&amp;fm=26&amp;gp=0.jpg"/>
          <p:cNvSpPr>
            <a:spLocks noChangeAspect="1" noChangeArrowheads="1"/>
          </p:cNvSpPr>
          <p:nvPr/>
        </p:nvSpPr>
        <p:spPr bwMode="auto">
          <a:xfrm>
            <a:off x="44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img1.imgtn.bdimg.com/it/u=1772941764,58473589&amp;fm=26&amp;gp=0.jpg"/>
          <p:cNvSpPr>
            <a:spLocks noChangeAspect="1" noChangeArrowheads="1"/>
          </p:cNvSpPr>
          <p:nvPr/>
        </p:nvSpPr>
        <p:spPr bwMode="auto">
          <a:xfrm>
            <a:off x="19685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2780928"/>
            <a:ext cx="4925347"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80665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57"/>
          <p:cNvSpPr>
            <a:spLocks noChangeArrowheads="1"/>
          </p:cNvSpPr>
          <p:nvPr/>
        </p:nvSpPr>
        <p:spPr bwMode="gray">
          <a:xfrm>
            <a:off x="1265787" y="1127155"/>
            <a:ext cx="1071563" cy="1084262"/>
          </a:xfrm>
          <a:prstGeom prst="ellipse">
            <a:avLst/>
          </a:prstGeom>
          <a:gradFill>
            <a:gsLst>
              <a:gs pos="0">
                <a:schemeClr val="bg1">
                  <a:lumMod val="99000"/>
                  <a:lumOff val="1000"/>
                </a:schemeClr>
              </a:gs>
              <a:gs pos="100000">
                <a:srgbClr val="D6E1E2">
                  <a:alpha val="48000"/>
                </a:srgbClr>
              </a:gs>
            </a:gsLst>
            <a:lin ang="5400000" scaled="1"/>
          </a:gradFill>
          <a:ln>
            <a:noFill/>
          </a:ln>
          <a:effectLst>
            <a:outerShdw blurRad="76200" dir="13500000" sy="23000" kx="1200000" algn="br" rotWithShape="0">
              <a:prstClr val="black">
                <a:alpha val="20000"/>
              </a:prstClr>
            </a:outerShdw>
          </a:effectLst>
          <a:extLst/>
        </p:spPr>
        <p:txBody>
          <a:bodyPr vert="eaVert" wrap="none" anchor="ctr"/>
          <a:lstStyle/>
          <a:p>
            <a:pPr fontAlgn="auto">
              <a:spcBef>
                <a:spcPts val="0"/>
              </a:spcBef>
              <a:spcAft>
                <a:spcPts val="0"/>
              </a:spcAft>
              <a:defRPr/>
            </a:pPr>
            <a:endParaRPr lang="zh-CN" altLang="en-US" sz="2000" b="1">
              <a:latin typeface="+mn-lt"/>
              <a:ea typeface="+mn-ea"/>
            </a:endParaRPr>
          </a:p>
        </p:txBody>
      </p:sp>
      <p:sp>
        <p:nvSpPr>
          <p:cNvPr id="8" name="椭圆 7"/>
          <p:cNvSpPr/>
          <p:nvPr/>
        </p:nvSpPr>
        <p:spPr>
          <a:xfrm>
            <a:off x="1344368" y="1147793"/>
            <a:ext cx="914400" cy="914400"/>
          </a:xfrm>
          <a:prstGeom prst="ellipse">
            <a:avLst/>
          </a:prstGeom>
          <a:noFill/>
          <a:ln>
            <a:solidFill>
              <a:srgbClr val="00B9B1">
                <a:alpha val="87843"/>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a:p>
        </p:txBody>
      </p:sp>
      <p:sp>
        <p:nvSpPr>
          <p:cNvPr id="27653" name="TextBox 8"/>
          <p:cNvSpPr txBox="1">
            <a:spLocks noChangeArrowheads="1"/>
          </p:cNvSpPr>
          <p:nvPr/>
        </p:nvSpPr>
        <p:spPr bwMode="auto">
          <a:xfrm>
            <a:off x="1344368" y="1421361"/>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b="1" dirty="0"/>
              <a:t>目录</a:t>
            </a:r>
          </a:p>
        </p:txBody>
      </p:sp>
      <p:cxnSp>
        <p:nvCxnSpPr>
          <p:cNvPr id="13" name="直接连接符 12"/>
          <p:cNvCxnSpPr/>
          <p:nvPr/>
        </p:nvCxnSpPr>
        <p:spPr>
          <a:xfrm>
            <a:off x="2780467" y="1870869"/>
            <a:ext cx="1692188" cy="0"/>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094115" y="2669629"/>
            <a:ext cx="4723601" cy="0"/>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094115" y="3315742"/>
            <a:ext cx="4723601" cy="0"/>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094115" y="4012487"/>
            <a:ext cx="4723601" cy="3577"/>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094115" y="4614317"/>
            <a:ext cx="4723601" cy="0"/>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27659" name="TextBox 23"/>
          <p:cNvSpPr txBox="1">
            <a:spLocks noChangeArrowheads="1"/>
          </p:cNvSpPr>
          <p:nvPr/>
        </p:nvSpPr>
        <p:spPr bwMode="auto">
          <a:xfrm>
            <a:off x="2668251" y="1469231"/>
            <a:ext cx="2736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latin typeface="Times New Roman" pitchFamily="18" charset="0"/>
                <a:cs typeface="Times New Roman" pitchFamily="18" charset="0"/>
              </a:rPr>
              <a:t>CONTENTS</a:t>
            </a:r>
            <a:endParaRPr lang="zh-CN" altLang="en-US" sz="2800" b="1">
              <a:latin typeface="Times New Roman" pitchFamily="18" charset="0"/>
              <a:cs typeface="Times New Roman" pitchFamily="18" charset="0"/>
            </a:endParaRPr>
          </a:p>
        </p:txBody>
      </p:sp>
      <p:sp>
        <p:nvSpPr>
          <p:cNvPr id="27660" name="TextBox 1"/>
          <p:cNvSpPr txBox="1">
            <a:spLocks noChangeArrowheads="1"/>
          </p:cNvSpPr>
          <p:nvPr/>
        </p:nvSpPr>
        <p:spPr bwMode="auto">
          <a:xfrm>
            <a:off x="1990824" y="2318792"/>
            <a:ext cx="5039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a:solidFill>
                  <a:srgbClr val="FFC000"/>
                </a:solidFill>
                <a:latin typeface="Times New Roman" pitchFamily="18" charset="0"/>
                <a:cs typeface="Times New Roman" pitchFamily="18" charset="0"/>
              </a:rPr>
              <a:t>01    </a:t>
            </a:r>
            <a:r>
              <a:rPr lang="zh-CN" altLang="en-US" sz="2400" b="1">
                <a:latin typeface="Times New Roman" pitchFamily="18" charset="0"/>
                <a:cs typeface="Times New Roman" pitchFamily="18" charset="0"/>
              </a:rPr>
              <a:t>支持向量机与支持向量回归机</a:t>
            </a:r>
          </a:p>
        </p:txBody>
      </p:sp>
      <p:sp>
        <p:nvSpPr>
          <p:cNvPr id="27661" name="TextBox 2"/>
          <p:cNvSpPr txBox="1">
            <a:spLocks noChangeArrowheads="1"/>
          </p:cNvSpPr>
          <p:nvPr/>
        </p:nvSpPr>
        <p:spPr bwMode="auto">
          <a:xfrm>
            <a:off x="1979712" y="2934742"/>
            <a:ext cx="38499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dirty="0">
                <a:solidFill>
                  <a:srgbClr val="FF33CC"/>
                </a:solidFill>
                <a:latin typeface="Times New Roman" pitchFamily="18" charset="0"/>
                <a:cs typeface="Times New Roman" pitchFamily="18" charset="0"/>
              </a:rPr>
              <a:t>02</a:t>
            </a:r>
            <a:r>
              <a:rPr lang="en-US" altLang="zh-CN" sz="2400" b="1" dirty="0">
                <a:solidFill>
                  <a:srgbClr val="FF33CC"/>
                </a:solidFill>
              </a:rPr>
              <a:t>     </a:t>
            </a:r>
            <a:r>
              <a:rPr lang="zh-CN" altLang="en-US" sz="2400" b="1" dirty="0">
                <a:solidFill>
                  <a:srgbClr val="FF33CC"/>
                </a:solidFill>
              </a:rPr>
              <a:t>支持向量回归机模型</a:t>
            </a:r>
            <a:endParaRPr lang="zh-CN" altLang="en-US" sz="2400" b="1" dirty="0"/>
          </a:p>
        </p:txBody>
      </p:sp>
      <p:sp>
        <p:nvSpPr>
          <p:cNvPr id="27662" name="TextBox 3"/>
          <p:cNvSpPr txBox="1">
            <a:spLocks noChangeArrowheads="1"/>
          </p:cNvSpPr>
          <p:nvPr/>
        </p:nvSpPr>
        <p:spPr bwMode="auto">
          <a:xfrm>
            <a:off x="1992411" y="3612604"/>
            <a:ext cx="4011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dirty="0">
                <a:solidFill>
                  <a:srgbClr val="00DED3"/>
                </a:solidFill>
                <a:latin typeface="Times New Roman" pitchFamily="18" charset="0"/>
                <a:cs typeface="Times New Roman" pitchFamily="18" charset="0"/>
              </a:rPr>
              <a:t>03</a:t>
            </a:r>
            <a:r>
              <a:rPr lang="en-US" altLang="zh-CN" sz="2400" b="1" dirty="0"/>
              <a:t>     </a:t>
            </a:r>
            <a:r>
              <a:rPr lang="zh-CN" altLang="en-US" sz="2400" b="1" dirty="0"/>
              <a:t>支持向量回归机算法</a:t>
            </a:r>
          </a:p>
        </p:txBody>
      </p:sp>
      <p:sp>
        <p:nvSpPr>
          <p:cNvPr id="27663" name="TextBox 4"/>
          <p:cNvSpPr txBox="1">
            <a:spLocks noChangeArrowheads="1"/>
          </p:cNvSpPr>
          <p:nvPr/>
        </p:nvSpPr>
        <p:spPr bwMode="auto">
          <a:xfrm>
            <a:off x="1990824" y="4263479"/>
            <a:ext cx="3527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a:solidFill>
                  <a:srgbClr val="7030A0"/>
                </a:solidFill>
                <a:latin typeface="Times New Roman" pitchFamily="18" charset="0"/>
                <a:cs typeface="Times New Roman" pitchFamily="18" charset="0"/>
              </a:rPr>
              <a:t>04     </a:t>
            </a:r>
            <a:r>
              <a:rPr lang="zh-CN" altLang="en-US" sz="2400" b="1">
                <a:solidFill>
                  <a:srgbClr val="7030A0"/>
                </a:solidFill>
                <a:latin typeface="Times New Roman" pitchFamily="18" charset="0"/>
                <a:cs typeface="Times New Roman" pitchFamily="18" charset="0"/>
              </a:rPr>
              <a:t>总结</a:t>
            </a:r>
            <a:endParaRPr lang="zh-CN" altLang="en-US" sz="2400" b="1"/>
          </a:p>
        </p:txBody>
      </p:sp>
    </p:spTree>
    <p:extLst>
      <p:ext uri="{BB962C8B-B14F-4D97-AF65-F5344CB8AC3E}">
        <p14:creationId xmlns:p14="http://schemas.microsoft.com/office/powerpoint/2010/main" val="3495448081"/>
      </p:ext>
    </p:extLst>
  </p:cSld>
  <p:clrMapOvr>
    <a:masterClrMapping/>
  </p:clrMapOvr>
  <p:transition spd="slow" advTm="1985"/>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六边形 57"/>
          <p:cNvSpPr/>
          <p:nvPr/>
        </p:nvSpPr>
        <p:spPr>
          <a:xfrm>
            <a:off x="3276600" y="3357563"/>
            <a:ext cx="1060450" cy="914400"/>
          </a:xfrm>
          <a:prstGeom prst="hexagon">
            <a:avLst/>
          </a:prstGeom>
          <a:noFill/>
          <a:ln w="31750">
            <a:solidFill>
              <a:srgbClr val="FFC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p>
        </p:txBody>
      </p:sp>
      <p:sp>
        <p:nvSpPr>
          <p:cNvPr id="18" name="TextBox 17"/>
          <p:cNvSpPr txBox="1"/>
          <p:nvPr/>
        </p:nvSpPr>
        <p:spPr>
          <a:xfrm>
            <a:off x="971600" y="1237496"/>
            <a:ext cx="7578923" cy="1759456"/>
          </a:xfrm>
          <a:prstGeom prst="rect">
            <a:avLst/>
          </a:prstGeom>
          <a:noFill/>
          <a:ln w="3810">
            <a:solidFill>
              <a:srgbClr val="00B9B1"/>
            </a:solidFill>
            <a:prstDash val="sysDot"/>
          </a:ln>
        </p:spPr>
        <p:txBody>
          <a:bodyPr wrap="square">
            <a:spAutoFit/>
          </a:bodyPr>
          <a:lstStyle/>
          <a:p>
            <a:pPr fontAlgn="auto">
              <a:lnSpc>
                <a:spcPts val="2560"/>
              </a:lnSpc>
              <a:spcBef>
                <a:spcPts val="0"/>
              </a:spcBef>
              <a:spcAft>
                <a:spcPts val="0"/>
              </a:spcAft>
              <a:defRPr/>
            </a:pPr>
            <a:r>
              <a:rPr lang="zh-CN" altLang="en-US" sz="2000" dirty="0">
                <a:latin typeface="微软雅黑" panose="020B0503020204020204" pitchFamily="34" charset="-122"/>
                <a:ea typeface="微软雅黑" panose="020B0503020204020204" pitchFamily="34" charset="-122"/>
              </a:rPr>
              <a:t>支持向量机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rPr>
              <a:t>是建立在统计学习理论的</a:t>
            </a:r>
            <a:r>
              <a:rPr lang="en-US" altLang="zh-CN" sz="2000" dirty="0">
                <a:solidFill>
                  <a:srgbClr val="00B9B1"/>
                </a:solidFill>
                <a:latin typeface="微软雅黑" panose="020B0503020204020204" pitchFamily="34" charset="-122"/>
                <a:ea typeface="微软雅黑" panose="020B0503020204020204" pitchFamily="34" charset="-122"/>
                <a:cs typeface="Times New Roman" panose="02020603050405020304" pitchFamily="18" charset="0"/>
              </a:rPr>
              <a:t>VC</a:t>
            </a:r>
            <a:r>
              <a:rPr lang="zh-CN" altLang="en-US" sz="2000" dirty="0">
                <a:solidFill>
                  <a:srgbClr val="00B9B1"/>
                </a:solidFill>
                <a:latin typeface="微软雅黑" panose="020B0503020204020204" pitchFamily="34" charset="-122"/>
                <a:ea typeface="微软雅黑" panose="020B0503020204020204" pitchFamily="34" charset="-122"/>
              </a:rPr>
              <a:t>维理论</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00B9B1"/>
                </a:solidFill>
                <a:latin typeface="微软雅黑" panose="020B0503020204020204" pitchFamily="34" charset="-122"/>
                <a:ea typeface="微软雅黑" panose="020B0503020204020204" pitchFamily="34" charset="-122"/>
              </a:rPr>
              <a:t>结构风险最小原理</a:t>
            </a:r>
            <a:r>
              <a:rPr lang="zh-CN" altLang="en-US" sz="2000" dirty="0">
                <a:latin typeface="微软雅黑" panose="020B0503020204020204" pitchFamily="34" charset="-122"/>
                <a:ea typeface="微软雅黑" panose="020B0503020204020204" pitchFamily="34" charset="-122"/>
              </a:rPr>
              <a:t>基础上的，根据有限的样本信息在模型的复杂性（即对特定训练样本的学习精度）和学习能力（即无错误地识别任意样本的能力）之间寻求最佳折衷，以期获得最好的推广能力（或称泛化能力）。</a:t>
            </a:r>
          </a:p>
        </p:txBody>
      </p:sp>
      <p:cxnSp>
        <p:nvCxnSpPr>
          <p:cNvPr id="19" name="直接连接符 18"/>
          <p:cNvCxnSpPr/>
          <p:nvPr/>
        </p:nvCxnSpPr>
        <p:spPr>
          <a:xfrm flipV="1">
            <a:off x="8098036" y="2996952"/>
            <a:ext cx="506412" cy="0"/>
          </a:xfrm>
          <a:prstGeom prst="line">
            <a:avLst/>
          </a:prstGeom>
          <a:ln w="31750">
            <a:solidFill>
              <a:srgbClr val="00B9B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8604448" y="2492896"/>
            <a:ext cx="0" cy="503238"/>
          </a:xfrm>
          <a:prstGeom prst="line">
            <a:avLst/>
          </a:prstGeom>
          <a:ln w="31750">
            <a:solidFill>
              <a:srgbClr val="00B9B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38213" y="1211263"/>
            <a:ext cx="0" cy="488950"/>
          </a:xfrm>
          <a:prstGeom prst="line">
            <a:avLst/>
          </a:prstGeom>
          <a:ln w="31750">
            <a:solidFill>
              <a:srgbClr val="00B9B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15988" y="1211263"/>
            <a:ext cx="560387" cy="0"/>
          </a:xfrm>
          <a:prstGeom prst="line">
            <a:avLst/>
          </a:prstGeom>
          <a:ln w="31750">
            <a:solidFill>
              <a:srgbClr val="00B9B1"/>
            </a:solidFill>
          </a:ln>
        </p:spPr>
        <p:style>
          <a:lnRef idx="1">
            <a:schemeClr val="accent1"/>
          </a:lnRef>
          <a:fillRef idx="0">
            <a:schemeClr val="accent1"/>
          </a:fillRef>
          <a:effectRef idx="0">
            <a:schemeClr val="accent1"/>
          </a:effectRef>
          <a:fontRef idx="minor">
            <a:schemeClr val="tx1"/>
          </a:fontRef>
        </p:style>
      </p:cxnSp>
      <p:sp>
        <p:nvSpPr>
          <p:cNvPr id="28684" name="AutoShape 11"/>
          <p:cNvSpPr>
            <a:spLocks noChangeArrowheads="1"/>
          </p:cNvSpPr>
          <p:nvPr/>
        </p:nvSpPr>
        <p:spPr bwMode="gray">
          <a:xfrm>
            <a:off x="2870200" y="3541713"/>
            <a:ext cx="5330825" cy="687387"/>
          </a:xfrm>
          <a:prstGeom prst="roundRect">
            <a:avLst>
              <a:gd name="adj" fmla="val 1150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latin typeface="Arial" pitchFamily="34" charset="0"/>
              <a:cs typeface="Arial" pitchFamily="34" charset="0"/>
            </a:endParaRPr>
          </a:p>
        </p:txBody>
      </p:sp>
      <p:sp>
        <p:nvSpPr>
          <p:cNvPr id="59" name="六边形 58"/>
          <p:cNvSpPr/>
          <p:nvPr/>
        </p:nvSpPr>
        <p:spPr>
          <a:xfrm>
            <a:off x="3276600" y="4338638"/>
            <a:ext cx="1079500" cy="993775"/>
          </a:xfrm>
          <a:prstGeom prst="hexagon">
            <a:avLst/>
          </a:prstGeom>
          <a:noFill/>
          <a:ln w="381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latin typeface="黑体" panose="02010609060101010101" pitchFamily="49" charset="-122"/>
              <a:ea typeface="黑体" panose="02010609060101010101" pitchFamily="49" charset="-122"/>
            </a:endParaRPr>
          </a:p>
        </p:txBody>
      </p:sp>
      <p:sp>
        <p:nvSpPr>
          <p:cNvPr id="60" name="六边形 59"/>
          <p:cNvSpPr/>
          <p:nvPr/>
        </p:nvSpPr>
        <p:spPr>
          <a:xfrm>
            <a:off x="4156075" y="3795713"/>
            <a:ext cx="1079500" cy="992187"/>
          </a:xfrm>
          <a:prstGeom prst="hexagon">
            <a:avLst/>
          </a:prstGeom>
          <a:noFill/>
          <a:ln w="381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28687" name="TextBox 60"/>
          <p:cNvSpPr txBox="1">
            <a:spLocks noChangeArrowheads="1"/>
          </p:cNvSpPr>
          <p:nvPr/>
        </p:nvSpPr>
        <p:spPr bwMode="auto">
          <a:xfrm>
            <a:off x="4294188" y="3976688"/>
            <a:ext cx="803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latin typeface="黑体" panose="02010609060101010101" pitchFamily="49" charset="-122"/>
                <a:ea typeface="黑体" panose="02010609060101010101" pitchFamily="49" charset="-122"/>
              </a:rPr>
              <a:t>VC</a:t>
            </a:r>
            <a:r>
              <a:rPr lang="zh-CN" altLang="en-US" sz="2000">
                <a:latin typeface="黑体" panose="02010609060101010101" pitchFamily="49" charset="-122"/>
                <a:ea typeface="黑体" panose="02010609060101010101" pitchFamily="49" charset="-122"/>
              </a:rPr>
              <a:t>维理论</a:t>
            </a:r>
          </a:p>
        </p:txBody>
      </p:sp>
      <p:sp>
        <p:nvSpPr>
          <p:cNvPr id="28688" name="TextBox 61"/>
          <p:cNvSpPr txBox="1">
            <a:spLocks noChangeArrowheads="1"/>
          </p:cNvSpPr>
          <p:nvPr/>
        </p:nvSpPr>
        <p:spPr bwMode="auto">
          <a:xfrm>
            <a:off x="3413125" y="3516313"/>
            <a:ext cx="8048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dirty="0">
                <a:latin typeface="黑体" panose="02010609060101010101" pitchFamily="49" charset="-122"/>
                <a:ea typeface="黑体" panose="02010609060101010101" pitchFamily="49" charset="-122"/>
              </a:rPr>
              <a:t>经验风险</a:t>
            </a:r>
          </a:p>
        </p:txBody>
      </p:sp>
      <p:sp>
        <p:nvSpPr>
          <p:cNvPr id="28689" name="TextBox 62"/>
          <p:cNvSpPr txBox="1">
            <a:spLocks noChangeArrowheads="1"/>
          </p:cNvSpPr>
          <p:nvPr/>
        </p:nvSpPr>
        <p:spPr bwMode="auto">
          <a:xfrm>
            <a:off x="3413125" y="4513263"/>
            <a:ext cx="8048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dirty="0">
                <a:latin typeface="黑体" panose="02010609060101010101" pitchFamily="49" charset="-122"/>
                <a:ea typeface="黑体" panose="02010609060101010101" pitchFamily="49" charset="-122"/>
              </a:rPr>
              <a:t>置信风险</a:t>
            </a:r>
          </a:p>
        </p:txBody>
      </p:sp>
      <p:cxnSp>
        <p:nvCxnSpPr>
          <p:cNvPr id="65" name="直接连接符 64"/>
          <p:cNvCxnSpPr/>
          <p:nvPr/>
        </p:nvCxnSpPr>
        <p:spPr>
          <a:xfrm>
            <a:off x="2570163" y="3494088"/>
            <a:ext cx="241300" cy="0"/>
          </a:xfrm>
          <a:prstGeom prst="line">
            <a:avLst/>
          </a:prstGeom>
          <a:ln w="12700">
            <a:solidFill>
              <a:srgbClr val="FFC000">
                <a:alpha val="8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2630488" y="4589463"/>
            <a:ext cx="239712" cy="0"/>
          </a:xfrm>
          <a:prstGeom prst="line">
            <a:avLst/>
          </a:prstGeom>
          <a:ln w="12700">
            <a:solidFill>
              <a:srgbClr val="00B9B1">
                <a:alpha val="8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5535613" y="3976688"/>
            <a:ext cx="241300" cy="0"/>
          </a:xfrm>
          <a:prstGeom prst="line">
            <a:avLst/>
          </a:prstGeom>
          <a:ln w="12700">
            <a:solidFill>
              <a:srgbClr val="FF33CC">
                <a:alpha val="85000"/>
              </a:srgbClr>
            </a:solidFill>
          </a:ln>
        </p:spPr>
        <p:style>
          <a:lnRef idx="1">
            <a:schemeClr val="accent1"/>
          </a:lnRef>
          <a:fillRef idx="0">
            <a:schemeClr val="accent1"/>
          </a:fillRef>
          <a:effectRef idx="0">
            <a:schemeClr val="accent1"/>
          </a:effectRef>
          <a:fontRef idx="minor">
            <a:schemeClr val="tx1"/>
          </a:fontRef>
        </p:style>
      </p:cxnSp>
      <p:sp>
        <p:nvSpPr>
          <p:cNvPr id="28693" name="TextBox 67"/>
          <p:cNvSpPr txBox="1">
            <a:spLocks noChangeArrowheads="1"/>
          </p:cNvSpPr>
          <p:nvPr/>
        </p:nvSpPr>
        <p:spPr bwMode="auto">
          <a:xfrm>
            <a:off x="2570162" y="3190875"/>
            <a:ext cx="6336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dirty="0">
                <a:solidFill>
                  <a:srgbClr val="FFC000"/>
                </a:solidFill>
                <a:latin typeface="Times New Roman" pitchFamily="18" charset="0"/>
                <a:cs typeface="Times New Roman" pitchFamily="18" charset="0"/>
              </a:rPr>
              <a:t>02</a:t>
            </a:r>
            <a:endParaRPr lang="zh-CN" altLang="en-US" sz="2000" dirty="0">
              <a:solidFill>
                <a:srgbClr val="FFC000"/>
              </a:solidFill>
              <a:latin typeface="Times New Roman" pitchFamily="18" charset="0"/>
              <a:cs typeface="Times New Roman" pitchFamily="18" charset="0"/>
            </a:endParaRPr>
          </a:p>
        </p:txBody>
      </p:sp>
      <p:sp>
        <p:nvSpPr>
          <p:cNvPr id="28694" name="TextBox 68"/>
          <p:cNvSpPr txBox="1">
            <a:spLocks noChangeArrowheads="1"/>
          </p:cNvSpPr>
          <p:nvPr/>
        </p:nvSpPr>
        <p:spPr bwMode="auto">
          <a:xfrm>
            <a:off x="2578100" y="4281488"/>
            <a:ext cx="769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a:solidFill>
                  <a:srgbClr val="00B9B1"/>
                </a:solidFill>
                <a:latin typeface="Times New Roman" pitchFamily="18" charset="0"/>
                <a:cs typeface="Times New Roman" pitchFamily="18" charset="0"/>
              </a:rPr>
              <a:t>03</a:t>
            </a:r>
            <a:endParaRPr lang="zh-CN" altLang="en-US" sz="2000">
              <a:solidFill>
                <a:srgbClr val="00B9B1"/>
              </a:solidFill>
              <a:latin typeface="Times New Roman" pitchFamily="18" charset="0"/>
              <a:cs typeface="Times New Roman" pitchFamily="18" charset="0"/>
            </a:endParaRPr>
          </a:p>
        </p:txBody>
      </p:sp>
      <p:sp>
        <p:nvSpPr>
          <p:cNvPr id="28695" name="TextBox 69"/>
          <p:cNvSpPr txBox="1">
            <a:spLocks noChangeArrowheads="1"/>
          </p:cNvSpPr>
          <p:nvPr/>
        </p:nvSpPr>
        <p:spPr bwMode="auto">
          <a:xfrm>
            <a:off x="5547214" y="3617674"/>
            <a:ext cx="6983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dirty="0">
                <a:solidFill>
                  <a:srgbClr val="FF33CC"/>
                </a:solidFill>
                <a:latin typeface="Times New Roman" pitchFamily="18" charset="0"/>
                <a:cs typeface="Times New Roman" pitchFamily="18" charset="0"/>
              </a:rPr>
              <a:t>01</a:t>
            </a:r>
            <a:endParaRPr lang="zh-CN" altLang="en-US" sz="2000" dirty="0">
              <a:solidFill>
                <a:srgbClr val="FF33CC"/>
              </a:solidFill>
              <a:latin typeface="Times New Roman" pitchFamily="18" charset="0"/>
              <a:cs typeface="Times New Roman" pitchFamily="18" charset="0"/>
            </a:endParaRPr>
          </a:p>
        </p:txBody>
      </p:sp>
      <p:sp>
        <p:nvSpPr>
          <p:cNvPr id="28696" name="TextBox 71"/>
          <p:cNvSpPr txBox="1">
            <a:spLocks noChangeArrowheads="1"/>
          </p:cNvSpPr>
          <p:nvPr/>
        </p:nvSpPr>
        <p:spPr bwMode="auto">
          <a:xfrm>
            <a:off x="5776913" y="4076493"/>
            <a:ext cx="20288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063"/>
              </a:lnSpc>
            </a:pPr>
            <a:r>
              <a:rPr lang="zh-CN" altLang="en-US" sz="2000" b="1" dirty="0"/>
              <a:t>可以简单的理解为问题的复杂程度，</a:t>
            </a:r>
            <a:r>
              <a:rPr lang="en-US" altLang="zh-CN" sz="2000" b="1" dirty="0"/>
              <a:t>VC</a:t>
            </a:r>
            <a:r>
              <a:rPr lang="zh-CN" altLang="en-US" sz="2000" b="1" dirty="0"/>
              <a:t>维越高，问题就越复杂</a:t>
            </a:r>
            <a:r>
              <a:rPr lang="en-US" altLang="zh-CN" sz="2000" b="1" dirty="0"/>
              <a:t>.</a:t>
            </a:r>
            <a:endParaRPr lang="zh-CN" altLang="en-US" sz="2000" b="1" dirty="0"/>
          </a:p>
        </p:txBody>
      </p:sp>
      <p:sp>
        <p:nvSpPr>
          <p:cNvPr id="28697" name="TextBox 72"/>
          <p:cNvSpPr txBox="1">
            <a:spLocks noChangeArrowheads="1"/>
          </p:cNvSpPr>
          <p:nvPr/>
        </p:nvSpPr>
        <p:spPr bwMode="auto">
          <a:xfrm>
            <a:off x="1025525" y="3541713"/>
            <a:ext cx="1982788"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063"/>
              </a:lnSpc>
            </a:pPr>
            <a:r>
              <a:rPr lang="zh-CN" altLang="en-US" sz="2000" b="1"/>
              <a:t>经验风险代表了分类器在给定样本上的误差</a:t>
            </a:r>
            <a:r>
              <a:rPr lang="en-US" altLang="zh-CN" sz="2000" b="1"/>
              <a:t>.</a:t>
            </a:r>
            <a:endParaRPr lang="zh-CN" altLang="en-US" sz="2000" b="1"/>
          </a:p>
        </p:txBody>
      </p:sp>
      <p:sp>
        <p:nvSpPr>
          <p:cNvPr id="28698" name="TextBox 73"/>
          <p:cNvSpPr txBox="1">
            <a:spLocks noChangeArrowheads="1"/>
          </p:cNvSpPr>
          <p:nvPr/>
        </p:nvSpPr>
        <p:spPr bwMode="auto">
          <a:xfrm>
            <a:off x="987425" y="4708525"/>
            <a:ext cx="2052638"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063"/>
              </a:lnSpc>
            </a:pPr>
            <a:r>
              <a:rPr lang="zh-CN" altLang="en-US" sz="2000" b="1" dirty="0"/>
              <a:t>代表了我们在多大程度上可以信任分类器在未知文本上分类的结果</a:t>
            </a:r>
            <a:r>
              <a:rPr lang="en-US" altLang="zh-CN" sz="2000" b="1" dirty="0"/>
              <a:t>.</a:t>
            </a:r>
            <a:endParaRPr lang="zh-CN" altLang="en-US" sz="2000" b="1" dirty="0"/>
          </a:p>
        </p:txBody>
      </p:sp>
      <p:sp>
        <p:nvSpPr>
          <p:cNvPr id="27" name="TextBox 1"/>
          <p:cNvSpPr txBox="1">
            <a:spLocks noChangeArrowheads="1"/>
          </p:cNvSpPr>
          <p:nvPr/>
        </p:nvSpPr>
        <p:spPr bwMode="auto">
          <a:xfrm>
            <a:off x="1189956" y="332656"/>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1371387327"/>
      </p:ext>
    </p:extLst>
  </p:cSld>
  <p:clrMapOvr>
    <a:masterClrMapping/>
  </p:clrMapOvr>
  <p:transition spd="slow" advTm="4427"/>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37831" y="1484784"/>
            <a:ext cx="5419352" cy="1015663"/>
          </a:xfrm>
          <a:prstGeom prst="rect">
            <a:avLst/>
          </a:prstGeom>
          <a:noFill/>
          <a:ln w="3810" cap="rnd">
            <a:solidFill>
              <a:srgbClr val="C00000"/>
            </a:solidFill>
            <a:prstDash val="dash"/>
          </a:ln>
        </p:spPr>
        <p:txBody>
          <a:bodyPr wrap="square">
            <a:spAutoFit/>
          </a:bodyPr>
          <a:lstStyle/>
          <a:p>
            <a:pPr fontAlgn="auto">
              <a:lnSpc>
                <a:spcPts val="2400"/>
              </a:lnSpc>
              <a:spcBef>
                <a:spcPts val="0"/>
              </a:spcBef>
              <a:spcAft>
                <a:spcPts val="0"/>
              </a:spcAft>
              <a:defRPr/>
            </a:pPr>
            <a:r>
              <a:rPr lang="zh-CN" altLang="en-US" sz="2000" b="1" dirty="0">
                <a:ea typeface="+mn-ea"/>
              </a:rPr>
              <a:t>并不是说样本的绝对数量少，而是说与问题的复杂度比起来，</a:t>
            </a:r>
            <a:r>
              <a:rPr lang="en-US" altLang="zh-CN" sz="2000" b="1" dirty="0">
                <a:latin typeface="Times New Roman" panose="02020603050405020304" pitchFamily="18" charset="0"/>
                <a:ea typeface="+mn-ea"/>
                <a:cs typeface="Times New Roman" panose="02020603050405020304" pitchFamily="18" charset="0"/>
              </a:rPr>
              <a:t>SVM</a:t>
            </a:r>
            <a:r>
              <a:rPr lang="zh-CN" altLang="en-US" sz="2000" b="1" dirty="0">
                <a:ea typeface="+mn-ea"/>
              </a:rPr>
              <a:t>算法要求的样本数是相对比较少的。</a:t>
            </a:r>
            <a:endParaRPr lang="zh-CN" altLang="en-US" sz="2000" b="1" dirty="0">
              <a:latin typeface="+mn-ea"/>
              <a:ea typeface="+mn-ea"/>
            </a:endParaRPr>
          </a:p>
        </p:txBody>
      </p:sp>
      <p:sp>
        <p:nvSpPr>
          <p:cNvPr id="2" name="椭圆 1"/>
          <p:cNvSpPr/>
          <p:nvPr/>
        </p:nvSpPr>
        <p:spPr>
          <a:xfrm>
            <a:off x="683568" y="2693740"/>
            <a:ext cx="935768" cy="806450"/>
          </a:xfrm>
          <a:prstGeom prst="ellipse">
            <a:avLst/>
          </a:prstGeom>
          <a:noFill/>
          <a:ln w="38100">
            <a:solidFill>
              <a:srgbClr val="FFC000">
                <a:alpha val="87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endParaRPr lang="zh-CN" altLang="en-US" sz="2000" b="1"/>
          </a:p>
        </p:txBody>
      </p:sp>
      <p:sp>
        <p:nvSpPr>
          <p:cNvPr id="3" name="矩形 2"/>
          <p:cNvSpPr/>
          <p:nvPr/>
        </p:nvSpPr>
        <p:spPr>
          <a:xfrm>
            <a:off x="1924993" y="1614438"/>
            <a:ext cx="935768" cy="8064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endParaRPr lang="zh-CN" altLang="en-US" sz="2000" b="1"/>
          </a:p>
        </p:txBody>
      </p:sp>
      <p:sp>
        <p:nvSpPr>
          <p:cNvPr id="26" name="矩形 25"/>
          <p:cNvSpPr/>
          <p:nvPr/>
        </p:nvSpPr>
        <p:spPr>
          <a:xfrm>
            <a:off x="1924993" y="3926245"/>
            <a:ext cx="935768" cy="806450"/>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endParaRPr lang="zh-CN" altLang="en-US" sz="2000" b="1"/>
          </a:p>
        </p:txBody>
      </p:sp>
      <p:sp>
        <p:nvSpPr>
          <p:cNvPr id="28" name="矩形 27"/>
          <p:cNvSpPr/>
          <p:nvPr/>
        </p:nvSpPr>
        <p:spPr>
          <a:xfrm>
            <a:off x="1924993" y="2685802"/>
            <a:ext cx="935768" cy="806450"/>
          </a:xfrm>
          <a:prstGeom prst="rect">
            <a:avLst/>
          </a:prstGeom>
          <a:noFill/>
          <a:ln>
            <a:solidFill>
              <a:srgbClr val="00B9B1">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endParaRPr lang="zh-CN" altLang="en-US" sz="2000" b="1"/>
          </a:p>
        </p:txBody>
      </p:sp>
      <p:sp>
        <p:nvSpPr>
          <p:cNvPr id="4" name="圆角右箭头 3"/>
          <p:cNvSpPr/>
          <p:nvPr/>
        </p:nvSpPr>
        <p:spPr>
          <a:xfrm>
            <a:off x="1078856" y="1740372"/>
            <a:ext cx="841823" cy="945430"/>
          </a:xfrm>
          <a:prstGeom prst="bentArrow">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endParaRPr lang="zh-CN" altLang="en-US" sz="2000" b="1">
              <a:solidFill>
                <a:schemeClr val="tx1"/>
              </a:solidFill>
            </a:endParaRPr>
          </a:p>
        </p:txBody>
      </p:sp>
      <p:sp>
        <p:nvSpPr>
          <p:cNvPr id="31" name="圆角右箭头 30"/>
          <p:cNvSpPr/>
          <p:nvPr/>
        </p:nvSpPr>
        <p:spPr>
          <a:xfrm rot="10800000" flipH="1">
            <a:off x="1078856" y="3573016"/>
            <a:ext cx="849191" cy="948496"/>
          </a:xfrm>
          <a:prstGeom prst="bentArrow">
            <a:avLst>
              <a:gd name="adj1" fmla="val 25000"/>
              <a:gd name="adj2" fmla="val 27268"/>
              <a:gd name="adj3" fmla="val 25000"/>
              <a:gd name="adj4" fmla="val 43750"/>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endParaRPr lang="zh-CN" altLang="en-US" sz="2000" b="1">
              <a:solidFill>
                <a:schemeClr val="tx1"/>
              </a:solidFill>
            </a:endParaRPr>
          </a:p>
        </p:txBody>
      </p:sp>
      <p:sp>
        <p:nvSpPr>
          <p:cNvPr id="7" name="燕尾形 6"/>
          <p:cNvSpPr/>
          <p:nvPr/>
        </p:nvSpPr>
        <p:spPr>
          <a:xfrm>
            <a:off x="1688431" y="2996952"/>
            <a:ext cx="265257" cy="242887"/>
          </a:xfrm>
          <a:prstGeom prst="chevron">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2400"/>
              </a:lnSpc>
              <a:spcBef>
                <a:spcPts val="0"/>
              </a:spcBef>
              <a:spcAft>
                <a:spcPts val="0"/>
              </a:spcAft>
              <a:defRPr/>
            </a:pPr>
            <a:endParaRPr lang="zh-CN" altLang="en-US" sz="2000" b="1">
              <a:solidFill>
                <a:schemeClr val="tx1"/>
              </a:solidFill>
            </a:endParaRPr>
          </a:p>
        </p:txBody>
      </p:sp>
      <p:sp>
        <p:nvSpPr>
          <p:cNvPr id="29709" name="TextBox 9"/>
          <p:cNvSpPr txBox="1">
            <a:spLocks noChangeArrowheads="1"/>
          </p:cNvSpPr>
          <p:nvPr/>
        </p:nvSpPr>
        <p:spPr bwMode="auto">
          <a:xfrm>
            <a:off x="1899593" y="1876762"/>
            <a:ext cx="10702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400"/>
              </a:lnSpc>
            </a:pPr>
            <a:r>
              <a:rPr lang="zh-CN" altLang="en-US" sz="2000" b="1"/>
              <a:t>小样本</a:t>
            </a:r>
          </a:p>
        </p:txBody>
      </p:sp>
      <p:sp>
        <p:nvSpPr>
          <p:cNvPr id="29710" name="TextBox 33"/>
          <p:cNvSpPr txBox="1">
            <a:spLocks noChangeArrowheads="1"/>
          </p:cNvSpPr>
          <p:nvPr/>
        </p:nvSpPr>
        <p:spPr bwMode="auto">
          <a:xfrm>
            <a:off x="1899593" y="2904877"/>
            <a:ext cx="10702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400"/>
              </a:lnSpc>
            </a:pPr>
            <a:r>
              <a:rPr lang="zh-CN" altLang="en-US" sz="2000" b="1"/>
              <a:t>非线性</a:t>
            </a:r>
          </a:p>
        </p:txBody>
      </p:sp>
      <p:sp>
        <p:nvSpPr>
          <p:cNvPr id="44" name="TextBox 43"/>
          <p:cNvSpPr txBox="1"/>
          <p:nvPr/>
        </p:nvSpPr>
        <p:spPr>
          <a:xfrm>
            <a:off x="3037831" y="2564904"/>
            <a:ext cx="5419352" cy="1015663"/>
          </a:xfrm>
          <a:prstGeom prst="rect">
            <a:avLst/>
          </a:prstGeom>
          <a:noFill/>
          <a:ln w="3810" cap="rnd">
            <a:solidFill>
              <a:srgbClr val="00B9B1">
                <a:alpha val="85000"/>
              </a:srgbClr>
            </a:solidFill>
            <a:prstDash val="dash"/>
          </a:ln>
        </p:spPr>
        <p:txBody>
          <a:bodyPr wrap="square">
            <a:spAutoFit/>
          </a:bodyPr>
          <a:lstStyle/>
          <a:p>
            <a:pPr fontAlgn="auto">
              <a:lnSpc>
                <a:spcPts val="2400"/>
              </a:lnSpc>
              <a:spcBef>
                <a:spcPts val="0"/>
              </a:spcBef>
              <a:spcAft>
                <a:spcPts val="0"/>
              </a:spcAft>
              <a:defRPr/>
            </a:pPr>
            <a:r>
              <a:rPr lang="en-US" altLang="zh-CN" sz="2000" b="1" dirty="0">
                <a:latin typeface="Times New Roman" panose="02020603050405020304" pitchFamily="18" charset="0"/>
                <a:ea typeface="+mn-ea"/>
                <a:cs typeface="Times New Roman" panose="02020603050405020304" pitchFamily="18" charset="0"/>
              </a:rPr>
              <a:t>SVM</a:t>
            </a:r>
            <a:r>
              <a:rPr lang="zh-CN" altLang="en-US" sz="2000" b="1" dirty="0">
                <a:ea typeface="+mn-ea"/>
              </a:rPr>
              <a:t>擅长应付样本数据线性不可分的情况，主要通过松弛变量（也有人叫惩罚变量）和核函数技术来实现，这一部分是</a:t>
            </a:r>
            <a:r>
              <a:rPr lang="en-US" altLang="zh-CN" sz="2000" b="1" dirty="0">
                <a:latin typeface="Times New Roman" panose="02020603050405020304" pitchFamily="18" charset="0"/>
                <a:ea typeface="+mn-ea"/>
                <a:cs typeface="Times New Roman" panose="02020603050405020304" pitchFamily="18" charset="0"/>
              </a:rPr>
              <a:t>SVM</a:t>
            </a:r>
            <a:r>
              <a:rPr lang="zh-CN" altLang="en-US" sz="2000" b="1" dirty="0">
                <a:ea typeface="+mn-ea"/>
              </a:rPr>
              <a:t>的精髓。</a:t>
            </a:r>
            <a:endParaRPr lang="zh-CN" altLang="en-US" sz="2000" b="1" dirty="0">
              <a:latin typeface="+mn-ea"/>
              <a:ea typeface="+mn-ea"/>
            </a:endParaRPr>
          </a:p>
        </p:txBody>
      </p:sp>
      <p:sp>
        <p:nvSpPr>
          <p:cNvPr id="29712" name="TextBox 44"/>
          <p:cNvSpPr txBox="1">
            <a:spLocks noChangeArrowheads="1"/>
          </p:cNvSpPr>
          <p:nvPr/>
        </p:nvSpPr>
        <p:spPr bwMode="auto">
          <a:xfrm>
            <a:off x="1866256" y="4024809"/>
            <a:ext cx="10702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400"/>
              </a:lnSpc>
            </a:pPr>
            <a:r>
              <a:rPr lang="zh-CN" altLang="en-US" sz="2000" b="1" dirty="0"/>
              <a:t>高维模式识别</a:t>
            </a:r>
          </a:p>
        </p:txBody>
      </p:sp>
      <p:sp>
        <p:nvSpPr>
          <p:cNvPr id="46" name="TextBox 45"/>
          <p:cNvSpPr txBox="1"/>
          <p:nvPr/>
        </p:nvSpPr>
        <p:spPr>
          <a:xfrm>
            <a:off x="3037831" y="3717032"/>
            <a:ext cx="5419352" cy="1323439"/>
          </a:xfrm>
          <a:prstGeom prst="rect">
            <a:avLst/>
          </a:prstGeom>
          <a:noFill/>
          <a:ln w="3810" cap="rnd">
            <a:solidFill>
              <a:srgbClr val="FF33CC">
                <a:alpha val="85000"/>
              </a:srgbClr>
            </a:solidFill>
            <a:prstDash val="dash"/>
          </a:ln>
        </p:spPr>
        <p:txBody>
          <a:bodyPr wrap="square">
            <a:spAutoFit/>
          </a:bodyPr>
          <a:lstStyle/>
          <a:p>
            <a:pPr fontAlgn="auto">
              <a:lnSpc>
                <a:spcPts val="2400"/>
              </a:lnSpc>
              <a:spcBef>
                <a:spcPts val="0"/>
              </a:spcBef>
              <a:spcAft>
                <a:spcPts val="0"/>
              </a:spcAft>
              <a:defRPr/>
            </a:pPr>
            <a:r>
              <a:rPr lang="zh-CN" altLang="en-US" sz="2000" b="1" dirty="0">
                <a:ea typeface="+mn-ea"/>
              </a:rPr>
              <a:t>指样本维数很高，</a:t>
            </a:r>
            <a:r>
              <a:rPr lang="en-US" altLang="zh-CN" sz="2000" b="1" dirty="0">
                <a:latin typeface="Times New Roman" panose="02020603050405020304" pitchFamily="18" charset="0"/>
                <a:ea typeface="+mn-ea"/>
                <a:cs typeface="Times New Roman" panose="02020603050405020304" pitchFamily="18" charset="0"/>
              </a:rPr>
              <a:t>SVM</a:t>
            </a:r>
            <a:r>
              <a:rPr lang="zh-CN" altLang="en-US" sz="2000" b="1" dirty="0">
                <a:ea typeface="+mn-ea"/>
              </a:rPr>
              <a:t>可以处理高维向量，因为</a:t>
            </a:r>
            <a:r>
              <a:rPr lang="en-US" altLang="zh-CN" sz="2000" b="1" dirty="0">
                <a:latin typeface="Times New Roman" panose="02020603050405020304" pitchFamily="18" charset="0"/>
                <a:ea typeface="+mn-ea"/>
                <a:cs typeface="Times New Roman" panose="02020603050405020304" pitchFamily="18" charset="0"/>
              </a:rPr>
              <a:t>SVM</a:t>
            </a:r>
            <a:r>
              <a:rPr lang="en-US" altLang="zh-CN" sz="2000" b="1" dirty="0">
                <a:ea typeface="+mn-ea"/>
              </a:rPr>
              <a:t> </a:t>
            </a:r>
            <a:r>
              <a:rPr lang="zh-CN" altLang="en-US" sz="2000" b="1" dirty="0">
                <a:ea typeface="+mn-ea"/>
              </a:rPr>
              <a:t>产生的分类器很简洁，用到的样本信息很少（仅仅用到那些称之为“支持向量”的样本）。</a:t>
            </a:r>
            <a:endParaRPr lang="zh-CN" altLang="en-US" sz="2000" b="1" dirty="0">
              <a:latin typeface="+mn-ea"/>
              <a:ea typeface="+mn-ea"/>
            </a:endParaRPr>
          </a:p>
        </p:txBody>
      </p:sp>
      <p:sp>
        <p:nvSpPr>
          <p:cNvPr id="29714" name="TextBox 36"/>
          <p:cNvSpPr txBox="1">
            <a:spLocks noChangeArrowheads="1"/>
          </p:cNvSpPr>
          <p:nvPr/>
        </p:nvSpPr>
        <p:spPr bwMode="auto">
          <a:xfrm>
            <a:off x="683568" y="2809627"/>
            <a:ext cx="9357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ts val="2400"/>
              </a:lnSpc>
            </a:pPr>
            <a:r>
              <a:rPr lang="en-US" altLang="zh-CN" sz="2000" b="1"/>
              <a:t>SVM</a:t>
            </a:r>
            <a:r>
              <a:rPr lang="zh-CN" altLang="en-US" sz="2000" b="1"/>
              <a:t>特点</a:t>
            </a:r>
          </a:p>
        </p:txBody>
      </p:sp>
      <p:sp>
        <p:nvSpPr>
          <p:cNvPr id="20" name="TextBox 1"/>
          <p:cNvSpPr txBox="1">
            <a:spLocks noChangeArrowheads="1"/>
          </p:cNvSpPr>
          <p:nvPr/>
        </p:nvSpPr>
        <p:spPr bwMode="auto">
          <a:xfrm>
            <a:off x="989379" y="404664"/>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1713066273"/>
      </p:ext>
    </p:extLst>
  </p:cSld>
  <p:clrMapOvr>
    <a:masterClrMapping/>
  </p:clrMapOvr>
  <p:transition spd="slow" advTm="5683"/>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800" y="1963737"/>
            <a:ext cx="3397951" cy="211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862" y="1722643"/>
            <a:ext cx="3735585" cy="218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流程图: 库存数据 9"/>
          <p:cNvSpPr/>
          <p:nvPr/>
        </p:nvSpPr>
        <p:spPr>
          <a:xfrm>
            <a:off x="809625" y="1341438"/>
            <a:ext cx="914400" cy="43180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流程图: 库存数据 13"/>
          <p:cNvSpPr/>
          <p:nvPr/>
        </p:nvSpPr>
        <p:spPr>
          <a:xfrm rot="10800000">
            <a:off x="7019925" y="1222375"/>
            <a:ext cx="914400" cy="43180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730" name="TextBox 1"/>
          <p:cNvSpPr txBox="1">
            <a:spLocks noChangeArrowheads="1"/>
          </p:cNvSpPr>
          <p:nvPr/>
        </p:nvSpPr>
        <p:spPr bwMode="auto">
          <a:xfrm>
            <a:off x="684213" y="1354138"/>
            <a:ext cx="968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latin typeface="Times New Roman" pitchFamily="18" charset="0"/>
                <a:cs typeface="Times New Roman" pitchFamily="18" charset="0"/>
              </a:rPr>
              <a:t>SVM</a:t>
            </a:r>
            <a:endParaRPr lang="zh-CN" altLang="en-US">
              <a:latin typeface="Times New Roman" pitchFamily="18" charset="0"/>
              <a:cs typeface="Times New Roman" pitchFamily="18" charset="0"/>
            </a:endParaRPr>
          </a:p>
        </p:txBody>
      </p:sp>
      <p:sp>
        <p:nvSpPr>
          <p:cNvPr id="30731" name="TextBox 14"/>
          <p:cNvSpPr txBox="1">
            <a:spLocks noChangeArrowheads="1"/>
          </p:cNvSpPr>
          <p:nvPr/>
        </p:nvSpPr>
        <p:spPr bwMode="auto">
          <a:xfrm>
            <a:off x="7032625" y="1254125"/>
            <a:ext cx="968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latin typeface="Times New Roman" pitchFamily="18" charset="0"/>
                <a:cs typeface="Times New Roman" pitchFamily="18" charset="0"/>
              </a:rPr>
              <a:t>SVR</a:t>
            </a:r>
            <a:endParaRPr lang="zh-CN" altLang="en-US">
              <a:latin typeface="Times New Roman" pitchFamily="18" charset="0"/>
              <a:cs typeface="Times New Roman" pitchFamily="18" charset="0"/>
            </a:endParaRPr>
          </a:p>
        </p:txBody>
      </p:sp>
      <p:sp>
        <p:nvSpPr>
          <p:cNvPr id="30732" name="TextBox 16"/>
          <p:cNvSpPr txBox="1">
            <a:spLocks noChangeArrowheads="1"/>
          </p:cNvSpPr>
          <p:nvPr/>
        </p:nvSpPr>
        <p:spPr bwMode="auto">
          <a:xfrm>
            <a:off x="939800" y="4221163"/>
            <a:ext cx="3244850" cy="1862048"/>
          </a:xfrm>
          <a:prstGeom prst="rect">
            <a:avLst/>
          </a:prstGeom>
          <a:noFill/>
          <a:ln w="12700" cap="rnd">
            <a:solidFill>
              <a:srgbClr val="00B9B1">
                <a:alpha val="79999"/>
              </a:srgb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a:solidFill>
                  <a:srgbClr val="00B9B1"/>
                </a:solidFill>
              </a:rPr>
              <a:t>* </a:t>
            </a:r>
            <a:r>
              <a:rPr lang="zh-CN" altLang="en-US" sz="2000" b="1"/>
              <a:t>支持向量机是分类问题，寻求的是一个最优超平面（函数</a:t>
            </a:r>
            <a:r>
              <a:rPr lang="en-US" altLang="zh-CN" sz="2000" b="1">
                <a:latin typeface="Times New Roman" pitchFamily="18" charset="0"/>
                <a:cs typeface="Times New Roman" pitchFamily="18" charset="0"/>
              </a:rPr>
              <a:t>g(x) </a:t>
            </a:r>
            <a:r>
              <a:rPr lang="zh-CN" altLang="en-US" sz="2000" b="1"/>
              <a:t>）将两类样本点分的最开，最大间隔准则（</a:t>
            </a:r>
            <a:r>
              <a:rPr lang="en-US" altLang="zh-CN" sz="2000" b="1">
                <a:latin typeface="Times New Roman" pitchFamily="18" charset="0"/>
                <a:cs typeface="Times New Roman" pitchFamily="18" charset="0"/>
              </a:rPr>
              <a:t>H1</a:t>
            </a:r>
            <a:r>
              <a:rPr lang="zh-CN" altLang="en-US" sz="2000" b="1"/>
              <a:t>和</a:t>
            </a:r>
            <a:r>
              <a:rPr lang="en-US" altLang="zh-CN" sz="2000" b="1">
                <a:latin typeface="Times New Roman" pitchFamily="18" charset="0"/>
                <a:cs typeface="Times New Roman" pitchFamily="18" charset="0"/>
              </a:rPr>
              <a:t>H2</a:t>
            </a:r>
            <a:r>
              <a:rPr lang="zh-CN" altLang="en-US" sz="2000" b="1"/>
              <a:t>之间间隔最大）是支持向量机最佳准则。</a:t>
            </a:r>
          </a:p>
        </p:txBody>
      </p:sp>
      <p:sp>
        <p:nvSpPr>
          <p:cNvPr id="30733" name="TextBox 5"/>
          <p:cNvSpPr txBox="1">
            <a:spLocks noChangeArrowheads="1"/>
          </p:cNvSpPr>
          <p:nvPr/>
        </p:nvSpPr>
        <p:spPr bwMode="auto">
          <a:xfrm>
            <a:off x="1168400" y="2276475"/>
            <a:ext cx="307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a:latin typeface="Times New Roman" pitchFamily="18" charset="0"/>
                <a:cs typeface="Times New Roman" pitchFamily="18" charset="0"/>
              </a:rPr>
              <a:t>H</a:t>
            </a:r>
            <a:endParaRPr lang="zh-CN" altLang="en-US" sz="1600">
              <a:latin typeface="Times New Roman" pitchFamily="18" charset="0"/>
              <a:cs typeface="Times New Roman" pitchFamily="18" charset="0"/>
            </a:endParaRPr>
          </a:p>
        </p:txBody>
      </p:sp>
      <p:sp>
        <p:nvSpPr>
          <p:cNvPr id="30734" name="TextBox 19"/>
          <p:cNvSpPr txBox="1">
            <a:spLocks noChangeArrowheads="1"/>
          </p:cNvSpPr>
          <p:nvPr/>
        </p:nvSpPr>
        <p:spPr bwMode="auto">
          <a:xfrm>
            <a:off x="1355725" y="1905000"/>
            <a:ext cx="479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a:latin typeface="Times New Roman" pitchFamily="18" charset="0"/>
                <a:cs typeface="Times New Roman" pitchFamily="18" charset="0"/>
              </a:rPr>
              <a:t>H1</a:t>
            </a:r>
            <a:endParaRPr lang="zh-CN" altLang="en-US" sz="1600">
              <a:latin typeface="Times New Roman" pitchFamily="18" charset="0"/>
              <a:cs typeface="Times New Roman" pitchFamily="18" charset="0"/>
            </a:endParaRPr>
          </a:p>
        </p:txBody>
      </p:sp>
      <p:sp>
        <p:nvSpPr>
          <p:cNvPr id="30735" name="TextBox 20"/>
          <p:cNvSpPr txBox="1">
            <a:spLocks noChangeArrowheads="1"/>
          </p:cNvSpPr>
          <p:nvPr/>
        </p:nvSpPr>
        <p:spPr bwMode="auto">
          <a:xfrm>
            <a:off x="927100" y="2552700"/>
            <a:ext cx="4810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a:latin typeface="Times New Roman" pitchFamily="18" charset="0"/>
                <a:cs typeface="Times New Roman" pitchFamily="18" charset="0"/>
              </a:rPr>
              <a:t>H2</a:t>
            </a:r>
            <a:endParaRPr lang="zh-CN" altLang="en-US" sz="1600">
              <a:latin typeface="Times New Roman" pitchFamily="18" charset="0"/>
              <a:cs typeface="Times New Roman" pitchFamily="18" charset="0"/>
            </a:endParaRPr>
          </a:p>
        </p:txBody>
      </p:sp>
      <p:sp>
        <p:nvSpPr>
          <p:cNvPr id="30736" name="TextBox 6"/>
          <p:cNvSpPr txBox="1">
            <a:spLocks noChangeArrowheads="1"/>
          </p:cNvSpPr>
          <p:nvPr/>
        </p:nvSpPr>
        <p:spPr bwMode="auto">
          <a:xfrm>
            <a:off x="2374900" y="2616200"/>
            <a:ext cx="122238" cy="15398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30737" name="TextBox 22"/>
          <p:cNvSpPr txBox="1">
            <a:spLocks noChangeArrowheads="1"/>
          </p:cNvSpPr>
          <p:nvPr/>
        </p:nvSpPr>
        <p:spPr bwMode="auto">
          <a:xfrm>
            <a:off x="2051050" y="3141663"/>
            <a:ext cx="123825" cy="15398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30738" name="TextBox 23"/>
          <p:cNvSpPr txBox="1">
            <a:spLocks noChangeArrowheads="1"/>
          </p:cNvSpPr>
          <p:nvPr/>
        </p:nvSpPr>
        <p:spPr bwMode="auto">
          <a:xfrm>
            <a:off x="5008563" y="4221163"/>
            <a:ext cx="3595884" cy="1862048"/>
          </a:xfrm>
          <a:prstGeom prst="rect">
            <a:avLst/>
          </a:prstGeom>
          <a:noFill/>
          <a:ln w="12700" cap="rnd">
            <a:solidFill>
              <a:srgbClr val="00B9B1">
                <a:alpha val="79999"/>
              </a:srgb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a:solidFill>
                  <a:srgbClr val="00B9B1"/>
                </a:solidFill>
              </a:rPr>
              <a:t>* </a:t>
            </a:r>
            <a:r>
              <a:rPr lang="zh-CN" altLang="en-US" sz="2000" b="1"/>
              <a:t>支持向量回归机寻求的是一个线性回归方程（函数</a:t>
            </a:r>
            <a:r>
              <a:rPr lang="en-US" altLang="zh-CN" sz="2000" b="1"/>
              <a:t>y=</a:t>
            </a:r>
            <a:r>
              <a:rPr lang="en-US" altLang="zh-CN" sz="2000" b="1">
                <a:latin typeface="Times New Roman" pitchFamily="18" charset="0"/>
                <a:cs typeface="Times New Roman" pitchFamily="18" charset="0"/>
              </a:rPr>
              <a:t>g(x)</a:t>
            </a:r>
            <a:r>
              <a:rPr lang="zh-CN" altLang="en-US" sz="2000" b="1">
                <a:latin typeface="Times New Roman" pitchFamily="18" charset="0"/>
                <a:cs typeface="Times New Roman" pitchFamily="18" charset="0"/>
              </a:rPr>
              <a:t>）</a:t>
            </a:r>
            <a:r>
              <a:rPr lang="zh-CN" altLang="en-US" sz="2000" b="1"/>
              <a:t>去拟合所有的样本点，它寻求的最优超平面不是将两类分得最开，而是使样本点离超平面总方差最小。</a:t>
            </a:r>
          </a:p>
        </p:txBody>
      </p:sp>
      <p:sp>
        <p:nvSpPr>
          <p:cNvPr id="30739" name="TextBox 17"/>
          <p:cNvSpPr txBox="1">
            <a:spLocks noChangeArrowheads="1"/>
          </p:cNvSpPr>
          <p:nvPr/>
        </p:nvSpPr>
        <p:spPr bwMode="auto">
          <a:xfrm>
            <a:off x="2716213" y="6309320"/>
            <a:ext cx="3727450" cy="368300"/>
          </a:xfrm>
          <a:prstGeom prst="rect">
            <a:avLst/>
          </a:prstGeom>
          <a:solidFill>
            <a:srgbClr val="00B9B1">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dirty="0"/>
              <a:t>都要通过训练样本找到一个函数</a:t>
            </a:r>
            <a:r>
              <a:rPr lang="en-US" altLang="zh-CN" dirty="0">
                <a:latin typeface="Times New Roman" pitchFamily="18" charset="0"/>
                <a:cs typeface="Times New Roman" pitchFamily="18" charset="0"/>
              </a:rPr>
              <a:t>g(x)</a:t>
            </a:r>
            <a:endParaRPr lang="zh-CN" altLang="en-US" dirty="0">
              <a:latin typeface="Times New Roman" pitchFamily="18" charset="0"/>
              <a:cs typeface="Times New Roman" pitchFamily="18" charset="0"/>
            </a:endParaRPr>
          </a:p>
        </p:txBody>
      </p:sp>
      <p:cxnSp>
        <p:nvCxnSpPr>
          <p:cNvPr id="22" name="直接连接符 21"/>
          <p:cNvCxnSpPr>
            <a:endCxn id="30739" idx="0"/>
          </p:cNvCxnSpPr>
          <p:nvPr/>
        </p:nvCxnSpPr>
        <p:spPr>
          <a:xfrm>
            <a:off x="4184650" y="5887045"/>
            <a:ext cx="395288" cy="422275"/>
          </a:xfrm>
          <a:prstGeom prst="line">
            <a:avLst/>
          </a:prstGeom>
          <a:ln w="12700">
            <a:solidFill>
              <a:srgbClr val="00B9B1">
                <a:alpha val="8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30739" idx="0"/>
          </p:cNvCxnSpPr>
          <p:nvPr/>
        </p:nvCxnSpPr>
        <p:spPr>
          <a:xfrm flipH="1">
            <a:off x="4579938" y="5887045"/>
            <a:ext cx="428625" cy="422275"/>
          </a:xfrm>
          <a:prstGeom prst="line">
            <a:avLst/>
          </a:prstGeom>
          <a:ln w="12700">
            <a:solidFill>
              <a:srgbClr val="00B9B1">
                <a:alpha val="80000"/>
              </a:srgbClr>
            </a:solidFill>
          </a:ln>
        </p:spPr>
        <p:style>
          <a:lnRef idx="1">
            <a:schemeClr val="accent1"/>
          </a:lnRef>
          <a:fillRef idx="0">
            <a:schemeClr val="accent1"/>
          </a:fillRef>
          <a:effectRef idx="0">
            <a:schemeClr val="accent1"/>
          </a:effectRef>
          <a:fontRef idx="minor">
            <a:schemeClr val="tx1"/>
          </a:fontRef>
        </p:style>
      </p:cxnSp>
      <p:sp>
        <p:nvSpPr>
          <p:cNvPr id="23" name="TextBox 1"/>
          <p:cNvSpPr txBox="1">
            <a:spLocks noChangeArrowheads="1"/>
          </p:cNvSpPr>
          <p:nvPr/>
        </p:nvSpPr>
        <p:spPr bwMode="auto">
          <a:xfrm>
            <a:off x="989379" y="404664"/>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2382530039"/>
      </p:ext>
    </p:extLst>
  </p:cSld>
  <p:clrMapOvr>
    <a:masterClrMapping/>
  </p:clrMapOvr>
  <p:transition spd="slow" advTm="79166"/>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962025"/>
            <a:ext cx="451558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54088"/>
            <a:ext cx="3672408"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 name="TextBox 4"/>
          <p:cNvSpPr txBox="1"/>
          <p:nvPr/>
        </p:nvSpPr>
        <p:spPr>
          <a:xfrm>
            <a:off x="857507" y="4365104"/>
            <a:ext cx="7674933" cy="1938992"/>
          </a:xfrm>
          <a:prstGeom prst="rect">
            <a:avLst/>
          </a:prstGeom>
          <a:noFill/>
          <a:ln w="12700">
            <a:solidFill>
              <a:srgbClr val="00B9B1">
                <a:alpha val="80000"/>
              </a:srgbClr>
            </a:solidFill>
            <a:prstDash val="dash"/>
          </a:ln>
        </p:spPr>
        <p:txBody>
          <a:bodyPr wrap="square">
            <a:spAutoFit/>
          </a:bodyPr>
          <a:lstStyle/>
          <a:p>
            <a:pPr marL="342900" indent="-342900" algn="just" fontAlgn="auto">
              <a:lnSpc>
                <a:spcPts val="2320"/>
              </a:lnSpc>
              <a:spcBef>
                <a:spcPts val="600"/>
              </a:spcBef>
              <a:spcAft>
                <a:spcPts val="0"/>
              </a:spcAft>
              <a:buFont typeface="Arial" charset="0"/>
              <a:buChar char="•"/>
              <a:defRPr/>
            </a:pPr>
            <a:r>
              <a:rPr lang="zh-CN" altLang="en-US" sz="2000" b="1" dirty="0" smtClean="0">
                <a:solidFill>
                  <a:srgbClr val="FF0000"/>
                </a:solidFill>
                <a:latin typeface="微软雅黑" panose="020B0503020204020204" pitchFamily="34" charset="-122"/>
                <a:ea typeface="微软雅黑" panose="020B0503020204020204" pitchFamily="34" charset="-122"/>
              </a:rPr>
              <a:t>回归</a:t>
            </a:r>
            <a:r>
              <a:rPr lang="zh-CN" altLang="en-US" sz="2000" b="1" dirty="0">
                <a:solidFill>
                  <a:srgbClr val="FF0000"/>
                </a:solidFill>
                <a:latin typeface="微软雅黑" panose="020B0503020204020204" pitchFamily="34" charset="-122"/>
                <a:ea typeface="微软雅黑" panose="020B0503020204020204" pitchFamily="34" charset="-122"/>
              </a:rPr>
              <a:t>问题</a:t>
            </a:r>
            <a:r>
              <a:rPr lang="zh-CN" altLang="en-US" sz="2000" b="1" dirty="0">
                <a:latin typeface="+mn-ea"/>
                <a:ea typeface="+mn-ea"/>
              </a:rPr>
              <a:t>就是给定一个新的模式，根据训练集推断它所对应的输出</a:t>
            </a:r>
            <a:r>
              <a:rPr lang="en-US" altLang="zh-CN" sz="2000" b="1" dirty="0">
                <a:latin typeface="Times New Roman" panose="02020603050405020304" pitchFamily="18" charset="0"/>
                <a:ea typeface="+mn-ea"/>
                <a:cs typeface="Times New Roman" panose="02020603050405020304" pitchFamily="18" charset="0"/>
              </a:rPr>
              <a:t>y</a:t>
            </a:r>
            <a:r>
              <a:rPr lang="zh-CN" altLang="en-US" sz="2000" b="1" dirty="0">
                <a:latin typeface="+mn-ea"/>
                <a:ea typeface="+mn-ea"/>
              </a:rPr>
              <a:t>（实数）是多少。也就是使用</a:t>
            </a:r>
            <a:r>
              <a:rPr lang="en-US" altLang="zh-CN" sz="2000" b="1" dirty="0">
                <a:latin typeface="Times New Roman" panose="02020603050405020304" pitchFamily="18" charset="0"/>
                <a:ea typeface="+mn-ea"/>
                <a:cs typeface="Times New Roman" panose="02020603050405020304" pitchFamily="18" charset="0"/>
              </a:rPr>
              <a:t>y=g(x)</a:t>
            </a:r>
            <a:r>
              <a:rPr lang="zh-CN" altLang="en-US" sz="2000" b="1" dirty="0">
                <a:latin typeface="+mn-ea"/>
                <a:ea typeface="+mn-ea"/>
              </a:rPr>
              <a:t>来推断任一输入</a:t>
            </a:r>
            <a:r>
              <a:rPr lang="en-US" altLang="zh-CN" sz="2000" b="1" dirty="0">
                <a:latin typeface="+mn-ea"/>
                <a:ea typeface="+mn-ea"/>
              </a:rPr>
              <a:t>x</a:t>
            </a:r>
            <a:r>
              <a:rPr lang="zh-CN" altLang="en-US" sz="2000" b="1" dirty="0">
                <a:latin typeface="+mn-ea"/>
                <a:ea typeface="+mn-ea"/>
              </a:rPr>
              <a:t>所对应的输出值</a:t>
            </a:r>
            <a:r>
              <a:rPr lang="zh-CN" altLang="en-US" sz="2000" b="1" dirty="0" smtClean="0">
                <a:latin typeface="+mn-ea"/>
                <a:ea typeface="+mn-ea"/>
              </a:rPr>
              <a:t>。</a:t>
            </a:r>
            <a:endParaRPr lang="en-US" altLang="zh-CN" sz="2000" b="1" dirty="0" smtClean="0">
              <a:latin typeface="+mn-ea"/>
              <a:ea typeface="+mn-ea"/>
            </a:endParaRPr>
          </a:p>
          <a:p>
            <a:pPr marL="342900" indent="-342900" algn="just" fontAlgn="auto">
              <a:lnSpc>
                <a:spcPts val="2320"/>
              </a:lnSpc>
              <a:spcBef>
                <a:spcPts val="600"/>
              </a:spcBef>
              <a:spcAft>
                <a:spcPts val="0"/>
              </a:spcAft>
              <a:buFont typeface="Arial" charset="0"/>
              <a:buChar char="•"/>
              <a:defRPr/>
            </a:pPr>
            <a:r>
              <a:rPr lang="zh-CN" altLang="en-US" sz="2000" b="1" dirty="0" smtClean="0">
                <a:solidFill>
                  <a:srgbClr val="FF0000"/>
                </a:solidFill>
                <a:latin typeface="微软雅黑" panose="020B0503020204020204" pitchFamily="34" charset="-122"/>
                <a:ea typeface="微软雅黑" panose="020B0503020204020204" pitchFamily="34" charset="-122"/>
              </a:rPr>
              <a:t>分类</a:t>
            </a:r>
            <a:r>
              <a:rPr lang="zh-CN" altLang="en-US" sz="2000" b="1" dirty="0">
                <a:solidFill>
                  <a:srgbClr val="FF0000"/>
                </a:solidFill>
                <a:latin typeface="微软雅黑" panose="020B0503020204020204" pitchFamily="34" charset="-122"/>
                <a:ea typeface="微软雅黑" panose="020B0503020204020204" pitchFamily="34" charset="-122"/>
              </a:rPr>
              <a:t>问题</a:t>
            </a:r>
            <a:r>
              <a:rPr lang="zh-CN" altLang="en-US" sz="2000" b="1" dirty="0">
                <a:latin typeface="+mn-ea"/>
                <a:ea typeface="+mn-ea"/>
              </a:rPr>
              <a:t>是给定一个新的模式，根据训练集推断它所对应的类别（如：</a:t>
            </a:r>
            <a:r>
              <a:rPr lang="en-US" altLang="zh-CN" sz="2000" b="1" dirty="0">
                <a:latin typeface="Times New Roman" panose="02020603050405020304" pitchFamily="18" charset="0"/>
                <a:ea typeface="+mn-ea"/>
                <a:cs typeface="Times New Roman" panose="02020603050405020304" pitchFamily="18" charset="0"/>
              </a:rPr>
              <a:t>+1</a:t>
            </a:r>
            <a:r>
              <a:rPr lang="zh-CN" altLang="en-US" sz="2000" b="1" dirty="0">
                <a:latin typeface="Times New Roman" panose="02020603050405020304" pitchFamily="18" charset="0"/>
                <a:ea typeface="+mn-ea"/>
                <a:cs typeface="Times New Roman" panose="02020603050405020304" pitchFamily="18" charset="0"/>
              </a:rPr>
              <a:t>，</a:t>
            </a:r>
            <a:r>
              <a:rPr lang="en-US" altLang="zh-CN" sz="2000" b="1" dirty="0">
                <a:latin typeface="Times New Roman" panose="02020603050405020304" pitchFamily="18" charset="0"/>
                <a:ea typeface="+mn-ea"/>
                <a:cs typeface="Times New Roman" panose="02020603050405020304" pitchFamily="18" charset="0"/>
              </a:rPr>
              <a:t>-1</a:t>
            </a:r>
            <a:r>
              <a:rPr lang="zh-CN" altLang="en-US" sz="2000" b="1" dirty="0">
                <a:latin typeface="+mn-ea"/>
                <a:ea typeface="+mn-ea"/>
              </a:rPr>
              <a:t>）。也就是使用</a:t>
            </a:r>
            <a:r>
              <a:rPr lang="en-US" altLang="zh-CN" sz="2000" b="1" dirty="0">
                <a:latin typeface="Times New Roman" panose="02020603050405020304" pitchFamily="18" charset="0"/>
                <a:ea typeface="+mn-ea"/>
                <a:cs typeface="Times New Roman" panose="02020603050405020304" pitchFamily="18" charset="0"/>
              </a:rPr>
              <a:t>y=sign(g(x))</a:t>
            </a:r>
            <a:r>
              <a:rPr lang="zh-CN" altLang="en-US" sz="2000" b="1" dirty="0">
                <a:latin typeface="+mn-ea"/>
                <a:ea typeface="+mn-ea"/>
              </a:rPr>
              <a:t>来推断任一输入</a:t>
            </a:r>
            <a:r>
              <a:rPr lang="en-US" altLang="zh-CN" sz="2000" b="1" dirty="0">
                <a:latin typeface="+mn-ea"/>
                <a:ea typeface="+mn-ea"/>
              </a:rPr>
              <a:t>x</a:t>
            </a:r>
            <a:r>
              <a:rPr lang="zh-CN" altLang="en-US" sz="2000" b="1" dirty="0">
                <a:latin typeface="+mn-ea"/>
                <a:ea typeface="+mn-ea"/>
              </a:rPr>
              <a:t>所对应的类别。</a:t>
            </a:r>
          </a:p>
        </p:txBody>
      </p:sp>
      <p:sp>
        <p:nvSpPr>
          <p:cNvPr id="10" name="TextBox 1"/>
          <p:cNvSpPr txBox="1">
            <a:spLocks noChangeArrowheads="1"/>
          </p:cNvSpPr>
          <p:nvPr/>
        </p:nvSpPr>
        <p:spPr bwMode="auto">
          <a:xfrm>
            <a:off x="989379" y="404664"/>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207255946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extBox 2"/>
          <p:cNvSpPr txBox="1">
            <a:spLocks noChangeArrowheads="1"/>
          </p:cNvSpPr>
          <p:nvPr/>
        </p:nvSpPr>
        <p:spPr bwMode="auto">
          <a:xfrm>
            <a:off x="2652713" y="1568450"/>
            <a:ext cx="1243012" cy="4778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pic>
        <p:nvPicPr>
          <p:cNvPr id="103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0150" y="1036638"/>
            <a:ext cx="36734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6" name="对象 6"/>
          <p:cNvGraphicFramePr>
            <a:graphicFrameLocks noChangeAspect="1"/>
          </p:cNvGraphicFramePr>
          <p:nvPr>
            <p:extLst>
              <p:ext uri="{D42A27DB-BD31-4B8C-83A1-F6EECF244321}">
                <p14:modId xmlns:p14="http://schemas.microsoft.com/office/powerpoint/2010/main" val="1867808401"/>
              </p:ext>
            </p:extLst>
          </p:nvPr>
        </p:nvGraphicFramePr>
        <p:xfrm>
          <a:off x="5076056" y="2327918"/>
          <a:ext cx="1299048" cy="431428"/>
        </p:xfrm>
        <a:graphic>
          <a:graphicData uri="http://schemas.openxmlformats.org/presentationml/2006/ole">
            <mc:AlternateContent xmlns:mc="http://schemas.openxmlformats.org/markup-compatibility/2006">
              <mc:Choice xmlns:v="urn:schemas-microsoft-com:vml" Requires="v">
                <p:oleObj spid="_x0000_s38778" name="Equation" r:id="rId4" imgW="749160" imgH="228600" progId="Equation.DSMT4">
                  <p:embed/>
                </p:oleObj>
              </mc:Choice>
              <mc:Fallback>
                <p:oleObj name="Equation" r:id="rId4" imgW="749160" imgH="228600" progId="Equation.DSMT4">
                  <p:embed/>
                  <p:pic>
                    <p:nvPicPr>
                      <p:cNvPr id="0" name=""/>
                      <p:cNvPicPr>
                        <a:picLocks noChangeAspect="1" noChangeArrowheads="1"/>
                      </p:cNvPicPr>
                      <p:nvPr/>
                    </p:nvPicPr>
                    <p:blipFill>
                      <a:blip r:embed="rId5"/>
                      <a:srcRect/>
                      <a:stretch>
                        <a:fillRect/>
                      </a:stretch>
                    </p:blipFill>
                    <p:spPr bwMode="auto">
                      <a:xfrm>
                        <a:off x="5076056" y="2327918"/>
                        <a:ext cx="1299048" cy="431428"/>
                      </a:xfrm>
                      <a:prstGeom prst="rect">
                        <a:avLst/>
                      </a:prstGeom>
                      <a:noFill/>
                      <a:ln>
                        <a:noFill/>
                      </a:ln>
                      <a:extLst/>
                    </p:spPr>
                  </p:pic>
                </p:oleObj>
              </mc:Fallback>
            </mc:AlternateContent>
          </a:graphicData>
        </a:graphic>
      </p:graphicFrame>
      <p:sp>
        <p:nvSpPr>
          <p:cNvPr id="1038" name="TextBox 7"/>
          <p:cNvSpPr txBox="1">
            <a:spLocks noChangeArrowheads="1"/>
          </p:cNvSpPr>
          <p:nvPr/>
        </p:nvSpPr>
        <p:spPr bwMode="auto">
          <a:xfrm>
            <a:off x="642938" y="2852936"/>
            <a:ext cx="7785100" cy="417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ts val="2600"/>
              </a:lnSpc>
            </a:pPr>
            <a:r>
              <a:rPr lang="zh-CN" altLang="en-US" sz="2000" b="1" dirty="0">
                <a:solidFill>
                  <a:srgbClr val="FF0000"/>
                </a:solidFill>
                <a:latin typeface="微软雅黑" panose="020B0503020204020204" pitchFamily="34" charset="-122"/>
                <a:ea typeface="微软雅黑" panose="020B0503020204020204" pitchFamily="34" charset="-122"/>
              </a:rPr>
              <a:t>      </a:t>
            </a:r>
            <a:r>
              <a:rPr lang="zh-CN" altLang="en-US" sz="2000" b="1" dirty="0" smtClean="0">
                <a:solidFill>
                  <a:srgbClr val="FF0000"/>
                </a:solidFill>
                <a:latin typeface="微软雅黑" panose="020B0503020204020204" pitchFamily="34" charset="-122"/>
                <a:ea typeface="微软雅黑" panose="020B0503020204020204" pitchFamily="34" charset="-122"/>
              </a:rPr>
              <a:t>支持</a:t>
            </a:r>
            <a:r>
              <a:rPr lang="zh-CN" altLang="en-US" sz="2000" b="1" dirty="0">
                <a:solidFill>
                  <a:srgbClr val="FF0000"/>
                </a:solidFill>
                <a:latin typeface="微软雅黑" panose="020B0503020204020204" pitchFamily="34" charset="-122"/>
                <a:ea typeface="微软雅黑" panose="020B0503020204020204" pitchFamily="34" charset="-122"/>
              </a:rPr>
              <a:t>向量回归机</a:t>
            </a:r>
            <a:r>
              <a:rPr lang="zh-CN" altLang="en-US" sz="2000" b="1" dirty="0"/>
              <a:t>实在研究二分类问题的基础上提出的。假定在线性可分训练集中，存在一超平面：</a:t>
            </a:r>
            <a:endParaRPr lang="en-US" altLang="zh-CN" sz="2000" b="1" dirty="0"/>
          </a:p>
          <a:p>
            <a:pPr algn="just" eaLnBrk="1" hangingPunct="1">
              <a:lnSpc>
                <a:spcPts val="2600"/>
              </a:lnSpc>
            </a:pPr>
            <a:endParaRPr lang="en-US" altLang="zh-CN" sz="2000" b="1" dirty="0"/>
          </a:p>
          <a:p>
            <a:pPr algn="just" eaLnBrk="1" hangingPunct="1">
              <a:lnSpc>
                <a:spcPts val="2600"/>
              </a:lnSpc>
            </a:pPr>
            <a:r>
              <a:rPr lang="zh-CN" altLang="en-US" sz="2000" b="1" dirty="0"/>
              <a:t>实现拟合，那么它就将训练样本分为两类：                              的训练样本和                          </a:t>
            </a:r>
            <a:r>
              <a:rPr lang="en-US" altLang="zh-CN" sz="2000" b="1" dirty="0" smtClean="0"/>
              <a:t>    </a:t>
            </a:r>
            <a:r>
              <a:rPr lang="zh-CN" altLang="en-US" sz="2000" b="1" dirty="0" smtClean="0"/>
              <a:t>的</a:t>
            </a:r>
            <a:r>
              <a:rPr lang="zh-CN" altLang="en-US" sz="2000" b="1" dirty="0"/>
              <a:t>训练样本。若上述的超平面是实现这两类训练样本的最大间隔建立的平面，该超平面就可用于解决回归问题，它也就是要寻找的支持向量回归机。可以将其简化为最小化一个带线性不等式约束的二次函数凸规划问题：</a:t>
            </a:r>
            <a:endParaRPr lang="en-US" altLang="zh-CN" sz="2000" b="1" dirty="0"/>
          </a:p>
          <a:p>
            <a:pPr algn="just" eaLnBrk="1" hangingPunct="1">
              <a:lnSpc>
                <a:spcPts val="2600"/>
              </a:lnSpc>
            </a:pPr>
            <a:r>
              <a:rPr lang="en-US" altLang="zh-CN" sz="2000" b="1" dirty="0"/>
              <a:t>      </a:t>
            </a:r>
            <a:r>
              <a:rPr lang="zh-CN" altLang="en-US" sz="2000" b="1" dirty="0"/>
              <a:t>设存在如下一个训练样本集，且线性可分：</a:t>
            </a:r>
            <a:endParaRPr lang="en-US" altLang="zh-CN" sz="2000" b="1" dirty="0"/>
          </a:p>
          <a:p>
            <a:pPr algn="just" eaLnBrk="1" hangingPunct="1">
              <a:lnSpc>
                <a:spcPts val="2600"/>
              </a:lnSpc>
            </a:pPr>
            <a:endParaRPr lang="en-US" altLang="zh-CN" sz="2000" b="1" dirty="0"/>
          </a:p>
          <a:p>
            <a:pPr algn="just" eaLnBrk="1" hangingPunct="1">
              <a:lnSpc>
                <a:spcPts val="2600"/>
              </a:lnSpc>
              <a:spcBef>
                <a:spcPts val="600"/>
              </a:spcBef>
            </a:pPr>
            <a:r>
              <a:rPr lang="en-US" altLang="zh-CN" sz="2000" b="1" dirty="0"/>
              <a:t>      </a:t>
            </a:r>
            <a:r>
              <a:rPr lang="zh-CN" altLang="en-US" sz="2000" b="1" dirty="0" smtClean="0"/>
              <a:t>可以</a:t>
            </a:r>
            <a:r>
              <a:rPr lang="zh-CN" altLang="en-US" sz="2000" b="1" dirty="0"/>
              <a:t>转化为求解下列优化问题：</a:t>
            </a:r>
            <a:endParaRPr lang="en-US" altLang="zh-CN" sz="2000" b="1" dirty="0"/>
          </a:p>
          <a:p>
            <a:pPr algn="just" eaLnBrk="1" hangingPunct="1">
              <a:lnSpc>
                <a:spcPts val="2600"/>
              </a:lnSpc>
            </a:pPr>
            <a:r>
              <a:rPr lang="en-US" altLang="zh-CN" sz="2000" b="1" dirty="0"/>
              <a:t>  </a:t>
            </a:r>
          </a:p>
        </p:txBody>
      </p:sp>
      <p:graphicFrame>
        <p:nvGraphicFramePr>
          <p:cNvPr id="1027" name="对象 12"/>
          <p:cNvGraphicFramePr>
            <a:graphicFrameLocks noChangeAspect="1"/>
          </p:cNvGraphicFramePr>
          <p:nvPr>
            <p:extLst>
              <p:ext uri="{D42A27DB-BD31-4B8C-83A1-F6EECF244321}">
                <p14:modId xmlns:p14="http://schemas.microsoft.com/office/powerpoint/2010/main" val="285822409"/>
              </p:ext>
            </p:extLst>
          </p:nvPr>
        </p:nvGraphicFramePr>
        <p:xfrm>
          <a:off x="3419872" y="3501008"/>
          <a:ext cx="1566863" cy="369869"/>
        </p:xfrm>
        <a:graphic>
          <a:graphicData uri="http://schemas.openxmlformats.org/presentationml/2006/ole">
            <mc:AlternateContent xmlns:mc="http://schemas.openxmlformats.org/markup-compatibility/2006">
              <mc:Choice xmlns:v="urn:schemas-microsoft-com:vml" Requires="v">
                <p:oleObj spid="_x0000_s38779" name="Equation" r:id="rId6" imgW="850531" imgH="203112" progId="Equation.DSMT4">
                  <p:embed/>
                </p:oleObj>
              </mc:Choice>
              <mc:Fallback>
                <p:oleObj name="Equation" r:id="rId6" imgW="850531" imgH="203112"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3501008"/>
                        <a:ext cx="1566863" cy="369869"/>
                      </a:xfrm>
                      <a:prstGeom prst="rect">
                        <a:avLst/>
                      </a:prstGeom>
                      <a:noFill/>
                      <a:ln>
                        <a:noFill/>
                      </a:ln>
                    </p:spPr>
                  </p:pic>
                </p:oleObj>
              </mc:Fallback>
            </mc:AlternateContent>
          </a:graphicData>
        </a:graphic>
      </p:graphicFrame>
      <p:graphicFrame>
        <p:nvGraphicFramePr>
          <p:cNvPr id="1028" name="对象 13"/>
          <p:cNvGraphicFramePr>
            <a:graphicFrameLocks noChangeAspect="1"/>
          </p:cNvGraphicFramePr>
          <p:nvPr/>
        </p:nvGraphicFramePr>
        <p:xfrm>
          <a:off x="5126038" y="3906838"/>
          <a:ext cx="142875" cy="223837"/>
        </p:xfrm>
        <a:graphic>
          <a:graphicData uri="http://schemas.openxmlformats.org/presentationml/2006/ole">
            <mc:AlternateContent xmlns:mc="http://schemas.openxmlformats.org/markup-compatibility/2006">
              <mc:Choice xmlns:v="urn:schemas-microsoft-com:vml" Requires="v">
                <p:oleObj spid="_x0000_s38780" name="Equation" r:id="rId8" imgW="114102" imgH="177492" progId="Equation.DSMT4">
                  <p:embed/>
                </p:oleObj>
              </mc:Choice>
              <mc:Fallback>
                <p:oleObj name="Equation" r:id="rId8" imgW="114102" imgH="17749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26038" y="3906838"/>
                        <a:ext cx="14287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9" name="对象 14"/>
          <p:cNvGraphicFramePr>
            <a:graphicFrameLocks noChangeAspect="1"/>
          </p:cNvGraphicFramePr>
          <p:nvPr>
            <p:extLst>
              <p:ext uri="{D42A27DB-BD31-4B8C-83A1-F6EECF244321}">
                <p14:modId xmlns:p14="http://schemas.microsoft.com/office/powerpoint/2010/main" val="1901468605"/>
              </p:ext>
            </p:extLst>
          </p:nvPr>
        </p:nvGraphicFramePr>
        <p:xfrm>
          <a:off x="1289050" y="4149080"/>
          <a:ext cx="1623168" cy="432048"/>
        </p:xfrm>
        <a:graphic>
          <a:graphicData uri="http://schemas.openxmlformats.org/presentationml/2006/ole">
            <mc:AlternateContent xmlns:mc="http://schemas.openxmlformats.org/markup-compatibility/2006">
              <mc:Choice xmlns:v="urn:schemas-microsoft-com:vml" Requires="v">
                <p:oleObj spid="_x0000_s38781" name="Equation" r:id="rId10" imgW="1130300" imgH="228600" progId="Equation.DSMT4">
                  <p:embed/>
                </p:oleObj>
              </mc:Choice>
              <mc:Fallback>
                <p:oleObj name="Equation" r:id="rId10" imgW="11303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89050" y="4149080"/>
                        <a:ext cx="1623168" cy="432048"/>
                      </a:xfrm>
                      <a:prstGeom prst="rect">
                        <a:avLst/>
                      </a:prstGeom>
                      <a:noFill/>
                      <a:ln>
                        <a:noFill/>
                      </a:ln>
                    </p:spPr>
                  </p:pic>
                </p:oleObj>
              </mc:Fallback>
            </mc:AlternateContent>
          </a:graphicData>
        </a:graphic>
      </p:graphicFrame>
      <p:graphicFrame>
        <p:nvGraphicFramePr>
          <p:cNvPr id="1030" name="对象 15"/>
          <p:cNvGraphicFramePr>
            <a:graphicFrameLocks noChangeAspect="1"/>
          </p:cNvGraphicFramePr>
          <p:nvPr>
            <p:extLst>
              <p:ext uri="{D42A27DB-BD31-4B8C-83A1-F6EECF244321}">
                <p14:modId xmlns:p14="http://schemas.microsoft.com/office/powerpoint/2010/main" val="4017721757"/>
              </p:ext>
            </p:extLst>
          </p:nvPr>
        </p:nvGraphicFramePr>
        <p:xfrm>
          <a:off x="5436096" y="3849422"/>
          <a:ext cx="1872208" cy="443674"/>
        </p:xfrm>
        <a:graphic>
          <a:graphicData uri="http://schemas.openxmlformats.org/presentationml/2006/ole">
            <mc:AlternateContent xmlns:mc="http://schemas.openxmlformats.org/markup-compatibility/2006">
              <mc:Choice xmlns:v="urn:schemas-microsoft-com:vml" Requires="v">
                <p:oleObj spid="_x0000_s38782" name="Equation" r:id="rId12" imgW="1117440" imgH="228600" progId="Equation.DSMT4">
                  <p:embed/>
                </p:oleObj>
              </mc:Choice>
              <mc:Fallback>
                <p:oleObj name="Equation" r:id="rId12" imgW="111744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6096" y="3849422"/>
                        <a:ext cx="1872208" cy="443674"/>
                      </a:xfrm>
                      <a:prstGeom prst="rect">
                        <a:avLst/>
                      </a:prstGeom>
                      <a:noFill/>
                      <a:ln>
                        <a:noFill/>
                      </a:ln>
                    </p:spPr>
                  </p:pic>
                </p:oleObj>
              </mc:Fallback>
            </mc:AlternateContent>
          </a:graphicData>
        </a:graphic>
      </p:graphicFrame>
      <p:graphicFrame>
        <p:nvGraphicFramePr>
          <p:cNvPr id="1031" name="对象 16"/>
          <p:cNvGraphicFramePr>
            <a:graphicFrameLocks noChangeAspect="1"/>
          </p:cNvGraphicFramePr>
          <p:nvPr>
            <p:extLst>
              <p:ext uri="{D42A27DB-BD31-4B8C-83A1-F6EECF244321}">
                <p14:modId xmlns:p14="http://schemas.microsoft.com/office/powerpoint/2010/main" val="72856046"/>
              </p:ext>
            </p:extLst>
          </p:nvPr>
        </p:nvGraphicFramePr>
        <p:xfrm>
          <a:off x="3563888" y="5877272"/>
          <a:ext cx="2896146" cy="432048"/>
        </p:xfrm>
        <a:graphic>
          <a:graphicData uri="http://schemas.openxmlformats.org/presentationml/2006/ole">
            <mc:AlternateContent xmlns:mc="http://schemas.openxmlformats.org/markup-compatibility/2006">
              <mc:Choice xmlns:v="urn:schemas-microsoft-com:vml" Requires="v">
                <p:oleObj spid="_x0000_s38783" name="Equation" r:id="rId14" imgW="1384300" imgH="228600" progId="Equation.DSMT4">
                  <p:embed/>
                </p:oleObj>
              </mc:Choice>
              <mc:Fallback>
                <p:oleObj name="Equation" r:id="rId14" imgW="13843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888" y="5877272"/>
                        <a:ext cx="2896146" cy="432048"/>
                      </a:xfrm>
                      <a:prstGeom prst="rect">
                        <a:avLst/>
                      </a:prstGeom>
                      <a:noFill/>
                      <a:ln>
                        <a:noFill/>
                      </a:ln>
                    </p:spPr>
                  </p:pic>
                </p:oleObj>
              </mc:Fallback>
            </mc:AlternateContent>
          </a:graphicData>
        </a:graphic>
      </p:graphicFrame>
      <p:sp>
        <p:nvSpPr>
          <p:cNvPr id="1039" name="TextBox 17"/>
          <p:cNvSpPr txBox="1">
            <a:spLocks noChangeArrowheads="1"/>
          </p:cNvSpPr>
          <p:nvPr/>
        </p:nvSpPr>
        <p:spPr bwMode="auto">
          <a:xfrm>
            <a:off x="5088607" y="2327918"/>
            <a:ext cx="1283593" cy="4314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24" name="流程图: 库存数据 23"/>
          <p:cNvSpPr/>
          <p:nvPr/>
        </p:nvSpPr>
        <p:spPr>
          <a:xfrm>
            <a:off x="809625" y="1179513"/>
            <a:ext cx="1169988" cy="43180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solidFill>
                <a:schemeClr val="tx2"/>
              </a:solidFill>
            </a:endParaRPr>
          </a:p>
        </p:txBody>
      </p:sp>
      <p:sp>
        <p:nvSpPr>
          <p:cNvPr id="1041" name="TextBox 24"/>
          <p:cNvSpPr txBox="1">
            <a:spLocks noChangeArrowheads="1"/>
          </p:cNvSpPr>
          <p:nvPr/>
        </p:nvSpPr>
        <p:spPr bwMode="auto">
          <a:xfrm>
            <a:off x="539552" y="1198563"/>
            <a:ext cx="155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b="1" dirty="0">
                <a:solidFill>
                  <a:srgbClr val="FF0000"/>
                </a:solidFill>
                <a:latin typeface="微软雅黑" panose="020B0503020204020204" pitchFamily="34" charset="-122"/>
                <a:ea typeface="微软雅黑" panose="020B0503020204020204" pitchFamily="34" charset="-122"/>
                <a:cs typeface="Times New Roman" pitchFamily="18" charset="0"/>
              </a:rPr>
              <a:t>线性可分</a:t>
            </a:r>
          </a:p>
        </p:txBody>
      </p:sp>
      <p:sp>
        <p:nvSpPr>
          <p:cNvPr id="18" name="TextBox 1"/>
          <p:cNvSpPr txBox="1">
            <a:spLocks noChangeArrowheads="1"/>
          </p:cNvSpPr>
          <p:nvPr/>
        </p:nvSpPr>
        <p:spPr bwMode="auto">
          <a:xfrm>
            <a:off x="989379" y="404664"/>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188134850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对象 1"/>
          <p:cNvGraphicFramePr>
            <a:graphicFrameLocks noChangeAspect="1"/>
          </p:cNvGraphicFramePr>
          <p:nvPr/>
        </p:nvGraphicFramePr>
        <p:xfrm>
          <a:off x="2708275" y="908050"/>
          <a:ext cx="2738438" cy="1368425"/>
        </p:xfrm>
        <a:graphic>
          <a:graphicData uri="http://schemas.openxmlformats.org/presentationml/2006/ole">
            <mc:AlternateContent xmlns:mc="http://schemas.openxmlformats.org/markup-compatibility/2006">
              <mc:Choice xmlns:v="urn:schemas-microsoft-com:vml" Requires="v">
                <p:oleObj spid="_x0000_s39830" name="Equation" r:id="rId3" imgW="1574640" imgH="914400" progId="Equation.DSMT4">
                  <p:embed/>
                </p:oleObj>
              </mc:Choice>
              <mc:Fallback>
                <p:oleObj name="Equation" r:id="rId3" imgW="1574640" imgH="914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8275" y="908050"/>
                        <a:ext cx="273843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1" name="TextBox 4"/>
          <p:cNvSpPr txBox="1">
            <a:spLocks noChangeArrowheads="1"/>
          </p:cNvSpPr>
          <p:nvPr/>
        </p:nvSpPr>
        <p:spPr bwMode="auto">
          <a:xfrm>
            <a:off x="900113" y="2349500"/>
            <a:ext cx="72722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t>引入</a:t>
            </a:r>
            <a:r>
              <a:rPr lang="zh-CN" altLang="en-US" b="1" dirty="0" smtClean="0"/>
              <a:t>拉格朗日乘子                  </a:t>
            </a:r>
            <a:r>
              <a:rPr lang="zh-CN" altLang="en-US" b="1" dirty="0"/>
              <a:t>至上述优化问题中，可得到拉格朗日函数：</a:t>
            </a:r>
            <a:endParaRPr lang="en-US" altLang="zh-CN" b="1" dirty="0"/>
          </a:p>
          <a:p>
            <a:pPr eaLnBrk="1" hangingPunct="1"/>
            <a:endParaRPr lang="en-US" altLang="zh-CN" dirty="0"/>
          </a:p>
          <a:p>
            <a:pPr eaLnBrk="1" hangingPunct="1"/>
            <a:endParaRPr lang="en-US" altLang="zh-CN" dirty="0"/>
          </a:p>
          <a:p>
            <a:pPr eaLnBrk="1" hangingPunct="1"/>
            <a:r>
              <a:rPr lang="zh-CN" altLang="en-US" dirty="0"/>
              <a:t> </a:t>
            </a:r>
          </a:p>
        </p:txBody>
      </p:sp>
      <p:graphicFrame>
        <p:nvGraphicFramePr>
          <p:cNvPr id="2051" name="对象 5"/>
          <p:cNvGraphicFramePr>
            <a:graphicFrameLocks noChangeAspect="1"/>
          </p:cNvGraphicFramePr>
          <p:nvPr>
            <p:extLst>
              <p:ext uri="{D42A27DB-BD31-4B8C-83A1-F6EECF244321}">
                <p14:modId xmlns:p14="http://schemas.microsoft.com/office/powerpoint/2010/main" val="573734066"/>
              </p:ext>
            </p:extLst>
          </p:nvPr>
        </p:nvGraphicFramePr>
        <p:xfrm>
          <a:off x="2844527" y="2348880"/>
          <a:ext cx="935385" cy="311795"/>
        </p:xfrm>
        <a:graphic>
          <a:graphicData uri="http://schemas.openxmlformats.org/presentationml/2006/ole">
            <mc:AlternateContent xmlns:mc="http://schemas.openxmlformats.org/markup-compatibility/2006">
              <mc:Choice xmlns:v="urn:schemas-microsoft-com:vml" Requires="v">
                <p:oleObj spid="_x0000_s39831" name="Equation" r:id="rId5" imgW="634725" imgH="241195" progId="Equation.DSMT4">
                  <p:embed/>
                </p:oleObj>
              </mc:Choice>
              <mc:Fallback>
                <p:oleObj name="Equation" r:id="rId5" imgW="634725"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527" y="2348880"/>
                        <a:ext cx="935385" cy="311795"/>
                      </a:xfrm>
                      <a:prstGeom prst="rect">
                        <a:avLst/>
                      </a:prstGeom>
                      <a:noFill/>
                      <a:ln>
                        <a:noFill/>
                      </a:ln>
                      <a:extLst/>
                    </p:spPr>
                  </p:pic>
                </p:oleObj>
              </mc:Fallback>
            </mc:AlternateContent>
          </a:graphicData>
        </a:graphic>
      </p:graphicFrame>
      <p:graphicFrame>
        <p:nvGraphicFramePr>
          <p:cNvPr id="2052" name="对象 6"/>
          <p:cNvGraphicFramePr>
            <a:graphicFrameLocks noChangeAspect="1"/>
          </p:cNvGraphicFramePr>
          <p:nvPr>
            <p:extLst>
              <p:ext uri="{D42A27DB-BD31-4B8C-83A1-F6EECF244321}">
                <p14:modId xmlns:p14="http://schemas.microsoft.com/office/powerpoint/2010/main" val="2975794900"/>
              </p:ext>
            </p:extLst>
          </p:nvPr>
        </p:nvGraphicFramePr>
        <p:xfrm>
          <a:off x="2155825" y="2636912"/>
          <a:ext cx="5168348" cy="725488"/>
        </p:xfrm>
        <a:graphic>
          <a:graphicData uri="http://schemas.openxmlformats.org/presentationml/2006/ole">
            <mc:AlternateContent xmlns:mc="http://schemas.openxmlformats.org/markup-compatibility/2006">
              <mc:Choice xmlns:v="urn:schemas-microsoft-com:vml" Requires="v">
                <p:oleObj spid="_x0000_s39832" name="Equation" r:id="rId7" imgW="3263900" imgH="431800" progId="Equation.DSMT4">
                  <p:embed/>
                </p:oleObj>
              </mc:Choice>
              <mc:Fallback>
                <p:oleObj name="Equation" r:id="rId7" imgW="32639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5825" y="2636912"/>
                        <a:ext cx="5168348" cy="725488"/>
                      </a:xfrm>
                      <a:prstGeom prst="rect">
                        <a:avLst/>
                      </a:prstGeom>
                      <a:noFill/>
                      <a:ln>
                        <a:noFill/>
                      </a:ln>
                      <a:extLst/>
                    </p:spPr>
                  </p:pic>
                </p:oleObj>
              </mc:Fallback>
            </mc:AlternateContent>
          </a:graphicData>
        </a:graphic>
      </p:graphicFrame>
      <p:sp>
        <p:nvSpPr>
          <p:cNvPr id="2062" name="TextBox 7"/>
          <p:cNvSpPr txBox="1">
            <a:spLocks noChangeArrowheads="1"/>
          </p:cNvSpPr>
          <p:nvPr/>
        </p:nvSpPr>
        <p:spPr bwMode="auto">
          <a:xfrm>
            <a:off x="1042988" y="981075"/>
            <a:ext cx="1112837" cy="369332"/>
          </a:xfrm>
          <a:prstGeom prst="rect">
            <a:avLst/>
          </a:prstGeom>
          <a:noFill/>
          <a:ln w="254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smtClean="0">
                <a:solidFill>
                  <a:srgbClr val="FF0000"/>
                </a:solidFill>
                <a:latin typeface="微软雅黑" panose="020B0503020204020204" pitchFamily="34" charset="-122"/>
                <a:ea typeface="微软雅黑" panose="020B0503020204020204" pitchFamily="34" charset="-122"/>
              </a:rPr>
              <a:t>原始问题</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063" name="TextBox 13"/>
          <p:cNvSpPr txBox="1">
            <a:spLocks noChangeArrowheads="1"/>
          </p:cNvSpPr>
          <p:nvPr/>
        </p:nvSpPr>
        <p:spPr bwMode="auto">
          <a:xfrm>
            <a:off x="985838" y="3433763"/>
            <a:ext cx="1169987" cy="369887"/>
          </a:xfrm>
          <a:prstGeom prst="rect">
            <a:avLst/>
          </a:prstGeom>
          <a:noFill/>
          <a:ln w="254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对偶问题</a:t>
            </a:r>
          </a:p>
        </p:txBody>
      </p:sp>
      <p:graphicFrame>
        <p:nvGraphicFramePr>
          <p:cNvPr id="2053" name="对象 9"/>
          <p:cNvGraphicFramePr>
            <a:graphicFrameLocks noChangeAspect="1"/>
          </p:cNvGraphicFramePr>
          <p:nvPr>
            <p:extLst>
              <p:ext uri="{D42A27DB-BD31-4B8C-83A1-F6EECF244321}">
                <p14:modId xmlns:p14="http://schemas.microsoft.com/office/powerpoint/2010/main" val="3641526548"/>
              </p:ext>
            </p:extLst>
          </p:nvPr>
        </p:nvGraphicFramePr>
        <p:xfrm>
          <a:off x="3347864" y="3496628"/>
          <a:ext cx="1421056" cy="724460"/>
        </p:xfrm>
        <a:graphic>
          <a:graphicData uri="http://schemas.openxmlformats.org/presentationml/2006/ole">
            <mc:AlternateContent xmlns:mc="http://schemas.openxmlformats.org/markup-compatibility/2006">
              <mc:Choice xmlns:v="urn:schemas-microsoft-com:vml" Requires="v">
                <p:oleObj spid="_x0000_s39833" name="Equation" r:id="rId9" imgW="698500" imgH="457200" progId="Equation.DSMT4">
                  <p:embed/>
                </p:oleObj>
              </mc:Choice>
              <mc:Fallback>
                <p:oleObj name="Equation" r:id="rId9" imgW="698500" imgH="457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7864" y="3496628"/>
                        <a:ext cx="1421056" cy="724460"/>
                      </a:xfrm>
                      <a:prstGeom prst="rect">
                        <a:avLst/>
                      </a:prstGeom>
                      <a:noFill/>
                      <a:ln>
                        <a:noFill/>
                      </a:ln>
                      <a:extLst/>
                    </p:spPr>
                  </p:pic>
                </p:oleObj>
              </mc:Fallback>
            </mc:AlternateContent>
          </a:graphicData>
        </a:graphic>
      </p:graphicFrame>
      <p:graphicFrame>
        <p:nvGraphicFramePr>
          <p:cNvPr id="2054" name="对象 14"/>
          <p:cNvGraphicFramePr>
            <a:graphicFrameLocks noChangeAspect="1"/>
          </p:cNvGraphicFramePr>
          <p:nvPr>
            <p:extLst>
              <p:ext uri="{D42A27DB-BD31-4B8C-83A1-F6EECF244321}">
                <p14:modId xmlns:p14="http://schemas.microsoft.com/office/powerpoint/2010/main" val="3201472136"/>
              </p:ext>
            </p:extLst>
          </p:nvPr>
        </p:nvGraphicFramePr>
        <p:xfrm>
          <a:off x="827584" y="4221088"/>
          <a:ext cx="8052301" cy="836613"/>
        </p:xfrm>
        <a:graphic>
          <a:graphicData uri="http://schemas.openxmlformats.org/presentationml/2006/ole">
            <mc:AlternateContent xmlns:mc="http://schemas.openxmlformats.org/markup-compatibility/2006">
              <mc:Choice xmlns:v="urn:schemas-microsoft-com:vml" Requires="v">
                <p:oleObj spid="_x0000_s39834" name="Equation" r:id="rId11" imgW="4965700" imgH="457200" progId="Equation.DSMT4">
                  <p:embed/>
                </p:oleObj>
              </mc:Choice>
              <mc:Fallback>
                <p:oleObj name="Equation" r:id="rId11" imgW="4965700" imgH="457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584" y="4221088"/>
                        <a:ext cx="8052301" cy="836613"/>
                      </a:xfrm>
                      <a:prstGeom prst="rect">
                        <a:avLst/>
                      </a:prstGeom>
                      <a:noFill/>
                      <a:ln>
                        <a:noFill/>
                      </a:ln>
                      <a:extLst/>
                    </p:spPr>
                  </p:pic>
                </p:oleObj>
              </mc:Fallback>
            </mc:AlternateContent>
          </a:graphicData>
        </a:graphic>
      </p:graphicFrame>
      <p:sp>
        <p:nvSpPr>
          <p:cNvPr id="18" name="左弧形箭头 17"/>
          <p:cNvSpPr/>
          <p:nvPr/>
        </p:nvSpPr>
        <p:spPr>
          <a:xfrm>
            <a:off x="179388" y="1082675"/>
            <a:ext cx="782637" cy="2593975"/>
          </a:xfrm>
          <a:prstGeom prst="curvedRightArrow">
            <a:avLst>
              <a:gd name="adj1" fmla="val 25000"/>
              <a:gd name="adj2" fmla="val 50000"/>
              <a:gd name="adj3" fmla="val 16071"/>
            </a:avLst>
          </a:prstGeom>
          <a:solidFill>
            <a:srgbClr val="00B9B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2" name="椭圆 21"/>
          <p:cNvSpPr/>
          <p:nvPr/>
        </p:nvSpPr>
        <p:spPr>
          <a:xfrm>
            <a:off x="1997075" y="4365104"/>
            <a:ext cx="900113" cy="5508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椭圆 22"/>
          <p:cNvSpPr/>
          <p:nvPr/>
        </p:nvSpPr>
        <p:spPr>
          <a:xfrm>
            <a:off x="3345359" y="4221088"/>
            <a:ext cx="2090737" cy="7778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椭圆 23"/>
          <p:cNvSpPr/>
          <p:nvPr/>
        </p:nvSpPr>
        <p:spPr>
          <a:xfrm>
            <a:off x="5867226" y="4293096"/>
            <a:ext cx="2089150" cy="7794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箭头连接符 20"/>
          <p:cNvCxnSpPr/>
          <p:nvPr/>
        </p:nvCxnSpPr>
        <p:spPr>
          <a:xfrm flipH="1">
            <a:off x="1870075" y="4915966"/>
            <a:ext cx="469677" cy="65774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056" name="对象 26"/>
          <p:cNvGraphicFramePr>
            <a:graphicFrameLocks noChangeAspect="1"/>
          </p:cNvGraphicFramePr>
          <p:nvPr/>
        </p:nvGraphicFramePr>
        <p:xfrm>
          <a:off x="1571625" y="5614988"/>
          <a:ext cx="471488" cy="300037"/>
        </p:xfrm>
        <a:graphic>
          <a:graphicData uri="http://schemas.openxmlformats.org/presentationml/2006/ole">
            <mc:AlternateContent xmlns:mc="http://schemas.openxmlformats.org/markup-compatibility/2006">
              <mc:Choice xmlns:v="urn:schemas-microsoft-com:vml" Requires="v">
                <p:oleObj spid="_x0000_s39835" name="Equation" r:id="rId13" imgW="355292" imgH="203024" progId="Equation.DSMT4">
                  <p:embed/>
                </p:oleObj>
              </mc:Choice>
              <mc:Fallback>
                <p:oleObj name="Equation" r:id="rId13" imgW="355292" imgH="203024"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71625" y="5614988"/>
                        <a:ext cx="47148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1" name="TextBox 27"/>
          <p:cNvSpPr txBox="1">
            <a:spLocks noChangeArrowheads="1"/>
          </p:cNvSpPr>
          <p:nvPr/>
        </p:nvSpPr>
        <p:spPr bwMode="auto">
          <a:xfrm>
            <a:off x="1543050" y="5627688"/>
            <a:ext cx="612775" cy="2619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26" name="TextBox 2"/>
          <p:cNvSpPr txBox="1">
            <a:spLocks noChangeArrowheads="1"/>
          </p:cNvSpPr>
          <p:nvPr/>
        </p:nvSpPr>
        <p:spPr bwMode="auto">
          <a:xfrm>
            <a:off x="1673621" y="116632"/>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25396101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5"/>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1.5  </a:t>
            </a:r>
            <a:r>
              <a:rPr lang="zh-CN" altLang="en-US"/>
              <a:t>基本问题：如何开发可靠的软件</a:t>
            </a:r>
          </a:p>
        </p:txBody>
      </p:sp>
      <p:sp>
        <p:nvSpPr>
          <p:cNvPr id="26627" name="Rectangle 6"/>
          <p:cNvSpPr>
            <a:spLocks noChangeArrowheads="1"/>
          </p:cNvSpPr>
          <p:nvPr/>
        </p:nvSpPr>
        <p:spPr bwMode="auto">
          <a:xfrm>
            <a:off x="3348038" y="1670050"/>
            <a:ext cx="5543550" cy="295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342900" indent="-342900">
              <a:spcBef>
                <a:spcPts val="1200"/>
              </a:spcBef>
              <a:buFont typeface="Wingdings" pitchFamily="2" charset="2"/>
              <a:buChar char="p"/>
            </a:pPr>
            <a:r>
              <a:rPr lang="zh-CN" altLang="en-US" sz="2200">
                <a:latin typeface="黑体" pitchFamily="49" charset="-122"/>
                <a:ea typeface="黑体" pitchFamily="49" charset="-122"/>
              </a:rPr>
              <a:t>软件可靠性工程的核心问题是如何开发可靠的软件，软件可靠性工程直接面向预防和过程驱动。软件可靠性是通过设计来赋予的。</a:t>
            </a:r>
            <a:endParaRPr lang="en-US" altLang="zh-CN" sz="2200">
              <a:latin typeface="黑体" pitchFamily="49" charset="-122"/>
              <a:ea typeface="黑体" pitchFamily="49" charset="-122"/>
            </a:endParaRPr>
          </a:p>
          <a:p>
            <a:pPr marL="342900" indent="-342900">
              <a:spcBef>
                <a:spcPts val="1200"/>
              </a:spcBef>
              <a:buFont typeface="Wingdings" pitchFamily="2" charset="2"/>
              <a:buChar char="p"/>
            </a:pPr>
            <a:r>
              <a:rPr lang="zh-CN" altLang="en-US" sz="2200">
                <a:latin typeface="黑体" pitchFamily="49" charset="-122"/>
                <a:ea typeface="黑体" pitchFamily="49" charset="-122"/>
              </a:rPr>
              <a:t>软件可靠性设计的实质就是在软件开发过程中，严格遵循软件工程原理，采用合适的可靠性设计技术和方法，避免人为差错以及人为引入错误，预防为主。</a:t>
            </a:r>
          </a:p>
        </p:txBody>
      </p:sp>
      <p:sp>
        <p:nvSpPr>
          <p:cNvPr id="31751" name="AutoShape 7"/>
          <p:cNvSpPr>
            <a:spLocks noChangeArrowheads="1"/>
          </p:cNvSpPr>
          <p:nvPr/>
        </p:nvSpPr>
        <p:spPr bwMode="auto">
          <a:xfrm>
            <a:off x="468313" y="1268413"/>
            <a:ext cx="2663825" cy="825500"/>
          </a:xfrm>
          <a:prstGeom prst="cloudCallout">
            <a:avLst>
              <a:gd name="adj1" fmla="val -28426"/>
              <a:gd name="adj2" fmla="val 93269"/>
            </a:avLst>
          </a:prstGeom>
          <a:solidFill>
            <a:schemeClr val="accent1"/>
          </a:solidFill>
          <a:ln w="9525">
            <a:solidFill>
              <a:srgbClr val="FFFF99"/>
            </a:solidFill>
            <a:round/>
            <a:headEnd/>
            <a:tailEnd/>
          </a:ln>
        </p:spPr>
        <p:txBody>
          <a:bodyPr/>
          <a:lstStyle/>
          <a:p>
            <a:pPr>
              <a:defRPr/>
            </a:pPr>
            <a:r>
              <a:rPr lang="zh-CN" altLang="en-US" b="1">
                <a:effectLst>
                  <a:outerShdw blurRad="38100" dist="38100" dir="2700000" algn="tl">
                    <a:srgbClr val="000000"/>
                  </a:outerShdw>
                </a:effectLst>
                <a:ea typeface="华文行楷" pitchFamily="2" charset="-122"/>
              </a:rPr>
              <a:t>如何开发可靠的软件？</a:t>
            </a:r>
          </a:p>
        </p:txBody>
      </p:sp>
      <p:graphicFrame>
        <p:nvGraphicFramePr>
          <p:cNvPr id="26629" name="Object 8"/>
          <p:cNvGraphicFramePr>
            <a:graphicFrameLocks noChangeAspect="1"/>
          </p:cNvGraphicFramePr>
          <p:nvPr>
            <p:extLst>
              <p:ext uri="{D42A27DB-BD31-4B8C-83A1-F6EECF244321}">
                <p14:modId xmlns:p14="http://schemas.microsoft.com/office/powerpoint/2010/main" val="3056818829"/>
              </p:ext>
            </p:extLst>
          </p:nvPr>
        </p:nvGraphicFramePr>
        <p:xfrm>
          <a:off x="107950" y="2420938"/>
          <a:ext cx="2519363" cy="2808287"/>
        </p:xfrm>
        <a:graphic>
          <a:graphicData uri="http://schemas.openxmlformats.org/presentationml/2006/ole">
            <mc:AlternateContent xmlns:mc="http://schemas.openxmlformats.org/markup-compatibility/2006">
              <mc:Choice xmlns:v="urn:schemas-microsoft-com:vml" Requires="v">
                <p:oleObj spid="_x0000_s7365" name="剪辑" r:id="rId3" imgW="944575" imgH="1180490" progId="MS_ClipArt_Gallery.2">
                  <p:embed/>
                </p:oleObj>
              </mc:Choice>
              <mc:Fallback>
                <p:oleObj name="剪辑" r:id="rId3" imgW="944575" imgH="1180490"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2420938"/>
                        <a:ext cx="2519363" cy="2808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08807080"/>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548680"/>
            <a:ext cx="8229600" cy="523220"/>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sp>
        <p:nvSpPr>
          <p:cNvPr id="5" name="矩形 4"/>
          <p:cNvSpPr/>
          <p:nvPr/>
        </p:nvSpPr>
        <p:spPr>
          <a:xfrm>
            <a:off x="467544" y="1268760"/>
            <a:ext cx="1563248"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原始问题</a:t>
            </a:r>
            <a:endParaRPr lang="zh-CN" altLang="en-US" sz="2000" dirty="0">
              <a:latin typeface="微软雅黑" panose="020B0503020204020204" pitchFamily="34" charset="-122"/>
              <a:ea typeface="微软雅黑" panose="020B0503020204020204" pitchFamily="34" charset="-122"/>
            </a:endParaRP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73" y="1700808"/>
            <a:ext cx="8135963" cy="232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490473" y="4077072"/>
            <a:ext cx="4344459"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smtClean="0">
                <a:latin typeface="微软雅黑" panose="020B0503020204020204" pitchFamily="34" charset="-122"/>
                <a:ea typeface="微软雅黑" panose="020B0503020204020204" pitchFamily="34" charset="-122"/>
              </a:rPr>
              <a:t>不</a:t>
            </a:r>
            <a:r>
              <a:rPr lang="zh-CN" altLang="en-US" sz="2000" b="1" dirty="0">
                <a:latin typeface="微软雅黑" panose="020B0503020204020204" pitchFamily="34" charset="-122"/>
                <a:ea typeface="微软雅黑" panose="020B0503020204020204" pitchFamily="34" charset="-122"/>
              </a:rPr>
              <a:t>考虑约束条件，原始问题就是：</a:t>
            </a: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966591"/>
            <a:ext cx="1499147" cy="66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5" y="4628552"/>
            <a:ext cx="6912768" cy="4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3032" y="5055881"/>
            <a:ext cx="5323800" cy="902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413" y="6093296"/>
            <a:ext cx="5188220" cy="34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084168" y="6120526"/>
            <a:ext cx="1107996" cy="369332"/>
          </a:xfrm>
          <a:prstGeom prst="rect">
            <a:avLst/>
          </a:prstGeom>
        </p:spPr>
        <p:txBody>
          <a:bodyPr wrap="none">
            <a:spAutoFit/>
          </a:bodyPr>
          <a:lstStyle/>
          <a:p>
            <a:r>
              <a:rPr lang="zh-CN" altLang="en-US" b="1" dirty="0">
                <a:solidFill>
                  <a:srgbClr val="FF0000"/>
                </a:solidFill>
              </a:rPr>
              <a:t>特别要求</a:t>
            </a:r>
          </a:p>
        </p:txBody>
      </p:sp>
      <p:pic>
        <p:nvPicPr>
          <p:cNvPr id="5940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8937" y="6120526"/>
            <a:ext cx="719509" cy="310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18490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548680"/>
            <a:ext cx="8229600" cy="523220"/>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6840760" cy="47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928" y="1598004"/>
            <a:ext cx="2088232" cy="68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348880"/>
            <a:ext cx="8748464" cy="1105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4712" y="3454807"/>
            <a:ext cx="3384376" cy="66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328981" y="4136290"/>
            <a:ext cx="646331" cy="369332"/>
          </a:xfrm>
          <a:prstGeom prst="rect">
            <a:avLst/>
          </a:prstGeom>
        </p:spPr>
        <p:txBody>
          <a:bodyPr wrap="none">
            <a:spAutoFit/>
          </a:bodyPr>
          <a:lstStyle/>
          <a:p>
            <a:r>
              <a:rPr lang="zh-CN" altLang="en-US" b="1" dirty="0"/>
              <a:t>其中</a:t>
            </a:r>
          </a:p>
        </p:txBody>
      </p:sp>
      <p:pic>
        <p:nvPicPr>
          <p:cNvPr id="604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5847" y="4005064"/>
            <a:ext cx="4822105" cy="874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086674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548680"/>
            <a:ext cx="8229600" cy="523220"/>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10" y="3294917"/>
            <a:ext cx="4032448" cy="2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65" y="1124744"/>
            <a:ext cx="5981119" cy="423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548722"/>
            <a:ext cx="6026891" cy="136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2996952"/>
            <a:ext cx="3975348" cy="27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0012" y="2971631"/>
            <a:ext cx="3096344" cy="308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947" y="3789040"/>
            <a:ext cx="3960440" cy="45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7387" y="3586415"/>
            <a:ext cx="3765013" cy="855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60" y="4442100"/>
            <a:ext cx="7725453" cy="33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6"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5656" y="5013176"/>
            <a:ext cx="536257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09010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548680"/>
            <a:ext cx="8229600" cy="523220"/>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124744"/>
            <a:ext cx="28860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1663153"/>
            <a:ext cx="67341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2" y="2420888"/>
            <a:ext cx="3631523" cy="644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411" y="3065537"/>
            <a:ext cx="31242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6872" y="3616088"/>
            <a:ext cx="25622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95536" y="4327219"/>
            <a:ext cx="8064898" cy="1200329"/>
          </a:xfrm>
          <a:prstGeom prst="rect">
            <a:avLst/>
          </a:prstGeom>
        </p:spPr>
        <p:txBody>
          <a:bodyPr wrap="square">
            <a:spAutoFit/>
          </a:bodyPr>
          <a:lstStyle/>
          <a:p>
            <a:pPr algn="just"/>
            <a:r>
              <a:rPr lang="zh-CN" altLang="en-US" sz="2400" b="1" dirty="0">
                <a:solidFill>
                  <a:srgbClr val="FF0000"/>
                </a:solidFill>
                <a:latin typeface="微软雅黑" panose="020B0503020204020204" pitchFamily="34" charset="-122"/>
                <a:ea typeface="微软雅黑" panose="020B0503020204020204" pitchFamily="34" charset="-122"/>
              </a:rPr>
              <a:t>总结：</a:t>
            </a:r>
            <a:r>
              <a:rPr lang="zh-CN" altLang="en-US" sz="2400" b="1" dirty="0">
                <a:solidFill>
                  <a:srgbClr val="0070C0"/>
                </a:solidFill>
                <a:latin typeface="微软雅黑" panose="020B0503020204020204" pitchFamily="34" charset="-122"/>
                <a:ea typeface="微软雅黑" panose="020B0503020204020204" pitchFamily="34" charset="-122"/>
              </a:rPr>
              <a:t>通过拉格朗日的办法重新定义一个无约束</a:t>
            </a:r>
            <a:r>
              <a:rPr lang="zh-CN" altLang="en-US" sz="2400" b="1" dirty="0" smtClean="0">
                <a:solidFill>
                  <a:srgbClr val="0070C0"/>
                </a:solidFill>
                <a:latin typeface="微软雅黑" panose="020B0503020204020204" pitchFamily="34" charset="-122"/>
                <a:ea typeface="微软雅黑" panose="020B0503020204020204" pitchFamily="34" charset="-122"/>
              </a:rPr>
              <a:t>问题</a:t>
            </a:r>
            <a:r>
              <a:rPr lang="en-US" altLang="zh-CN" sz="2400" b="1" dirty="0" smtClean="0">
                <a:solidFill>
                  <a:srgbClr val="0070C0"/>
                </a:solidFill>
                <a:latin typeface="微软雅黑" panose="020B0503020204020204" pitchFamily="34" charset="-122"/>
                <a:ea typeface="微软雅黑" panose="020B0503020204020204" pitchFamily="34" charset="-122"/>
              </a:rPr>
              <a:t>, </a:t>
            </a:r>
            <a:r>
              <a:rPr lang="zh-CN" altLang="en-US" sz="2400" b="1" dirty="0" smtClean="0">
                <a:solidFill>
                  <a:srgbClr val="0070C0"/>
                </a:solidFill>
                <a:latin typeface="微软雅黑" panose="020B0503020204020204" pitchFamily="34" charset="-122"/>
                <a:ea typeface="微软雅黑" panose="020B0503020204020204" pitchFamily="34" charset="-122"/>
              </a:rPr>
              <a:t>这个</a:t>
            </a:r>
            <a:r>
              <a:rPr lang="zh-CN" altLang="en-US" sz="2400" b="1" dirty="0">
                <a:solidFill>
                  <a:srgbClr val="0070C0"/>
                </a:solidFill>
                <a:latin typeface="微软雅黑" panose="020B0503020204020204" pitchFamily="34" charset="-122"/>
                <a:ea typeface="微软雅黑" panose="020B0503020204020204" pitchFamily="34" charset="-122"/>
              </a:rPr>
              <a:t>无约束问题等价于原来的约束优化问题，从而将约束问题无约束化！</a:t>
            </a:r>
          </a:p>
        </p:txBody>
      </p:sp>
    </p:spTree>
    <p:extLst>
      <p:ext uri="{BB962C8B-B14F-4D97-AF65-F5344CB8AC3E}">
        <p14:creationId xmlns:p14="http://schemas.microsoft.com/office/powerpoint/2010/main" val="61600584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548680"/>
            <a:ext cx="8229600" cy="523220"/>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sp>
        <p:nvSpPr>
          <p:cNvPr id="6" name="矩形 5"/>
          <p:cNvSpPr/>
          <p:nvPr/>
        </p:nvSpPr>
        <p:spPr>
          <a:xfrm>
            <a:off x="467544" y="1268760"/>
            <a:ext cx="1415772" cy="461665"/>
          </a:xfrm>
          <a:prstGeom prst="rect">
            <a:avLst/>
          </a:prstGeom>
        </p:spPr>
        <p:txBody>
          <a:bodyPr wrap="non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对偶问题</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30425"/>
            <a:ext cx="3087414" cy="53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596405"/>
            <a:ext cx="385762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2308713"/>
            <a:ext cx="892810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4" y="3140968"/>
            <a:ext cx="5976664" cy="75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1" y="3898941"/>
            <a:ext cx="5328592" cy="702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01314" y="4601227"/>
            <a:ext cx="6286909"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这就是原始问题的</a:t>
            </a:r>
            <a:r>
              <a:rPr lang="zh-CN" altLang="en-US" sz="2000" b="1" dirty="0">
                <a:solidFill>
                  <a:srgbClr val="FF0000"/>
                </a:solidFill>
                <a:latin typeface="微软雅黑" panose="020B0503020204020204" pitchFamily="34" charset="-122"/>
                <a:ea typeface="微软雅黑" panose="020B0503020204020204" pitchFamily="34" charset="-122"/>
              </a:rPr>
              <a:t>对偶问题</a:t>
            </a:r>
            <a:r>
              <a:rPr lang="zh-CN" altLang="en-US" sz="2000" dirty="0">
                <a:latin typeface="微软雅黑" panose="020B0503020204020204" pitchFamily="34" charset="-122"/>
                <a:ea typeface="微软雅黑" panose="020B0503020204020204" pitchFamily="34" charset="-122"/>
              </a:rPr>
              <a:t>，再把原始问题写出来：</a:t>
            </a:r>
          </a:p>
        </p:txBody>
      </p:sp>
      <p:pic>
        <p:nvPicPr>
          <p:cNvPr id="634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9003" y="5009685"/>
            <a:ext cx="52292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 y="5949280"/>
            <a:ext cx="8884989" cy="63507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28009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548680"/>
            <a:ext cx="8229600" cy="523220"/>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124744"/>
            <a:ext cx="36004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53" y="1844824"/>
            <a:ext cx="34480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51520" y="2574619"/>
            <a:ext cx="3966150"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原始问题与对偶问题的</a:t>
            </a:r>
            <a:r>
              <a:rPr lang="zh-CN" altLang="en-US" sz="2400" b="1" dirty="0" smtClean="0">
                <a:latin typeface="微软雅黑" panose="020B0503020204020204" pitchFamily="34" charset="-122"/>
                <a:ea typeface="微软雅黑" panose="020B0503020204020204" pitchFamily="34" charset="-122"/>
              </a:rPr>
              <a:t>关系</a:t>
            </a:r>
            <a:r>
              <a:rPr lang="en-US" altLang="zh-CN" sz="2400" b="1"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645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65" y="3181350"/>
            <a:ext cx="65246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5932" y="3789040"/>
            <a:ext cx="49434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95536" y="5401090"/>
            <a:ext cx="8280920" cy="1015663"/>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也就是说原始问题的最优值不小于对偶问题的最优值，但是我们要通过对偶问题来求解原始问题，就</a:t>
            </a:r>
            <a:r>
              <a:rPr lang="zh-CN" altLang="en-US" sz="2000" b="1" dirty="0">
                <a:solidFill>
                  <a:srgbClr val="FF0000"/>
                </a:solidFill>
                <a:latin typeface="微软雅黑" panose="020B0503020204020204" pitchFamily="34" charset="-122"/>
                <a:ea typeface="微软雅黑" panose="020B0503020204020204" pitchFamily="34" charset="-122"/>
              </a:rPr>
              <a:t>必须使得原始问题的最优值与对偶问题的最优值相等</a:t>
            </a:r>
            <a:r>
              <a:rPr lang="zh-CN" altLang="en-US" sz="2000" dirty="0">
                <a:latin typeface="微软雅黑" panose="020B0503020204020204" pitchFamily="34" charset="-122"/>
                <a:ea typeface="微软雅黑" panose="020B0503020204020204" pitchFamily="34" charset="-122"/>
              </a:rPr>
              <a:t>，于是可以得出下面的推论：</a:t>
            </a:r>
          </a:p>
        </p:txBody>
      </p:sp>
    </p:spTree>
    <p:extLst>
      <p:ext uri="{BB962C8B-B14F-4D97-AF65-F5344CB8AC3E}">
        <p14:creationId xmlns:p14="http://schemas.microsoft.com/office/powerpoint/2010/main" val="168514434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548680"/>
            <a:ext cx="8229600" cy="523220"/>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85153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970" y="1815877"/>
            <a:ext cx="589597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507" y="1931480"/>
            <a:ext cx="13049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9474" y="2358802"/>
            <a:ext cx="23622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2905125"/>
            <a:ext cx="8748464" cy="96426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160421"/>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395536" y="548680"/>
            <a:ext cx="8229600" cy="523220"/>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sp>
        <p:nvSpPr>
          <p:cNvPr id="6" name="矩形 5"/>
          <p:cNvSpPr/>
          <p:nvPr/>
        </p:nvSpPr>
        <p:spPr>
          <a:xfrm>
            <a:off x="539552" y="1052736"/>
            <a:ext cx="1511696" cy="461665"/>
          </a:xfrm>
          <a:prstGeom prst="rect">
            <a:avLst/>
          </a:prstGeom>
        </p:spPr>
        <p:txBody>
          <a:bodyPr wrap="non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KKT </a:t>
            </a:r>
            <a:r>
              <a:rPr lang="zh-CN" altLang="en-US" sz="2400" b="1" dirty="0">
                <a:solidFill>
                  <a:srgbClr val="FF0000"/>
                </a:solidFill>
                <a:latin typeface="微软雅黑" panose="020B0503020204020204" pitchFamily="34" charset="-122"/>
                <a:ea typeface="微软雅黑" panose="020B0503020204020204" pitchFamily="34" charset="-122"/>
              </a:rPr>
              <a:t>条件</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84784"/>
            <a:ext cx="8257886" cy="326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395981" y="4676943"/>
            <a:ext cx="8352928" cy="1200329"/>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关于</a:t>
            </a:r>
            <a:r>
              <a:rPr lang="en-US" altLang="zh-CN" b="1" dirty="0">
                <a:solidFill>
                  <a:srgbClr val="FF0000"/>
                </a:solidFill>
                <a:latin typeface="微软雅黑" panose="020B0503020204020204" pitchFamily="34" charset="-122"/>
                <a:ea typeface="微软雅黑" panose="020B0503020204020204" pitchFamily="34" charset="-122"/>
              </a:rPr>
              <a:t>KKT </a:t>
            </a:r>
            <a:r>
              <a:rPr lang="zh-CN" altLang="en-US" b="1" dirty="0">
                <a:solidFill>
                  <a:srgbClr val="FF0000"/>
                </a:solidFill>
                <a:latin typeface="微软雅黑" panose="020B0503020204020204" pitchFamily="34" charset="-122"/>
                <a:ea typeface="微软雅黑" panose="020B0503020204020204" pitchFamily="34" charset="-122"/>
              </a:rPr>
              <a:t>条件的理解：</a:t>
            </a:r>
            <a:r>
              <a:rPr lang="zh-CN" altLang="en-US" dirty="0"/>
              <a:t>前面三个条件是由解析函数的知识，对于各个变量的偏导数为</a:t>
            </a:r>
            <a:r>
              <a:rPr lang="en-US" altLang="zh-CN" dirty="0"/>
              <a:t>0</a:t>
            </a:r>
            <a:r>
              <a:rPr lang="zh-CN" altLang="en-US" dirty="0"/>
              <a:t>（这就解释了为什么假设三个函数连续可微，如果不连续可微的话，这里的偏导数存不存在就不能保证），后面四个条件就是原始问题的约束条件以及拉格朗日乘子需要满足的</a:t>
            </a:r>
            <a:r>
              <a:rPr lang="zh-CN" altLang="en-US" dirty="0" smtClean="0"/>
              <a:t>约束</a:t>
            </a:r>
            <a:r>
              <a:rPr lang="en-US" altLang="zh-CN" dirty="0" smtClean="0"/>
              <a:t>.</a:t>
            </a:r>
            <a:endParaRPr lang="zh-CN" altLang="en-US" dirty="0"/>
          </a:p>
        </p:txBody>
      </p:sp>
      <p:sp>
        <p:nvSpPr>
          <p:cNvPr id="9" name="矩形 8"/>
          <p:cNvSpPr/>
          <p:nvPr/>
        </p:nvSpPr>
        <p:spPr>
          <a:xfrm>
            <a:off x="287969" y="5877272"/>
            <a:ext cx="8568952" cy="923330"/>
          </a:xfrm>
          <a:prstGeom prst="rect">
            <a:avLst/>
          </a:prstGeom>
        </p:spPr>
        <p:txBody>
          <a:bodyPr wrap="square">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总结</a:t>
            </a:r>
            <a:r>
              <a:rPr lang="en-US" altLang="zh-CN" b="1" dirty="0" smtClean="0">
                <a:solidFill>
                  <a:srgbClr val="FF0000"/>
                </a:solidFill>
                <a:latin typeface="微软雅黑" panose="020B0503020204020204" pitchFamily="34" charset="-122"/>
                <a:ea typeface="微软雅黑" panose="020B0503020204020204" pitchFamily="34" charset="-122"/>
              </a:rPr>
              <a:t>:</a:t>
            </a:r>
            <a:r>
              <a:rPr lang="zh-CN" altLang="en-US" b="1" dirty="0" smtClean="0">
                <a:solidFill>
                  <a:srgbClr val="FF0000"/>
                </a:solidFill>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把</a:t>
            </a:r>
            <a:r>
              <a:rPr lang="zh-CN" altLang="en-US" b="1" dirty="0">
                <a:latin typeface="微软雅黑" panose="020B0503020204020204" pitchFamily="34" charset="-122"/>
                <a:ea typeface="微软雅黑" panose="020B0503020204020204" pitchFamily="34" charset="-122"/>
              </a:rPr>
              <a:t>原始的约束问题通过拉格朗日函数转化为无约束问题，如果原始问题求解棘手，在满足</a:t>
            </a:r>
            <a:r>
              <a:rPr lang="en-US" altLang="zh-CN" b="1" dirty="0">
                <a:latin typeface="微软雅黑" panose="020B0503020204020204" pitchFamily="34" charset="-122"/>
                <a:ea typeface="微软雅黑" panose="020B0503020204020204" pitchFamily="34" charset="-122"/>
              </a:rPr>
              <a:t>KKT</a:t>
            </a:r>
            <a:r>
              <a:rPr lang="zh-CN" altLang="en-US" b="1" dirty="0">
                <a:latin typeface="微软雅黑" panose="020B0503020204020204" pitchFamily="34" charset="-122"/>
                <a:ea typeface="微软雅黑" panose="020B0503020204020204" pitchFamily="34" charset="-122"/>
              </a:rPr>
              <a:t>的条件下用求解对偶问题来代替求解原始问题，使得问题求解更加容易。</a:t>
            </a:r>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310" y="1108195"/>
            <a:ext cx="6540599" cy="406206"/>
          </a:xfrm>
          <a:prstGeom prst="rect">
            <a:avLst/>
          </a:prstGeom>
          <a:solidFill>
            <a:srgbClr val="FFFF00"/>
          </a:solidFill>
          <a:ln w="9525">
            <a:solidFill>
              <a:srgbClr val="FF0000"/>
            </a:solidFill>
            <a:miter lim="800000"/>
            <a:headEnd/>
            <a:tailEnd/>
          </a:ln>
          <a:effectLst/>
        </p:spPr>
      </p:pic>
    </p:spTree>
    <p:extLst>
      <p:ext uri="{BB962C8B-B14F-4D97-AF65-F5344CB8AC3E}">
        <p14:creationId xmlns:p14="http://schemas.microsoft.com/office/powerpoint/2010/main" val="385056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5"/>
          <p:cNvSpPr txBox="1">
            <a:spLocks noChangeArrowheads="1"/>
          </p:cNvSpPr>
          <p:nvPr/>
        </p:nvSpPr>
        <p:spPr bwMode="auto">
          <a:xfrm>
            <a:off x="242341" y="1052736"/>
            <a:ext cx="655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000" b="1" dirty="0"/>
              <a:t>根据带有不等式约束的极值问题的</a:t>
            </a:r>
            <a:r>
              <a:rPr lang="en-US" altLang="zh-CN" sz="2000" b="1" dirty="0">
                <a:latin typeface="Times New Roman" pitchFamily="18" charset="0"/>
                <a:cs typeface="Times New Roman" pitchFamily="18" charset="0"/>
              </a:rPr>
              <a:t>KKT</a:t>
            </a:r>
            <a:r>
              <a:rPr lang="zh-CN" altLang="en-US" sz="2000" b="1" dirty="0"/>
              <a:t>条件：</a:t>
            </a:r>
          </a:p>
        </p:txBody>
      </p:sp>
      <p:graphicFrame>
        <p:nvGraphicFramePr>
          <p:cNvPr id="6" name="对象 16"/>
          <p:cNvGraphicFramePr>
            <a:graphicFrameLocks noChangeAspect="1"/>
          </p:cNvGraphicFramePr>
          <p:nvPr>
            <p:extLst>
              <p:ext uri="{D42A27DB-BD31-4B8C-83A1-F6EECF244321}">
                <p14:modId xmlns:p14="http://schemas.microsoft.com/office/powerpoint/2010/main" val="3060640693"/>
              </p:ext>
            </p:extLst>
          </p:nvPr>
        </p:nvGraphicFramePr>
        <p:xfrm>
          <a:off x="1722419" y="1556792"/>
          <a:ext cx="4361749" cy="1743720"/>
        </p:xfrm>
        <a:graphic>
          <a:graphicData uri="http://schemas.openxmlformats.org/presentationml/2006/ole">
            <mc:AlternateContent xmlns:mc="http://schemas.openxmlformats.org/markup-compatibility/2006">
              <mc:Choice xmlns:v="urn:schemas-microsoft-com:vml" Requires="v">
                <p:oleObj spid="_x0000_s67826" name="Equation" r:id="rId3" imgW="2108200" imgH="863600" progId="Equation.DSMT4">
                  <p:embed/>
                </p:oleObj>
              </mc:Choice>
              <mc:Fallback>
                <p:oleObj name="Equation" r:id="rId3" imgW="2108200" imgH="863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419" y="1556792"/>
                        <a:ext cx="4361749" cy="1743720"/>
                      </a:xfrm>
                      <a:prstGeom prst="rect">
                        <a:avLst/>
                      </a:prstGeom>
                      <a:noFill/>
                      <a:ln>
                        <a:noFill/>
                      </a:ln>
                      <a:extLst/>
                    </p:spPr>
                  </p:pic>
                </p:oleObj>
              </mc:Fallback>
            </mc:AlternateContent>
          </a:graphicData>
        </a:graphic>
      </p:graphicFrame>
      <p:sp>
        <p:nvSpPr>
          <p:cNvPr id="7" name="TextBox 18"/>
          <p:cNvSpPr txBox="1">
            <a:spLocks noChangeArrowheads="1"/>
          </p:cNvSpPr>
          <p:nvPr/>
        </p:nvSpPr>
        <p:spPr bwMode="auto">
          <a:xfrm>
            <a:off x="3923928" y="1688927"/>
            <a:ext cx="1656184" cy="5159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cxnSp>
        <p:nvCxnSpPr>
          <p:cNvPr id="8" name="直接箭头连接符 7"/>
          <p:cNvCxnSpPr/>
          <p:nvPr/>
        </p:nvCxnSpPr>
        <p:spPr>
          <a:xfrm>
            <a:off x="4716412" y="2111748"/>
            <a:ext cx="685304"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29"/>
          <p:cNvSpPr txBox="1">
            <a:spLocks noChangeArrowheads="1"/>
          </p:cNvSpPr>
          <p:nvPr/>
        </p:nvSpPr>
        <p:spPr bwMode="auto">
          <a:xfrm>
            <a:off x="5401716" y="2297485"/>
            <a:ext cx="1906588" cy="646331"/>
          </a:xfrm>
          <a:prstGeom prst="rect">
            <a:avLst/>
          </a:prstGeom>
          <a:noFill/>
          <a:ln w="12700">
            <a:solidFill>
              <a:srgbClr val="FF0000">
                <a:alpha val="96861"/>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b="1">
                <a:solidFill>
                  <a:srgbClr val="FF0000"/>
                </a:solidFill>
                <a:latin typeface="微软雅黑" panose="020B0503020204020204" pitchFamily="34" charset="-122"/>
                <a:ea typeface="微软雅黑" panose="020B0503020204020204" pitchFamily="34" charset="-122"/>
                <a:cs typeface="Times New Roman" pitchFamily="18" charset="0"/>
              </a:rPr>
              <a:t>w</a:t>
            </a:r>
            <a:r>
              <a:rPr lang="zh-CN" altLang="en-US" b="1">
                <a:solidFill>
                  <a:srgbClr val="FF0000"/>
                </a:solidFill>
                <a:latin typeface="微软雅黑" panose="020B0503020204020204" pitchFamily="34" charset="-122"/>
                <a:ea typeface="微软雅黑" panose="020B0503020204020204" pitchFamily="34" charset="-122"/>
              </a:rPr>
              <a:t>可看做是样本向量的线性组合</a:t>
            </a:r>
          </a:p>
        </p:txBody>
      </p:sp>
      <p:graphicFrame>
        <p:nvGraphicFramePr>
          <p:cNvPr id="10" name="对象 1"/>
          <p:cNvGraphicFramePr>
            <a:graphicFrameLocks noChangeAspect="1"/>
          </p:cNvGraphicFramePr>
          <p:nvPr>
            <p:extLst>
              <p:ext uri="{D42A27DB-BD31-4B8C-83A1-F6EECF244321}">
                <p14:modId xmlns:p14="http://schemas.microsoft.com/office/powerpoint/2010/main" val="1301305668"/>
              </p:ext>
            </p:extLst>
          </p:nvPr>
        </p:nvGraphicFramePr>
        <p:xfrm>
          <a:off x="1673621" y="3674359"/>
          <a:ext cx="6614211" cy="2686240"/>
        </p:xfrm>
        <a:graphic>
          <a:graphicData uri="http://schemas.openxmlformats.org/presentationml/2006/ole">
            <mc:AlternateContent xmlns:mc="http://schemas.openxmlformats.org/markup-compatibility/2006">
              <mc:Choice xmlns:v="urn:schemas-microsoft-com:vml" Requires="v">
                <p:oleObj spid="_x0000_s67827" name="Equation" r:id="rId5" imgW="3162300" imgH="1371600" progId="Equation.DSMT4">
                  <p:embed/>
                </p:oleObj>
              </mc:Choice>
              <mc:Fallback>
                <p:oleObj name="Equation" r:id="rId5" imgW="3162300" imgH="1371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3621" y="3674359"/>
                        <a:ext cx="6614211" cy="2686240"/>
                      </a:xfrm>
                      <a:prstGeom prst="rect">
                        <a:avLst/>
                      </a:prstGeom>
                      <a:noFill/>
                      <a:ln>
                        <a:noFill/>
                      </a:ln>
                      <a:extLst/>
                    </p:spPr>
                  </p:pic>
                </p:oleObj>
              </mc:Fallback>
            </mc:AlternateContent>
          </a:graphicData>
        </a:graphic>
      </p:graphicFrame>
      <p:sp>
        <p:nvSpPr>
          <p:cNvPr id="11" name="TextBox 4"/>
          <p:cNvSpPr txBox="1">
            <a:spLocks noChangeArrowheads="1"/>
          </p:cNvSpPr>
          <p:nvPr/>
        </p:nvSpPr>
        <p:spPr bwMode="auto">
          <a:xfrm>
            <a:off x="1475656" y="3717032"/>
            <a:ext cx="7272808" cy="3024336"/>
          </a:xfrm>
          <a:prstGeom prst="rect">
            <a:avLst/>
          </a:prstGeom>
          <a:noFill/>
          <a:ln w="127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2" name="TextBox 2"/>
          <p:cNvSpPr txBox="1">
            <a:spLocks noChangeArrowheads="1"/>
          </p:cNvSpPr>
          <p:nvPr/>
        </p:nvSpPr>
        <p:spPr bwMode="auto">
          <a:xfrm>
            <a:off x="1673621" y="116632"/>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381888117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3" name="TextBox 7"/>
          <p:cNvSpPr txBox="1">
            <a:spLocks noChangeArrowheads="1"/>
          </p:cNvSpPr>
          <p:nvPr/>
        </p:nvSpPr>
        <p:spPr bwMode="auto">
          <a:xfrm>
            <a:off x="728663" y="1116756"/>
            <a:ext cx="1169987" cy="369888"/>
          </a:xfrm>
          <a:prstGeom prst="rect">
            <a:avLst/>
          </a:prstGeom>
          <a:noFill/>
          <a:ln w="254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对偶问题</a:t>
            </a:r>
          </a:p>
        </p:txBody>
      </p:sp>
      <p:graphicFrame>
        <p:nvGraphicFramePr>
          <p:cNvPr id="3075" name="对象 2"/>
          <p:cNvGraphicFramePr>
            <a:graphicFrameLocks noChangeAspect="1"/>
          </p:cNvGraphicFramePr>
          <p:nvPr>
            <p:extLst>
              <p:ext uri="{D42A27DB-BD31-4B8C-83A1-F6EECF244321}">
                <p14:modId xmlns:p14="http://schemas.microsoft.com/office/powerpoint/2010/main" val="1105387848"/>
              </p:ext>
            </p:extLst>
          </p:nvPr>
        </p:nvGraphicFramePr>
        <p:xfrm>
          <a:off x="2373312" y="1294556"/>
          <a:ext cx="5489677" cy="1802607"/>
        </p:xfrm>
        <a:graphic>
          <a:graphicData uri="http://schemas.openxmlformats.org/presentationml/2006/ole">
            <mc:AlternateContent xmlns:mc="http://schemas.openxmlformats.org/markup-compatibility/2006">
              <mc:Choice xmlns:v="urn:schemas-microsoft-com:vml" Requires="v">
                <p:oleObj spid="_x0000_s40553" name="Equation" r:id="rId3" imgW="3467100" imgH="1117600" progId="Equation.DSMT4">
                  <p:embed/>
                </p:oleObj>
              </mc:Choice>
              <mc:Fallback>
                <p:oleObj name="Equation" r:id="rId3" imgW="3467100" imgH="1117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312" y="1294556"/>
                        <a:ext cx="5489677" cy="1802607"/>
                      </a:xfrm>
                      <a:prstGeom prst="rect">
                        <a:avLst/>
                      </a:prstGeom>
                      <a:noFill/>
                      <a:ln>
                        <a:noFill/>
                      </a:ln>
                      <a:extLst/>
                    </p:spPr>
                  </p:pic>
                </p:oleObj>
              </mc:Fallback>
            </mc:AlternateContent>
          </a:graphicData>
        </a:graphic>
      </p:graphicFrame>
      <p:sp>
        <p:nvSpPr>
          <p:cNvPr id="4" name="左大括号 3"/>
          <p:cNvSpPr/>
          <p:nvPr/>
        </p:nvSpPr>
        <p:spPr>
          <a:xfrm>
            <a:off x="2009775" y="1486644"/>
            <a:ext cx="227013" cy="14097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3086" name="TextBox 12"/>
          <p:cNvSpPr txBox="1">
            <a:spLocks noChangeArrowheads="1"/>
          </p:cNvSpPr>
          <p:nvPr/>
        </p:nvSpPr>
        <p:spPr bwMode="auto">
          <a:xfrm>
            <a:off x="2236788" y="1285825"/>
            <a:ext cx="5647580" cy="1811338"/>
          </a:xfrm>
          <a:prstGeom prst="rect">
            <a:avLst/>
          </a:prstGeom>
          <a:noFill/>
          <a:ln w="127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3087" name="TextBox 5"/>
          <p:cNvSpPr txBox="1">
            <a:spLocks noChangeArrowheads="1"/>
          </p:cNvSpPr>
          <p:nvPr/>
        </p:nvSpPr>
        <p:spPr bwMode="auto">
          <a:xfrm>
            <a:off x="971550" y="3205757"/>
            <a:ext cx="72009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dirty="0"/>
              <a:t>对上式规划问题进行求解，解得             不同时为</a:t>
            </a:r>
            <a:r>
              <a:rPr lang="en-US" altLang="zh-CN" sz="2000" b="1" dirty="0">
                <a:latin typeface="Times New Roman" pitchFamily="18" charset="0"/>
                <a:cs typeface="Times New Roman" pitchFamily="18" charset="0"/>
              </a:rPr>
              <a:t>0</a:t>
            </a:r>
            <a:r>
              <a:rPr lang="zh-CN" altLang="en-US" sz="2000" b="1" dirty="0"/>
              <a:t>时对应的向量为</a:t>
            </a:r>
            <a:r>
              <a:rPr lang="zh-CN" altLang="en-US" sz="2000" b="1" dirty="0">
                <a:solidFill>
                  <a:srgbClr val="00B9B1"/>
                </a:solidFill>
              </a:rPr>
              <a:t>支持向量</a:t>
            </a:r>
            <a:r>
              <a:rPr lang="zh-CN" altLang="en-US" sz="2000" b="1" dirty="0"/>
              <a:t>，从而得到线性可分训练样本的</a:t>
            </a:r>
            <a:r>
              <a:rPr lang="en-US" altLang="zh-CN" sz="2000" b="1" dirty="0">
                <a:latin typeface="Times New Roman" pitchFamily="18" charset="0"/>
                <a:cs typeface="Times New Roman" pitchFamily="18" charset="0"/>
              </a:rPr>
              <a:t>SVR</a:t>
            </a:r>
            <a:r>
              <a:rPr lang="zh-CN" altLang="en-US" sz="2000" b="1" dirty="0"/>
              <a:t>模型：</a:t>
            </a:r>
          </a:p>
        </p:txBody>
      </p:sp>
      <p:graphicFrame>
        <p:nvGraphicFramePr>
          <p:cNvPr id="3076" name="对象 6"/>
          <p:cNvGraphicFramePr>
            <a:graphicFrameLocks noChangeAspect="1"/>
          </p:cNvGraphicFramePr>
          <p:nvPr>
            <p:extLst>
              <p:ext uri="{D42A27DB-BD31-4B8C-83A1-F6EECF244321}">
                <p14:modId xmlns:p14="http://schemas.microsoft.com/office/powerpoint/2010/main" val="806829601"/>
              </p:ext>
            </p:extLst>
          </p:nvPr>
        </p:nvGraphicFramePr>
        <p:xfrm>
          <a:off x="4709764" y="3133749"/>
          <a:ext cx="664767" cy="398861"/>
        </p:xfrm>
        <a:graphic>
          <a:graphicData uri="http://schemas.openxmlformats.org/presentationml/2006/ole">
            <mc:AlternateContent xmlns:mc="http://schemas.openxmlformats.org/markup-compatibility/2006">
              <mc:Choice xmlns:v="urn:schemas-microsoft-com:vml" Requires="v">
                <p:oleObj spid="_x0000_s40554" name="Equation" r:id="rId5" imgW="342751" imgH="241195" progId="Equation.DSMT4">
                  <p:embed/>
                </p:oleObj>
              </mc:Choice>
              <mc:Fallback>
                <p:oleObj name="Equation" r:id="rId5" imgW="342751"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764" y="3133749"/>
                        <a:ext cx="664767" cy="398861"/>
                      </a:xfrm>
                      <a:prstGeom prst="rect">
                        <a:avLst/>
                      </a:prstGeom>
                      <a:noFill/>
                      <a:ln>
                        <a:noFill/>
                      </a:ln>
                    </p:spPr>
                  </p:pic>
                </p:oleObj>
              </mc:Fallback>
            </mc:AlternateContent>
          </a:graphicData>
        </a:graphic>
      </p:graphicFrame>
      <p:graphicFrame>
        <p:nvGraphicFramePr>
          <p:cNvPr id="3077" name="对象 9"/>
          <p:cNvGraphicFramePr>
            <a:graphicFrameLocks noChangeAspect="1"/>
          </p:cNvGraphicFramePr>
          <p:nvPr>
            <p:extLst>
              <p:ext uri="{D42A27DB-BD31-4B8C-83A1-F6EECF244321}">
                <p14:modId xmlns:p14="http://schemas.microsoft.com/office/powerpoint/2010/main" val="1060329820"/>
              </p:ext>
            </p:extLst>
          </p:nvPr>
        </p:nvGraphicFramePr>
        <p:xfrm>
          <a:off x="2019366" y="4041054"/>
          <a:ext cx="2689953" cy="681880"/>
        </p:xfrm>
        <a:graphic>
          <a:graphicData uri="http://schemas.openxmlformats.org/presentationml/2006/ole">
            <mc:AlternateContent xmlns:mc="http://schemas.openxmlformats.org/markup-compatibility/2006">
              <mc:Choice xmlns:v="urn:schemas-microsoft-com:vml" Requires="v">
                <p:oleObj spid="_x0000_s40555" name="Equation" r:id="rId7" imgW="1548728" imgH="431613" progId="Equation.DSMT4">
                  <p:embed/>
                </p:oleObj>
              </mc:Choice>
              <mc:Fallback>
                <p:oleObj name="Equation" r:id="rId7" imgW="1548728" imgH="43161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9366" y="4041054"/>
                        <a:ext cx="2689953" cy="681880"/>
                      </a:xfrm>
                      <a:prstGeom prst="rect">
                        <a:avLst/>
                      </a:prstGeom>
                      <a:noFill/>
                      <a:ln>
                        <a:noFill/>
                      </a:ln>
                      <a:extLst/>
                    </p:spPr>
                  </p:pic>
                </p:oleObj>
              </mc:Fallback>
            </mc:AlternateContent>
          </a:graphicData>
        </a:graphic>
      </p:graphicFrame>
      <p:sp>
        <p:nvSpPr>
          <p:cNvPr id="3088" name="TextBox 13"/>
          <p:cNvSpPr txBox="1">
            <a:spLocks noChangeArrowheads="1"/>
          </p:cNvSpPr>
          <p:nvPr/>
        </p:nvSpPr>
        <p:spPr bwMode="auto">
          <a:xfrm>
            <a:off x="2009775" y="4037756"/>
            <a:ext cx="2778249" cy="6556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graphicFrame>
        <p:nvGraphicFramePr>
          <p:cNvPr id="3078" name="对象 14"/>
          <p:cNvGraphicFramePr>
            <a:graphicFrameLocks noChangeAspect="1"/>
          </p:cNvGraphicFramePr>
          <p:nvPr>
            <p:extLst>
              <p:ext uri="{D42A27DB-BD31-4B8C-83A1-F6EECF244321}">
                <p14:modId xmlns:p14="http://schemas.microsoft.com/office/powerpoint/2010/main" val="3260607899"/>
              </p:ext>
            </p:extLst>
          </p:nvPr>
        </p:nvGraphicFramePr>
        <p:xfrm>
          <a:off x="5292080" y="4004652"/>
          <a:ext cx="2772420" cy="720492"/>
        </p:xfrm>
        <a:graphic>
          <a:graphicData uri="http://schemas.openxmlformats.org/presentationml/2006/ole">
            <mc:AlternateContent xmlns:mc="http://schemas.openxmlformats.org/markup-compatibility/2006">
              <mc:Choice xmlns:v="urn:schemas-microsoft-com:vml" Requires="v">
                <p:oleObj spid="_x0000_s40556" name="Equation" r:id="rId9" imgW="1651000" imgH="431800" progId="Equation.DSMT4">
                  <p:embed/>
                </p:oleObj>
              </mc:Choice>
              <mc:Fallback>
                <p:oleObj name="Equation" r:id="rId9" imgW="1651000" imgH="431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080" y="4004652"/>
                        <a:ext cx="2772420" cy="720492"/>
                      </a:xfrm>
                      <a:prstGeom prst="rect">
                        <a:avLst/>
                      </a:prstGeom>
                      <a:noFill/>
                      <a:ln>
                        <a:noFill/>
                      </a:ln>
                      <a:extLst/>
                    </p:spPr>
                  </p:pic>
                </p:oleObj>
              </mc:Fallback>
            </mc:AlternateContent>
          </a:graphicData>
        </a:graphic>
      </p:graphicFrame>
      <p:sp>
        <p:nvSpPr>
          <p:cNvPr id="3089" name="TextBox 17"/>
          <p:cNvSpPr txBox="1">
            <a:spLocks noChangeArrowheads="1"/>
          </p:cNvSpPr>
          <p:nvPr/>
        </p:nvSpPr>
        <p:spPr bwMode="auto">
          <a:xfrm>
            <a:off x="5148064" y="4037757"/>
            <a:ext cx="3024386" cy="6556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8" name="TextBox 2"/>
          <p:cNvSpPr txBox="1">
            <a:spLocks noChangeArrowheads="1"/>
          </p:cNvSpPr>
          <p:nvPr/>
        </p:nvSpPr>
        <p:spPr bwMode="auto">
          <a:xfrm>
            <a:off x="1673621" y="116632"/>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26364447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5"/>
          <p:cNvSpPr txBox="1">
            <a:spLocks noChangeArrowheads="1"/>
          </p:cNvSpPr>
          <p:nvPr/>
        </p:nvSpPr>
        <p:spPr bwMode="auto">
          <a:xfrm>
            <a:off x="393700"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1.5  </a:t>
            </a:r>
            <a:r>
              <a:rPr lang="zh-CN" altLang="en-US"/>
              <a:t>基本问题：如何检验软件可靠性</a:t>
            </a:r>
          </a:p>
        </p:txBody>
      </p:sp>
      <p:graphicFrame>
        <p:nvGraphicFramePr>
          <p:cNvPr id="27651" name="Object 6"/>
          <p:cNvGraphicFramePr>
            <a:graphicFrameLocks noChangeAspect="1"/>
          </p:cNvGraphicFramePr>
          <p:nvPr>
            <p:extLst>
              <p:ext uri="{D42A27DB-BD31-4B8C-83A1-F6EECF244321}">
                <p14:modId xmlns:p14="http://schemas.microsoft.com/office/powerpoint/2010/main" val="1987046388"/>
              </p:ext>
            </p:extLst>
          </p:nvPr>
        </p:nvGraphicFramePr>
        <p:xfrm>
          <a:off x="107950" y="2420938"/>
          <a:ext cx="2303463" cy="3252787"/>
        </p:xfrm>
        <a:graphic>
          <a:graphicData uri="http://schemas.openxmlformats.org/presentationml/2006/ole">
            <mc:AlternateContent xmlns:mc="http://schemas.openxmlformats.org/markup-compatibility/2006">
              <mc:Choice xmlns:v="urn:schemas-microsoft-com:vml" Requires="v">
                <p:oleObj spid="_x0000_s8389" name="剪辑" r:id="rId3" imgW="3025775" imgH="3252788" progId="MS_ClipArt_Gallery.2">
                  <p:embed/>
                </p:oleObj>
              </mc:Choice>
              <mc:Fallback>
                <p:oleObj name="剪辑" r:id="rId3" imgW="3025775" imgH="3252788"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2420938"/>
                        <a:ext cx="2303463" cy="325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AutoShape 7"/>
          <p:cNvSpPr>
            <a:spLocks noChangeArrowheads="1"/>
          </p:cNvSpPr>
          <p:nvPr/>
        </p:nvSpPr>
        <p:spPr bwMode="auto">
          <a:xfrm>
            <a:off x="250825" y="1235075"/>
            <a:ext cx="1944688" cy="1114425"/>
          </a:xfrm>
          <a:prstGeom prst="cloudCallout">
            <a:avLst>
              <a:gd name="adj1" fmla="val 32120"/>
              <a:gd name="adj2" fmla="val 88889"/>
            </a:avLst>
          </a:prstGeom>
          <a:gradFill rotWithShape="1">
            <a:gsLst>
              <a:gs pos="0">
                <a:srgbClr val="FFCCFF"/>
              </a:gs>
              <a:gs pos="100000">
                <a:srgbClr val="FF7C80"/>
              </a:gs>
            </a:gsLst>
            <a:lin ang="5400000" scaled="1"/>
          </a:gradFill>
          <a:ln w="9525">
            <a:solidFill>
              <a:srgbClr val="FFFF99"/>
            </a:solidFill>
            <a:round/>
            <a:headEnd/>
            <a:tailEnd/>
          </a:ln>
        </p:spPr>
        <p:txBody>
          <a:bodyPr/>
          <a:lstStyle/>
          <a:p>
            <a:pPr>
              <a:defRPr/>
            </a:pPr>
            <a:r>
              <a:rPr lang="zh-CN" altLang="en-US" b="1">
                <a:effectLst>
                  <a:outerShdw blurRad="38100" dist="38100" dir="2700000" algn="tl">
                    <a:srgbClr val="000000"/>
                  </a:outerShdw>
                </a:effectLst>
                <a:ea typeface="华文行楷" pitchFamily="2" charset="-122"/>
              </a:rPr>
              <a:t>如何检验软件可靠性？</a:t>
            </a:r>
          </a:p>
        </p:txBody>
      </p:sp>
      <p:sp>
        <p:nvSpPr>
          <p:cNvPr id="32776" name="Rectangle 8"/>
          <p:cNvSpPr>
            <a:spLocks noChangeArrowheads="1"/>
          </p:cNvSpPr>
          <p:nvPr/>
        </p:nvSpPr>
        <p:spPr bwMode="auto">
          <a:xfrm>
            <a:off x="2971800" y="1484313"/>
            <a:ext cx="5616575"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zh-CN" altLang="en-US" sz="2400" dirty="0">
                <a:latin typeface="黑体" panose="02010609060101010101" pitchFamily="49" charset="-122"/>
                <a:ea typeface="黑体" panose="02010609060101010101" pitchFamily="49" charset="-122"/>
              </a:rPr>
              <a:t>如何对软件所固有的可靠性水平予以考核和评价？</a:t>
            </a:r>
            <a:endParaRPr lang="en-US" altLang="zh-CN" sz="2400" dirty="0">
              <a:latin typeface="黑体" panose="02010609060101010101" pitchFamily="49" charset="-122"/>
              <a:ea typeface="黑体" panose="02010609060101010101" pitchFamily="49" charset="-122"/>
            </a:endParaRPr>
          </a:p>
          <a:p>
            <a:pPr marL="342900" indent="-342900">
              <a:spcBef>
                <a:spcPts val="1200"/>
              </a:spcBef>
              <a:buFont typeface="Wingdings" pitchFamily="2" charset="2"/>
              <a:buChar char="p"/>
              <a:defRPr/>
            </a:pPr>
            <a:r>
              <a:rPr lang="zh-CN" altLang="en-US" sz="2200" dirty="0">
                <a:latin typeface="黑体" panose="02010609060101010101" pitchFamily="49" charset="-122"/>
                <a:ea typeface="黑体" panose="02010609060101010101" pitchFamily="49" charset="-122"/>
              </a:rPr>
              <a:t>软件测试是检验和验证软件可靠性的主要有效方法。可以预测，软件测试尤其是软件可靠性测试在软件可靠性工程中将持续发挥巨大作用。 </a:t>
            </a:r>
          </a:p>
        </p:txBody>
      </p:sp>
    </p:spTree>
    <p:extLst>
      <p:ext uri="{BB962C8B-B14F-4D97-AF65-F5344CB8AC3E}">
        <p14:creationId xmlns:p14="http://schemas.microsoft.com/office/powerpoint/2010/main" val="90602282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库存数据 5"/>
          <p:cNvSpPr/>
          <p:nvPr/>
        </p:nvSpPr>
        <p:spPr>
          <a:xfrm>
            <a:off x="809625" y="1125538"/>
            <a:ext cx="1385888" cy="43180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p>
        </p:txBody>
      </p:sp>
      <p:sp>
        <p:nvSpPr>
          <p:cNvPr id="4105" name="TextBox 6"/>
          <p:cNvSpPr txBox="1">
            <a:spLocks noChangeArrowheads="1"/>
          </p:cNvSpPr>
          <p:nvPr/>
        </p:nvSpPr>
        <p:spPr bwMode="auto">
          <a:xfrm>
            <a:off x="684213" y="1155700"/>
            <a:ext cx="1408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b="1" dirty="0">
                <a:solidFill>
                  <a:srgbClr val="FF0000"/>
                </a:solidFill>
                <a:latin typeface="微软雅黑" panose="020B0503020204020204" pitchFamily="34" charset="-122"/>
                <a:ea typeface="微软雅黑" panose="020B0503020204020204" pitchFamily="34" charset="-122"/>
                <a:cs typeface="Times New Roman" pitchFamily="18" charset="0"/>
              </a:rPr>
              <a:t>线性不可分</a:t>
            </a:r>
          </a:p>
        </p:txBody>
      </p:sp>
      <p:pic>
        <p:nvPicPr>
          <p:cNvPr id="410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556792"/>
            <a:ext cx="312420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538" y="1268760"/>
            <a:ext cx="2879725"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130300" y="3501008"/>
            <a:ext cx="7258124" cy="1271588"/>
          </a:xfrm>
          <a:prstGeom prst="rect">
            <a:avLst/>
          </a:prstGeom>
          <a:noFill/>
        </p:spPr>
        <p:txBody>
          <a:bodyPr wrap="square">
            <a:spAutoFit/>
          </a:bodyPr>
          <a:lstStyle/>
          <a:p>
            <a:pPr fontAlgn="auto">
              <a:lnSpc>
                <a:spcPts val="2320"/>
              </a:lnSpc>
              <a:spcBef>
                <a:spcPts val="0"/>
              </a:spcBef>
              <a:spcAft>
                <a:spcPts val="0"/>
              </a:spcAft>
              <a:defRPr/>
            </a:pPr>
            <a:r>
              <a:rPr lang="en-US" altLang="zh-CN" sz="2000" b="1" dirty="0">
                <a:ea typeface="+mn-ea"/>
              </a:rPr>
              <a:t> </a:t>
            </a:r>
            <a:r>
              <a:rPr lang="zh-CN" altLang="en-US" sz="2000" b="1" dirty="0">
                <a:latin typeface="+mn-ea"/>
                <a:ea typeface="+mn-ea"/>
              </a:rPr>
              <a:t>对于低维输入空间中非线性可分训练样本，是通过</a:t>
            </a:r>
            <a:r>
              <a:rPr lang="zh-CN" altLang="en-US" sz="2000" b="1" dirty="0">
                <a:solidFill>
                  <a:srgbClr val="FF0000"/>
                </a:solidFill>
                <a:latin typeface="微软雅黑" panose="020B0503020204020204" pitchFamily="34" charset="-122"/>
                <a:ea typeface="微软雅黑" panose="020B0503020204020204" pitchFamily="34" charset="-122"/>
              </a:rPr>
              <a:t>核函数</a:t>
            </a:r>
            <a:r>
              <a:rPr lang="zh-CN" altLang="en-US" sz="2000" b="1" dirty="0">
                <a:latin typeface="+mn-ea"/>
                <a:ea typeface="+mn-ea"/>
              </a:rPr>
              <a:t>将其映射到高维空间中使其线性可分：</a:t>
            </a:r>
            <a:endParaRPr lang="en-US" altLang="zh-CN" sz="2000" b="1" dirty="0">
              <a:latin typeface="+mn-ea"/>
              <a:ea typeface="+mn-ea"/>
            </a:endParaRPr>
          </a:p>
          <a:p>
            <a:pPr fontAlgn="auto">
              <a:lnSpc>
                <a:spcPts val="2320"/>
              </a:lnSpc>
              <a:spcBef>
                <a:spcPts val="0"/>
              </a:spcBef>
              <a:spcAft>
                <a:spcPts val="0"/>
              </a:spcAft>
              <a:defRPr/>
            </a:pPr>
            <a:r>
              <a:rPr lang="zh-CN" altLang="en-US" sz="2000" b="1" dirty="0">
                <a:latin typeface="+mn-ea"/>
                <a:ea typeface="+mn-ea"/>
              </a:rPr>
              <a:t>引入核函数</a:t>
            </a:r>
            <a:endParaRPr lang="en-US" altLang="zh-CN" sz="2000" b="1" dirty="0">
              <a:latin typeface="+mn-ea"/>
              <a:ea typeface="+mn-ea"/>
            </a:endParaRPr>
          </a:p>
          <a:p>
            <a:pPr fontAlgn="auto">
              <a:lnSpc>
                <a:spcPts val="2320"/>
              </a:lnSpc>
              <a:spcBef>
                <a:spcPts val="0"/>
              </a:spcBef>
              <a:spcAft>
                <a:spcPts val="0"/>
              </a:spcAft>
              <a:defRPr/>
            </a:pPr>
            <a:r>
              <a:rPr lang="zh-CN" altLang="en-US" sz="2000" b="1" dirty="0">
                <a:latin typeface="+mn-ea"/>
                <a:ea typeface="+mn-ea"/>
              </a:rPr>
              <a:t>   </a:t>
            </a:r>
            <a:endParaRPr lang="zh-CN" altLang="en-US" sz="2000" b="1" dirty="0">
              <a:ea typeface="+mn-ea"/>
            </a:endParaRPr>
          </a:p>
        </p:txBody>
      </p:sp>
      <p:sp>
        <p:nvSpPr>
          <p:cNvPr id="16" name="Oval 30"/>
          <p:cNvSpPr>
            <a:spLocks noChangeArrowheads="1"/>
          </p:cNvSpPr>
          <p:nvPr/>
        </p:nvSpPr>
        <p:spPr bwMode="auto">
          <a:xfrm>
            <a:off x="7191622" y="4525168"/>
            <a:ext cx="1700858" cy="1496120"/>
          </a:xfrm>
          <a:prstGeom prst="ellipse">
            <a:avLst/>
          </a:prstGeom>
          <a:solidFill>
            <a:srgbClr val="00B9B1">
              <a:alpha val="79000"/>
            </a:srgbClr>
          </a:solidFill>
          <a:ln w="9525" algn="ctr">
            <a:noFill/>
            <a:round/>
            <a:headEnd/>
            <a:tailEnd/>
          </a:ln>
        </p:spPr>
        <p:txBody>
          <a:bodyPr wrap="none" anchor="ctr"/>
          <a:lstStyle/>
          <a:p>
            <a:pPr algn="ctr" fontAlgn="auto">
              <a:spcBef>
                <a:spcPts val="0"/>
              </a:spcBef>
              <a:spcAft>
                <a:spcPts val="0"/>
              </a:spcAft>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接受低维度</a:t>
            </a:r>
            <a:endParaRPr lang="en-US" altLang="zh-CN" sz="2000" kern="0" dirty="0">
              <a:solidFill>
                <a:sysClr val="windowText" lastClr="0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输入值，产</a:t>
            </a:r>
            <a:endParaRPr lang="en-US" altLang="zh-CN" sz="2000" kern="0" dirty="0">
              <a:solidFill>
                <a:sysClr val="windowText" lastClr="0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生高维度内</a:t>
            </a:r>
            <a:endParaRPr lang="en-US" altLang="zh-CN" sz="2000" kern="0" dirty="0">
              <a:solidFill>
                <a:sysClr val="windowText" lastClr="0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积值</a:t>
            </a:r>
          </a:p>
        </p:txBody>
      </p:sp>
      <p:graphicFrame>
        <p:nvGraphicFramePr>
          <p:cNvPr id="4098" name="对象 4"/>
          <p:cNvGraphicFramePr>
            <a:graphicFrameLocks noChangeAspect="1"/>
          </p:cNvGraphicFramePr>
          <p:nvPr>
            <p:extLst>
              <p:ext uri="{D42A27DB-BD31-4B8C-83A1-F6EECF244321}">
                <p14:modId xmlns:p14="http://schemas.microsoft.com/office/powerpoint/2010/main" val="2763136969"/>
              </p:ext>
            </p:extLst>
          </p:nvPr>
        </p:nvGraphicFramePr>
        <p:xfrm>
          <a:off x="2894013" y="4149080"/>
          <a:ext cx="3059106" cy="476101"/>
        </p:xfrm>
        <a:graphic>
          <a:graphicData uri="http://schemas.openxmlformats.org/presentationml/2006/ole">
            <mc:AlternateContent xmlns:mc="http://schemas.openxmlformats.org/markup-compatibility/2006">
              <mc:Choice xmlns:v="urn:schemas-microsoft-com:vml" Requires="v">
                <p:oleObj spid="_x0000_s41258" name="Equation" r:id="rId5" imgW="1536700" imgH="241300" progId="Equation.DSMT4">
                  <p:embed/>
                </p:oleObj>
              </mc:Choice>
              <mc:Fallback>
                <p:oleObj name="Equation" r:id="rId5" imgW="1536700" imgH="2413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4013" y="4149080"/>
                        <a:ext cx="3059106" cy="476101"/>
                      </a:xfrm>
                      <a:prstGeom prst="rect">
                        <a:avLst/>
                      </a:prstGeom>
                      <a:noFill/>
                      <a:ln>
                        <a:noFill/>
                      </a:ln>
                    </p:spPr>
                  </p:pic>
                </p:oleObj>
              </mc:Fallback>
            </mc:AlternateContent>
          </a:graphicData>
        </a:graphic>
      </p:graphicFrame>
      <p:graphicFrame>
        <p:nvGraphicFramePr>
          <p:cNvPr id="4099" name="对象 7"/>
          <p:cNvGraphicFramePr>
            <a:graphicFrameLocks noChangeAspect="1"/>
          </p:cNvGraphicFramePr>
          <p:nvPr>
            <p:extLst>
              <p:ext uri="{D42A27DB-BD31-4B8C-83A1-F6EECF244321}">
                <p14:modId xmlns:p14="http://schemas.microsoft.com/office/powerpoint/2010/main" val="49418448"/>
              </p:ext>
            </p:extLst>
          </p:nvPr>
        </p:nvGraphicFramePr>
        <p:xfrm>
          <a:off x="788297" y="4653136"/>
          <a:ext cx="6087959" cy="1771079"/>
        </p:xfrm>
        <a:graphic>
          <a:graphicData uri="http://schemas.openxmlformats.org/presentationml/2006/ole">
            <mc:AlternateContent xmlns:mc="http://schemas.openxmlformats.org/markup-compatibility/2006">
              <mc:Choice xmlns:v="urn:schemas-microsoft-com:vml" Requires="v">
                <p:oleObj spid="_x0000_s41259" name="Equation" r:id="rId7" imgW="3568680" imgH="1117440" progId="Equation.DSMT4">
                  <p:embed/>
                </p:oleObj>
              </mc:Choice>
              <mc:Fallback>
                <p:oleObj name="Equation" r:id="rId7" imgW="3568680" imgH="11174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297" y="4653136"/>
                        <a:ext cx="6087959" cy="1771079"/>
                      </a:xfrm>
                      <a:prstGeom prst="rect">
                        <a:avLst/>
                      </a:prstGeom>
                      <a:noFill/>
                      <a:ln>
                        <a:noFill/>
                      </a:ln>
                      <a:extLst/>
                    </p:spPr>
                  </p:pic>
                </p:oleObj>
              </mc:Fallback>
            </mc:AlternateContent>
          </a:graphicData>
        </a:graphic>
      </p:graphicFrame>
      <p:sp>
        <p:nvSpPr>
          <p:cNvPr id="4110" name="TextBox 18"/>
          <p:cNvSpPr txBox="1">
            <a:spLocks noChangeArrowheads="1"/>
          </p:cNvSpPr>
          <p:nvPr/>
        </p:nvSpPr>
        <p:spPr bwMode="auto">
          <a:xfrm>
            <a:off x="770911" y="4653136"/>
            <a:ext cx="6177353" cy="1811338"/>
          </a:xfrm>
          <a:prstGeom prst="rect">
            <a:avLst/>
          </a:prstGeom>
          <a:noFill/>
          <a:ln w="127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4111" name="TextBox 9"/>
          <p:cNvSpPr txBox="1">
            <a:spLocks noChangeArrowheads="1"/>
          </p:cNvSpPr>
          <p:nvPr/>
        </p:nvSpPr>
        <p:spPr bwMode="auto">
          <a:xfrm>
            <a:off x="5940152" y="4797152"/>
            <a:ext cx="936104" cy="369888"/>
          </a:xfrm>
          <a:prstGeom prst="rect">
            <a:avLst/>
          </a:prstGeom>
          <a:noFill/>
          <a:ln w="19050">
            <a:solidFill>
              <a:srgbClr val="FF0000">
                <a:alpha val="9097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7" name="TextBox 2"/>
          <p:cNvSpPr txBox="1">
            <a:spLocks noChangeArrowheads="1"/>
          </p:cNvSpPr>
          <p:nvPr/>
        </p:nvSpPr>
        <p:spPr bwMode="auto">
          <a:xfrm>
            <a:off x="1673621" y="116632"/>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362226865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2" name="TextBox 2"/>
          <p:cNvSpPr txBox="1">
            <a:spLocks noChangeArrowheads="1"/>
          </p:cNvSpPr>
          <p:nvPr/>
        </p:nvSpPr>
        <p:spPr bwMode="auto">
          <a:xfrm>
            <a:off x="971550" y="1217613"/>
            <a:ext cx="7848922" cy="99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dirty="0"/>
              <a:t>对该问题进行求解，解</a:t>
            </a:r>
            <a:r>
              <a:rPr lang="zh-CN" altLang="en-US" sz="2000" b="1" dirty="0" smtClean="0"/>
              <a:t>得               </a:t>
            </a:r>
            <a:r>
              <a:rPr lang="zh-CN" altLang="en-US" sz="2000" b="1" dirty="0"/>
              <a:t>不同时为 </a:t>
            </a:r>
            <a:r>
              <a:rPr lang="en-US" altLang="zh-CN" sz="2000" b="1" dirty="0">
                <a:latin typeface="Times New Roman" pitchFamily="18" charset="0"/>
                <a:cs typeface="Times New Roman" pitchFamily="18" charset="0"/>
              </a:rPr>
              <a:t>0 </a:t>
            </a:r>
            <a:r>
              <a:rPr lang="zh-CN" altLang="en-US" sz="2000" b="1" dirty="0"/>
              <a:t>时对应的向量为</a:t>
            </a:r>
            <a:r>
              <a:rPr lang="zh-CN" altLang="en-US" sz="2000" b="1" dirty="0">
                <a:solidFill>
                  <a:srgbClr val="00B9B1"/>
                </a:solidFill>
              </a:rPr>
              <a:t>支持向量</a:t>
            </a:r>
            <a:r>
              <a:rPr lang="zh-CN" altLang="en-US" sz="2000" b="1" dirty="0"/>
              <a:t>，从而得到非线性可</a:t>
            </a:r>
            <a:r>
              <a:rPr lang="zh-CN" altLang="en-US" sz="2000" b="1" dirty="0" smtClean="0"/>
              <a:t>分 训练样本</a:t>
            </a:r>
            <a:r>
              <a:rPr lang="zh-CN" altLang="en-US" sz="2000" b="1" dirty="0"/>
              <a:t>的</a:t>
            </a:r>
            <a:r>
              <a:rPr lang="en-US" altLang="zh-CN" sz="2000" b="1" dirty="0">
                <a:latin typeface="Times New Roman" pitchFamily="18" charset="0"/>
                <a:cs typeface="Times New Roman" pitchFamily="18" charset="0"/>
              </a:rPr>
              <a:t>SVR</a:t>
            </a:r>
            <a:r>
              <a:rPr lang="zh-CN" altLang="en-US" sz="2000" b="1" dirty="0"/>
              <a:t>模型：</a:t>
            </a:r>
          </a:p>
          <a:p>
            <a:pPr eaLnBrk="1" hangingPunct="1"/>
            <a:endParaRPr lang="zh-CN" altLang="en-US" sz="2000" b="1" dirty="0"/>
          </a:p>
        </p:txBody>
      </p:sp>
      <p:graphicFrame>
        <p:nvGraphicFramePr>
          <p:cNvPr id="5122" name="对象 3"/>
          <p:cNvGraphicFramePr>
            <a:graphicFrameLocks noChangeAspect="1"/>
          </p:cNvGraphicFramePr>
          <p:nvPr>
            <p:extLst>
              <p:ext uri="{D42A27DB-BD31-4B8C-83A1-F6EECF244321}">
                <p14:modId xmlns:p14="http://schemas.microsoft.com/office/powerpoint/2010/main" val="1190335964"/>
              </p:ext>
            </p:extLst>
          </p:nvPr>
        </p:nvGraphicFramePr>
        <p:xfrm>
          <a:off x="3851920" y="1196752"/>
          <a:ext cx="936625" cy="419076"/>
        </p:xfrm>
        <a:graphic>
          <a:graphicData uri="http://schemas.openxmlformats.org/presentationml/2006/ole">
            <mc:AlternateContent xmlns:mc="http://schemas.openxmlformats.org/markup-compatibility/2006">
              <mc:Choice xmlns:v="urn:schemas-microsoft-com:vml" Requires="v">
                <p:oleObj spid="_x0000_s42868" name="Equation" r:id="rId3" imgW="342751" imgH="241195" progId="Equation.DSMT4">
                  <p:embed/>
                </p:oleObj>
              </mc:Choice>
              <mc:Fallback>
                <p:oleObj name="Equation" r:id="rId3" imgW="342751" imgH="24119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1196752"/>
                        <a:ext cx="936625" cy="419076"/>
                      </a:xfrm>
                      <a:prstGeom prst="rect">
                        <a:avLst/>
                      </a:prstGeom>
                      <a:noFill/>
                      <a:ln>
                        <a:noFill/>
                      </a:ln>
                    </p:spPr>
                  </p:pic>
                </p:oleObj>
              </mc:Fallback>
            </mc:AlternateContent>
          </a:graphicData>
        </a:graphic>
      </p:graphicFrame>
      <p:graphicFrame>
        <p:nvGraphicFramePr>
          <p:cNvPr id="5123" name="对象 4"/>
          <p:cNvGraphicFramePr>
            <a:graphicFrameLocks noChangeAspect="1"/>
          </p:cNvGraphicFramePr>
          <p:nvPr>
            <p:extLst>
              <p:ext uri="{D42A27DB-BD31-4B8C-83A1-F6EECF244321}">
                <p14:modId xmlns:p14="http://schemas.microsoft.com/office/powerpoint/2010/main" val="2832553841"/>
              </p:ext>
            </p:extLst>
          </p:nvPr>
        </p:nvGraphicFramePr>
        <p:xfrm>
          <a:off x="2552833" y="2565400"/>
          <a:ext cx="2916105" cy="719584"/>
        </p:xfrm>
        <a:graphic>
          <a:graphicData uri="http://schemas.openxmlformats.org/presentationml/2006/ole">
            <mc:AlternateContent xmlns:mc="http://schemas.openxmlformats.org/markup-compatibility/2006">
              <mc:Choice xmlns:v="urn:schemas-microsoft-com:vml" Requires="v">
                <p:oleObj spid="_x0000_s42869" name="Equation" r:id="rId5" imgW="1651000" imgH="431800" progId="Equation.DSMT4">
                  <p:embed/>
                </p:oleObj>
              </mc:Choice>
              <mc:Fallback>
                <p:oleObj name="Equation" r:id="rId5" imgW="16510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833" y="2565400"/>
                        <a:ext cx="2916105" cy="719584"/>
                      </a:xfrm>
                      <a:prstGeom prst="rect">
                        <a:avLst/>
                      </a:prstGeom>
                      <a:noFill/>
                      <a:ln>
                        <a:noFill/>
                      </a:ln>
                      <a:extLst/>
                    </p:spPr>
                  </p:pic>
                </p:oleObj>
              </mc:Fallback>
            </mc:AlternateContent>
          </a:graphicData>
        </a:graphic>
      </p:graphicFrame>
      <p:graphicFrame>
        <p:nvGraphicFramePr>
          <p:cNvPr id="5124" name="对象 5"/>
          <p:cNvGraphicFramePr>
            <a:graphicFrameLocks noChangeAspect="1"/>
          </p:cNvGraphicFramePr>
          <p:nvPr>
            <p:extLst>
              <p:ext uri="{D42A27DB-BD31-4B8C-83A1-F6EECF244321}">
                <p14:modId xmlns:p14="http://schemas.microsoft.com/office/powerpoint/2010/main" val="1818002863"/>
              </p:ext>
            </p:extLst>
          </p:nvPr>
        </p:nvGraphicFramePr>
        <p:xfrm>
          <a:off x="2483768" y="1916113"/>
          <a:ext cx="3024857" cy="764434"/>
        </p:xfrm>
        <a:graphic>
          <a:graphicData uri="http://schemas.openxmlformats.org/presentationml/2006/ole">
            <mc:AlternateContent xmlns:mc="http://schemas.openxmlformats.org/markup-compatibility/2006">
              <mc:Choice xmlns:v="urn:schemas-microsoft-com:vml" Requires="v">
                <p:oleObj spid="_x0000_s42870" name="Equation" r:id="rId7" imgW="1765300" imgH="431800" progId="Equation.DSMT4">
                  <p:embed/>
                </p:oleObj>
              </mc:Choice>
              <mc:Fallback>
                <p:oleObj name="Equation" r:id="rId7" imgW="17653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83768" y="1916113"/>
                        <a:ext cx="3024857" cy="764434"/>
                      </a:xfrm>
                      <a:prstGeom prst="rect">
                        <a:avLst/>
                      </a:prstGeom>
                      <a:noFill/>
                      <a:ln>
                        <a:noFill/>
                      </a:ln>
                      <a:extLst/>
                    </p:spPr>
                  </p:pic>
                </p:oleObj>
              </mc:Fallback>
            </mc:AlternateContent>
          </a:graphicData>
        </a:graphic>
      </p:graphicFrame>
      <p:sp>
        <p:nvSpPr>
          <p:cNvPr id="5133" name="TextBox 6"/>
          <p:cNvSpPr txBox="1">
            <a:spLocks noChangeArrowheads="1"/>
          </p:cNvSpPr>
          <p:nvPr/>
        </p:nvSpPr>
        <p:spPr bwMode="auto">
          <a:xfrm>
            <a:off x="2398713" y="1916113"/>
            <a:ext cx="3252787" cy="1271587"/>
          </a:xfrm>
          <a:prstGeom prst="rect">
            <a:avLst/>
          </a:prstGeom>
          <a:noFill/>
          <a:ln w="19050">
            <a:solidFill>
              <a:srgbClr val="FF0000">
                <a:alpha val="83136"/>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pic>
        <p:nvPicPr>
          <p:cNvPr id="513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4076700"/>
            <a:ext cx="5113238" cy="18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5" name="TextBox 7"/>
          <p:cNvSpPr txBox="1">
            <a:spLocks noChangeArrowheads="1"/>
          </p:cNvSpPr>
          <p:nvPr/>
        </p:nvSpPr>
        <p:spPr bwMode="auto">
          <a:xfrm>
            <a:off x="971550" y="3429000"/>
            <a:ext cx="1728242" cy="400110"/>
          </a:xfrm>
          <a:prstGeom prst="rect">
            <a:avLst/>
          </a:prstGeom>
          <a:solidFill>
            <a:srgbClr val="00B9B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000" b="1" dirty="0"/>
              <a:t>常用核函数</a:t>
            </a:r>
          </a:p>
        </p:txBody>
      </p:sp>
      <p:sp>
        <p:nvSpPr>
          <p:cNvPr id="5136" name="TextBox 9"/>
          <p:cNvSpPr txBox="1">
            <a:spLocks noChangeArrowheads="1"/>
          </p:cNvSpPr>
          <p:nvPr/>
        </p:nvSpPr>
        <p:spPr bwMode="auto">
          <a:xfrm>
            <a:off x="2398713" y="4787304"/>
            <a:ext cx="1626393" cy="369888"/>
          </a:xfrm>
          <a:prstGeom prst="rect">
            <a:avLst/>
          </a:prstGeom>
          <a:noFill/>
          <a:ln w="9525">
            <a:solidFill>
              <a:srgbClr val="00B9B1">
                <a:alpha val="85097"/>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5" name="Oval 30"/>
          <p:cNvSpPr>
            <a:spLocks noChangeArrowheads="1"/>
          </p:cNvSpPr>
          <p:nvPr/>
        </p:nvSpPr>
        <p:spPr bwMode="auto">
          <a:xfrm>
            <a:off x="5988050" y="2459038"/>
            <a:ext cx="1752302" cy="1339850"/>
          </a:xfrm>
          <a:prstGeom prst="ellipse">
            <a:avLst/>
          </a:prstGeom>
          <a:solidFill>
            <a:srgbClr val="00B9B1">
              <a:alpha val="79000"/>
            </a:srgbClr>
          </a:solidFill>
          <a:ln w="9525" algn="ctr">
            <a:noFill/>
            <a:round/>
            <a:headEnd/>
            <a:tailEnd/>
          </a:ln>
        </p:spPr>
        <p:txBody>
          <a:bodyPr wrap="none" anchor="ctr"/>
          <a:lstStyle/>
          <a:p>
            <a:pPr algn="ctr" fontAlgn="auto">
              <a:spcBef>
                <a:spcPts val="0"/>
              </a:spcBef>
              <a:spcAft>
                <a:spcPts val="0"/>
              </a:spcAft>
              <a:defRPr/>
            </a:pPr>
            <a:r>
              <a:rPr lang="en-US" altLang="zh-CN" sz="2000" b="1" kern="0" dirty="0">
                <a:solidFill>
                  <a:sysClr val="windowText" lastClr="000000"/>
                </a:solidFill>
                <a:latin typeface="+mn-ea"/>
                <a:ea typeface="+mn-ea"/>
              </a:rPr>
              <a:t>k</a:t>
            </a:r>
            <a:r>
              <a:rPr lang="zh-CN" altLang="en-US" sz="2000" b="1" kern="0" dirty="0">
                <a:solidFill>
                  <a:sysClr val="windowText" lastClr="000000"/>
                </a:solidFill>
                <a:latin typeface="+mn-ea"/>
                <a:ea typeface="+mn-ea"/>
              </a:rPr>
              <a:t>代表支持向</a:t>
            </a:r>
            <a:endParaRPr lang="en-US" altLang="zh-CN" sz="2000" b="1" kern="0" dirty="0">
              <a:solidFill>
                <a:sysClr val="windowText" lastClr="000000"/>
              </a:solidFill>
              <a:latin typeface="+mn-ea"/>
              <a:ea typeface="+mn-ea"/>
            </a:endParaRPr>
          </a:p>
          <a:p>
            <a:pPr algn="ctr" fontAlgn="auto">
              <a:spcBef>
                <a:spcPts val="0"/>
              </a:spcBef>
              <a:spcAft>
                <a:spcPts val="0"/>
              </a:spcAft>
              <a:defRPr/>
            </a:pPr>
            <a:r>
              <a:rPr lang="zh-CN" altLang="en-US" sz="2000" b="1" kern="0" dirty="0">
                <a:solidFill>
                  <a:sysClr val="windowText" lastClr="000000"/>
                </a:solidFill>
                <a:latin typeface="+mn-ea"/>
                <a:ea typeface="+mn-ea"/>
              </a:rPr>
              <a:t>量的个数</a:t>
            </a:r>
          </a:p>
        </p:txBody>
      </p:sp>
      <p:sp>
        <p:nvSpPr>
          <p:cNvPr id="5138" name="TextBox 12"/>
          <p:cNvSpPr txBox="1">
            <a:spLocks noChangeArrowheads="1"/>
          </p:cNvSpPr>
          <p:nvPr/>
        </p:nvSpPr>
        <p:spPr bwMode="auto">
          <a:xfrm>
            <a:off x="1187624" y="6053226"/>
            <a:ext cx="77768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000" b="1" dirty="0"/>
              <a:t>常用的支持向量回归机算法包括  硬                 、              、              </a:t>
            </a:r>
            <a:r>
              <a:rPr lang="en-US" altLang="zh-CN" sz="2000" b="1" dirty="0"/>
              <a:t>.</a:t>
            </a:r>
            <a:r>
              <a:rPr lang="zh-CN" altLang="en-US" sz="2000" b="1" dirty="0"/>
              <a:t>                            </a:t>
            </a:r>
          </a:p>
        </p:txBody>
      </p:sp>
      <p:graphicFrame>
        <p:nvGraphicFramePr>
          <p:cNvPr id="5125" name="对象 13"/>
          <p:cNvGraphicFramePr>
            <a:graphicFrameLocks noChangeAspect="1"/>
          </p:cNvGraphicFramePr>
          <p:nvPr>
            <p:extLst>
              <p:ext uri="{D42A27DB-BD31-4B8C-83A1-F6EECF244321}">
                <p14:modId xmlns:p14="http://schemas.microsoft.com/office/powerpoint/2010/main" val="3079018287"/>
              </p:ext>
            </p:extLst>
          </p:nvPr>
        </p:nvGraphicFramePr>
        <p:xfrm>
          <a:off x="5201319" y="6089650"/>
          <a:ext cx="923309" cy="308470"/>
        </p:xfrm>
        <a:graphic>
          <a:graphicData uri="http://schemas.openxmlformats.org/presentationml/2006/ole">
            <mc:AlternateContent xmlns:mc="http://schemas.openxmlformats.org/markup-compatibility/2006">
              <mc:Choice xmlns:v="urn:schemas-microsoft-com:vml" Requires="v">
                <p:oleObj spid="_x0000_s42871" name="Equation" r:id="rId10" imgW="532937" imgH="177646" progId="Equation.DSMT4">
                  <p:embed/>
                </p:oleObj>
              </mc:Choice>
              <mc:Fallback>
                <p:oleObj name="Equation" r:id="rId10" imgW="532937" imgH="1776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1319" y="6089650"/>
                        <a:ext cx="923309" cy="308470"/>
                      </a:xfrm>
                      <a:prstGeom prst="rect">
                        <a:avLst/>
                      </a:prstGeom>
                      <a:noFill/>
                      <a:ln>
                        <a:noFill/>
                      </a:ln>
                    </p:spPr>
                  </p:pic>
                </p:oleObj>
              </mc:Fallback>
            </mc:AlternateContent>
          </a:graphicData>
        </a:graphic>
      </p:graphicFrame>
      <p:graphicFrame>
        <p:nvGraphicFramePr>
          <p:cNvPr id="5126" name="对象 15"/>
          <p:cNvGraphicFramePr>
            <a:graphicFrameLocks noChangeAspect="1"/>
          </p:cNvGraphicFramePr>
          <p:nvPr>
            <p:extLst>
              <p:ext uri="{D42A27DB-BD31-4B8C-83A1-F6EECF244321}">
                <p14:modId xmlns:p14="http://schemas.microsoft.com/office/powerpoint/2010/main" val="1563310417"/>
              </p:ext>
            </p:extLst>
          </p:nvPr>
        </p:nvGraphicFramePr>
        <p:xfrm>
          <a:off x="6372200" y="6112686"/>
          <a:ext cx="833077" cy="281189"/>
        </p:xfrm>
        <a:graphic>
          <a:graphicData uri="http://schemas.openxmlformats.org/presentationml/2006/ole">
            <mc:AlternateContent xmlns:mc="http://schemas.openxmlformats.org/markup-compatibility/2006">
              <mc:Choice xmlns:v="urn:schemas-microsoft-com:vml" Requires="v">
                <p:oleObj spid="_x0000_s42872" name="Equation" r:id="rId12" imgW="558558" imgH="177723" progId="Equation.DSMT4">
                  <p:embed/>
                </p:oleObj>
              </mc:Choice>
              <mc:Fallback>
                <p:oleObj name="Equation" r:id="rId12" imgW="558558" imgH="177723"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72200" y="6112686"/>
                        <a:ext cx="833077" cy="281189"/>
                      </a:xfrm>
                      <a:prstGeom prst="rect">
                        <a:avLst/>
                      </a:prstGeom>
                      <a:noFill/>
                      <a:ln>
                        <a:noFill/>
                      </a:ln>
                    </p:spPr>
                  </p:pic>
                </p:oleObj>
              </mc:Fallback>
            </mc:AlternateContent>
          </a:graphicData>
        </a:graphic>
      </p:graphicFrame>
      <p:graphicFrame>
        <p:nvGraphicFramePr>
          <p:cNvPr id="5127" name="对象 16"/>
          <p:cNvGraphicFramePr>
            <a:graphicFrameLocks noChangeAspect="1"/>
          </p:cNvGraphicFramePr>
          <p:nvPr>
            <p:extLst>
              <p:ext uri="{D42A27DB-BD31-4B8C-83A1-F6EECF244321}">
                <p14:modId xmlns:p14="http://schemas.microsoft.com/office/powerpoint/2010/main" val="4207981686"/>
              </p:ext>
            </p:extLst>
          </p:nvPr>
        </p:nvGraphicFramePr>
        <p:xfrm>
          <a:off x="7380312" y="6099046"/>
          <a:ext cx="898128" cy="308470"/>
        </p:xfrm>
        <a:graphic>
          <a:graphicData uri="http://schemas.openxmlformats.org/presentationml/2006/ole">
            <mc:AlternateContent xmlns:mc="http://schemas.openxmlformats.org/markup-compatibility/2006">
              <mc:Choice xmlns:v="urn:schemas-microsoft-com:vml" Requires="v">
                <p:oleObj spid="_x0000_s42873" name="Equation" r:id="rId14" imgW="545626" imgH="177646" progId="Equation.DSMT4">
                  <p:embed/>
                </p:oleObj>
              </mc:Choice>
              <mc:Fallback>
                <p:oleObj name="Equation" r:id="rId14" imgW="545626" imgH="177646"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0312" y="6099046"/>
                        <a:ext cx="898128" cy="308470"/>
                      </a:xfrm>
                      <a:prstGeom prst="rect">
                        <a:avLst/>
                      </a:prstGeom>
                      <a:noFill/>
                      <a:ln>
                        <a:noFill/>
                      </a:ln>
                    </p:spPr>
                  </p:pic>
                </p:oleObj>
              </mc:Fallback>
            </mc:AlternateContent>
          </a:graphicData>
        </a:graphic>
      </p:graphicFrame>
      <p:sp>
        <p:nvSpPr>
          <p:cNvPr id="19" name="TextBox 2"/>
          <p:cNvSpPr txBox="1">
            <a:spLocks noChangeArrowheads="1"/>
          </p:cNvSpPr>
          <p:nvPr/>
        </p:nvSpPr>
        <p:spPr bwMode="auto">
          <a:xfrm>
            <a:off x="1673621" y="116632"/>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230593863"/>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库存数据 5"/>
          <p:cNvSpPr/>
          <p:nvPr/>
        </p:nvSpPr>
        <p:spPr>
          <a:xfrm>
            <a:off x="809625" y="836613"/>
            <a:ext cx="1116013" cy="582612"/>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6146" name="对象 1"/>
          <p:cNvGraphicFramePr>
            <a:graphicFrameLocks noChangeAspect="1"/>
          </p:cNvGraphicFramePr>
          <p:nvPr/>
        </p:nvGraphicFramePr>
        <p:xfrm>
          <a:off x="963613" y="1185863"/>
          <a:ext cx="719137" cy="233362"/>
        </p:xfrm>
        <a:graphic>
          <a:graphicData uri="http://schemas.openxmlformats.org/presentationml/2006/ole">
            <mc:AlternateContent xmlns:mc="http://schemas.openxmlformats.org/markup-compatibility/2006">
              <mc:Choice xmlns:v="urn:schemas-microsoft-com:vml" Requires="v">
                <p:oleObj spid="_x0000_s166346" name="Equation" r:id="rId3" imgW="532937" imgH="177646" progId="Equation.DSMT4">
                  <p:embed/>
                </p:oleObj>
              </mc:Choice>
              <mc:Fallback>
                <p:oleObj name="Equation" r:id="rId3" imgW="532937" imgH="17764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613" y="1185863"/>
                        <a:ext cx="719137"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1" name="TextBox 2"/>
          <p:cNvSpPr txBox="1">
            <a:spLocks noChangeArrowheads="1"/>
          </p:cNvSpPr>
          <p:nvPr/>
        </p:nvSpPr>
        <p:spPr bwMode="auto">
          <a:xfrm>
            <a:off x="900113" y="836613"/>
            <a:ext cx="1025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t>线性硬</a:t>
            </a:r>
            <a:endParaRPr lang="en-US" altLang="zh-CN" b="1" dirty="0"/>
          </a:p>
          <a:p>
            <a:pPr eaLnBrk="1" hangingPunct="1"/>
            <a:endParaRPr lang="zh-CN" altLang="en-US" b="1" dirty="0"/>
          </a:p>
        </p:txBody>
      </p:sp>
      <p:sp>
        <p:nvSpPr>
          <p:cNvPr id="6162" name="TextBox 4"/>
          <p:cNvSpPr txBox="1">
            <a:spLocks noChangeArrowheads="1"/>
          </p:cNvSpPr>
          <p:nvPr/>
        </p:nvSpPr>
        <p:spPr bwMode="auto">
          <a:xfrm>
            <a:off x="887910" y="1556792"/>
            <a:ext cx="7860554" cy="128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dirty="0"/>
              <a:t>在回归问题中，理想状态 ：                        事实上几乎不可能存在一个描述黑箱的函数           能够在理想情况下实现，通常，允许存在一个小的正数     ，使                       ，则认为回归是无损的。</a:t>
            </a:r>
            <a:endParaRPr lang="en-US" altLang="zh-CN" sz="2000" b="1" dirty="0"/>
          </a:p>
          <a:p>
            <a:pPr eaLnBrk="1" hangingPunct="1"/>
            <a:r>
              <a:rPr lang="en-US" altLang="zh-CN" sz="2000" b="1" dirty="0"/>
              <a:t>  </a:t>
            </a:r>
            <a:endParaRPr lang="zh-CN" altLang="en-US" sz="2000" b="1" dirty="0"/>
          </a:p>
        </p:txBody>
      </p:sp>
      <p:graphicFrame>
        <p:nvGraphicFramePr>
          <p:cNvPr id="6147" name="对象 6"/>
          <p:cNvGraphicFramePr>
            <a:graphicFrameLocks noChangeAspect="1"/>
          </p:cNvGraphicFramePr>
          <p:nvPr>
            <p:extLst>
              <p:ext uri="{D42A27DB-BD31-4B8C-83A1-F6EECF244321}">
                <p14:modId xmlns:p14="http://schemas.microsoft.com/office/powerpoint/2010/main" val="3791292008"/>
              </p:ext>
            </p:extLst>
          </p:nvPr>
        </p:nvGraphicFramePr>
        <p:xfrm>
          <a:off x="3923928" y="1560440"/>
          <a:ext cx="1564590" cy="428400"/>
        </p:xfrm>
        <a:graphic>
          <a:graphicData uri="http://schemas.openxmlformats.org/presentationml/2006/ole">
            <mc:AlternateContent xmlns:mc="http://schemas.openxmlformats.org/markup-compatibility/2006">
              <mc:Choice xmlns:v="urn:schemas-microsoft-com:vml" Requires="v">
                <p:oleObj spid="_x0000_s166347" name="Equation" r:id="rId5" imgW="863225" imgH="228501" progId="Equation.DSMT4">
                  <p:embed/>
                </p:oleObj>
              </mc:Choice>
              <mc:Fallback>
                <p:oleObj name="Equation" r:id="rId5" imgW="863225"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928" y="1560440"/>
                        <a:ext cx="1564590" cy="428400"/>
                      </a:xfrm>
                      <a:prstGeom prst="rect">
                        <a:avLst/>
                      </a:prstGeom>
                      <a:noFill/>
                      <a:ln>
                        <a:noFill/>
                      </a:ln>
                    </p:spPr>
                  </p:pic>
                </p:oleObj>
              </mc:Fallback>
            </mc:AlternateContent>
          </a:graphicData>
        </a:graphic>
      </p:graphicFrame>
      <p:graphicFrame>
        <p:nvGraphicFramePr>
          <p:cNvPr id="6148" name="对象 7"/>
          <p:cNvGraphicFramePr>
            <a:graphicFrameLocks noChangeAspect="1"/>
          </p:cNvGraphicFramePr>
          <p:nvPr>
            <p:extLst>
              <p:ext uri="{D42A27DB-BD31-4B8C-83A1-F6EECF244321}">
                <p14:modId xmlns:p14="http://schemas.microsoft.com/office/powerpoint/2010/main" val="1666926905"/>
              </p:ext>
            </p:extLst>
          </p:nvPr>
        </p:nvGraphicFramePr>
        <p:xfrm>
          <a:off x="2871362" y="1844824"/>
          <a:ext cx="562826" cy="354451"/>
        </p:xfrm>
        <a:graphic>
          <a:graphicData uri="http://schemas.openxmlformats.org/presentationml/2006/ole">
            <mc:AlternateContent xmlns:mc="http://schemas.openxmlformats.org/markup-compatibility/2006">
              <mc:Choice xmlns:v="urn:schemas-microsoft-com:vml" Requires="v">
                <p:oleObj spid="_x0000_s166348" name="Equation" r:id="rId7" imgW="342751" imgH="203112" progId="Equation.DSMT4">
                  <p:embed/>
                </p:oleObj>
              </mc:Choice>
              <mc:Fallback>
                <p:oleObj name="Equation" r:id="rId7" imgW="342751"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1362" y="1844824"/>
                        <a:ext cx="562826" cy="354451"/>
                      </a:xfrm>
                      <a:prstGeom prst="rect">
                        <a:avLst/>
                      </a:prstGeom>
                      <a:noFill/>
                      <a:ln>
                        <a:noFill/>
                      </a:ln>
                    </p:spPr>
                  </p:pic>
                </p:oleObj>
              </mc:Fallback>
            </mc:AlternateContent>
          </a:graphicData>
        </a:graphic>
      </p:graphicFrame>
      <p:graphicFrame>
        <p:nvGraphicFramePr>
          <p:cNvPr id="6149" name="对象 9"/>
          <p:cNvGraphicFramePr>
            <a:graphicFrameLocks noChangeAspect="1"/>
          </p:cNvGraphicFramePr>
          <p:nvPr>
            <p:extLst>
              <p:ext uri="{D42A27DB-BD31-4B8C-83A1-F6EECF244321}">
                <p14:modId xmlns:p14="http://schemas.microsoft.com/office/powerpoint/2010/main" val="2782724995"/>
              </p:ext>
            </p:extLst>
          </p:nvPr>
        </p:nvGraphicFramePr>
        <p:xfrm>
          <a:off x="1979712" y="2183024"/>
          <a:ext cx="331417" cy="349542"/>
        </p:xfrm>
        <a:graphic>
          <a:graphicData uri="http://schemas.openxmlformats.org/presentationml/2006/ole">
            <mc:AlternateContent xmlns:mc="http://schemas.openxmlformats.org/markup-compatibility/2006">
              <mc:Choice xmlns:v="urn:schemas-microsoft-com:vml" Requires="v">
                <p:oleObj spid="_x0000_s166349" name="Equation" r:id="rId9" imgW="126835" imgH="139518" progId="Equation.DSMT4">
                  <p:embed/>
                </p:oleObj>
              </mc:Choice>
              <mc:Fallback>
                <p:oleObj name="Equation" r:id="rId9" imgW="126835" imgH="13951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712" y="2183024"/>
                        <a:ext cx="331417" cy="349542"/>
                      </a:xfrm>
                      <a:prstGeom prst="rect">
                        <a:avLst/>
                      </a:prstGeom>
                      <a:noFill/>
                      <a:ln>
                        <a:noFill/>
                      </a:ln>
                    </p:spPr>
                  </p:pic>
                </p:oleObj>
              </mc:Fallback>
            </mc:AlternateContent>
          </a:graphicData>
        </a:graphic>
      </p:graphicFrame>
      <p:graphicFrame>
        <p:nvGraphicFramePr>
          <p:cNvPr id="6150" name="对象 12"/>
          <p:cNvGraphicFramePr>
            <a:graphicFrameLocks noChangeAspect="1"/>
          </p:cNvGraphicFramePr>
          <p:nvPr>
            <p:extLst>
              <p:ext uri="{D42A27DB-BD31-4B8C-83A1-F6EECF244321}">
                <p14:modId xmlns:p14="http://schemas.microsoft.com/office/powerpoint/2010/main" val="2808374302"/>
              </p:ext>
            </p:extLst>
          </p:nvPr>
        </p:nvGraphicFramePr>
        <p:xfrm>
          <a:off x="2804500" y="2132856"/>
          <a:ext cx="1356950" cy="366125"/>
        </p:xfrm>
        <a:graphic>
          <a:graphicData uri="http://schemas.openxmlformats.org/presentationml/2006/ole">
            <mc:AlternateContent xmlns:mc="http://schemas.openxmlformats.org/markup-compatibility/2006">
              <mc:Choice xmlns:v="urn:schemas-microsoft-com:vml" Requires="v">
                <p:oleObj spid="_x0000_s166350" name="Equation" r:id="rId11" imgW="914400" imgH="254000" progId="Equation.DSMT4">
                  <p:embed/>
                </p:oleObj>
              </mc:Choice>
              <mc:Fallback>
                <p:oleObj name="Equation" r:id="rId11" imgW="914400" imgH="2540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04500" y="2132856"/>
                        <a:ext cx="1356950" cy="366125"/>
                      </a:xfrm>
                      <a:prstGeom prst="rect">
                        <a:avLst/>
                      </a:prstGeom>
                      <a:noFill/>
                      <a:ln>
                        <a:noFill/>
                      </a:ln>
                    </p:spPr>
                  </p:pic>
                </p:oleObj>
              </mc:Fallback>
            </mc:AlternateContent>
          </a:graphicData>
        </a:graphic>
      </p:graphicFrame>
      <p:pic>
        <p:nvPicPr>
          <p:cNvPr id="6163"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13024" y="2492896"/>
            <a:ext cx="348615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51" name="对象 13"/>
          <p:cNvGraphicFramePr>
            <a:graphicFrameLocks noChangeAspect="1"/>
          </p:cNvGraphicFramePr>
          <p:nvPr>
            <p:extLst>
              <p:ext uri="{D42A27DB-BD31-4B8C-83A1-F6EECF244321}">
                <p14:modId xmlns:p14="http://schemas.microsoft.com/office/powerpoint/2010/main" val="2960154230"/>
              </p:ext>
            </p:extLst>
          </p:nvPr>
        </p:nvGraphicFramePr>
        <p:xfrm>
          <a:off x="-36512" y="4797152"/>
          <a:ext cx="2448272" cy="1368425"/>
        </p:xfrm>
        <a:graphic>
          <a:graphicData uri="http://schemas.openxmlformats.org/presentationml/2006/ole">
            <mc:AlternateContent xmlns:mc="http://schemas.openxmlformats.org/markup-compatibility/2006">
              <mc:Choice xmlns:v="urn:schemas-microsoft-com:vml" Requires="v">
                <p:oleObj spid="_x0000_s166351" name="Equation" r:id="rId14" imgW="1498320" imgH="914400" progId="Equation.DSMT4">
                  <p:embed/>
                </p:oleObj>
              </mc:Choice>
              <mc:Fallback>
                <p:oleObj name="Equation" r:id="rId14" imgW="1498320" imgH="9144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512" y="4797152"/>
                        <a:ext cx="2448272" cy="1368425"/>
                      </a:xfrm>
                      <a:prstGeom prst="rect">
                        <a:avLst/>
                      </a:prstGeom>
                      <a:noFill/>
                      <a:ln>
                        <a:noFill/>
                      </a:ln>
                      <a:extLst/>
                    </p:spPr>
                  </p:pic>
                </p:oleObj>
              </mc:Fallback>
            </mc:AlternateContent>
          </a:graphicData>
        </a:graphic>
      </p:graphicFrame>
      <p:graphicFrame>
        <p:nvGraphicFramePr>
          <p:cNvPr id="6152" name="对象 14"/>
          <p:cNvGraphicFramePr>
            <a:graphicFrameLocks noChangeAspect="1"/>
          </p:cNvGraphicFramePr>
          <p:nvPr>
            <p:extLst>
              <p:ext uri="{D42A27DB-BD31-4B8C-83A1-F6EECF244321}">
                <p14:modId xmlns:p14="http://schemas.microsoft.com/office/powerpoint/2010/main" val="982088853"/>
              </p:ext>
            </p:extLst>
          </p:nvPr>
        </p:nvGraphicFramePr>
        <p:xfrm>
          <a:off x="3382100" y="4603750"/>
          <a:ext cx="5654396" cy="2497658"/>
        </p:xfrm>
        <a:graphic>
          <a:graphicData uri="http://schemas.openxmlformats.org/presentationml/2006/ole">
            <mc:AlternateContent xmlns:mc="http://schemas.openxmlformats.org/markup-compatibility/2006">
              <mc:Choice xmlns:v="urn:schemas-microsoft-com:vml" Requires="v">
                <p:oleObj spid="_x0000_s166352" name="Equation" r:id="rId16" imgW="4431960" imgH="1828800" progId="Equation.DSMT4">
                  <p:embed/>
                </p:oleObj>
              </mc:Choice>
              <mc:Fallback>
                <p:oleObj name="Equation" r:id="rId16" imgW="4431960" imgH="18288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82100" y="4603750"/>
                        <a:ext cx="5654396" cy="2497658"/>
                      </a:xfrm>
                      <a:prstGeom prst="rect">
                        <a:avLst/>
                      </a:prstGeom>
                      <a:noFill/>
                      <a:ln>
                        <a:noFill/>
                      </a:ln>
                      <a:extLst/>
                    </p:spPr>
                  </p:pic>
                </p:oleObj>
              </mc:Fallback>
            </mc:AlternateContent>
          </a:graphicData>
        </a:graphic>
      </p:graphicFrame>
      <p:sp>
        <p:nvSpPr>
          <p:cNvPr id="16" name="燕尾形箭头 15"/>
          <p:cNvSpPr/>
          <p:nvPr/>
        </p:nvSpPr>
        <p:spPr>
          <a:xfrm>
            <a:off x="2699792" y="5373688"/>
            <a:ext cx="567159" cy="484187"/>
          </a:xfrm>
          <a:prstGeom prst="notchedRightArrow">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65" name="TextBox 17"/>
          <p:cNvSpPr txBox="1">
            <a:spLocks noChangeArrowheads="1"/>
          </p:cNvSpPr>
          <p:nvPr/>
        </p:nvSpPr>
        <p:spPr bwMode="auto">
          <a:xfrm>
            <a:off x="2627784" y="5013325"/>
            <a:ext cx="660400" cy="369888"/>
          </a:xfrm>
          <a:prstGeom prst="rect">
            <a:avLst/>
          </a:prstGeom>
          <a:noFill/>
          <a:ln w="1905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dirty="0"/>
              <a:t>对偶</a:t>
            </a:r>
          </a:p>
        </p:txBody>
      </p:sp>
      <p:sp>
        <p:nvSpPr>
          <p:cNvPr id="6166" name="TextBox 18"/>
          <p:cNvSpPr txBox="1">
            <a:spLocks noChangeArrowheads="1"/>
          </p:cNvSpPr>
          <p:nvPr/>
        </p:nvSpPr>
        <p:spPr bwMode="auto">
          <a:xfrm>
            <a:off x="1220788" y="6381328"/>
            <a:ext cx="5688012" cy="338137"/>
          </a:xfrm>
          <a:prstGeom prst="rect">
            <a:avLst/>
          </a:prstGeom>
          <a:solidFill>
            <a:srgbClr val="00B9B1">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a:t>求解对偶问题               ，          或             对应的向量为支持向量。 </a:t>
            </a:r>
          </a:p>
        </p:txBody>
      </p:sp>
      <p:graphicFrame>
        <p:nvGraphicFramePr>
          <p:cNvPr id="6153" name="对象 19"/>
          <p:cNvGraphicFramePr>
            <a:graphicFrameLocks noChangeAspect="1"/>
          </p:cNvGraphicFramePr>
          <p:nvPr>
            <p:extLst>
              <p:ext uri="{D42A27DB-BD31-4B8C-83A1-F6EECF244321}">
                <p14:modId xmlns:p14="http://schemas.microsoft.com/office/powerpoint/2010/main" val="1401474158"/>
              </p:ext>
            </p:extLst>
          </p:nvPr>
        </p:nvGraphicFramePr>
        <p:xfrm>
          <a:off x="2622550" y="6381328"/>
          <a:ext cx="649288" cy="290513"/>
        </p:xfrm>
        <a:graphic>
          <a:graphicData uri="http://schemas.openxmlformats.org/presentationml/2006/ole">
            <mc:AlternateContent xmlns:mc="http://schemas.openxmlformats.org/markup-compatibility/2006">
              <mc:Choice xmlns:v="urn:schemas-microsoft-com:vml" Requires="v">
                <p:oleObj spid="_x0000_s166353" name="Equation" r:id="rId18" imgW="342751" imgH="241195" progId="Equation.DSMT4">
                  <p:embed/>
                </p:oleObj>
              </mc:Choice>
              <mc:Fallback>
                <p:oleObj name="Equation" r:id="rId18" imgW="342751" imgH="241195"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22550" y="6381328"/>
                        <a:ext cx="64928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4" name="对象 20"/>
          <p:cNvGraphicFramePr>
            <a:graphicFrameLocks noChangeAspect="1"/>
          </p:cNvGraphicFramePr>
          <p:nvPr>
            <p:extLst>
              <p:ext uri="{D42A27DB-BD31-4B8C-83A1-F6EECF244321}">
                <p14:modId xmlns:p14="http://schemas.microsoft.com/office/powerpoint/2010/main" val="1464064884"/>
              </p:ext>
            </p:extLst>
          </p:nvPr>
        </p:nvGraphicFramePr>
        <p:xfrm>
          <a:off x="3378200" y="6381328"/>
          <a:ext cx="454025" cy="298450"/>
        </p:xfrm>
        <a:graphic>
          <a:graphicData uri="http://schemas.openxmlformats.org/presentationml/2006/ole">
            <mc:AlternateContent xmlns:mc="http://schemas.openxmlformats.org/markup-compatibility/2006">
              <mc:Choice xmlns:v="urn:schemas-microsoft-com:vml" Requires="v">
                <p:oleObj spid="_x0000_s166354" name="Equation" r:id="rId20" imgW="393529" imgH="228501" progId="Equation.DSMT4">
                  <p:embed/>
                </p:oleObj>
              </mc:Choice>
              <mc:Fallback>
                <p:oleObj name="Equation" r:id="rId20" imgW="393529" imgH="228501"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78200" y="6381328"/>
                        <a:ext cx="454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5" name="对象 21"/>
          <p:cNvGraphicFramePr>
            <a:graphicFrameLocks noChangeAspect="1"/>
          </p:cNvGraphicFramePr>
          <p:nvPr>
            <p:extLst>
              <p:ext uri="{D42A27DB-BD31-4B8C-83A1-F6EECF244321}">
                <p14:modId xmlns:p14="http://schemas.microsoft.com/office/powerpoint/2010/main" val="1832143366"/>
              </p:ext>
            </p:extLst>
          </p:nvPr>
        </p:nvGraphicFramePr>
        <p:xfrm>
          <a:off x="4136579" y="6381328"/>
          <a:ext cx="579437" cy="288925"/>
        </p:xfrm>
        <a:graphic>
          <a:graphicData uri="http://schemas.openxmlformats.org/presentationml/2006/ole">
            <mc:AlternateContent xmlns:mc="http://schemas.openxmlformats.org/markup-compatibility/2006">
              <mc:Choice xmlns:v="urn:schemas-microsoft-com:vml" Requires="v">
                <p:oleObj spid="_x0000_s166355" name="Equation" r:id="rId22" imgW="406224" imgH="241195" progId="Equation.DSMT4">
                  <p:embed/>
                </p:oleObj>
              </mc:Choice>
              <mc:Fallback>
                <p:oleObj name="Equation" r:id="rId22" imgW="406224" imgH="241195"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36579" y="6381328"/>
                        <a:ext cx="579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左大括号 22"/>
          <p:cNvSpPr/>
          <p:nvPr/>
        </p:nvSpPr>
        <p:spPr>
          <a:xfrm>
            <a:off x="4065588" y="5157191"/>
            <a:ext cx="148431" cy="120233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24" name="TextBox 2"/>
          <p:cNvSpPr txBox="1">
            <a:spLocks noChangeArrowheads="1"/>
          </p:cNvSpPr>
          <p:nvPr/>
        </p:nvSpPr>
        <p:spPr bwMode="auto">
          <a:xfrm>
            <a:off x="1673621" y="116632"/>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3075917589"/>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p:cNvSpPr/>
          <p:nvPr/>
        </p:nvSpPr>
        <p:spPr>
          <a:xfrm>
            <a:off x="5746750" y="1411288"/>
            <a:ext cx="1279525" cy="369887"/>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79" name="TextBox 2"/>
          <p:cNvSpPr txBox="1">
            <a:spLocks noChangeArrowheads="1"/>
          </p:cNvSpPr>
          <p:nvPr/>
        </p:nvSpPr>
        <p:spPr bwMode="auto">
          <a:xfrm>
            <a:off x="5724525" y="1412875"/>
            <a:ext cx="12811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给定样本集</a:t>
            </a:r>
          </a:p>
        </p:txBody>
      </p:sp>
      <p:sp>
        <p:nvSpPr>
          <p:cNvPr id="13" name="流程图: 过程 12"/>
          <p:cNvSpPr/>
          <p:nvPr/>
        </p:nvSpPr>
        <p:spPr>
          <a:xfrm>
            <a:off x="5376863" y="2098675"/>
            <a:ext cx="2024062" cy="369888"/>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81" name="TextBox 3"/>
          <p:cNvSpPr txBox="1">
            <a:spLocks noChangeArrowheads="1"/>
          </p:cNvSpPr>
          <p:nvPr/>
        </p:nvSpPr>
        <p:spPr bwMode="auto">
          <a:xfrm>
            <a:off x="5435600" y="2060575"/>
            <a:ext cx="20256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选择合适的精度</a:t>
            </a:r>
          </a:p>
        </p:txBody>
      </p:sp>
      <p:graphicFrame>
        <p:nvGraphicFramePr>
          <p:cNvPr id="7170" name="对象 4"/>
          <p:cNvGraphicFramePr>
            <a:graphicFrameLocks noChangeAspect="1"/>
          </p:cNvGraphicFramePr>
          <p:nvPr/>
        </p:nvGraphicFramePr>
        <p:xfrm>
          <a:off x="6972300" y="2163763"/>
          <a:ext cx="225425" cy="239712"/>
        </p:xfrm>
        <a:graphic>
          <a:graphicData uri="http://schemas.openxmlformats.org/presentationml/2006/ole">
            <mc:AlternateContent xmlns:mc="http://schemas.openxmlformats.org/markup-compatibility/2006">
              <mc:Choice xmlns:v="urn:schemas-microsoft-com:vml" Requires="v">
                <p:oleObj spid="_x0000_s44769" name="Equation" r:id="rId3" imgW="126835" imgH="139518" progId="Equation.DSMT4">
                  <p:embed/>
                </p:oleObj>
              </mc:Choice>
              <mc:Fallback>
                <p:oleObj name="Equation" r:id="rId3" imgW="126835" imgH="13951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300" y="2163763"/>
                        <a:ext cx="225425"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流程图: 过程 14"/>
          <p:cNvSpPr/>
          <p:nvPr/>
        </p:nvSpPr>
        <p:spPr>
          <a:xfrm>
            <a:off x="5376863" y="2819400"/>
            <a:ext cx="2079625" cy="369888"/>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7183" name="TextBox 6"/>
          <p:cNvSpPr txBox="1">
            <a:spLocks noChangeArrowheads="1"/>
          </p:cNvSpPr>
          <p:nvPr/>
        </p:nvSpPr>
        <p:spPr bwMode="auto">
          <a:xfrm>
            <a:off x="5364163" y="2852738"/>
            <a:ext cx="2098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求解对偶化最优问题</a:t>
            </a:r>
          </a:p>
        </p:txBody>
      </p:sp>
      <p:sp>
        <p:nvSpPr>
          <p:cNvPr id="17" name="流程图: 过程 16"/>
          <p:cNvSpPr/>
          <p:nvPr/>
        </p:nvSpPr>
        <p:spPr>
          <a:xfrm>
            <a:off x="5772150" y="3457575"/>
            <a:ext cx="1204913" cy="369888"/>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流程图: 过程 18"/>
          <p:cNvSpPr/>
          <p:nvPr/>
        </p:nvSpPr>
        <p:spPr>
          <a:xfrm>
            <a:off x="4764088" y="4113213"/>
            <a:ext cx="3384550" cy="369887"/>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86" name="TextBox 7"/>
          <p:cNvSpPr txBox="1">
            <a:spLocks noChangeArrowheads="1"/>
          </p:cNvSpPr>
          <p:nvPr/>
        </p:nvSpPr>
        <p:spPr bwMode="auto">
          <a:xfrm>
            <a:off x="5364163" y="3429000"/>
            <a:ext cx="1368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               计算</a:t>
            </a:r>
          </a:p>
        </p:txBody>
      </p:sp>
      <p:graphicFrame>
        <p:nvGraphicFramePr>
          <p:cNvPr id="7171" name="对象 9"/>
          <p:cNvGraphicFramePr>
            <a:graphicFrameLocks noChangeAspect="1"/>
          </p:cNvGraphicFramePr>
          <p:nvPr/>
        </p:nvGraphicFramePr>
        <p:xfrm>
          <a:off x="6542088" y="3540125"/>
          <a:ext cx="298450" cy="193675"/>
        </p:xfrm>
        <a:graphic>
          <a:graphicData uri="http://schemas.openxmlformats.org/presentationml/2006/ole">
            <mc:AlternateContent xmlns:mc="http://schemas.openxmlformats.org/markup-compatibility/2006">
              <mc:Choice xmlns:v="urn:schemas-microsoft-com:vml" Requires="v">
                <p:oleObj spid="_x0000_s44770" name="Equation" r:id="rId5" imgW="152334" imgH="139639" progId="Equation.DSMT4">
                  <p:embed/>
                </p:oleObj>
              </mc:Choice>
              <mc:Fallback>
                <p:oleObj name="Equation" r:id="rId5" imgW="152334" imgH="13963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2088" y="3540125"/>
                        <a:ext cx="2984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7" name="TextBox 13"/>
          <p:cNvSpPr txBox="1">
            <a:spLocks noChangeArrowheads="1"/>
          </p:cNvSpPr>
          <p:nvPr/>
        </p:nvSpPr>
        <p:spPr bwMode="auto">
          <a:xfrm>
            <a:off x="4787900" y="4149725"/>
            <a:ext cx="3384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选择           ，计算</a:t>
            </a:r>
          </a:p>
        </p:txBody>
      </p:sp>
      <p:graphicFrame>
        <p:nvGraphicFramePr>
          <p:cNvPr id="7172" name="对象 15"/>
          <p:cNvGraphicFramePr>
            <a:graphicFrameLocks noChangeAspect="1"/>
          </p:cNvGraphicFramePr>
          <p:nvPr/>
        </p:nvGraphicFramePr>
        <p:xfrm>
          <a:off x="5260975" y="4152900"/>
          <a:ext cx="485775" cy="290513"/>
        </p:xfrm>
        <a:graphic>
          <a:graphicData uri="http://schemas.openxmlformats.org/presentationml/2006/ole">
            <mc:AlternateContent xmlns:mc="http://schemas.openxmlformats.org/markup-compatibility/2006">
              <mc:Choice xmlns:v="urn:schemas-microsoft-com:vml" Requires="v">
                <p:oleObj spid="_x0000_s44771" name="Equation" r:id="rId7" imgW="393529" imgH="228501" progId="Equation.DSMT4">
                  <p:embed/>
                </p:oleObj>
              </mc:Choice>
              <mc:Fallback>
                <p:oleObj name="Equation" r:id="rId7" imgW="393529"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0975" y="4152900"/>
                        <a:ext cx="4857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3" name="对象 19"/>
          <p:cNvGraphicFramePr>
            <a:graphicFrameLocks noChangeAspect="1"/>
          </p:cNvGraphicFramePr>
          <p:nvPr/>
        </p:nvGraphicFramePr>
        <p:xfrm>
          <a:off x="6456363" y="4152900"/>
          <a:ext cx="1546225" cy="290513"/>
        </p:xfrm>
        <a:graphic>
          <a:graphicData uri="http://schemas.openxmlformats.org/presentationml/2006/ole">
            <mc:AlternateContent xmlns:mc="http://schemas.openxmlformats.org/markup-compatibility/2006">
              <mc:Choice xmlns:v="urn:schemas-microsoft-com:vml" Requires="v">
                <p:oleObj spid="_x0000_s44772" name="Equation" r:id="rId9" imgW="1180588" imgH="241195" progId="Equation.DSMT4">
                  <p:embed/>
                </p:oleObj>
              </mc:Choice>
              <mc:Fallback>
                <p:oleObj name="Equation" r:id="rId9" imgW="1180588"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6363" y="4152900"/>
                        <a:ext cx="15462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8" name="TextBox 20"/>
          <p:cNvSpPr txBox="1">
            <a:spLocks noChangeArrowheads="1"/>
          </p:cNvSpPr>
          <p:nvPr/>
        </p:nvSpPr>
        <p:spPr bwMode="auto">
          <a:xfrm>
            <a:off x="5003800" y="4941888"/>
            <a:ext cx="282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   构造线性硬                  超平面</a:t>
            </a:r>
          </a:p>
        </p:txBody>
      </p:sp>
      <p:graphicFrame>
        <p:nvGraphicFramePr>
          <p:cNvPr id="7174" name="对象 21"/>
          <p:cNvGraphicFramePr>
            <a:graphicFrameLocks noChangeAspect="1"/>
          </p:cNvGraphicFramePr>
          <p:nvPr/>
        </p:nvGraphicFramePr>
        <p:xfrm>
          <a:off x="6235700" y="4973638"/>
          <a:ext cx="698500" cy="233362"/>
        </p:xfrm>
        <a:graphic>
          <a:graphicData uri="http://schemas.openxmlformats.org/presentationml/2006/ole">
            <mc:AlternateContent xmlns:mc="http://schemas.openxmlformats.org/markup-compatibility/2006">
              <mc:Choice xmlns:v="urn:schemas-microsoft-com:vml" Requires="v">
                <p:oleObj spid="_x0000_s44773" name="Equation" r:id="rId11" imgW="532937" imgH="177646" progId="Equation.DSMT4">
                  <p:embed/>
                </p:oleObj>
              </mc:Choice>
              <mc:Fallback>
                <p:oleObj name="Equation" r:id="rId11" imgW="532937"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35700" y="4973638"/>
                        <a:ext cx="6985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4" name="直接箭头连接符 23"/>
          <p:cNvCxnSpPr/>
          <p:nvPr/>
        </p:nvCxnSpPr>
        <p:spPr>
          <a:xfrm flipH="1">
            <a:off x="6375400" y="1781175"/>
            <a:ext cx="0" cy="317500"/>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6357938" y="2468563"/>
            <a:ext cx="3175" cy="350837"/>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361113" y="3189288"/>
            <a:ext cx="9525" cy="295275"/>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6386513" y="3817938"/>
            <a:ext cx="0" cy="309562"/>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383338" y="4475163"/>
            <a:ext cx="3175" cy="420687"/>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195" name="Picture 4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1942" y="1316036"/>
            <a:ext cx="4928395" cy="546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6" name="Picture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3062" y="3504224"/>
            <a:ext cx="4867276"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7" name="Picture 4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750" y="4059909"/>
            <a:ext cx="2762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8" name="Picture 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5137" y="2808288"/>
            <a:ext cx="11620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5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17480" y="2747962"/>
            <a:ext cx="15525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0" name="Picture 5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6524" y="4793456"/>
            <a:ext cx="4543426"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流程图: 过程 17"/>
          <p:cNvSpPr/>
          <p:nvPr/>
        </p:nvSpPr>
        <p:spPr>
          <a:xfrm>
            <a:off x="4932363" y="4941888"/>
            <a:ext cx="3024187" cy="369887"/>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34" name="TextBox 3"/>
          <p:cNvSpPr txBox="1">
            <a:spLocks noChangeArrowheads="1"/>
          </p:cNvSpPr>
          <p:nvPr/>
        </p:nvSpPr>
        <p:spPr bwMode="auto">
          <a:xfrm>
            <a:off x="1847867"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10074446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124744"/>
            <a:ext cx="4169048" cy="235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流程图: 库存数据 6"/>
          <p:cNvSpPr/>
          <p:nvPr/>
        </p:nvSpPr>
        <p:spPr>
          <a:xfrm>
            <a:off x="971550" y="981075"/>
            <a:ext cx="863600" cy="43815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8194" name="对象 1"/>
          <p:cNvGraphicFramePr>
            <a:graphicFrameLocks noChangeAspect="1"/>
          </p:cNvGraphicFramePr>
          <p:nvPr/>
        </p:nvGraphicFramePr>
        <p:xfrm>
          <a:off x="998538" y="1093788"/>
          <a:ext cx="630237" cy="212725"/>
        </p:xfrm>
        <a:graphic>
          <a:graphicData uri="http://schemas.openxmlformats.org/presentationml/2006/ole">
            <mc:AlternateContent xmlns:mc="http://schemas.openxmlformats.org/markup-compatibility/2006">
              <mc:Choice xmlns:v="urn:schemas-microsoft-com:vml" Requires="v">
                <p:oleObj spid="_x0000_s45793" name="Equation" r:id="rId4" imgW="558558" imgH="177723" progId="Equation.DSMT4">
                  <p:embed/>
                </p:oleObj>
              </mc:Choice>
              <mc:Fallback>
                <p:oleObj name="Equation" r:id="rId4" imgW="558558" imgH="17772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538" y="1093788"/>
                        <a:ext cx="6302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4" name="TextBox 2"/>
          <p:cNvSpPr txBox="1">
            <a:spLocks noChangeArrowheads="1"/>
          </p:cNvSpPr>
          <p:nvPr/>
        </p:nvSpPr>
        <p:spPr bwMode="auto">
          <a:xfrm>
            <a:off x="1304925" y="3575050"/>
            <a:ext cx="6049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引入松弛变量                                    和惩罚参数</a:t>
            </a:r>
            <a:r>
              <a:rPr lang="en-US" altLang="zh-CN" sz="1600"/>
              <a:t>C</a:t>
            </a:r>
            <a:r>
              <a:rPr lang="zh-CN" altLang="en-US" sz="1600"/>
              <a:t>，将硬                 软化。 </a:t>
            </a:r>
          </a:p>
        </p:txBody>
      </p:sp>
      <p:graphicFrame>
        <p:nvGraphicFramePr>
          <p:cNvPr id="8195" name="对象 3"/>
          <p:cNvGraphicFramePr>
            <a:graphicFrameLocks noChangeAspect="1"/>
          </p:cNvGraphicFramePr>
          <p:nvPr/>
        </p:nvGraphicFramePr>
        <p:xfrm>
          <a:off x="2716213" y="3598863"/>
          <a:ext cx="1452562" cy="290512"/>
        </p:xfrm>
        <a:graphic>
          <a:graphicData uri="http://schemas.openxmlformats.org/presentationml/2006/ole">
            <mc:AlternateContent xmlns:mc="http://schemas.openxmlformats.org/markup-compatibility/2006">
              <mc:Choice xmlns:v="urn:schemas-microsoft-com:vml" Requires="v">
                <p:oleObj spid="_x0000_s45794" name="Equation" r:id="rId6" imgW="1269449" imgH="241195" progId="Equation.DSMT4">
                  <p:embed/>
                </p:oleObj>
              </mc:Choice>
              <mc:Fallback>
                <p:oleObj name="Equation" r:id="rId6" imgW="1269449" imgH="241195"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6213" y="3598863"/>
                        <a:ext cx="1452562"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6" name="对象 4"/>
          <p:cNvGraphicFramePr>
            <a:graphicFrameLocks noChangeAspect="1"/>
          </p:cNvGraphicFramePr>
          <p:nvPr/>
        </p:nvGraphicFramePr>
        <p:xfrm>
          <a:off x="6011863" y="3627438"/>
          <a:ext cx="698500" cy="233362"/>
        </p:xfrm>
        <a:graphic>
          <a:graphicData uri="http://schemas.openxmlformats.org/presentationml/2006/ole">
            <mc:AlternateContent xmlns:mc="http://schemas.openxmlformats.org/markup-compatibility/2006">
              <mc:Choice xmlns:v="urn:schemas-microsoft-com:vml" Requires="v">
                <p:oleObj spid="_x0000_s45795" name="Equation" r:id="rId8" imgW="532937" imgH="177646" progId="Equation.DSMT4">
                  <p:embed/>
                </p:oleObj>
              </mc:Choice>
              <mc:Fallback>
                <p:oleObj name="Equation" r:id="rId8" imgW="532937" imgH="1776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1863" y="3627438"/>
                        <a:ext cx="6985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7" name="对象 5"/>
          <p:cNvGraphicFramePr>
            <a:graphicFrameLocks noChangeAspect="1"/>
          </p:cNvGraphicFramePr>
          <p:nvPr/>
        </p:nvGraphicFramePr>
        <p:xfrm>
          <a:off x="395288" y="4652963"/>
          <a:ext cx="3341687" cy="1730375"/>
        </p:xfrm>
        <a:graphic>
          <a:graphicData uri="http://schemas.openxmlformats.org/presentationml/2006/ole">
            <mc:AlternateContent xmlns:mc="http://schemas.openxmlformats.org/markup-compatibility/2006">
              <mc:Choice xmlns:v="urn:schemas-microsoft-com:vml" Requires="v">
                <p:oleObj spid="_x0000_s45796" name="Equation" r:id="rId10" imgW="2400300" imgH="1143000" progId="Equation.DSMT4">
                  <p:embed/>
                </p:oleObj>
              </mc:Choice>
              <mc:Fallback>
                <p:oleObj name="Equation" r:id="rId10" imgW="2400300" imgH="11430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288" y="4652963"/>
                        <a:ext cx="3341687"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8" name="对象 7"/>
          <p:cNvGraphicFramePr>
            <a:graphicFrameLocks noChangeAspect="1"/>
          </p:cNvGraphicFramePr>
          <p:nvPr/>
        </p:nvGraphicFramePr>
        <p:xfrm>
          <a:off x="4572000" y="4581525"/>
          <a:ext cx="4287838" cy="1922463"/>
        </p:xfrm>
        <a:graphic>
          <a:graphicData uri="http://schemas.openxmlformats.org/presentationml/2006/ole">
            <mc:AlternateContent xmlns:mc="http://schemas.openxmlformats.org/markup-compatibility/2006">
              <mc:Choice xmlns:v="urn:schemas-microsoft-com:vml" Requires="v">
                <p:oleObj spid="_x0000_s45797" name="Equation" r:id="rId12" imgW="3467100" imgH="1562100" progId="Equation.DSMT4">
                  <p:embed/>
                </p:oleObj>
              </mc:Choice>
              <mc:Fallback>
                <p:oleObj name="Equation" r:id="rId12" imgW="3467100" imgH="15621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72000" y="4581525"/>
                        <a:ext cx="4287838"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左大括号 9"/>
          <p:cNvSpPr/>
          <p:nvPr/>
        </p:nvSpPr>
        <p:spPr>
          <a:xfrm>
            <a:off x="4067175" y="4797425"/>
            <a:ext cx="360363" cy="15621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8206" name="TextBox 12"/>
          <p:cNvSpPr txBox="1">
            <a:spLocks noChangeArrowheads="1"/>
          </p:cNvSpPr>
          <p:nvPr/>
        </p:nvSpPr>
        <p:spPr bwMode="auto">
          <a:xfrm>
            <a:off x="684213" y="4129088"/>
            <a:ext cx="935037" cy="369887"/>
          </a:xfrm>
          <a:prstGeom prst="rect">
            <a:avLst/>
          </a:prstGeom>
          <a:solidFill>
            <a:srgbClr val="00B9B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a:t>原问题</a:t>
            </a:r>
          </a:p>
        </p:txBody>
      </p:sp>
      <p:sp>
        <p:nvSpPr>
          <p:cNvPr id="8207" name="TextBox 16"/>
          <p:cNvSpPr txBox="1">
            <a:spLocks noChangeArrowheads="1"/>
          </p:cNvSpPr>
          <p:nvPr/>
        </p:nvSpPr>
        <p:spPr bwMode="auto">
          <a:xfrm>
            <a:off x="4248150" y="4132263"/>
            <a:ext cx="1116013" cy="369887"/>
          </a:xfrm>
          <a:prstGeom prst="rect">
            <a:avLst/>
          </a:prstGeom>
          <a:solidFill>
            <a:srgbClr val="00B9B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a:t>对偶问题</a:t>
            </a:r>
          </a:p>
        </p:txBody>
      </p:sp>
      <p:sp>
        <p:nvSpPr>
          <p:cNvPr id="8208" name="TextBox 13"/>
          <p:cNvSpPr txBox="1">
            <a:spLocks noChangeArrowheads="1"/>
          </p:cNvSpPr>
          <p:nvPr/>
        </p:nvSpPr>
        <p:spPr bwMode="auto">
          <a:xfrm>
            <a:off x="1289050" y="3575050"/>
            <a:ext cx="6065838" cy="369888"/>
          </a:xfrm>
          <a:prstGeom prst="rect">
            <a:avLst/>
          </a:prstGeom>
          <a:noFill/>
          <a:ln w="9525">
            <a:solidFill>
              <a:srgbClr val="00B9B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b="1" dirty="0"/>
          </a:p>
        </p:txBody>
      </p:sp>
      <p:sp>
        <p:nvSpPr>
          <p:cNvPr id="18" name="TextBox 3"/>
          <p:cNvSpPr txBox="1">
            <a:spLocks noChangeArrowheads="1"/>
          </p:cNvSpPr>
          <p:nvPr/>
        </p:nvSpPr>
        <p:spPr bwMode="auto">
          <a:xfrm>
            <a:off x="1847867"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122156940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对象 1"/>
          <p:cNvGraphicFramePr>
            <a:graphicFrameLocks noChangeAspect="1"/>
          </p:cNvGraphicFramePr>
          <p:nvPr>
            <p:extLst>
              <p:ext uri="{D42A27DB-BD31-4B8C-83A1-F6EECF244321}">
                <p14:modId xmlns:p14="http://schemas.microsoft.com/office/powerpoint/2010/main" val="2621680365"/>
              </p:ext>
            </p:extLst>
          </p:nvPr>
        </p:nvGraphicFramePr>
        <p:xfrm>
          <a:off x="2268538" y="1125538"/>
          <a:ext cx="5772796" cy="1295350"/>
        </p:xfrm>
        <a:graphic>
          <a:graphicData uri="http://schemas.openxmlformats.org/presentationml/2006/ole">
            <mc:AlternateContent xmlns:mc="http://schemas.openxmlformats.org/markup-compatibility/2006">
              <mc:Choice xmlns:v="urn:schemas-microsoft-com:vml" Requires="v">
                <p:oleObj spid="_x0000_s46817" name="Equation" r:id="rId3" imgW="3429000" imgH="863600" progId="Equation.DSMT4">
                  <p:embed/>
                </p:oleObj>
              </mc:Choice>
              <mc:Fallback>
                <p:oleObj name="Equation" r:id="rId3" imgW="3429000" imgH="863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125538"/>
                        <a:ext cx="5772796" cy="1295350"/>
                      </a:xfrm>
                      <a:prstGeom prst="rect">
                        <a:avLst/>
                      </a:prstGeom>
                      <a:noFill/>
                      <a:ln>
                        <a:noFill/>
                      </a:ln>
                    </p:spPr>
                  </p:pic>
                </p:oleObj>
              </mc:Fallback>
            </mc:AlternateContent>
          </a:graphicData>
        </a:graphic>
      </p:graphicFrame>
      <p:graphicFrame>
        <p:nvGraphicFramePr>
          <p:cNvPr id="9219" name="对象 2"/>
          <p:cNvGraphicFramePr>
            <a:graphicFrameLocks noChangeAspect="1"/>
          </p:cNvGraphicFramePr>
          <p:nvPr>
            <p:extLst>
              <p:ext uri="{D42A27DB-BD31-4B8C-83A1-F6EECF244321}">
                <p14:modId xmlns:p14="http://schemas.microsoft.com/office/powerpoint/2010/main" val="631668546"/>
              </p:ext>
            </p:extLst>
          </p:nvPr>
        </p:nvGraphicFramePr>
        <p:xfrm>
          <a:off x="1330324" y="2780928"/>
          <a:ext cx="3395761" cy="2377033"/>
        </p:xfrm>
        <a:graphic>
          <a:graphicData uri="http://schemas.openxmlformats.org/presentationml/2006/ole">
            <mc:AlternateContent xmlns:mc="http://schemas.openxmlformats.org/markup-compatibility/2006">
              <mc:Choice xmlns:v="urn:schemas-microsoft-com:vml" Requires="v">
                <p:oleObj spid="_x0000_s46818" name="Equation" r:id="rId5" imgW="1651000" imgH="1778000" progId="Equation.DSMT4">
                  <p:embed/>
                </p:oleObj>
              </mc:Choice>
              <mc:Fallback>
                <p:oleObj name="Equation" r:id="rId5" imgW="1651000" imgH="1778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324" y="2780928"/>
                        <a:ext cx="3395761" cy="2377033"/>
                      </a:xfrm>
                      <a:prstGeom prst="rect">
                        <a:avLst/>
                      </a:prstGeom>
                      <a:noFill/>
                      <a:ln>
                        <a:noFill/>
                      </a:ln>
                    </p:spPr>
                  </p:pic>
                </p:oleObj>
              </mc:Fallback>
            </mc:AlternateContent>
          </a:graphicData>
        </a:graphic>
      </p:graphicFrame>
      <p:graphicFrame>
        <p:nvGraphicFramePr>
          <p:cNvPr id="9220" name="对象 3"/>
          <p:cNvGraphicFramePr>
            <a:graphicFrameLocks noChangeAspect="1"/>
          </p:cNvGraphicFramePr>
          <p:nvPr>
            <p:extLst>
              <p:ext uri="{D42A27DB-BD31-4B8C-83A1-F6EECF244321}">
                <p14:modId xmlns:p14="http://schemas.microsoft.com/office/powerpoint/2010/main" val="1051077875"/>
              </p:ext>
            </p:extLst>
          </p:nvPr>
        </p:nvGraphicFramePr>
        <p:xfrm>
          <a:off x="5051425" y="3357562"/>
          <a:ext cx="2509242" cy="1295573"/>
        </p:xfrm>
        <a:graphic>
          <a:graphicData uri="http://schemas.openxmlformats.org/presentationml/2006/ole">
            <mc:AlternateContent xmlns:mc="http://schemas.openxmlformats.org/markup-compatibility/2006">
              <mc:Choice xmlns:v="urn:schemas-microsoft-com:vml" Requires="v">
                <p:oleObj spid="_x0000_s46819" name="Equation" r:id="rId7" imgW="1600200" imgH="736560" progId="Equation.DSMT4">
                  <p:embed/>
                </p:oleObj>
              </mc:Choice>
              <mc:Fallback>
                <p:oleObj name="Equation" r:id="rId7" imgW="1600200" imgH="7365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1425" y="3357562"/>
                        <a:ext cx="2509242" cy="1295573"/>
                      </a:xfrm>
                      <a:prstGeom prst="rect">
                        <a:avLst/>
                      </a:prstGeom>
                      <a:noFill/>
                      <a:ln>
                        <a:noFill/>
                      </a:ln>
                    </p:spPr>
                  </p:pic>
                </p:oleObj>
              </mc:Fallback>
            </mc:AlternateContent>
          </a:graphicData>
        </a:graphic>
      </p:graphicFrame>
      <p:graphicFrame>
        <p:nvGraphicFramePr>
          <p:cNvPr id="9221" name="对象 4"/>
          <p:cNvGraphicFramePr>
            <a:graphicFrameLocks noChangeAspect="1"/>
          </p:cNvGraphicFramePr>
          <p:nvPr/>
        </p:nvGraphicFramePr>
        <p:xfrm>
          <a:off x="1671638" y="5229225"/>
          <a:ext cx="955675" cy="358775"/>
        </p:xfrm>
        <a:graphic>
          <a:graphicData uri="http://schemas.openxmlformats.org/presentationml/2006/ole">
            <mc:AlternateContent xmlns:mc="http://schemas.openxmlformats.org/markup-compatibility/2006">
              <mc:Choice xmlns:v="urn:schemas-microsoft-com:vml" Requires="v">
                <p:oleObj spid="_x0000_s46820" name="Equation" r:id="rId9" imgW="520474" imgH="241195" progId="Equation.DSMT4">
                  <p:embed/>
                </p:oleObj>
              </mc:Choice>
              <mc:Fallback>
                <p:oleObj name="Equation" r:id="rId9" imgW="520474"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1638" y="5229225"/>
                        <a:ext cx="9556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2" name="对象 5"/>
          <p:cNvGraphicFramePr>
            <a:graphicFrameLocks noChangeAspect="1"/>
          </p:cNvGraphicFramePr>
          <p:nvPr>
            <p:extLst>
              <p:ext uri="{D42A27DB-BD31-4B8C-83A1-F6EECF244321}">
                <p14:modId xmlns:p14="http://schemas.microsoft.com/office/powerpoint/2010/main" val="1403723604"/>
              </p:ext>
            </p:extLst>
          </p:nvPr>
        </p:nvGraphicFramePr>
        <p:xfrm>
          <a:off x="2986087" y="5732463"/>
          <a:ext cx="2205723" cy="936897"/>
        </p:xfrm>
        <a:graphic>
          <a:graphicData uri="http://schemas.openxmlformats.org/presentationml/2006/ole">
            <mc:AlternateContent xmlns:mc="http://schemas.openxmlformats.org/markup-compatibility/2006">
              <mc:Choice xmlns:v="urn:schemas-microsoft-com:vml" Requires="v">
                <p:oleObj spid="_x0000_s46821" name="Equation" r:id="rId11" imgW="888614" imgH="482391" progId="Equation.DSMT4">
                  <p:embed/>
                </p:oleObj>
              </mc:Choice>
              <mc:Fallback>
                <p:oleObj name="Equation" r:id="rId11" imgW="888614" imgH="48239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6087" y="5732463"/>
                        <a:ext cx="2205723" cy="936897"/>
                      </a:xfrm>
                      <a:prstGeom prst="rect">
                        <a:avLst/>
                      </a:prstGeom>
                      <a:noFill/>
                      <a:ln>
                        <a:noFill/>
                      </a:ln>
                    </p:spPr>
                  </p:pic>
                </p:oleObj>
              </mc:Fallback>
            </mc:AlternateContent>
          </a:graphicData>
        </a:graphic>
      </p:graphicFrame>
      <p:sp>
        <p:nvSpPr>
          <p:cNvPr id="9226" name="TextBox 6"/>
          <p:cNvSpPr txBox="1">
            <a:spLocks noChangeArrowheads="1"/>
          </p:cNvSpPr>
          <p:nvPr/>
        </p:nvSpPr>
        <p:spPr bwMode="auto">
          <a:xfrm>
            <a:off x="179512" y="1484313"/>
            <a:ext cx="20207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a:t>构造</a:t>
            </a:r>
            <a:r>
              <a:rPr lang="en-US" altLang="zh-CN" sz="1600" b="1" dirty="0">
                <a:latin typeface="Times New Roman" pitchFamily="18" charset="0"/>
                <a:cs typeface="Times New Roman" pitchFamily="18" charset="0"/>
              </a:rPr>
              <a:t>Lagrange</a:t>
            </a:r>
            <a:r>
              <a:rPr lang="zh-CN" altLang="en-US" sz="1600" b="1" dirty="0"/>
              <a:t>函数</a:t>
            </a:r>
          </a:p>
        </p:txBody>
      </p:sp>
      <p:sp>
        <p:nvSpPr>
          <p:cNvPr id="9227" name="TextBox 7"/>
          <p:cNvSpPr txBox="1">
            <a:spLocks noChangeArrowheads="1"/>
          </p:cNvSpPr>
          <p:nvPr/>
        </p:nvSpPr>
        <p:spPr bwMode="auto">
          <a:xfrm>
            <a:off x="404813" y="2349500"/>
            <a:ext cx="56340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a:t>由带有不等式约束极值问题的</a:t>
            </a:r>
            <a:r>
              <a:rPr lang="en-US" altLang="zh-CN" sz="1600" b="1">
                <a:latin typeface="Times New Roman" pitchFamily="18" charset="0"/>
                <a:cs typeface="Times New Roman" pitchFamily="18" charset="0"/>
              </a:rPr>
              <a:t>KKT</a:t>
            </a:r>
            <a:r>
              <a:rPr lang="zh-CN" altLang="en-US" sz="1600" b="1"/>
              <a:t>条件（必要条件），可知：</a:t>
            </a:r>
          </a:p>
        </p:txBody>
      </p:sp>
      <p:sp>
        <p:nvSpPr>
          <p:cNvPr id="10" name="左大括号 9"/>
          <p:cNvSpPr/>
          <p:nvPr/>
        </p:nvSpPr>
        <p:spPr>
          <a:xfrm>
            <a:off x="1000125" y="3081338"/>
            <a:ext cx="288925" cy="17780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 name="左大括号 12"/>
          <p:cNvSpPr/>
          <p:nvPr/>
        </p:nvSpPr>
        <p:spPr>
          <a:xfrm>
            <a:off x="4751388" y="3495675"/>
            <a:ext cx="252412" cy="9144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9230" name="TextBox 13"/>
          <p:cNvSpPr txBox="1">
            <a:spLocks noChangeArrowheads="1"/>
          </p:cNvSpPr>
          <p:nvPr/>
        </p:nvSpPr>
        <p:spPr bwMode="auto">
          <a:xfrm>
            <a:off x="428625" y="5230813"/>
            <a:ext cx="6408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a:t>由上式可知                        ，且不同时为 </a:t>
            </a:r>
            <a:r>
              <a:rPr lang="en-US" altLang="zh-CN" sz="1600" b="1">
                <a:latin typeface="Times New Roman" pitchFamily="18" charset="0"/>
                <a:cs typeface="Times New Roman" pitchFamily="18" charset="0"/>
              </a:rPr>
              <a:t>0 </a:t>
            </a:r>
            <a:r>
              <a:rPr lang="zh-CN" altLang="en-US" sz="1600" b="1">
                <a:latin typeface="Times New Roman" pitchFamily="18" charset="0"/>
                <a:cs typeface="Times New Roman" pitchFamily="18" charset="0"/>
              </a:rPr>
              <a:t>，且可得到下列式子：</a:t>
            </a:r>
          </a:p>
        </p:txBody>
      </p:sp>
      <p:sp>
        <p:nvSpPr>
          <p:cNvPr id="16" name="TextBox 3"/>
          <p:cNvSpPr txBox="1">
            <a:spLocks noChangeArrowheads="1"/>
          </p:cNvSpPr>
          <p:nvPr/>
        </p:nvSpPr>
        <p:spPr bwMode="auto">
          <a:xfrm>
            <a:off x="1847867"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586831544"/>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088" y="1484313"/>
            <a:ext cx="7848600" cy="682625"/>
          </a:xfrm>
          <a:prstGeom prst="rect">
            <a:avLst/>
          </a:prstGeom>
          <a:noFill/>
          <a:ln w="19050">
            <a:solidFill>
              <a:srgbClr val="FFC000">
                <a:alpha val="85000"/>
              </a:srgbClr>
            </a:solidFill>
            <a:prstDash val="dash"/>
          </a:ln>
        </p:spPr>
        <p:txBody>
          <a:bodyPr>
            <a:spAutoFit/>
          </a:bodyPr>
          <a:lstStyle/>
          <a:p>
            <a:pPr marL="400050" indent="-400050" fontAlgn="auto">
              <a:lnSpc>
                <a:spcPts val="2320"/>
              </a:lnSpc>
              <a:spcBef>
                <a:spcPts val="0"/>
              </a:spcBef>
              <a:spcAft>
                <a:spcPts val="0"/>
              </a:spcAft>
              <a:buClr>
                <a:srgbClr val="00B9B1"/>
              </a:buClr>
              <a:buFont typeface="+mj-lt"/>
              <a:buAutoNum type="romanUcPeriod"/>
              <a:defRPr/>
            </a:pPr>
            <a:r>
              <a:rPr lang="en-US" altLang="zh-CN" sz="1600" b="1" dirty="0">
                <a:latin typeface="+mn-lt"/>
                <a:ea typeface="+mn-ea"/>
              </a:rPr>
              <a:t> </a:t>
            </a:r>
            <a:r>
              <a:rPr lang="zh-CN" altLang="en-US" sz="1600" b="1" dirty="0">
                <a:latin typeface="+mn-lt"/>
                <a:ea typeface="+mn-ea"/>
              </a:rPr>
              <a:t>当                              ，                                          或                                       ，即                           </a:t>
            </a:r>
            <a:endParaRPr lang="en-US" altLang="zh-CN" sz="1600" b="1" dirty="0">
              <a:latin typeface="+mn-lt"/>
              <a:ea typeface="+mn-ea"/>
            </a:endParaRPr>
          </a:p>
          <a:p>
            <a:pPr fontAlgn="auto">
              <a:lnSpc>
                <a:spcPts val="2320"/>
              </a:lnSpc>
              <a:spcBef>
                <a:spcPts val="0"/>
              </a:spcBef>
              <a:spcAft>
                <a:spcPts val="0"/>
              </a:spcAft>
              <a:defRPr/>
            </a:pPr>
            <a:r>
              <a:rPr lang="zh-CN" altLang="en-US" sz="1600" b="1" dirty="0">
                <a:latin typeface="+mn-lt"/>
                <a:ea typeface="+mn-ea"/>
              </a:rPr>
              <a:t>对应       为边界支持向量（</a:t>
            </a:r>
            <a:r>
              <a:rPr lang="en-US" altLang="zh-CN" sz="1600" b="1" dirty="0">
                <a:latin typeface="+mn-lt"/>
                <a:ea typeface="+mn-ea"/>
              </a:rPr>
              <a:t>BSV</a:t>
            </a:r>
            <a:r>
              <a:rPr lang="zh-CN" altLang="en-US" sz="1600" b="1" dirty="0">
                <a:latin typeface="+mn-lt"/>
                <a:ea typeface="+mn-ea"/>
              </a:rPr>
              <a:t>），管道外的向量。 </a:t>
            </a:r>
          </a:p>
        </p:txBody>
      </p:sp>
      <p:graphicFrame>
        <p:nvGraphicFramePr>
          <p:cNvPr id="10242" name="对象 2"/>
          <p:cNvGraphicFramePr>
            <a:graphicFrameLocks noChangeAspect="1"/>
          </p:cNvGraphicFramePr>
          <p:nvPr>
            <p:extLst>
              <p:ext uri="{D42A27DB-BD31-4B8C-83A1-F6EECF244321}">
                <p14:modId xmlns:p14="http://schemas.microsoft.com/office/powerpoint/2010/main" val="269271776"/>
              </p:ext>
            </p:extLst>
          </p:nvPr>
        </p:nvGraphicFramePr>
        <p:xfrm>
          <a:off x="1624013" y="1484313"/>
          <a:ext cx="1322387" cy="341312"/>
        </p:xfrm>
        <a:graphic>
          <a:graphicData uri="http://schemas.openxmlformats.org/presentationml/2006/ole">
            <mc:AlternateContent xmlns:mc="http://schemas.openxmlformats.org/markup-compatibility/2006">
              <mc:Choice xmlns:v="urn:schemas-microsoft-com:vml" Requires="v">
                <p:oleObj spid="_x0000_s168536" name="Equation" r:id="rId4" imgW="1028520" imgH="241200" progId="Equation.DSMT4">
                  <p:embed/>
                </p:oleObj>
              </mc:Choice>
              <mc:Fallback>
                <p:oleObj name="Equation" r:id="rId4" imgW="1028520" imgH="241200" progId="Equation.DSMT4">
                  <p:embed/>
                  <p:pic>
                    <p:nvPicPr>
                      <p:cNvPr id="0" name=""/>
                      <p:cNvPicPr>
                        <a:picLocks noChangeAspect="1" noChangeArrowheads="1"/>
                      </p:cNvPicPr>
                      <p:nvPr/>
                    </p:nvPicPr>
                    <p:blipFill>
                      <a:blip r:embed="rId5"/>
                      <a:srcRect/>
                      <a:stretch>
                        <a:fillRect/>
                      </a:stretch>
                    </p:blipFill>
                    <p:spPr bwMode="auto">
                      <a:xfrm>
                        <a:off x="1624013" y="1484313"/>
                        <a:ext cx="13223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对象 3"/>
          <p:cNvGraphicFramePr>
            <a:graphicFrameLocks noChangeAspect="1"/>
          </p:cNvGraphicFramePr>
          <p:nvPr/>
        </p:nvGraphicFramePr>
        <p:xfrm>
          <a:off x="3008313" y="1520825"/>
          <a:ext cx="1890712" cy="338138"/>
        </p:xfrm>
        <a:graphic>
          <a:graphicData uri="http://schemas.openxmlformats.org/presentationml/2006/ole">
            <mc:AlternateContent xmlns:mc="http://schemas.openxmlformats.org/markup-compatibility/2006">
              <mc:Choice xmlns:v="urn:schemas-microsoft-com:vml" Requires="v">
                <p:oleObj spid="_x0000_s168537" name="Equation" r:id="rId6" imgW="1409400" imgH="228600" progId="Equation.DSMT4">
                  <p:embed/>
                </p:oleObj>
              </mc:Choice>
              <mc:Fallback>
                <p:oleObj name="Equation" r:id="rId6" imgW="14094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313" y="1520825"/>
                        <a:ext cx="18907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4" name="对象 4"/>
          <p:cNvGraphicFramePr>
            <a:graphicFrameLocks noChangeAspect="1"/>
          </p:cNvGraphicFramePr>
          <p:nvPr/>
        </p:nvGraphicFramePr>
        <p:xfrm>
          <a:off x="6157913" y="1514475"/>
          <a:ext cx="138112" cy="277813"/>
        </p:xfrm>
        <a:graphic>
          <a:graphicData uri="http://schemas.openxmlformats.org/presentationml/2006/ole">
            <mc:AlternateContent xmlns:mc="http://schemas.openxmlformats.org/markup-compatibility/2006">
              <mc:Choice xmlns:v="urn:schemas-microsoft-com:vml" Requires="v">
                <p:oleObj spid="_x0000_s168538" name="Equation" r:id="rId8" imgW="114102" imgH="177492" progId="Equation.DSMT4">
                  <p:embed/>
                </p:oleObj>
              </mc:Choice>
              <mc:Fallback>
                <p:oleObj name="Equation" r:id="rId8" imgW="114102" imgH="177492"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913" y="1514475"/>
                        <a:ext cx="1381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5" name="对象 6"/>
          <p:cNvGraphicFramePr>
            <a:graphicFrameLocks noChangeAspect="1"/>
          </p:cNvGraphicFramePr>
          <p:nvPr/>
        </p:nvGraphicFramePr>
        <p:xfrm>
          <a:off x="7524750" y="1487488"/>
          <a:ext cx="1079500" cy="338137"/>
        </p:xfrm>
        <a:graphic>
          <a:graphicData uri="http://schemas.openxmlformats.org/presentationml/2006/ole">
            <mc:AlternateContent xmlns:mc="http://schemas.openxmlformats.org/markup-compatibility/2006">
              <mc:Choice xmlns:v="urn:schemas-microsoft-com:vml" Requires="v">
                <p:oleObj spid="_x0000_s168539" name="Equation" r:id="rId10" imgW="914400" imgH="254000" progId="Equation.DSMT4">
                  <p:embed/>
                </p:oleObj>
              </mc:Choice>
              <mc:Fallback>
                <p:oleObj name="Equation" r:id="rId10" imgW="914400" imgH="2540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750" y="1487488"/>
                        <a:ext cx="1079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6" name="对象 7"/>
          <p:cNvGraphicFramePr>
            <a:graphicFrameLocks noChangeAspect="1"/>
          </p:cNvGraphicFramePr>
          <p:nvPr/>
        </p:nvGraphicFramePr>
        <p:xfrm>
          <a:off x="1314450" y="1825625"/>
          <a:ext cx="358775" cy="330200"/>
        </p:xfrm>
        <a:graphic>
          <a:graphicData uri="http://schemas.openxmlformats.org/presentationml/2006/ole">
            <mc:AlternateContent xmlns:mc="http://schemas.openxmlformats.org/markup-compatibility/2006">
              <mc:Choice xmlns:v="urn:schemas-microsoft-com:vml" Requires="v">
                <p:oleObj spid="_x0000_s168540" name="Equation" r:id="rId12" imgW="152334" imgH="228501" progId="Equation.DSMT4">
                  <p:embed/>
                </p:oleObj>
              </mc:Choice>
              <mc:Fallback>
                <p:oleObj name="Equation" r:id="rId12" imgW="152334"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14450" y="1825625"/>
                        <a:ext cx="3587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827088" y="2636838"/>
            <a:ext cx="7848600" cy="959237"/>
          </a:xfrm>
          <a:prstGeom prst="rect">
            <a:avLst/>
          </a:prstGeom>
          <a:noFill/>
          <a:ln w="19050">
            <a:solidFill>
              <a:srgbClr val="00B9B1">
                <a:alpha val="85000"/>
              </a:srgbClr>
            </a:solidFill>
            <a:prstDash val="dash"/>
          </a:ln>
        </p:spPr>
        <p:txBody>
          <a:bodyPr>
            <a:spAutoFit/>
          </a:bodyPr>
          <a:lstStyle/>
          <a:p>
            <a:pPr marL="400050" indent="-400050" fontAlgn="auto">
              <a:lnSpc>
                <a:spcPts val="2320"/>
              </a:lnSpc>
              <a:spcBef>
                <a:spcPts val="0"/>
              </a:spcBef>
              <a:spcAft>
                <a:spcPts val="0"/>
              </a:spcAft>
              <a:buClr>
                <a:srgbClr val="00B9B1"/>
              </a:buClr>
              <a:buFont typeface="+mj-lt"/>
              <a:buAutoNum type="romanUcPeriod" startAt="2"/>
              <a:defRPr/>
            </a:pPr>
            <a:r>
              <a:rPr lang="zh-CN" altLang="en-US" sz="1600" b="1" dirty="0">
                <a:latin typeface="+mn-lt"/>
                <a:ea typeface="+mn-ea"/>
              </a:rPr>
              <a:t>当</a:t>
            </a:r>
            <a:r>
              <a:rPr lang="zh-CN" altLang="en-US" b="1" dirty="0">
                <a:latin typeface="+mn-lt"/>
                <a:ea typeface="+mn-ea"/>
              </a:rPr>
              <a:t>                         ，</a:t>
            </a:r>
            <a:r>
              <a:rPr lang="zh-CN" altLang="en-US" sz="1600" b="1" dirty="0">
                <a:latin typeface="+mn-lt"/>
                <a:ea typeface="+mn-ea"/>
              </a:rPr>
              <a:t>可知</a:t>
            </a:r>
            <a:r>
              <a:rPr lang="zh-CN" altLang="en-US" b="1" dirty="0">
                <a:latin typeface="+mn-lt"/>
                <a:ea typeface="+mn-ea"/>
              </a:rPr>
              <a:t>                 ，                             </a:t>
            </a:r>
            <a:r>
              <a:rPr lang="zh-CN" altLang="en-US" sz="1600" b="1" dirty="0">
                <a:latin typeface="+mn-lt"/>
                <a:ea typeface="+mn-ea"/>
              </a:rPr>
              <a:t>或   </a:t>
            </a:r>
            <a:r>
              <a:rPr lang="zh-CN" altLang="en-US" b="1" dirty="0">
                <a:latin typeface="+mn-lt"/>
                <a:ea typeface="+mn-ea"/>
              </a:rPr>
              <a:t>                       ，</a:t>
            </a:r>
            <a:r>
              <a:rPr lang="zh-CN" altLang="en-US" sz="1600" b="1" dirty="0">
                <a:latin typeface="+mn-lt"/>
                <a:ea typeface="+mn-ea"/>
              </a:rPr>
              <a:t>即</a:t>
            </a:r>
            <a:endParaRPr lang="en-US" altLang="zh-CN" sz="1600" b="1" dirty="0">
              <a:latin typeface="+mn-lt"/>
              <a:ea typeface="+mn-ea"/>
            </a:endParaRPr>
          </a:p>
          <a:p>
            <a:pPr fontAlgn="auto">
              <a:lnSpc>
                <a:spcPts val="2320"/>
              </a:lnSpc>
              <a:spcBef>
                <a:spcPts val="0"/>
              </a:spcBef>
              <a:spcAft>
                <a:spcPts val="0"/>
              </a:spcAft>
              <a:buClr>
                <a:srgbClr val="00B9B1"/>
              </a:buClr>
              <a:defRPr/>
            </a:pPr>
            <a:r>
              <a:rPr lang="zh-CN" altLang="en-US" sz="1600" b="1" dirty="0">
                <a:latin typeface="+mn-lt"/>
                <a:ea typeface="+mn-ea"/>
              </a:rPr>
              <a:t>                          ， 对应       为标准支持向量（</a:t>
            </a:r>
            <a:r>
              <a:rPr lang="en-US" altLang="zh-CN" sz="1600" b="1" dirty="0">
                <a:latin typeface="+mn-lt"/>
                <a:ea typeface="+mn-ea"/>
              </a:rPr>
              <a:t>NSV</a:t>
            </a:r>
            <a:r>
              <a:rPr lang="zh-CN" altLang="en-US" sz="1600" b="1" dirty="0">
                <a:latin typeface="+mn-lt"/>
                <a:ea typeface="+mn-ea"/>
              </a:rPr>
              <a:t>），管道上的向量。 </a:t>
            </a:r>
          </a:p>
          <a:p>
            <a:pPr fontAlgn="auto">
              <a:spcBef>
                <a:spcPts val="0"/>
              </a:spcBef>
              <a:spcAft>
                <a:spcPts val="0"/>
              </a:spcAft>
              <a:buClr>
                <a:srgbClr val="00B9B1"/>
              </a:buClr>
              <a:defRPr/>
            </a:pPr>
            <a:endParaRPr lang="zh-CN" altLang="en-US" b="1" dirty="0">
              <a:latin typeface="+mn-lt"/>
              <a:ea typeface="+mn-ea"/>
            </a:endParaRPr>
          </a:p>
        </p:txBody>
      </p:sp>
      <p:graphicFrame>
        <p:nvGraphicFramePr>
          <p:cNvPr id="10247" name="对象 12"/>
          <p:cNvGraphicFramePr>
            <a:graphicFrameLocks noChangeAspect="1"/>
          </p:cNvGraphicFramePr>
          <p:nvPr>
            <p:extLst>
              <p:ext uri="{D42A27DB-BD31-4B8C-83A1-F6EECF244321}">
                <p14:modId xmlns:p14="http://schemas.microsoft.com/office/powerpoint/2010/main" val="3369527744"/>
              </p:ext>
            </p:extLst>
          </p:nvPr>
        </p:nvGraphicFramePr>
        <p:xfrm>
          <a:off x="1628775" y="2668588"/>
          <a:ext cx="1233488" cy="306387"/>
        </p:xfrm>
        <a:graphic>
          <a:graphicData uri="http://schemas.openxmlformats.org/presentationml/2006/ole">
            <mc:AlternateContent xmlns:mc="http://schemas.openxmlformats.org/markup-compatibility/2006">
              <mc:Choice xmlns:v="urn:schemas-microsoft-com:vml" Requires="v">
                <p:oleObj spid="_x0000_s168541" name="Equation" r:id="rId14" imgW="990360" imgH="241200" progId="Equation.DSMT4">
                  <p:embed/>
                </p:oleObj>
              </mc:Choice>
              <mc:Fallback>
                <p:oleObj name="Equation" r:id="rId14" imgW="990360" imgH="241200" progId="Equation.DSMT4">
                  <p:embed/>
                  <p:pic>
                    <p:nvPicPr>
                      <p:cNvPr id="0" name=""/>
                      <p:cNvPicPr>
                        <a:picLocks noChangeAspect="1" noChangeArrowheads="1"/>
                      </p:cNvPicPr>
                      <p:nvPr/>
                    </p:nvPicPr>
                    <p:blipFill>
                      <a:blip r:embed="rId15"/>
                      <a:srcRect/>
                      <a:stretch>
                        <a:fillRect/>
                      </a:stretch>
                    </p:blipFill>
                    <p:spPr bwMode="auto">
                      <a:xfrm>
                        <a:off x="1628775" y="2668588"/>
                        <a:ext cx="12334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8" name="对象 13"/>
          <p:cNvGraphicFramePr>
            <a:graphicFrameLocks noChangeAspect="1"/>
          </p:cNvGraphicFramePr>
          <p:nvPr/>
        </p:nvGraphicFramePr>
        <p:xfrm>
          <a:off x="3492500" y="2668588"/>
          <a:ext cx="901700" cy="306387"/>
        </p:xfrm>
        <a:graphic>
          <a:graphicData uri="http://schemas.openxmlformats.org/presentationml/2006/ole">
            <mc:AlternateContent xmlns:mc="http://schemas.openxmlformats.org/markup-compatibility/2006">
              <mc:Choice xmlns:v="urn:schemas-microsoft-com:vml" Requires="v">
                <p:oleObj spid="_x0000_s168542" name="Equation" r:id="rId16" imgW="520474" imgH="241195" progId="Equation.DSMT4">
                  <p:embed/>
                </p:oleObj>
              </mc:Choice>
              <mc:Fallback>
                <p:oleObj name="Equation" r:id="rId16" imgW="520474" imgH="241195"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92500" y="2668588"/>
                        <a:ext cx="9017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9" name="对象 14"/>
          <p:cNvGraphicFramePr>
            <a:graphicFrameLocks noChangeAspect="1"/>
          </p:cNvGraphicFramePr>
          <p:nvPr/>
        </p:nvGraphicFramePr>
        <p:xfrm>
          <a:off x="4500563" y="2673350"/>
          <a:ext cx="1511300" cy="296863"/>
        </p:xfrm>
        <a:graphic>
          <a:graphicData uri="http://schemas.openxmlformats.org/presentationml/2006/ole">
            <mc:AlternateContent xmlns:mc="http://schemas.openxmlformats.org/markup-compatibility/2006">
              <mc:Choice xmlns:v="urn:schemas-microsoft-com:vml" Requires="v">
                <p:oleObj spid="_x0000_s168543" name="Equation" r:id="rId18" imgW="1168400" imgH="228600" progId="Equation.DSMT4">
                  <p:embed/>
                </p:oleObj>
              </mc:Choice>
              <mc:Fallback>
                <p:oleObj name="Equation" r:id="rId18" imgW="1168400" imgH="2286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00563" y="2673350"/>
                        <a:ext cx="15113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0" name="对象 15"/>
          <p:cNvGraphicFramePr>
            <a:graphicFrameLocks noChangeAspect="1"/>
          </p:cNvGraphicFramePr>
          <p:nvPr/>
        </p:nvGraphicFramePr>
        <p:xfrm>
          <a:off x="6372225" y="2660650"/>
          <a:ext cx="1223963" cy="298450"/>
        </p:xfrm>
        <a:graphic>
          <a:graphicData uri="http://schemas.openxmlformats.org/presentationml/2006/ole">
            <mc:AlternateContent xmlns:mc="http://schemas.openxmlformats.org/markup-compatibility/2006">
              <mc:Choice xmlns:v="urn:schemas-microsoft-com:vml" Requires="v">
                <p:oleObj spid="_x0000_s168544" name="Equation" r:id="rId20" imgW="1079500" imgH="228600" progId="Equation.DSMT4">
                  <p:embed/>
                </p:oleObj>
              </mc:Choice>
              <mc:Fallback>
                <p:oleObj name="Equation" r:id="rId20" imgW="1079500" imgH="2286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72225" y="2660650"/>
                        <a:ext cx="12239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1" name="对象 16"/>
          <p:cNvGraphicFramePr>
            <a:graphicFrameLocks noChangeAspect="1"/>
          </p:cNvGraphicFramePr>
          <p:nvPr/>
        </p:nvGraphicFramePr>
        <p:xfrm>
          <a:off x="5364163" y="1512888"/>
          <a:ext cx="1655762" cy="341312"/>
        </p:xfrm>
        <a:graphic>
          <a:graphicData uri="http://schemas.openxmlformats.org/presentationml/2006/ole">
            <mc:AlternateContent xmlns:mc="http://schemas.openxmlformats.org/markup-compatibility/2006">
              <mc:Choice xmlns:v="urn:schemas-microsoft-com:vml" Requires="v">
                <p:oleObj spid="_x0000_s168545" name="Equation" r:id="rId22" imgW="1358640" imgH="241200" progId="Equation.DSMT4">
                  <p:embed/>
                </p:oleObj>
              </mc:Choice>
              <mc:Fallback>
                <p:oleObj name="Equation" r:id="rId22" imgW="1358640" imgH="2412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64163" y="1512888"/>
                        <a:ext cx="16557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2" name="对象 17"/>
          <p:cNvGraphicFramePr>
            <a:graphicFrameLocks noChangeAspect="1"/>
          </p:cNvGraphicFramePr>
          <p:nvPr/>
        </p:nvGraphicFramePr>
        <p:xfrm>
          <a:off x="971550" y="2952750"/>
          <a:ext cx="1025525" cy="327025"/>
        </p:xfrm>
        <a:graphic>
          <a:graphicData uri="http://schemas.openxmlformats.org/presentationml/2006/ole">
            <mc:AlternateContent xmlns:mc="http://schemas.openxmlformats.org/markup-compatibility/2006">
              <mc:Choice xmlns:v="urn:schemas-microsoft-com:vml" Requires="v">
                <p:oleObj spid="_x0000_s168546" name="Equation" r:id="rId24" imgW="914400" imgH="254000" progId="Equation.DSMT4">
                  <p:embed/>
                </p:oleObj>
              </mc:Choice>
              <mc:Fallback>
                <p:oleObj name="Equation" r:id="rId24" imgW="914400" imgH="2540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71550" y="2952750"/>
                        <a:ext cx="10255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3" name="对象 18"/>
          <p:cNvGraphicFramePr>
            <a:graphicFrameLocks noChangeAspect="1"/>
          </p:cNvGraphicFramePr>
          <p:nvPr/>
        </p:nvGraphicFramePr>
        <p:xfrm>
          <a:off x="2774950" y="2951163"/>
          <a:ext cx="358775" cy="330200"/>
        </p:xfrm>
        <a:graphic>
          <a:graphicData uri="http://schemas.openxmlformats.org/presentationml/2006/ole">
            <mc:AlternateContent xmlns:mc="http://schemas.openxmlformats.org/markup-compatibility/2006">
              <mc:Choice xmlns:v="urn:schemas-microsoft-com:vml" Requires="v">
                <p:oleObj spid="_x0000_s168547" name="Equation" r:id="rId26" imgW="152334" imgH="228501" progId="Equation.DSMT4">
                  <p:embed/>
                </p:oleObj>
              </mc:Choice>
              <mc:Fallback>
                <p:oleObj name="Equation" r:id="rId26" imgW="152334"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4950" y="2951163"/>
                        <a:ext cx="3587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Box 20"/>
          <p:cNvSpPr txBox="1"/>
          <p:nvPr/>
        </p:nvSpPr>
        <p:spPr>
          <a:xfrm>
            <a:off x="827088" y="3933825"/>
            <a:ext cx="7848600" cy="681038"/>
          </a:xfrm>
          <a:prstGeom prst="rect">
            <a:avLst/>
          </a:prstGeom>
          <a:noFill/>
          <a:ln w="19050">
            <a:solidFill>
              <a:srgbClr val="FF33CC">
                <a:alpha val="85000"/>
              </a:srgbClr>
            </a:solidFill>
            <a:prstDash val="dash"/>
          </a:ln>
        </p:spPr>
        <p:txBody>
          <a:bodyPr>
            <a:spAutoFit/>
          </a:bodyPr>
          <a:lstStyle/>
          <a:p>
            <a:pPr marL="400050" indent="-400050" fontAlgn="auto">
              <a:lnSpc>
                <a:spcPts val="2320"/>
              </a:lnSpc>
              <a:spcBef>
                <a:spcPts val="0"/>
              </a:spcBef>
              <a:spcAft>
                <a:spcPts val="0"/>
              </a:spcAft>
              <a:buClr>
                <a:srgbClr val="00B9B1"/>
              </a:buClr>
              <a:buFont typeface="+mj-lt"/>
              <a:buAutoNum type="romanUcPeriod" startAt="3"/>
              <a:defRPr/>
            </a:pPr>
            <a:r>
              <a:rPr lang="en-US" altLang="zh-CN" sz="1600" b="1" dirty="0">
                <a:latin typeface="+mn-lt"/>
                <a:ea typeface="+mn-ea"/>
              </a:rPr>
              <a:t> </a:t>
            </a:r>
            <a:r>
              <a:rPr lang="zh-CN" altLang="en-US" sz="1600" b="1" dirty="0">
                <a:latin typeface="+mn-lt"/>
                <a:ea typeface="+mn-ea"/>
              </a:rPr>
              <a:t>当                               ，可知                    ，                                      或                                    </a:t>
            </a:r>
            <a:endParaRPr lang="en-US" altLang="zh-CN" sz="1600" b="1" dirty="0">
              <a:latin typeface="+mn-lt"/>
              <a:ea typeface="+mn-ea"/>
            </a:endParaRPr>
          </a:p>
          <a:p>
            <a:pPr fontAlgn="auto">
              <a:lnSpc>
                <a:spcPts val="2320"/>
              </a:lnSpc>
              <a:spcBef>
                <a:spcPts val="0"/>
              </a:spcBef>
              <a:spcAft>
                <a:spcPts val="0"/>
              </a:spcAft>
              <a:buClr>
                <a:srgbClr val="00B9B1"/>
              </a:buClr>
              <a:defRPr/>
            </a:pPr>
            <a:r>
              <a:rPr lang="zh-CN" altLang="en-US" sz="1600" b="1" dirty="0">
                <a:latin typeface="+mn-lt"/>
                <a:ea typeface="+mn-ea"/>
              </a:rPr>
              <a:t>即                           ，对应       为非支持向量，管道内的向量。 </a:t>
            </a:r>
          </a:p>
        </p:txBody>
      </p:sp>
      <p:graphicFrame>
        <p:nvGraphicFramePr>
          <p:cNvPr id="10254" name="对象 19"/>
          <p:cNvGraphicFramePr>
            <a:graphicFrameLocks noChangeAspect="1"/>
          </p:cNvGraphicFramePr>
          <p:nvPr>
            <p:extLst>
              <p:ext uri="{D42A27DB-BD31-4B8C-83A1-F6EECF244321}">
                <p14:modId xmlns:p14="http://schemas.microsoft.com/office/powerpoint/2010/main" val="3819777712"/>
              </p:ext>
            </p:extLst>
          </p:nvPr>
        </p:nvGraphicFramePr>
        <p:xfrm>
          <a:off x="1579563" y="3998913"/>
          <a:ext cx="1458912" cy="274637"/>
        </p:xfrm>
        <a:graphic>
          <a:graphicData uri="http://schemas.openxmlformats.org/presentationml/2006/ole">
            <mc:AlternateContent xmlns:mc="http://schemas.openxmlformats.org/markup-compatibility/2006">
              <mc:Choice xmlns:v="urn:schemas-microsoft-com:vml" Requires="v">
                <p:oleObj spid="_x0000_s168548" name="Equation" r:id="rId27" imgW="1066680" imgH="241200" progId="Equation.DSMT4">
                  <p:embed/>
                </p:oleObj>
              </mc:Choice>
              <mc:Fallback>
                <p:oleObj name="Equation" r:id="rId27" imgW="1066680" imgH="241200" progId="Equation.DSMT4">
                  <p:embed/>
                  <p:pic>
                    <p:nvPicPr>
                      <p:cNvPr id="0" name=""/>
                      <p:cNvPicPr>
                        <a:picLocks noChangeAspect="1" noChangeArrowheads="1"/>
                      </p:cNvPicPr>
                      <p:nvPr/>
                    </p:nvPicPr>
                    <p:blipFill>
                      <a:blip r:embed="rId28"/>
                      <a:srcRect/>
                      <a:stretch>
                        <a:fillRect/>
                      </a:stretch>
                    </p:blipFill>
                    <p:spPr bwMode="auto">
                      <a:xfrm>
                        <a:off x="1579563" y="3998913"/>
                        <a:ext cx="14589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5" name="对象 21"/>
          <p:cNvGraphicFramePr>
            <a:graphicFrameLocks noChangeAspect="1"/>
          </p:cNvGraphicFramePr>
          <p:nvPr/>
        </p:nvGraphicFramePr>
        <p:xfrm>
          <a:off x="3635375" y="3956050"/>
          <a:ext cx="901700" cy="306388"/>
        </p:xfrm>
        <a:graphic>
          <a:graphicData uri="http://schemas.openxmlformats.org/presentationml/2006/ole">
            <mc:AlternateContent xmlns:mc="http://schemas.openxmlformats.org/markup-compatibility/2006">
              <mc:Choice xmlns:v="urn:schemas-microsoft-com:vml" Requires="v">
                <p:oleObj spid="_x0000_s168549" name="Equation" r:id="rId29" imgW="520474" imgH="241195" progId="Equation.DSMT4">
                  <p:embed/>
                </p:oleObj>
              </mc:Choice>
              <mc:Fallback>
                <p:oleObj name="Equation" r:id="rId29" imgW="520474" imgH="241195"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5375" y="3956050"/>
                        <a:ext cx="9017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6" name="对象 22"/>
          <p:cNvGraphicFramePr>
            <a:graphicFrameLocks noChangeAspect="1"/>
          </p:cNvGraphicFramePr>
          <p:nvPr/>
        </p:nvGraphicFramePr>
        <p:xfrm>
          <a:off x="4751388" y="3933825"/>
          <a:ext cx="1657350" cy="315913"/>
        </p:xfrm>
        <a:graphic>
          <a:graphicData uri="http://schemas.openxmlformats.org/presentationml/2006/ole">
            <mc:AlternateContent xmlns:mc="http://schemas.openxmlformats.org/markup-compatibility/2006">
              <mc:Choice xmlns:v="urn:schemas-microsoft-com:vml" Requires="v">
                <p:oleObj spid="_x0000_s168550" name="Equation" r:id="rId30" imgW="1409700" imgH="228600" progId="Equation.DSMT4">
                  <p:embed/>
                </p:oleObj>
              </mc:Choice>
              <mc:Fallback>
                <p:oleObj name="Equation" r:id="rId30" imgW="1409700" imgH="22860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51388" y="3933825"/>
                        <a:ext cx="16573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7" name="对象 23"/>
          <p:cNvGraphicFramePr>
            <a:graphicFrameLocks noChangeAspect="1"/>
          </p:cNvGraphicFramePr>
          <p:nvPr/>
        </p:nvGraphicFramePr>
        <p:xfrm>
          <a:off x="6732588" y="3933825"/>
          <a:ext cx="1655762" cy="298450"/>
        </p:xfrm>
        <a:graphic>
          <a:graphicData uri="http://schemas.openxmlformats.org/presentationml/2006/ole">
            <mc:AlternateContent xmlns:mc="http://schemas.openxmlformats.org/markup-compatibility/2006">
              <mc:Choice xmlns:v="urn:schemas-microsoft-com:vml" Requires="v">
                <p:oleObj spid="_x0000_s168551" name="Equation" r:id="rId32" imgW="1358310" imgH="241195" progId="Equation.DSMT4">
                  <p:embed/>
                </p:oleObj>
              </mc:Choice>
              <mc:Fallback>
                <p:oleObj name="Equation" r:id="rId32" imgW="1358310" imgH="241195"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732588" y="3933825"/>
                        <a:ext cx="165576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8" name="对象 24"/>
          <p:cNvGraphicFramePr>
            <a:graphicFrameLocks noChangeAspect="1"/>
          </p:cNvGraphicFramePr>
          <p:nvPr/>
        </p:nvGraphicFramePr>
        <p:xfrm>
          <a:off x="1287463" y="4294188"/>
          <a:ext cx="981075" cy="320675"/>
        </p:xfrm>
        <a:graphic>
          <a:graphicData uri="http://schemas.openxmlformats.org/presentationml/2006/ole">
            <mc:AlternateContent xmlns:mc="http://schemas.openxmlformats.org/markup-compatibility/2006">
              <mc:Choice xmlns:v="urn:schemas-microsoft-com:vml" Requires="v">
                <p:oleObj spid="_x0000_s168552" name="Equation" r:id="rId34" imgW="914400" imgH="254000" progId="Equation.DSMT4">
                  <p:embed/>
                </p:oleObj>
              </mc:Choice>
              <mc:Fallback>
                <p:oleObj name="Equation" r:id="rId34" imgW="914400" imgH="25400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287463" y="4294188"/>
                        <a:ext cx="9810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9" name="对象 25"/>
          <p:cNvGraphicFramePr>
            <a:graphicFrameLocks noChangeAspect="1"/>
          </p:cNvGraphicFramePr>
          <p:nvPr/>
        </p:nvGraphicFramePr>
        <p:xfrm>
          <a:off x="2987675" y="4284663"/>
          <a:ext cx="358775" cy="330200"/>
        </p:xfrm>
        <a:graphic>
          <a:graphicData uri="http://schemas.openxmlformats.org/presentationml/2006/ole">
            <mc:AlternateContent xmlns:mc="http://schemas.openxmlformats.org/markup-compatibility/2006">
              <mc:Choice xmlns:v="urn:schemas-microsoft-com:vml" Requires="v">
                <p:oleObj spid="_x0000_s168553" name="Equation" r:id="rId36" imgW="152334" imgH="228501" progId="Equation.DSMT4">
                  <p:embed/>
                </p:oleObj>
              </mc:Choice>
              <mc:Fallback>
                <p:oleObj name="Equation" r:id="rId36" imgW="152334" imgH="228501"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675" y="4284663"/>
                        <a:ext cx="3587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Box 3"/>
          <p:cNvSpPr txBox="1">
            <a:spLocks noChangeArrowheads="1"/>
          </p:cNvSpPr>
          <p:nvPr/>
        </p:nvSpPr>
        <p:spPr bwMode="auto">
          <a:xfrm>
            <a:off x="1847867"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1022883673"/>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TextBox 2"/>
          <p:cNvSpPr txBox="1">
            <a:spLocks noChangeArrowheads="1"/>
          </p:cNvSpPr>
          <p:nvPr/>
        </p:nvSpPr>
        <p:spPr bwMode="auto">
          <a:xfrm>
            <a:off x="909638" y="1341438"/>
            <a:ext cx="655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000" b="1" dirty="0"/>
              <a:t>非线性情形下，可引入核函数，进而对偶问题可化为：</a:t>
            </a:r>
          </a:p>
        </p:txBody>
      </p:sp>
      <p:graphicFrame>
        <p:nvGraphicFramePr>
          <p:cNvPr id="11266" name="对象 3"/>
          <p:cNvGraphicFramePr>
            <a:graphicFrameLocks noChangeAspect="1"/>
          </p:cNvGraphicFramePr>
          <p:nvPr>
            <p:extLst>
              <p:ext uri="{D42A27DB-BD31-4B8C-83A1-F6EECF244321}">
                <p14:modId xmlns:p14="http://schemas.microsoft.com/office/powerpoint/2010/main" val="1194979669"/>
              </p:ext>
            </p:extLst>
          </p:nvPr>
        </p:nvGraphicFramePr>
        <p:xfrm>
          <a:off x="2089150" y="1961981"/>
          <a:ext cx="5173093" cy="2171869"/>
        </p:xfrm>
        <a:graphic>
          <a:graphicData uri="http://schemas.openxmlformats.org/presentationml/2006/ole">
            <mc:AlternateContent xmlns:mc="http://schemas.openxmlformats.org/markup-compatibility/2006">
              <mc:Choice xmlns:v="urn:schemas-microsoft-com:vml" Requires="v">
                <p:oleObj spid="_x0000_s48718" name="Equation" r:id="rId3" imgW="3568700" imgH="1562100" progId="Equation.DSMT4">
                  <p:embed/>
                </p:oleObj>
              </mc:Choice>
              <mc:Fallback>
                <p:oleObj name="Equation" r:id="rId3" imgW="3568700" imgH="1562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1961981"/>
                        <a:ext cx="5173093" cy="2171869"/>
                      </a:xfrm>
                      <a:prstGeom prst="rect">
                        <a:avLst/>
                      </a:prstGeom>
                      <a:noFill/>
                      <a:ln>
                        <a:noFill/>
                      </a:ln>
                    </p:spPr>
                  </p:pic>
                </p:oleObj>
              </mc:Fallback>
            </mc:AlternateContent>
          </a:graphicData>
        </a:graphic>
      </p:graphicFrame>
      <p:sp>
        <p:nvSpPr>
          <p:cNvPr id="5" name="左大括号 4"/>
          <p:cNvSpPr/>
          <p:nvPr/>
        </p:nvSpPr>
        <p:spPr>
          <a:xfrm>
            <a:off x="1603375" y="2133600"/>
            <a:ext cx="288925" cy="167798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1276" name="TextBox 25"/>
          <p:cNvSpPr txBox="1">
            <a:spLocks noChangeArrowheads="1"/>
          </p:cNvSpPr>
          <p:nvPr/>
        </p:nvSpPr>
        <p:spPr bwMode="auto">
          <a:xfrm>
            <a:off x="6444208" y="2060848"/>
            <a:ext cx="825748" cy="368300"/>
          </a:xfrm>
          <a:prstGeom prst="rect">
            <a:avLst/>
          </a:prstGeom>
          <a:noFill/>
          <a:ln w="19050">
            <a:solidFill>
              <a:srgbClr val="00B9B1">
                <a:alpha val="81175"/>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1277" name="TextBox 31"/>
          <p:cNvSpPr txBox="1">
            <a:spLocks noChangeArrowheads="1"/>
          </p:cNvSpPr>
          <p:nvPr/>
        </p:nvSpPr>
        <p:spPr bwMode="auto">
          <a:xfrm>
            <a:off x="1009650" y="4284418"/>
            <a:ext cx="5832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a:t>求解得            ，对于            或             对应的向量为支持向量。</a:t>
            </a:r>
          </a:p>
        </p:txBody>
      </p:sp>
      <p:graphicFrame>
        <p:nvGraphicFramePr>
          <p:cNvPr id="11267" name="对象 32"/>
          <p:cNvGraphicFramePr>
            <a:graphicFrameLocks noChangeAspect="1"/>
          </p:cNvGraphicFramePr>
          <p:nvPr>
            <p:extLst>
              <p:ext uri="{D42A27DB-BD31-4B8C-83A1-F6EECF244321}">
                <p14:modId xmlns:p14="http://schemas.microsoft.com/office/powerpoint/2010/main" val="3290376161"/>
              </p:ext>
            </p:extLst>
          </p:nvPr>
        </p:nvGraphicFramePr>
        <p:xfrm>
          <a:off x="1763688" y="4221088"/>
          <a:ext cx="520700" cy="368300"/>
        </p:xfrm>
        <a:graphic>
          <a:graphicData uri="http://schemas.openxmlformats.org/presentationml/2006/ole">
            <mc:AlternateContent xmlns:mc="http://schemas.openxmlformats.org/markup-compatibility/2006">
              <mc:Choice xmlns:v="urn:schemas-microsoft-com:vml" Requires="v">
                <p:oleObj spid="_x0000_s48719" name="Equation" r:id="rId5" imgW="342751" imgH="241195" progId="Equation.DSMT4">
                  <p:embed/>
                </p:oleObj>
              </mc:Choice>
              <mc:Fallback>
                <p:oleObj name="Equation" r:id="rId5" imgW="342751"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4221088"/>
                        <a:ext cx="52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8" name="对象 33"/>
          <p:cNvGraphicFramePr>
            <a:graphicFrameLocks noChangeAspect="1"/>
          </p:cNvGraphicFramePr>
          <p:nvPr>
            <p:extLst>
              <p:ext uri="{D42A27DB-BD31-4B8C-83A1-F6EECF244321}">
                <p14:modId xmlns:p14="http://schemas.microsoft.com/office/powerpoint/2010/main" val="1834309912"/>
              </p:ext>
            </p:extLst>
          </p:nvPr>
        </p:nvGraphicFramePr>
        <p:xfrm>
          <a:off x="2897188" y="4282678"/>
          <a:ext cx="484187" cy="298450"/>
        </p:xfrm>
        <a:graphic>
          <a:graphicData uri="http://schemas.openxmlformats.org/presentationml/2006/ole">
            <mc:AlternateContent xmlns:mc="http://schemas.openxmlformats.org/markup-compatibility/2006">
              <mc:Choice xmlns:v="urn:schemas-microsoft-com:vml" Requires="v">
                <p:oleObj spid="_x0000_s48720" name="Equation" r:id="rId7" imgW="393529" imgH="228501" progId="Equation.DSMT4">
                  <p:embed/>
                </p:oleObj>
              </mc:Choice>
              <mc:Fallback>
                <p:oleObj name="Equation" r:id="rId7" imgW="393529"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7188" y="4282678"/>
                        <a:ext cx="4841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9" name="对象 34"/>
          <p:cNvGraphicFramePr>
            <a:graphicFrameLocks noChangeAspect="1"/>
          </p:cNvGraphicFramePr>
          <p:nvPr>
            <p:extLst>
              <p:ext uri="{D42A27DB-BD31-4B8C-83A1-F6EECF244321}">
                <p14:modId xmlns:p14="http://schemas.microsoft.com/office/powerpoint/2010/main" val="4168242002"/>
              </p:ext>
            </p:extLst>
          </p:nvPr>
        </p:nvGraphicFramePr>
        <p:xfrm>
          <a:off x="3681413" y="4244578"/>
          <a:ext cx="490537" cy="336550"/>
        </p:xfrm>
        <a:graphic>
          <a:graphicData uri="http://schemas.openxmlformats.org/presentationml/2006/ole">
            <mc:AlternateContent xmlns:mc="http://schemas.openxmlformats.org/markup-compatibility/2006">
              <mc:Choice xmlns:v="urn:schemas-microsoft-com:vml" Requires="v">
                <p:oleObj spid="_x0000_s48721" name="Equation" r:id="rId9" imgW="406224" imgH="241195" progId="Equation.DSMT4">
                  <p:embed/>
                </p:oleObj>
              </mc:Choice>
              <mc:Fallback>
                <p:oleObj name="Equation" r:id="rId9" imgW="406224" imgH="24119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1413" y="4244578"/>
                        <a:ext cx="490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3"/>
          <p:cNvSpPr txBox="1">
            <a:spLocks noChangeArrowheads="1"/>
          </p:cNvSpPr>
          <p:nvPr/>
        </p:nvSpPr>
        <p:spPr bwMode="auto">
          <a:xfrm>
            <a:off x="1847867"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300532267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6265863" y="1760538"/>
            <a:ext cx="1279525" cy="369887"/>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00" name="TextBox 7"/>
          <p:cNvSpPr txBox="1">
            <a:spLocks noChangeArrowheads="1"/>
          </p:cNvSpPr>
          <p:nvPr/>
        </p:nvSpPr>
        <p:spPr bwMode="auto">
          <a:xfrm>
            <a:off x="6323013" y="1760538"/>
            <a:ext cx="12811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给定样本集</a:t>
            </a:r>
          </a:p>
        </p:txBody>
      </p:sp>
      <p:sp>
        <p:nvSpPr>
          <p:cNvPr id="10" name="流程图: 过程 9"/>
          <p:cNvSpPr/>
          <p:nvPr/>
        </p:nvSpPr>
        <p:spPr>
          <a:xfrm>
            <a:off x="5492750" y="2449513"/>
            <a:ext cx="2825750" cy="368300"/>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02" name="TextBox 12"/>
          <p:cNvSpPr txBox="1">
            <a:spLocks noChangeArrowheads="1"/>
          </p:cNvSpPr>
          <p:nvPr/>
        </p:nvSpPr>
        <p:spPr bwMode="auto">
          <a:xfrm>
            <a:off x="5478463" y="2463800"/>
            <a:ext cx="28082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选择合适的精度     、</a:t>
            </a:r>
            <a:r>
              <a:rPr lang="en-US" altLang="zh-CN" sz="1600"/>
              <a:t>C</a:t>
            </a:r>
            <a:r>
              <a:rPr lang="zh-CN" altLang="en-US" sz="1600"/>
              <a:t>、</a:t>
            </a:r>
          </a:p>
        </p:txBody>
      </p:sp>
      <p:graphicFrame>
        <p:nvGraphicFramePr>
          <p:cNvPr id="12290" name="对象 13"/>
          <p:cNvGraphicFramePr>
            <a:graphicFrameLocks noChangeAspect="1"/>
          </p:cNvGraphicFramePr>
          <p:nvPr/>
        </p:nvGraphicFramePr>
        <p:xfrm>
          <a:off x="7058025" y="2563813"/>
          <a:ext cx="171450" cy="238125"/>
        </p:xfrm>
        <a:graphic>
          <a:graphicData uri="http://schemas.openxmlformats.org/presentationml/2006/ole">
            <mc:AlternateContent xmlns:mc="http://schemas.openxmlformats.org/markup-compatibility/2006">
              <mc:Choice xmlns:v="urn:schemas-microsoft-com:vml" Requires="v">
                <p:oleObj spid="_x0000_s49889" name="Equation" r:id="rId3" imgW="126835" imgH="139518" progId="Equation.DSMT4">
                  <p:embed/>
                </p:oleObj>
              </mc:Choice>
              <mc:Fallback>
                <p:oleObj name="Equation" r:id="rId3" imgW="126835" imgH="139518"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025" y="2563813"/>
                        <a:ext cx="171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流程图: 过程 14"/>
          <p:cNvSpPr/>
          <p:nvPr/>
        </p:nvSpPr>
        <p:spPr>
          <a:xfrm>
            <a:off x="5895975" y="3168650"/>
            <a:ext cx="2079625" cy="369888"/>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304" name="TextBox 15"/>
          <p:cNvSpPr txBox="1">
            <a:spLocks noChangeArrowheads="1"/>
          </p:cNvSpPr>
          <p:nvPr/>
        </p:nvSpPr>
        <p:spPr bwMode="auto">
          <a:xfrm>
            <a:off x="5856288" y="3168650"/>
            <a:ext cx="2098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求解对偶化最优问题</a:t>
            </a:r>
          </a:p>
        </p:txBody>
      </p:sp>
      <p:graphicFrame>
        <p:nvGraphicFramePr>
          <p:cNvPr id="12291" name="对象 22"/>
          <p:cNvGraphicFramePr>
            <a:graphicFrameLocks noChangeAspect="1"/>
          </p:cNvGraphicFramePr>
          <p:nvPr/>
        </p:nvGraphicFramePr>
        <p:xfrm>
          <a:off x="5862638" y="3894138"/>
          <a:ext cx="485775" cy="288925"/>
        </p:xfrm>
        <a:graphic>
          <a:graphicData uri="http://schemas.openxmlformats.org/presentationml/2006/ole">
            <mc:AlternateContent xmlns:mc="http://schemas.openxmlformats.org/markup-compatibility/2006">
              <mc:Choice xmlns:v="urn:schemas-microsoft-com:vml" Requires="v">
                <p:oleObj spid="_x0000_s49890" name="Equation" r:id="rId5" imgW="393529" imgH="228501" progId="Equation.DSMT4">
                  <p:embed/>
                </p:oleObj>
              </mc:Choice>
              <mc:Fallback>
                <p:oleObj name="Equation" r:id="rId5" imgW="393529"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2638" y="3894138"/>
                        <a:ext cx="485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对象 23"/>
          <p:cNvGraphicFramePr>
            <a:graphicFrameLocks noChangeAspect="1"/>
          </p:cNvGraphicFramePr>
          <p:nvPr/>
        </p:nvGraphicFramePr>
        <p:xfrm>
          <a:off x="7058025" y="3894138"/>
          <a:ext cx="1546225" cy="288925"/>
        </p:xfrm>
        <a:graphic>
          <a:graphicData uri="http://schemas.openxmlformats.org/presentationml/2006/ole">
            <mc:AlternateContent xmlns:mc="http://schemas.openxmlformats.org/markup-compatibility/2006">
              <mc:Choice xmlns:v="urn:schemas-microsoft-com:vml" Requires="v">
                <p:oleObj spid="_x0000_s49891" name="Equation" r:id="rId7" imgW="1180588" imgH="241195" progId="Equation.DSMT4">
                  <p:embed/>
                </p:oleObj>
              </mc:Choice>
              <mc:Fallback>
                <p:oleObj name="Equation" r:id="rId7" imgW="1180588" imgH="24119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8025" y="3894138"/>
                        <a:ext cx="15462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5" name="TextBox 24"/>
          <p:cNvSpPr txBox="1">
            <a:spLocks noChangeArrowheads="1"/>
          </p:cNvSpPr>
          <p:nvPr/>
        </p:nvSpPr>
        <p:spPr bwMode="auto">
          <a:xfrm>
            <a:off x="5492750" y="4662488"/>
            <a:ext cx="282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   构造线性硬                  超平面</a:t>
            </a:r>
          </a:p>
        </p:txBody>
      </p:sp>
      <p:cxnSp>
        <p:nvCxnSpPr>
          <p:cNvPr id="27" name="直接箭头连接符 26"/>
          <p:cNvCxnSpPr/>
          <p:nvPr/>
        </p:nvCxnSpPr>
        <p:spPr>
          <a:xfrm flipH="1">
            <a:off x="6894513" y="2130425"/>
            <a:ext cx="0" cy="319088"/>
          </a:xfrm>
          <a:prstGeom prst="straightConnector1">
            <a:avLst/>
          </a:prstGeom>
          <a:ln w="12700">
            <a:solidFill>
              <a:srgbClr val="00B9B1">
                <a:alpha val="8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6877050" y="2817813"/>
            <a:ext cx="3175" cy="350837"/>
          </a:xfrm>
          <a:prstGeom prst="straightConnector1">
            <a:avLst/>
          </a:prstGeom>
          <a:ln w="12700">
            <a:solidFill>
              <a:srgbClr val="00B9B1">
                <a:alpha val="8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6881813" y="3538538"/>
            <a:ext cx="7937" cy="295275"/>
          </a:xfrm>
          <a:prstGeom prst="straightConnector1">
            <a:avLst/>
          </a:prstGeom>
          <a:ln w="12700">
            <a:solidFill>
              <a:srgbClr val="00B9B1">
                <a:alpha val="8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881813" y="4222750"/>
            <a:ext cx="3175" cy="420688"/>
          </a:xfrm>
          <a:prstGeom prst="straightConnector1">
            <a:avLst/>
          </a:prstGeom>
          <a:ln w="12700">
            <a:solidFill>
              <a:srgbClr val="00B9B1">
                <a:alpha val="80000"/>
              </a:srgb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293" name="对象 1"/>
          <p:cNvGraphicFramePr>
            <a:graphicFrameLocks noChangeAspect="1"/>
          </p:cNvGraphicFramePr>
          <p:nvPr/>
        </p:nvGraphicFramePr>
        <p:xfrm>
          <a:off x="6804025" y="4724400"/>
          <a:ext cx="630238" cy="212725"/>
        </p:xfrm>
        <a:graphic>
          <a:graphicData uri="http://schemas.openxmlformats.org/presentationml/2006/ole">
            <mc:AlternateContent xmlns:mc="http://schemas.openxmlformats.org/markup-compatibility/2006">
              <mc:Choice xmlns:v="urn:schemas-microsoft-com:vml" Requires="v">
                <p:oleObj spid="_x0000_s49892" name="Equation" r:id="rId9" imgW="558558" imgH="177723" progId="Equation.DSMT4">
                  <p:embed/>
                </p:oleObj>
              </mc:Choice>
              <mc:Fallback>
                <p:oleObj name="Equation" r:id="rId9" imgW="558558" imgH="17772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4025" y="4724400"/>
                        <a:ext cx="6302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31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00" y="3570288"/>
            <a:ext cx="49911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流程图: 过程 18"/>
          <p:cNvSpPr/>
          <p:nvPr/>
        </p:nvSpPr>
        <p:spPr>
          <a:xfrm>
            <a:off x="5365750" y="3854450"/>
            <a:ext cx="3384550" cy="368300"/>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流程图: 过程 17"/>
          <p:cNvSpPr/>
          <p:nvPr/>
        </p:nvSpPr>
        <p:spPr>
          <a:xfrm>
            <a:off x="5510213" y="4645025"/>
            <a:ext cx="3024187" cy="369888"/>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12294" name="对象 2"/>
          <p:cNvGraphicFramePr>
            <a:graphicFrameLocks noChangeAspect="1"/>
          </p:cNvGraphicFramePr>
          <p:nvPr/>
        </p:nvGraphicFramePr>
        <p:xfrm>
          <a:off x="7616825" y="2528888"/>
          <a:ext cx="688975" cy="288925"/>
        </p:xfrm>
        <a:graphic>
          <a:graphicData uri="http://schemas.openxmlformats.org/presentationml/2006/ole">
            <mc:AlternateContent xmlns:mc="http://schemas.openxmlformats.org/markup-compatibility/2006">
              <mc:Choice xmlns:v="urn:schemas-microsoft-com:vml" Requires="v">
                <p:oleObj spid="_x0000_s49893" name="Equation" r:id="rId12" imgW="583947" imgH="241195" progId="Equation.DSMT4">
                  <p:embed/>
                </p:oleObj>
              </mc:Choice>
              <mc:Fallback>
                <p:oleObj name="Equation" r:id="rId12" imgW="583947" imgH="241195"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6825" y="2528888"/>
                        <a:ext cx="6889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313"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475" y="1654175"/>
            <a:ext cx="47529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4" name="TextBox 21"/>
          <p:cNvSpPr txBox="1">
            <a:spLocks noChangeArrowheads="1"/>
          </p:cNvSpPr>
          <p:nvPr/>
        </p:nvSpPr>
        <p:spPr bwMode="auto">
          <a:xfrm>
            <a:off x="5284788" y="3876675"/>
            <a:ext cx="3384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选择           ，计算</a:t>
            </a:r>
          </a:p>
        </p:txBody>
      </p:sp>
      <p:pic>
        <p:nvPicPr>
          <p:cNvPr id="12315"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3588" y="4710113"/>
            <a:ext cx="36004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6" name="Picture 5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9463" y="2919413"/>
            <a:ext cx="11620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7" name="Picture 5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87550" y="2874963"/>
            <a:ext cx="15525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
          <p:cNvSpPr txBox="1">
            <a:spLocks noChangeArrowheads="1"/>
          </p:cNvSpPr>
          <p:nvPr/>
        </p:nvSpPr>
        <p:spPr bwMode="auto">
          <a:xfrm>
            <a:off x="1847867"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3157094051"/>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流程图: 库存数据 32"/>
          <p:cNvSpPr/>
          <p:nvPr/>
        </p:nvSpPr>
        <p:spPr>
          <a:xfrm>
            <a:off x="971550" y="981075"/>
            <a:ext cx="863600" cy="43815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331" name="TextBox 16"/>
          <p:cNvSpPr txBox="1">
            <a:spLocks noChangeArrowheads="1"/>
          </p:cNvSpPr>
          <p:nvPr/>
        </p:nvSpPr>
        <p:spPr bwMode="auto">
          <a:xfrm>
            <a:off x="1116013" y="1628775"/>
            <a:ext cx="712787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1600"/>
              <a:t>在硬                ，                中，需要事先确定参数         ，在某些情况下，选择合适的       是困难的，引入自动计算      的               ，在               原问题的基础上引入参数     ，得                原始问题：          </a:t>
            </a:r>
          </a:p>
        </p:txBody>
      </p:sp>
      <p:graphicFrame>
        <p:nvGraphicFramePr>
          <p:cNvPr id="13314" name="对象 36"/>
          <p:cNvGraphicFramePr>
            <a:graphicFrameLocks noChangeAspect="1"/>
          </p:cNvGraphicFramePr>
          <p:nvPr/>
        </p:nvGraphicFramePr>
        <p:xfrm>
          <a:off x="1619250" y="1700213"/>
          <a:ext cx="698500" cy="233362"/>
        </p:xfrm>
        <a:graphic>
          <a:graphicData uri="http://schemas.openxmlformats.org/presentationml/2006/ole">
            <mc:AlternateContent xmlns:mc="http://schemas.openxmlformats.org/markup-compatibility/2006">
              <mc:Choice xmlns:v="urn:schemas-microsoft-com:vml" Requires="v">
                <p:oleObj spid="_x0000_s165606" name="Equation" r:id="rId3" imgW="532937" imgH="177646" progId="Equation.DSMT4">
                  <p:embed/>
                </p:oleObj>
              </mc:Choice>
              <mc:Fallback>
                <p:oleObj name="Equation" r:id="rId3" imgW="532937" imgH="17764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700213"/>
                        <a:ext cx="6985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5" name="对象 37"/>
          <p:cNvGraphicFramePr>
            <a:graphicFrameLocks noChangeAspect="1"/>
          </p:cNvGraphicFramePr>
          <p:nvPr/>
        </p:nvGraphicFramePr>
        <p:xfrm>
          <a:off x="2581275" y="1700213"/>
          <a:ext cx="630238" cy="212725"/>
        </p:xfrm>
        <a:graphic>
          <a:graphicData uri="http://schemas.openxmlformats.org/presentationml/2006/ole">
            <mc:AlternateContent xmlns:mc="http://schemas.openxmlformats.org/markup-compatibility/2006">
              <mc:Choice xmlns:v="urn:schemas-microsoft-com:vml" Requires="v">
                <p:oleObj spid="_x0000_s165607" name="Equation" r:id="rId5" imgW="558558" imgH="177723" progId="Equation.DSMT4">
                  <p:embed/>
                </p:oleObj>
              </mc:Choice>
              <mc:Fallback>
                <p:oleObj name="Equation" r:id="rId5" imgW="558558" imgH="17772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1275" y="1700213"/>
                        <a:ext cx="6302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6" name="对象 38"/>
          <p:cNvGraphicFramePr>
            <a:graphicFrameLocks noChangeAspect="1"/>
          </p:cNvGraphicFramePr>
          <p:nvPr/>
        </p:nvGraphicFramePr>
        <p:xfrm>
          <a:off x="5435600" y="1700213"/>
          <a:ext cx="171450" cy="238125"/>
        </p:xfrm>
        <a:graphic>
          <a:graphicData uri="http://schemas.openxmlformats.org/presentationml/2006/ole">
            <mc:AlternateContent xmlns:mc="http://schemas.openxmlformats.org/markup-compatibility/2006">
              <mc:Choice xmlns:v="urn:schemas-microsoft-com:vml" Requires="v">
                <p:oleObj spid="_x0000_s165608" name="Equation" r:id="rId7" imgW="126835" imgH="139518" progId="Equation.DSMT4">
                  <p:embed/>
                </p:oleObj>
              </mc:Choice>
              <mc:Fallback>
                <p:oleObj name="Equation" r:id="rId7" imgW="126835" imgH="13951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1700213"/>
                        <a:ext cx="171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对象 39"/>
          <p:cNvGraphicFramePr>
            <a:graphicFrameLocks noChangeAspect="1"/>
          </p:cNvGraphicFramePr>
          <p:nvPr/>
        </p:nvGraphicFramePr>
        <p:xfrm>
          <a:off x="1663700" y="1998663"/>
          <a:ext cx="171450" cy="238125"/>
        </p:xfrm>
        <a:graphic>
          <a:graphicData uri="http://schemas.openxmlformats.org/presentationml/2006/ole">
            <mc:AlternateContent xmlns:mc="http://schemas.openxmlformats.org/markup-compatibility/2006">
              <mc:Choice xmlns:v="urn:schemas-microsoft-com:vml" Requires="v">
                <p:oleObj spid="_x0000_s165609" name="Equation" r:id="rId9" imgW="126835" imgH="139518" progId="Equation.DSMT4">
                  <p:embed/>
                </p:oleObj>
              </mc:Choice>
              <mc:Fallback>
                <p:oleObj name="Equation" r:id="rId9" imgW="126835" imgH="13951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3700" y="1998663"/>
                        <a:ext cx="171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对象 40"/>
          <p:cNvGraphicFramePr>
            <a:graphicFrameLocks noChangeAspect="1"/>
          </p:cNvGraphicFramePr>
          <p:nvPr/>
        </p:nvGraphicFramePr>
        <p:xfrm>
          <a:off x="4211638" y="1998663"/>
          <a:ext cx="171450" cy="238125"/>
        </p:xfrm>
        <a:graphic>
          <a:graphicData uri="http://schemas.openxmlformats.org/presentationml/2006/ole">
            <mc:AlternateContent xmlns:mc="http://schemas.openxmlformats.org/markup-compatibility/2006">
              <mc:Choice xmlns:v="urn:schemas-microsoft-com:vml" Requires="v">
                <p:oleObj spid="_x0000_s165610" name="Equation" r:id="rId10" imgW="126835" imgH="139518" progId="Equation.DSMT4">
                  <p:embed/>
                </p:oleObj>
              </mc:Choice>
              <mc:Fallback>
                <p:oleObj name="Equation" r:id="rId10" imgW="126835" imgH="13951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1638" y="1998663"/>
                        <a:ext cx="171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9" name="对象 41"/>
          <p:cNvGraphicFramePr>
            <a:graphicFrameLocks noChangeAspect="1"/>
          </p:cNvGraphicFramePr>
          <p:nvPr/>
        </p:nvGraphicFramePr>
        <p:xfrm>
          <a:off x="1000125" y="1082675"/>
          <a:ext cx="679450" cy="233363"/>
        </p:xfrm>
        <a:graphic>
          <a:graphicData uri="http://schemas.openxmlformats.org/presentationml/2006/ole">
            <mc:AlternateContent xmlns:mc="http://schemas.openxmlformats.org/markup-compatibility/2006">
              <mc:Choice xmlns:v="urn:schemas-microsoft-com:vml" Requires="v">
                <p:oleObj spid="_x0000_s165611" name="Equation" r:id="rId11" imgW="545626" imgH="177646" progId="Equation.DSMT4">
                  <p:embed/>
                </p:oleObj>
              </mc:Choice>
              <mc:Fallback>
                <p:oleObj name="Equation" r:id="rId11" imgW="545626"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0125" y="1082675"/>
                        <a:ext cx="6794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0" name="对象 42"/>
          <p:cNvGraphicFramePr>
            <a:graphicFrameLocks noChangeAspect="1"/>
          </p:cNvGraphicFramePr>
          <p:nvPr/>
        </p:nvGraphicFramePr>
        <p:xfrm>
          <a:off x="4679950" y="2000250"/>
          <a:ext cx="679450" cy="233363"/>
        </p:xfrm>
        <a:graphic>
          <a:graphicData uri="http://schemas.openxmlformats.org/presentationml/2006/ole">
            <mc:AlternateContent xmlns:mc="http://schemas.openxmlformats.org/markup-compatibility/2006">
              <mc:Choice xmlns:v="urn:schemas-microsoft-com:vml" Requires="v">
                <p:oleObj spid="_x0000_s165612" name="Equation" r:id="rId13" imgW="545626" imgH="177646" progId="Equation.DSMT4">
                  <p:embed/>
                </p:oleObj>
              </mc:Choice>
              <mc:Fallback>
                <p:oleObj name="Equation" r:id="rId13" imgW="545626"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9950" y="2000250"/>
                        <a:ext cx="6794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对象 43"/>
          <p:cNvGraphicFramePr>
            <a:graphicFrameLocks noChangeAspect="1"/>
          </p:cNvGraphicFramePr>
          <p:nvPr/>
        </p:nvGraphicFramePr>
        <p:xfrm>
          <a:off x="5795963" y="2011363"/>
          <a:ext cx="630237" cy="212725"/>
        </p:xfrm>
        <a:graphic>
          <a:graphicData uri="http://schemas.openxmlformats.org/presentationml/2006/ole">
            <mc:AlternateContent xmlns:mc="http://schemas.openxmlformats.org/markup-compatibility/2006">
              <mc:Choice xmlns:v="urn:schemas-microsoft-com:vml" Requires="v">
                <p:oleObj spid="_x0000_s165613" name="Equation" r:id="rId14" imgW="558558" imgH="177723" progId="Equation.DSMT4">
                  <p:embed/>
                </p:oleObj>
              </mc:Choice>
              <mc:Fallback>
                <p:oleObj name="Equation" r:id="rId14" imgW="558558" imgH="17772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963" y="2011363"/>
                        <a:ext cx="6302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对象 44"/>
          <p:cNvGraphicFramePr>
            <a:graphicFrameLocks noChangeAspect="1"/>
          </p:cNvGraphicFramePr>
          <p:nvPr/>
        </p:nvGraphicFramePr>
        <p:xfrm>
          <a:off x="1835150" y="2357438"/>
          <a:ext cx="273050" cy="212725"/>
        </p:xfrm>
        <a:graphic>
          <a:graphicData uri="http://schemas.openxmlformats.org/presentationml/2006/ole">
            <mc:AlternateContent xmlns:mc="http://schemas.openxmlformats.org/markup-compatibility/2006">
              <mc:Choice xmlns:v="urn:schemas-microsoft-com:vml" Requires="v">
                <p:oleObj spid="_x0000_s165614" name="Equation" r:id="rId15" imgW="114201" imgH="139579" progId="Equation.DSMT4">
                  <p:embed/>
                </p:oleObj>
              </mc:Choice>
              <mc:Fallback>
                <p:oleObj name="Equation" r:id="rId15" imgW="114201" imgH="13957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150" y="2357438"/>
                        <a:ext cx="2730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3" name="对象 45"/>
          <p:cNvGraphicFramePr>
            <a:graphicFrameLocks noChangeAspect="1"/>
          </p:cNvGraphicFramePr>
          <p:nvPr/>
        </p:nvGraphicFramePr>
        <p:xfrm>
          <a:off x="2466975" y="2276475"/>
          <a:ext cx="679450" cy="233363"/>
        </p:xfrm>
        <a:graphic>
          <a:graphicData uri="http://schemas.openxmlformats.org/presentationml/2006/ole">
            <mc:AlternateContent xmlns:mc="http://schemas.openxmlformats.org/markup-compatibility/2006">
              <mc:Choice xmlns:v="urn:schemas-microsoft-com:vml" Requires="v">
                <p:oleObj spid="_x0000_s165615" name="Equation" r:id="rId17" imgW="545626" imgH="177646" progId="Equation.DSMT4">
                  <p:embed/>
                </p:oleObj>
              </mc:Choice>
              <mc:Fallback>
                <p:oleObj name="Equation" r:id="rId17" imgW="545626" imgH="177646"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6975" y="2276475"/>
                        <a:ext cx="6794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4" name="对象 46"/>
          <p:cNvGraphicFramePr>
            <a:graphicFrameLocks noChangeAspect="1"/>
          </p:cNvGraphicFramePr>
          <p:nvPr/>
        </p:nvGraphicFramePr>
        <p:xfrm>
          <a:off x="2449513" y="2708275"/>
          <a:ext cx="4425950" cy="1728788"/>
        </p:xfrm>
        <a:graphic>
          <a:graphicData uri="http://schemas.openxmlformats.org/presentationml/2006/ole">
            <mc:AlternateContent xmlns:mc="http://schemas.openxmlformats.org/markup-compatibility/2006">
              <mc:Choice xmlns:v="urn:schemas-microsoft-com:vml" Requires="v">
                <p:oleObj spid="_x0000_s165616" name="Equation" r:id="rId18" imgW="2679700" imgH="1143000" progId="Equation.DSMT4">
                  <p:embed/>
                </p:oleObj>
              </mc:Choice>
              <mc:Fallback>
                <p:oleObj name="Equation" r:id="rId18" imgW="2679700" imgH="114300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49513" y="2708275"/>
                        <a:ext cx="442595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燕尾形 48"/>
          <p:cNvSpPr/>
          <p:nvPr/>
        </p:nvSpPr>
        <p:spPr>
          <a:xfrm rot="5400000">
            <a:off x="3996531" y="4371182"/>
            <a:ext cx="339725" cy="484188"/>
          </a:xfrm>
          <a:prstGeom prst="chevr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aphicFrame>
        <p:nvGraphicFramePr>
          <p:cNvPr id="13325" name="对象 49"/>
          <p:cNvGraphicFramePr>
            <a:graphicFrameLocks noChangeAspect="1"/>
          </p:cNvGraphicFramePr>
          <p:nvPr/>
        </p:nvGraphicFramePr>
        <p:xfrm>
          <a:off x="2627313" y="4724400"/>
          <a:ext cx="4537075" cy="2127250"/>
        </p:xfrm>
        <a:graphic>
          <a:graphicData uri="http://schemas.openxmlformats.org/presentationml/2006/ole">
            <mc:AlternateContent xmlns:mc="http://schemas.openxmlformats.org/markup-compatibility/2006">
              <mc:Choice xmlns:v="urn:schemas-microsoft-com:vml" Requires="v">
                <p:oleObj spid="_x0000_s165617" name="Equation" r:id="rId20" imgW="3568700" imgH="1574800" progId="Equation.DSMT4">
                  <p:embed/>
                </p:oleObj>
              </mc:Choice>
              <mc:Fallback>
                <p:oleObj name="Equation" r:id="rId20" imgW="3568700" imgH="15748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27313" y="4724400"/>
                        <a:ext cx="4537075"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左大括号 50"/>
          <p:cNvSpPr/>
          <p:nvPr/>
        </p:nvSpPr>
        <p:spPr>
          <a:xfrm>
            <a:off x="2195513" y="5084763"/>
            <a:ext cx="276225" cy="15621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p>
        </p:txBody>
      </p:sp>
      <p:sp>
        <p:nvSpPr>
          <p:cNvPr id="13334" name="TextBox 51"/>
          <p:cNvSpPr txBox="1">
            <a:spLocks noChangeArrowheads="1"/>
          </p:cNvSpPr>
          <p:nvPr/>
        </p:nvSpPr>
        <p:spPr bwMode="auto">
          <a:xfrm>
            <a:off x="4592638" y="4405313"/>
            <a:ext cx="1873250" cy="339725"/>
          </a:xfrm>
          <a:prstGeom prst="rect">
            <a:avLst/>
          </a:prstGeom>
          <a:solidFill>
            <a:srgbClr val="00B9B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对偶并引入核函数</a:t>
            </a:r>
          </a:p>
        </p:txBody>
      </p:sp>
      <p:sp>
        <p:nvSpPr>
          <p:cNvPr id="23" name="TextBox 3"/>
          <p:cNvSpPr txBox="1">
            <a:spLocks noChangeArrowheads="1"/>
          </p:cNvSpPr>
          <p:nvPr/>
        </p:nvSpPr>
        <p:spPr bwMode="auto">
          <a:xfrm>
            <a:off x="1847867"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2294959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3"/>
          <p:cNvSpPr txBox="1">
            <a:spLocks noChangeArrowheads="1"/>
          </p:cNvSpPr>
          <p:nvPr/>
        </p:nvSpPr>
        <p:spPr bwMode="auto">
          <a:xfrm>
            <a:off x="250825" y="333375"/>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1.6  </a:t>
            </a:r>
            <a:r>
              <a:rPr lang="zh-CN" altLang="en-US"/>
              <a:t>总结：软件可靠性需求</a:t>
            </a:r>
          </a:p>
        </p:txBody>
      </p:sp>
      <p:sp>
        <p:nvSpPr>
          <p:cNvPr id="25604" name="Rectangle 4"/>
          <p:cNvSpPr>
            <a:spLocks noChangeArrowheads="1"/>
          </p:cNvSpPr>
          <p:nvPr/>
        </p:nvSpPr>
        <p:spPr bwMode="auto">
          <a:xfrm>
            <a:off x="828675" y="1274763"/>
            <a:ext cx="7704138" cy="4894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defRPr/>
            </a:pPr>
            <a:r>
              <a:rPr lang="en-US" altLang="zh-CN" sz="2400" dirty="0">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通过软件业界和可靠性工程界的不懈努力，软件可靠性工程得到广泛的研究和实践，取得了显著成效。但直到今天，开发足够可靠的软件并测试和验证其可靠性，仍然是非常困难的问题。</a:t>
            </a:r>
            <a:endParaRPr lang="en-US" altLang="zh-CN" sz="2400" dirty="0">
              <a:latin typeface="黑体" panose="02010609060101010101" pitchFamily="49" charset="-122"/>
              <a:ea typeface="黑体" panose="02010609060101010101" pitchFamily="49" charset="-122"/>
            </a:endParaRPr>
          </a:p>
          <a:p>
            <a:pPr marL="800100" lvl="1" indent="-342900">
              <a:spcBef>
                <a:spcPts val="1200"/>
              </a:spcBef>
              <a:buFont typeface="Wingdings" pitchFamily="2" charset="2"/>
              <a:buChar char="p"/>
              <a:defRPr/>
            </a:pPr>
            <a:r>
              <a:rPr lang="zh-CN" altLang="en-US" sz="2200" dirty="0">
                <a:latin typeface="黑体" panose="02010609060101010101" pitchFamily="49" charset="-122"/>
                <a:ea typeface="黑体" panose="02010609060101010101" pitchFamily="49" charset="-122"/>
              </a:rPr>
              <a:t>日益增长的需求</a:t>
            </a:r>
            <a:endParaRPr lang="en-US" altLang="zh-CN" sz="2200" dirty="0">
              <a:latin typeface="黑体" panose="02010609060101010101" pitchFamily="49" charset="-122"/>
              <a:ea typeface="黑体" panose="02010609060101010101" pitchFamily="49" charset="-122"/>
            </a:endParaRPr>
          </a:p>
          <a:p>
            <a:pPr>
              <a:spcBef>
                <a:spcPts val="1200"/>
              </a:spcBef>
              <a:defRPr/>
            </a:pPr>
            <a:r>
              <a:rPr lang="en-US" altLang="zh-CN" sz="2200" dirty="0">
                <a:latin typeface="黑体" panose="02010609060101010101" pitchFamily="49" charset="-122"/>
                <a:ea typeface="黑体" panose="02010609060101010101" pitchFamily="49" charset="-122"/>
              </a:rPr>
              <a:t>    </a:t>
            </a:r>
            <a:r>
              <a:rPr lang="zh-CN" altLang="en-US" sz="2200" b="1" dirty="0">
                <a:latin typeface="华文仿宋" panose="02010600040101010101" pitchFamily="2" charset="-122"/>
                <a:ea typeface="华文仿宋" panose="02010600040101010101" pitchFamily="2" charset="-122"/>
              </a:rPr>
              <a:t>软件应具有检定合格的可靠性，如武器装备系统、载人航天系统、核安全控制系统等无不对软件可靠性提出了前所未有的高要求。</a:t>
            </a:r>
            <a:endParaRPr lang="en-US" altLang="zh-CN" sz="2200" b="1" dirty="0">
              <a:latin typeface="华文仿宋" panose="02010600040101010101" pitchFamily="2" charset="-122"/>
              <a:ea typeface="华文仿宋" panose="02010600040101010101" pitchFamily="2" charset="-122"/>
            </a:endParaRPr>
          </a:p>
          <a:p>
            <a:pPr marL="800100" lvl="1" indent="-342900">
              <a:spcBef>
                <a:spcPts val="1200"/>
              </a:spcBef>
              <a:buFont typeface="Wingdings" pitchFamily="2" charset="2"/>
              <a:buChar char="p"/>
              <a:defRPr/>
            </a:pPr>
            <a:r>
              <a:rPr lang="zh-CN" altLang="en-US" sz="2200" dirty="0">
                <a:latin typeface="黑体" panose="02010609060101010101" pitchFamily="49" charset="-122"/>
                <a:ea typeface="黑体" panose="02010609060101010101" pitchFamily="49" charset="-122"/>
              </a:rPr>
              <a:t>市场对其可靠性要求也越来越高</a:t>
            </a:r>
            <a:endParaRPr lang="en-US" altLang="zh-CN" sz="2200" dirty="0">
              <a:latin typeface="黑体" panose="02010609060101010101" pitchFamily="49" charset="-122"/>
              <a:ea typeface="黑体" panose="02010609060101010101" pitchFamily="49" charset="-122"/>
            </a:endParaRPr>
          </a:p>
          <a:p>
            <a:pPr>
              <a:spcBef>
                <a:spcPts val="1200"/>
              </a:spcBef>
              <a:defRPr/>
            </a:pPr>
            <a:r>
              <a:rPr lang="zh-CN" altLang="en-US" sz="2200" dirty="0">
                <a:latin typeface="黑体" panose="02010609060101010101" pitchFamily="49" charset="-122"/>
                <a:ea typeface="黑体" panose="02010609060101010101" pitchFamily="49" charset="-122"/>
              </a:rPr>
              <a:t>    </a:t>
            </a:r>
            <a:r>
              <a:rPr lang="zh-CN" altLang="en-US" sz="2200" b="1" dirty="0">
                <a:latin typeface="华文仿宋" panose="02010600040101010101" pitchFamily="2" charset="-122"/>
                <a:ea typeface="华文仿宋" panose="02010600040101010101" pitchFamily="2" charset="-122"/>
              </a:rPr>
              <a:t>不能保证软件可靠性水平哪怕是在一段时间的将来是足够的，四十多年前就已波及到全世界范围的</a:t>
            </a:r>
            <a:r>
              <a:rPr lang="zh-CN" altLang="en-US" sz="2200" b="1" dirty="0">
                <a:solidFill>
                  <a:srgbClr val="FF0000"/>
                </a:solidFill>
                <a:latin typeface="华文仿宋" panose="02010600040101010101" pitchFamily="2" charset="-122"/>
                <a:ea typeface="华文仿宋" panose="02010600040101010101" pitchFamily="2" charset="-122"/>
              </a:rPr>
              <a:t>软件危机</a:t>
            </a:r>
            <a:r>
              <a:rPr lang="zh-CN" altLang="en-US" sz="2200" b="1" dirty="0">
                <a:latin typeface="华文仿宋" panose="02010600040101010101" pitchFamily="2" charset="-122"/>
                <a:ea typeface="华文仿宋" panose="02010600040101010101" pitchFamily="2" charset="-122"/>
              </a:rPr>
              <a:t>，直到今天依然是我们难以逾越的障碍。</a:t>
            </a:r>
          </a:p>
        </p:txBody>
      </p:sp>
    </p:spTree>
    <p:extLst>
      <p:ext uri="{BB962C8B-B14F-4D97-AF65-F5344CB8AC3E}">
        <p14:creationId xmlns:p14="http://schemas.microsoft.com/office/powerpoint/2010/main" val="1241539237"/>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五边形 8"/>
          <p:cNvSpPr/>
          <p:nvPr/>
        </p:nvSpPr>
        <p:spPr>
          <a:xfrm>
            <a:off x="3762375" y="3230563"/>
            <a:ext cx="960438"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rPr>
              <a:t>总结</a:t>
            </a:r>
          </a:p>
        </p:txBody>
      </p:sp>
      <p:sp>
        <p:nvSpPr>
          <p:cNvPr id="13" name="正五边形 12"/>
          <p:cNvSpPr/>
          <p:nvPr/>
        </p:nvSpPr>
        <p:spPr>
          <a:xfrm rot="10800000">
            <a:off x="3781425" y="2060575"/>
            <a:ext cx="958850"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正五边形 13"/>
          <p:cNvSpPr/>
          <p:nvPr/>
        </p:nvSpPr>
        <p:spPr>
          <a:xfrm rot="16200000">
            <a:off x="5101431" y="3326607"/>
            <a:ext cx="960437"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solidFill>
                <a:schemeClr val="tx1"/>
              </a:solidFill>
            </a:endParaRPr>
          </a:p>
        </p:txBody>
      </p:sp>
      <p:sp>
        <p:nvSpPr>
          <p:cNvPr id="17" name="正五边形 16"/>
          <p:cNvSpPr/>
          <p:nvPr/>
        </p:nvSpPr>
        <p:spPr>
          <a:xfrm rot="5197747">
            <a:off x="2499519" y="3353594"/>
            <a:ext cx="960438"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8" name="正五边形 17"/>
          <p:cNvSpPr/>
          <p:nvPr/>
        </p:nvSpPr>
        <p:spPr>
          <a:xfrm>
            <a:off x="3762375" y="4365625"/>
            <a:ext cx="960438"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graphicFrame>
        <p:nvGraphicFramePr>
          <p:cNvPr id="19" name="对象 18"/>
          <p:cNvGraphicFramePr>
            <a:graphicFrameLocks noChangeAspect="1"/>
          </p:cNvGraphicFramePr>
          <p:nvPr/>
        </p:nvGraphicFramePr>
        <p:xfrm>
          <a:off x="5232400" y="3649663"/>
          <a:ext cx="698500" cy="268287"/>
        </p:xfrm>
        <a:graphic>
          <a:graphicData uri="http://schemas.openxmlformats.org/presentationml/2006/ole">
            <mc:AlternateContent xmlns:mc="http://schemas.openxmlformats.org/markup-compatibility/2006">
              <mc:Choice xmlns:v="urn:schemas-microsoft-com:vml" Requires="v">
                <p:oleObj spid="_x0000_s51643" name="Equation" r:id="rId3" imgW="532937" imgH="177646" progId="Equation.DSMT4">
                  <p:embed/>
                </p:oleObj>
              </mc:Choice>
              <mc:Fallback>
                <p:oleObj name="Equation" r:id="rId3" imgW="532937" imgH="177646"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3649663"/>
                        <a:ext cx="6985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nvGraphicFramePr>
        <p:xfrm>
          <a:off x="3927475" y="4716463"/>
          <a:ext cx="630238" cy="212725"/>
        </p:xfrm>
        <a:graphic>
          <a:graphicData uri="http://schemas.openxmlformats.org/presentationml/2006/ole">
            <mc:AlternateContent xmlns:mc="http://schemas.openxmlformats.org/markup-compatibility/2006">
              <mc:Choice xmlns:v="urn:schemas-microsoft-com:vml" Requires="v">
                <p:oleObj spid="_x0000_s51644" name="Equation" r:id="rId5" imgW="558558" imgH="177723" progId="Equation.DSMT4">
                  <p:embed/>
                </p:oleObj>
              </mc:Choice>
              <mc:Fallback>
                <p:oleObj name="Equation" r:id="rId5" imgW="558558" imgH="17772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7475" y="4716463"/>
                        <a:ext cx="6302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Box 20"/>
          <p:cNvSpPr txBox="1">
            <a:spLocks noChangeArrowheads="1"/>
          </p:cNvSpPr>
          <p:nvPr/>
        </p:nvSpPr>
        <p:spPr bwMode="auto">
          <a:xfrm>
            <a:off x="3870325" y="2205038"/>
            <a:ext cx="701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a:latin typeface="Times New Roman" pitchFamily="18" charset="0"/>
                <a:cs typeface="Times New Roman" pitchFamily="18" charset="0"/>
              </a:rPr>
              <a:t>SVM</a:t>
            </a:r>
            <a:endParaRPr lang="zh-CN" altLang="en-US">
              <a:latin typeface="Times New Roman" pitchFamily="18" charset="0"/>
              <a:cs typeface="Times New Roman" pitchFamily="18" charset="0"/>
            </a:endParaRPr>
          </a:p>
        </p:txBody>
      </p:sp>
      <p:sp>
        <p:nvSpPr>
          <p:cNvPr id="22" name="TextBox 21"/>
          <p:cNvSpPr txBox="1">
            <a:spLocks noChangeArrowheads="1"/>
          </p:cNvSpPr>
          <p:nvPr/>
        </p:nvSpPr>
        <p:spPr bwMode="auto">
          <a:xfrm>
            <a:off x="2665413" y="3519488"/>
            <a:ext cx="4619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a:latin typeface="Times New Roman" pitchFamily="18" charset="0"/>
                <a:cs typeface="Times New Roman" pitchFamily="18" charset="0"/>
              </a:rPr>
              <a:t>SVR</a:t>
            </a:r>
            <a:endParaRPr lang="zh-CN" altLang="en-US">
              <a:latin typeface="Times New Roman" pitchFamily="18" charset="0"/>
              <a:cs typeface="Times New Roman" pitchFamily="18" charset="0"/>
            </a:endParaRPr>
          </a:p>
        </p:txBody>
      </p:sp>
      <p:sp>
        <p:nvSpPr>
          <p:cNvPr id="23" name="燕尾形 22"/>
          <p:cNvSpPr/>
          <p:nvPr/>
        </p:nvSpPr>
        <p:spPr>
          <a:xfrm>
            <a:off x="2536825" y="279400"/>
            <a:ext cx="360363" cy="385763"/>
          </a:xfrm>
          <a:prstGeom prst="chevr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4" name="五边形 23"/>
          <p:cNvSpPr/>
          <p:nvPr/>
        </p:nvSpPr>
        <p:spPr>
          <a:xfrm>
            <a:off x="0" y="279400"/>
            <a:ext cx="2627313" cy="385763"/>
          </a:xfrm>
          <a:prstGeom prst="homePlate">
            <a:avLst/>
          </a:prstGeom>
          <a:solidFill>
            <a:srgbClr val="00B9B1">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燕尾形 24"/>
          <p:cNvSpPr/>
          <p:nvPr/>
        </p:nvSpPr>
        <p:spPr>
          <a:xfrm>
            <a:off x="2806700" y="282575"/>
            <a:ext cx="358775" cy="385763"/>
          </a:xfrm>
          <a:prstGeom prst="chevr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4351" name="TextBox 25"/>
          <p:cNvSpPr txBox="1">
            <a:spLocks noChangeArrowheads="1"/>
          </p:cNvSpPr>
          <p:nvPr/>
        </p:nvSpPr>
        <p:spPr bwMode="auto">
          <a:xfrm>
            <a:off x="39688" y="279400"/>
            <a:ext cx="2497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a:latin typeface="华文彩云" pitchFamily="2" charset="-122"/>
                <a:ea typeface="华文彩云" pitchFamily="2" charset="-122"/>
              </a:rPr>
              <a:t>总结</a:t>
            </a:r>
          </a:p>
        </p:txBody>
      </p:sp>
      <p:sp>
        <p:nvSpPr>
          <p:cNvPr id="27" name="正五边形 26"/>
          <p:cNvSpPr/>
          <p:nvPr/>
        </p:nvSpPr>
        <p:spPr>
          <a:xfrm rot="9516465">
            <a:off x="2743200" y="2246313"/>
            <a:ext cx="960438"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8" name="正五边形 27"/>
          <p:cNvSpPr/>
          <p:nvPr/>
        </p:nvSpPr>
        <p:spPr>
          <a:xfrm rot="8683481">
            <a:off x="4889500" y="2366963"/>
            <a:ext cx="958850"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9" name="TextBox 28"/>
          <p:cNvSpPr txBox="1">
            <a:spLocks noChangeArrowheads="1"/>
          </p:cNvSpPr>
          <p:nvPr/>
        </p:nvSpPr>
        <p:spPr bwMode="auto">
          <a:xfrm>
            <a:off x="5140325" y="2320925"/>
            <a:ext cx="5111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a:t>核函数</a:t>
            </a:r>
          </a:p>
        </p:txBody>
      </p:sp>
      <p:graphicFrame>
        <p:nvGraphicFramePr>
          <p:cNvPr id="11" name="对象 10"/>
          <p:cNvGraphicFramePr>
            <a:graphicFrameLocks noChangeAspect="1"/>
          </p:cNvGraphicFramePr>
          <p:nvPr/>
        </p:nvGraphicFramePr>
        <p:xfrm>
          <a:off x="2840038" y="2552700"/>
          <a:ext cx="679450" cy="233363"/>
        </p:xfrm>
        <a:graphic>
          <a:graphicData uri="http://schemas.openxmlformats.org/presentationml/2006/ole">
            <mc:AlternateContent xmlns:mc="http://schemas.openxmlformats.org/markup-compatibility/2006">
              <mc:Choice xmlns:v="urn:schemas-microsoft-com:vml" Requires="v">
                <p:oleObj spid="_x0000_s51645" name="Equation" r:id="rId7" imgW="545626" imgH="177646" progId="Equation.DSMT4">
                  <p:embed/>
                </p:oleObj>
              </mc:Choice>
              <mc:Fallback>
                <p:oleObj name="Equation" r:id="rId7" imgW="545626" imgH="1776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0038" y="2552700"/>
                        <a:ext cx="6794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45351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1" grpId="0"/>
      <p:bldP spid="22" grpId="0"/>
      <p:bldP spid="27" grpId="0" animBg="1"/>
      <p:bldP spid="28" grpId="0" animBg="1"/>
      <p:bldP spid="29"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流程图: 库存数据 22"/>
          <p:cNvSpPr/>
          <p:nvPr/>
        </p:nvSpPr>
        <p:spPr>
          <a:xfrm>
            <a:off x="611188" y="1243013"/>
            <a:ext cx="1423987" cy="439737"/>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778" name="TextBox 2"/>
          <p:cNvSpPr txBox="1">
            <a:spLocks noChangeArrowheads="1"/>
          </p:cNvSpPr>
          <p:nvPr/>
        </p:nvSpPr>
        <p:spPr bwMode="auto">
          <a:xfrm>
            <a:off x="625475" y="1270000"/>
            <a:ext cx="1292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a:t>参考文献</a:t>
            </a:r>
          </a:p>
        </p:txBody>
      </p:sp>
      <p:sp>
        <p:nvSpPr>
          <p:cNvPr id="32779" name="TextBox 10"/>
          <p:cNvSpPr txBox="1">
            <a:spLocks noChangeArrowheads="1"/>
          </p:cNvSpPr>
          <p:nvPr/>
        </p:nvSpPr>
        <p:spPr bwMode="auto">
          <a:xfrm>
            <a:off x="625475" y="2300288"/>
            <a:ext cx="8142288"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en-US" altLang="zh-CN" dirty="0">
                <a:latin typeface="Times New Roman" pitchFamily="18" charset="0"/>
                <a:cs typeface="Times New Roman" pitchFamily="18" charset="0"/>
              </a:rPr>
              <a:t>[1]</a:t>
            </a:r>
            <a:r>
              <a:rPr lang="en-US" altLang="zh-CN" dirty="0"/>
              <a:t> </a:t>
            </a:r>
            <a:r>
              <a:rPr lang="zh-CN" altLang="en-US" sz="1600" dirty="0"/>
              <a:t>曾绍华</a:t>
            </a:r>
            <a:r>
              <a:rPr lang="en-US" altLang="zh-CN" sz="1600" dirty="0"/>
              <a:t>.  </a:t>
            </a:r>
            <a:r>
              <a:rPr lang="zh-CN" altLang="en-US" sz="1600" dirty="0"/>
              <a:t>支持向量回归机算法理论研究与应用</a:t>
            </a:r>
            <a:r>
              <a:rPr lang="en-US" altLang="zh-CN" sz="1600" dirty="0"/>
              <a:t>.  </a:t>
            </a:r>
            <a:r>
              <a:rPr lang="zh-CN" altLang="en-US" sz="1600" dirty="0"/>
              <a:t>控制理论与控制工程专业优秀论文</a:t>
            </a:r>
            <a:r>
              <a:rPr lang="en-US" altLang="zh-CN" sz="1600" dirty="0"/>
              <a:t>.</a:t>
            </a:r>
          </a:p>
          <a:p>
            <a:pPr eaLnBrk="1" hangingPunct="1">
              <a:lnSpc>
                <a:spcPts val="2563"/>
              </a:lnSpc>
            </a:pPr>
            <a:r>
              <a:rPr lang="en-US" altLang="zh-CN" sz="1600" dirty="0">
                <a:latin typeface="Times New Roman" pitchFamily="18" charset="0"/>
                <a:cs typeface="Times New Roman" pitchFamily="18" charset="0"/>
              </a:rPr>
              <a:t>[2]  </a:t>
            </a:r>
            <a:r>
              <a:rPr lang="zh-CN" altLang="en-US" sz="1600" dirty="0"/>
              <a:t>贾云峰</a:t>
            </a:r>
            <a:r>
              <a:rPr lang="en-US" altLang="zh-CN" sz="1600" dirty="0"/>
              <a:t>.  </a:t>
            </a:r>
            <a:r>
              <a:rPr lang="zh-CN" altLang="en-US" sz="1600" dirty="0"/>
              <a:t>基于支持向量回归的全局优化仿真优化算法</a:t>
            </a:r>
            <a:r>
              <a:rPr lang="en-US" altLang="zh-CN" sz="1600" dirty="0"/>
              <a:t>.  </a:t>
            </a:r>
            <a:r>
              <a:rPr lang="zh-CN" altLang="en-US" sz="1600" dirty="0"/>
              <a:t>硕士学位论文</a:t>
            </a:r>
            <a:r>
              <a:rPr lang="en-US" altLang="zh-CN" sz="1600" dirty="0"/>
              <a:t>.  </a:t>
            </a:r>
            <a:r>
              <a:rPr lang="en-US" altLang="zh-CN" sz="1600" dirty="0">
                <a:latin typeface="Times New Roman" pitchFamily="18" charset="0"/>
                <a:cs typeface="Times New Roman" pitchFamily="18" charset="0"/>
              </a:rPr>
              <a:t>2011.</a:t>
            </a:r>
          </a:p>
          <a:p>
            <a:pPr eaLnBrk="1" hangingPunct="1">
              <a:lnSpc>
                <a:spcPts val="2563"/>
              </a:lnSpc>
            </a:pPr>
            <a:r>
              <a:rPr lang="en-US" altLang="zh-CN" sz="1600" dirty="0">
                <a:latin typeface="Times New Roman" pitchFamily="18" charset="0"/>
                <a:cs typeface="Times New Roman" pitchFamily="18" charset="0"/>
              </a:rPr>
              <a:t>[3]  </a:t>
            </a:r>
            <a:r>
              <a:rPr lang="zh-CN" altLang="en-US" sz="1600" dirty="0"/>
              <a:t>冼广铭</a:t>
            </a:r>
            <a:r>
              <a:rPr lang="en-US" altLang="zh-CN" sz="1600" dirty="0">
                <a:latin typeface="Times New Roman" pitchFamily="18" charset="0"/>
                <a:cs typeface="Times New Roman" pitchFamily="18" charset="0"/>
              </a:rPr>
              <a:t>, </a:t>
            </a:r>
            <a:r>
              <a:rPr lang="en-US" altLang="zh-CN" sz="1600" dirty="0"/>
              <a:t> </a:t>
            </a:r>
            <a:r>
              <a:rPr lang="zh-CN" altLang="en-US" sz="1600" dirty="0"/>
              <a:t>曾碧卿</a:t>
            </a:r>
            <a:r>
              <a:rPr lang="en-US" altLang="zh-CN" sz="1600" dirty="0"/>
              <a:t>.  ε-</a:t>
            </a:r>
            <a:r>
              <a:rPr lang="zh-CN" altLang="en-US" sz="1600" dirty="0"/>
              <a:t>支持向量回归机算法及其应用</a:t>
            </a:r>
            <a:r>
              <a:rPr lang="en-US" altLang="zh-CN" sz="1600" dirty="0"/>
              <a:t>.  </a:t>
            </a:r>
            <a:r>
              <a:rPr lang="zh-CN" altLang="en-US" sz="1600" dirty="0"/>
              <a:t>计算工程与应用</a:t>
            </a:r>
            <a:r>
              <a:rPr lang="en-US" altLang="zh-CN" sz="1600" dirty="0">
                <a:latin typeface="Times New Roman" pitchFamily="18" charset="0"/>
                <a:cs typeface="Times New Roman" pitchFamily="18" charset="0"/>
              </a:rPr>
              <a:t>,</a:t>
            </a:r>
            <a:r>
              <a:rPr lang="en-US" altLang="zh-CN" sz="1600" dirty="0"/>
              <a:t> </a:t>
            </a:r>
            <a:r>
              <a:rPr lang="en-US" altLang="zh-CN" sz="1600" dirty="0">
                <a:latin typeface="Times New Roman" pitchFamily="18" charset="0"/>
                <a:cs typeface="Times New Roman" pitchFamily="18" charset="0"/>
              </a:rPr>
              <a:t>2008, 44(17):40-42. </a:t>
            </a:r>
          </a:p>
          <a:p>
            <a:pPr eaLnBrk="1" hangingPunct="1">
              <a:lnSpc>
                <a:spcPts val="2563"/>
              </a:lnSpc>
            </a:pPr>
            <a:r>
              <a:rPr lang="en-US" altLang="zh-CN" sz="1600" dirty="0">
                <a:latin typeface="Times New Roman" pitchFamily="18" charset="0"/>
                <a:cs typeface="Times New Roman" pitchFamily="18" charset="0"/>
              </a:rPr>
              <a:t>[4]  Gunn, S. R.  Support  vector machines for classification and regression [R]. Southampton: Image Speech and Intelligent Systems Research Group, University of Southampton, </a:t>
            </a:r>
            <a:r>
              <a:rPr lang="en-US" altLang="zh-CN" sz="1600" dirty="0" smtClean="0">
                <a:latin typeface="Times New Roman" pitchFamily="18" charset="0"/>
                <a:cs typeface="Times New Roman" pitchFamily="18" charset="0"/>
              </a:rPr>
              <a:t>1994.</a:t>
            </a:r>
            <a:endParaRPr lang="en-US" altLang="zh-CN" sz="1600" dirty="0">
              <a:latin typeface="Times New Roman" pitchFamily="18" charset="0"/>
              <a:cs typeface="Times New Roman" pitchFamily="18" charset="0"/>
            </a:endParaRPr>
          </a:p>
          <a:p>
            <a:pPr eaLnBrk="1" hangingPunct="1">
              <a:lnSpc>
                <a:spcPts val="2563"/>
              </a:lnSpc>
            </a:pPr>
            <a:r>
              <a:rPr lang="en-US" altLang="zh-CN" sz="1600" dirty="0">
                <a:latin typeface="Times New Roman" pitchFamily="18" charset="0"/>
                <a:cs typeface="Times New Roman" pitchFamily="18" charset="0"/>
              </a:rPr>
              <a:t>[5]  Zeng, S., Wei, Y.,  </a:t>
            </a:r>
            <a:r>
              <a:rPr lang="en-US" altLang="zh-CN" sz="1600" dirty="0" err="1">
                <a:latin typeface="Times New Roman" pitchFamily="18" charset="0"/>
                <a:cs typeface="Times New Roman" pitchFamily="18" charset="0"/>
              </a:rPr>
              <a:t>Duan</a:t>
            </a:r>
            <a:r>
              <a:rPr lang="en-US" altLang="zh-CN" sz="1600" dirty="0">
                <a:latin typeface="Times New Roman" pitchFamily="18" charset="0"/>
                <a:cs typeface="Times New Roman" pitchFamily="18" charset="0"/>
              </a:rPr>
              <a:t>, T., et al. Research on an algorithm of support vector stepwise regression[C]. Innovative Computing, Information and Control, 2006. ICICIC'06. First International Conference on. IEEE, 2006, 3: 452-458.</a:t>
            </a:r>
            <a:endParaRPr lang="zh-CN" altLang="en-US" sz="1600" dirty="0">
              <a:latin typeface="Times New Roman" pitchFamily="18" charset="0"/>
              <a:cs typeface="Times New Roman" pitchFamily="18" charset="0"/>
            </a:endParaRPr>
          </a:p>
        </p:txBody>
      </p:sp>
      <p:sp>
        <p:nvSpPr>
          <p:cNvPr id="12" name="TextBox 3"/>
          <p:cNvSpPr txBox="1">
            <a:spLocks noChangeArrowheads="1"/>
          </p:cNvSpPr>
          <p:nvPr/>
        </p:nvSpPr>
        <p:spPr bwMode="auto">
          <a:xfrm>
            <a:off x="2555776" y="260648"/>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dirty="0" smtClean="0">
                <a:latin typeface="微软雅黑" panose="020B0503020204020204" pitchFamily="34" charset="-122"/>
                <a:ea typeface="微软雅黑" panose="020B0503020204020204" pitchFamily="34" charset="-122"/>
              </a:rPr>
              <a:t>支持</a:t>
            </a:r>
            <a:r>
              <a:rPr lang="zh-CN" altLang="en-US" sz="2800" dirty="0">
                <a:latin typeface="微软雅黑" panose="020B0503020204020204" pitchFamily="34" charset="-122"/>
                <a:ea typeface="微软雅黑" panose="020B0503020204020204" pitchFamily="34" charset="-122"/>
              </a:rPr>
              <a:t>向量回归</a:t>
            </a:r>
            <a:r>
              <a:rPr lang="zh-CN" altLang="en-US" sz="2800" dirty="0" smtClean="0">
                <a:latin typeface="微软雅黑" panose="020B0503020204020204" pitchFamily="34" charset="-122"/>
                <a:ea typeface="微软雅黑" panose="020B0503020204020204" pitchFamily="34" charset="-122"/>
              </a:rPr>
              <a:t>机总结</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6907852"/>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3"/>
          <p:cNvSpPr txBox="1">
            <a:spLocks noChangeArrowheads="1"/>
          </p:cNvSpPr>
          <p:nvPr/>
        </p:nvSpPr>
        <p:spPr bwMode="auto">
          <a:xfrm>
            <a:off x="0" y="333375"/>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a:t>
            </a:r>
            <a:r>
              <a:rPr lang="zh-CN" altLang="en-US" sz="3600" b="1" dirty="0" smtClean="0">
                <a:latin typeface="黑体" pitchFamily="49" charset="-122"/>
                <a:ea typeface="黑体" pitchFamily="49" charset="-122"/>
              </a:rPr>
              <a:t>软件可靠性</a:t>
            </a:r>
            <a:r>
              <a:rPr lang="zh-CN" altLang="en-US" sz="3600" b="1" dirty="0">
                <a:latin typeface="黑体" pitchFamily="49" charset="-122"/>
                <a:ea typeface="黑体" pitchFamily="49" charset="-122"/>
              </a:rPr>
              <a:t>工程：可靠性要求与分配</a:t>
            </a:r>
          </a:p>
        </p:txBody>
      </p:sp>
      <p:sp>
        <p:nvSpPr>
          <p:cNvPr id="158723" name="Rectangle 4"/>
          <p:cNvSpPr>
            <a:spLocks noChangeArrowheads="1"/>
          </p:cNvSpPr>
          <p:nvPr/>
        </p:nvSpPr>
        <p:spPr bwMode="auto">
          <a:xfrm>
            <a:off x="323850" y="1300163"/>
            <a:ext cx="856932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ea typeface="华文仿宋" pitchFamily="2" charset="-122"/>
              </a:rPr>
              <a:t>       </a:t>
            </a:r>
            <a:r>
              <a:rPr lang="zh-CN" altLang="en-US" sz="2400" b="1">
                <a:ea typeface="华文仿宋" pitchFamily="2" charset="-122"/>
              </a:rPr>
              <a:t>软件可靠性要求是用户提出的软件可靠性开发目标，是软件可靠性分析、设计、评估、鉴定及其验收的依据。软件可靠性指标应同其功能、性能等一起予以确定、分配并下达给各配置项、软部件直至软件单元和相关人员。</a:t>
            </a:r>
          </a:p>
        </p:txBody>
      </p:sp>
      <p:sp>
        <p:nvSpPr>
          <p:cNvPr id="158724" name="AutoShape 5"/>
          <p:cNvSpPr>
            <a:spLocks noChangeArrowheads="1"/>
          </p:cNvSpPr>
          <p:nvPr/>
        </p:nvSpPr>
        <p:spPr bwMode="auto">
          <a:xfrm>
            <a:off x="1042988" y="4149725"/>
            <a:ext cx="2160587" cy="5746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9933"/>
              </a:gs>
              <a:gs pos="100000">
                <a:srgbClr val="FFFF99"/>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Text Box 6"/>
          <p:cNvSpPr txBox="1">
            <a:spLocks noChangeArrowheads="1"/>
          </p:cNvSpPr>
          <p:nvPr/>
        </p:nvSpPr>
        <p:spPr bwMode="auto">
          <a:xfrm>
            <a:off x="3419475" y="3644900"/>
            <a:ext cx="4392613"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b="1" dirty="0" smtClean="0">
                <a:latin typeface="华文仿宋" pitchFamily="2" charset="-122"/>
                <a:ea typeface="华文仿宋" pitchFamily="2" charset="-122"/>
              </a:rPr>
              <a:t>3.1  </a:t>
            </a:r>
            <a:r>
              <a:rPr lang="zh-CN" altLang="en-US" sz="2400" b="1" dirty="0">
                <a:latin typeface="华文仿宋" pitchFamily="2" charset="-122"/>
                <a:ea typeface="华文仿宋" pitchFamily="2" charset="-122"/>
              </a:rPr>
              <a:t>定性要求</a:t>
            </a:r>
          </a:p>
          <a:p>
            <a:pPr eaLnBrk="1" hangingPunct="1">
              <a:spcBef>
                <a:spcPct val="50000"/>
              </a:spcBef>
            </a:pPr>
            <a:r>
              <a:rPr lang="en-US" altLang="zh-CN" sz="2400" b="1" dirty="0" smtClean="0">
                <a:latin typeface="华文仿宋" pitchFamily="2" charset="-122"/>
                <a:ea typeface="华文仿宋" pitchFamily="2" charset="-122"/>
              </a:rPr>
              <a:t>3.2  </a:t>
            </a:r>
            <a:r>
              <a:rPr lang="zh-CN" altLang="en-US" sz="2400" b="1" dirty="0">
                <a:latin typeface="华文仿宋" pitchFamily="2" charset="-122"/>
                <a:ea typeface="华文仿宋" pitchFamily="2" charset="-122"/>
              </a:rPr>
              <a:t>定量要求</a:t>
            </a:r>
          </a:p>
          <a:p>
            <a:pPr eaLnBrk="1" hangingPunct="1">
              <a:spcBef>
                <a:spcPct val="50000"/>
              </a:spcBef>
            </a:pPr>
            <a:r>
              <a:rPr lang="en-US" altLang="zh-CN" sz="2400" b="1" dirty="0" smtClean="0">
                <a:latin typeface="华文仿宋" pitchFamily="2" charset="-122"/>
                <a:ea typeface="华文仿宋" pitchFamily="2" charset="-122"/>
              </a:rPr>
              <a:t>3.3  </a:t>
            </a:r>
            <a:r>
              <a:rPr lang="zh-CN" altLang="en-US" sz="2400" b="1" dirty="0">
                <a:latin typeface="华文仿宋" pitchFamily="2" charset="-122"/>
                <a:ea typeface="华文仿宋" pitchFamily="2" charset="-122"/>
              </a:rPr>
              <a:t>可靠性分配</a:t>
            </a:r>
          </a:p>
        </p:txBody>
      </p:sp>
    </p:spTree>
    <p:extLst>
      <p:ext uri="{BB962C8B-B14F-4D97-AF65-F5344CB8AC3E}">
        <p14:creationId xmlns:p14="http://schemas.microsoft.com/office/powerpoint/2010/main" val="340735862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4"/>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3.1   </a:t>
            </a:r>
            <a:r>
              <a:rPr lang="zh-CN" altLang="en-US" sz="3600" b="1" dirty="0">
                <a:latin typeface="黑体" pitchFamily="49" charset="-122"/>
                <a:ea typeface="黑体" pitchFamily="49" charset="-122"/>
              </a:rPr>
              <a:t>定性要求：可靠性定性设计</a:t>
            </a:r>
          </a:p>
        </p:txBody>
      </p:sp>
      <p:sp>
        <p:nvSpPr>
          <p:cNvPr id="159747" name="Rectangle 5"/>
          <p:cNvSpPr>
            <a:spLocks noChangeArrowheads="1"/>
          </p:cNvSpPr>
          <p:nvPr/>
        </p:nvSpPr>
        <p:spPr bwMode="auto">
          <a:xfrm>
            <a:off x="250825" y="1303338"/>
            <a:ext cx="871378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a:ea typeface="华文仿宋" pitchFamily="2" charset="-122"/>
              </a:rPr>
              <a:t>       </a:t>
            </a:r>
            <a:r>
              <a:rPr lang="zh-CN" altLang="en-US" sz="2400" b="1">
                <a:ea typeface="华文仿宋" pitchFamily="2" charset="-122"/>
              </a:rPr>
              <a:t>严格遵循软件工程原理，制定并贯彻实施软件的可靠性设计准则，按确定的规则、惯例、约定开展可靠性设计。</a:t>
            </a:r>
            <a:r>
              <a:rPr lang="zh-CN" altLang="en-US"/>
              <a:t> </a:t>
            </a:r>
          </a:p>
        </p:txBody>
      </p:sp>
      <p:graphicFrame>
        <p:nvGraphicFramePr>
          <p:cNvPr id="171014" name="Group 6"/>
          <p:cNvGraphicFramePr>
            <a:graphicFrameLocks noGrp="1"/>
          </p:cNvGraphicFramePr>
          <p:nvPr>
            <p:ph sz="half" idx="2"/>
            <p:extLst>
              <p:ext uri="{D42A27DB-BD31-4B8C-83A1-F6EECF244321}">
                <p14:modId xmlns:p14="http://schemas.microsoft.com/office/powerpoint/2010/main" val="864801190"/>
              </p:ext>
            </p:extLst>
          </p:nvPr>
        </p:nvGraphicFramePr>
        <p:xfrm>
          <a:off x="250825" y="2565400"/>
          <a:ext cx="8642350" cy="4114800"/>
        </p:xfrm>
        <a:graphic>
          <a:graphicData uri="http://schemas.openxmlformats.org/drawingml/2006/table">
            <a:tbl>
              <a:tblPr/>
              <a:tblGrid>
                <a:gridCol w="720725"/>
                <a:gridCol w="1871663"/>
                <a:gridCol w="6049962"/>
              </a:tblGrid>
              <a:tr h="358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0000FF"/>
                          </a:solidFill>
                          <a:effectLst/>
                          <a:latin typeface="华文仿宋" pitchFamily="2" charset="-122"/>
                          <a:ea typeface="华文仿宋" pitchFamily="2" charset="-122"/>
                          <a:cs typeface="Times New Roman" pitchFamily="18" charset="0"/>
                        </a:rPr>
                        <a:t>序号</a:t>
                      </a:r>
                    </a:p>
                  </a:txBody>
                  <a:tcP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gradFill rotWithShape="1">
                      <a:gsLst>
                        <a:gs pos="0">
                          <a:srgbClr val="FFFF99"/>
                        </a:gs>
                        <a:gs pos="100000">
                          <a:srgbClr val="FF99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FF"/>
                          </a:solidFill>
                          <a:effectLst/>
                          <a:latin typeface="华文仿宋" pitchFamily="2" charset="-122"/>
                          <a:ea typeface="华文仿宋" pitchFamily="2" charset="-122"/>
                          <a:cs typeface="Times New Roman" pitchFamily="18" charset="0"/>
                        </a:rPr>
                        <a:t>定性设计方法</a:t>
                      </a:r>
                    </a:p>
                  </a:txBody>
                  <a:tcP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gradFill rotWithShape="1">
                      <a:gsLst>
                        <a:gs pos="0">
                          <a:srgbClr val="FFFF99"/>
                        </a:gs>
                        <a:gs pos="100000">
                          <a:srgbClr val="FF99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0000FF"/>
                          </a:solidFill>
                          <a:effectLst/>
                          <a:latin typeface="华文仿宋" pitchFamily="2" charset="-122"/>
                          <a:ea typeface="华文仿宋" pitchFamily="2" charset="-122"/>
                          <a:cs typeface="Times New Roman" pitchFamily="18" charset="0"/>
                        </a:rPr>
                        <a:t>目  的</a:t>
                      </a:r>
                    </a:p>
                  </a:txBody>
                  <a:tcP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gradFill rotWithShape="1">
                      <a:gsLst>
                        <a:gs pos="0">
                          <a:srgbClr val="FFFF99"/>
                        </a:gs>
                        <a:gs pos="100000">
                          <a:srgbClr val="FF99FF"/>
                        </a:gs>
                      </a:gsLst>
                      <a:lin ang="2700000" scaled="1"/>
                    </a:gradFill>
                  </a:tcPr>
                </a:tc>
              </a:tr>
              <a:tr h="6492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01</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可靠性设计准则</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将可靠性要求及使用约束条件转化为软件开发设计的边界条件，规定专门的技术要求和设计准则，规范和约束软件的可靠性设计过程及行为。</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r>
              <a:tr h="358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02</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简化设计</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在综合权衡的基础上，降低软件模块复杂性与结构复杂性以降低软件的总体复杂性，提高基本可靠性。</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r>
              <a:tr h="3603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03</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重用设计</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通过软件重用设计，在确保软件各组成单元可靠性的前提下，提高软件系统的可靠性。</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r>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04</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健壮性设计</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开展健壮性设计，提高软件防止错误输入的能力以及在发生故障时能有效地控制故障的蔓延和扩散，确保软件的固有可靠性水平。</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r>
              <a:tr h="4333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05</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容错设计</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通过</a:t>
                      </a:r>
                      <a:r>
                        <a:rPr kumimoji="0" lang="en-US" altLang="zh-CN"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N</a:t>
                      </a:r>
                      <a:r>
                        <a:rPr kumimoji="0" lang="zh-CN" altLang="en-US" sz="18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版本程序设计和恢复块技术等实现软件容错，提高软件系统的任务可靠性。</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67868282"/>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4"/>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3.1   </a:t>
            </a:r>
            <a:r>
              <a:rPr lang="zh-CN" altLang="en-US" sz="3600" b="1" dirty="0">
                <a:latin typeface="黑体" pitchFamily="49" charset="-122"/>
                <a:ea typeface="黑体" pitchFamily="49" charset="-122"/>
              </a:rPr>
              <a:t>定性要求：可靠性定性分析</a:t>
            </a:r>
          </a:p>
        </p:txBody>
      </p:sp>
      <p:sp>
        <p:nvSpPr>
          <p:cNvPr id="160771" name="Rectangle 5"/>
          <p:cNvSpPr>
            <a:spLocks noChangeArrowheads="1"/>
          </p:cNvSpPr>
          <p:nvPr/>
        </p:nvSpPr>
        <p:spPr bwMode="auto">
          <a:xfrm>
            <a:off x="179388" y="1263650"/>
            <a:ext cx="89646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a:ea typeface="华文仿宋" pitchFamily="2" charset="-122"/>
              </a:rPr>
              <a:t>       </a:t>
            </a:r>
            <a:r>
              <a:rPr lang="zh-CN" altLang="en-US" sz="2400" b="1">
                <a:ea typeface="华文仿宋" pitchFamily="2" charset="-122"/>
              </a:rPr>
              <a:t>在软件开发过程的各个阶段，根据项目的可靠性要求，采用定性分析技术和方法，找出薄弱环节，采取预防措施。</a:t>
            </a:r>
            <a:endParaRPr lang="zh-CN" altLang="en-US"/>
          </a:p>
        </p:txBody>
      </p:sp>
      <p:graphicFrame>
        <p:nvGraphicFramePr>
          <p:cNvPr id="172038" name="Group 6"/>
          <p:cNvGraphicFramePr>
            <a:graphicFrameLocks noGrp="1"/>
          </p:cNvGraphicFramePr>
          <p:nvPr>
            <p:ph sz="half" idx="2"/>
            <p:extLst>
              <p:ext uri="{D42A27DB-BD31-4B8C-83A1-F6EECF244321}">
                <p14:modId xmlns:p14="http://schemas.microsoft.com/office/powerpoint/2010/main" val="2455868364"/>
              </p:ext>
            </p:extLst>
          </p:nvPr>
        </p:nvGraphicFramePr>
        <p:xfrm>
          <a:off x="250825" y="2276475"/>
          <a:ext cx="8713788" cy="4114800"/>
        </p:xfrm>
        <a:graphic>
          <a:graphicData uri="http://schemas.openxmlformats.org/drawingml/2006/table">
            <a:tbl>
              <a:tblPr/>
              <a:tblGrid>
                <a:gridCol w="720725"/>
                <a:gridCol w="1655763"/>
                <a:gridCol w="1944687"/>
                <a:gridCol w="4392613"/>
              </a:tblGrid>
              <a:tr h="2873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FF0066"/>
                          </a:solidFill>
                          <a:effectLst/>
                          <a:latin typeface="华文仿宋" pitchFamily="2" charset="-122"/>
                          <a:ea typeface="华文仿宋" pitchFamily="2" charset="-122"/>
                          <a:cs typeface="Times New Roman" pitchFamily="18" charset="0"/>
                        </a:rPr>
                        <a:t>序号</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4DAD9"/>
                        </a:gs>
                        <a:gs pos="100000">
                          <a:srgbClr val="00CC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FF0066"/>
                          </a:solidFill>
                          <a:effectLst/>
                          <a:latin typeface="华文仿宋" pitchFamily="2" charset="-122"/>
                          <a:ea typeface="华文仿宋" pitchFamily="2" charset="-122"/>
                          <a:cs typeface="Times New Roman" pitchFamily="18" charset="0"/>
                        </a:rPr>
                        <a:t>定性分析方法</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4DAD9"/>
                        </a:gs>
                        <a:gs pos="100000">
                          <a:srgbClr val="00CC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FF0066"/>
                          </a:solidFill>
                          <a:effectLst/>
                          <a:latin typeface="华文仿宋" pitchFamily="2" charset="-122"/>
                          <a:ea typeface="华文仿宋" pitchFamily="2" charset="-122"/>
                          <a:cs typeface="Times New Roman" pitchFamily="18" charset="0"/>
                        </a:rPr>
                        <a:t>方法特点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4DAD9"/>
                        </a:gs>
                        <a:gs pos="100000">
                          <a:srgbClr val="00CC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rgbClr val="FF0066"/>
                          </a:solidFill>
                          <a:effectLst/>
                          <a:latin typeface="华文仿宋" pitchFamily="2" charset="-122"/>
                          <a:ea typeface="华文仿宋" pitchFamily="2" charset="-122"/>
                          <a:cs typeface="Times New Roman" pitchFamily="18" charset="0"/>
                        </a:rPr>
                        <a:t>目  的</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4DAD9"/>
                        </a:gs>
                        <a:gs pos="100000">
                          <a:srgbClr val="00CCFF"/>
                        </a:gs>
                      </a:gsLst>
                      <a:lin ang="2700000" scaled="1"/>
                    </a:gradFill>
                  </a:tcPr>
                </a:tc>
              </a:tr>
              <a:tr h="5619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01</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故障模式和影响分析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系统的，自下而上的归纳分析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6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评价每个软件单元的故障模式对软件产生的影响，确定其影响的严重程度，发现开发设计过程及其阶段工作产品的薄弱环节，提出改进措施。</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8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02</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故障树分析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系统的，自上而下的演绎分析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分析导致软件系统某种失效状态的原因和条件，以确定各种原因或其组合，发现开发设计过程的薄弱环节，提出改进措施。</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03</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软件潜藏分析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系统地、自上而下或自下而上的分析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采用拓扑识别和线索表对软件进行静态分析，识别软件中的潜藏通路，有效地防止意外事故的发生，确保预期功能的实现。</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32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04</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Petri</a:t>
                      </a:r>
                      <a:r>
                        <a:rPr kumimoji="0" lang="zh-CN" altLang="en-US" sz="16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网分析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图形化分析方法，形象直观</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6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使用令牌来模拟软件系统的行为及其并发活动，建立系统的状态方程及系统行为的数学模型，找出软件系统的可靠性、安全性薄弱环节并进行改进。</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45025806"/>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3.1   </a:t>
            </a:r>
            <a:r>
              <a:rPr lang="zh-CN" altLang="en-US" sz="3600" b="1" dirty="0">
                <a:latin typeface="黑体" pitchFamily="49" charset="-122"/>
                <a:ea typeface="黑体" pitchFamily="49" charset="-122"/>
              </a:rPr>
              <a:t>可靠性定性要求：制定流程</a:t>
            </a:r>
          </a:p>
        </p:txBody>
      </p:sp>
      <p:sp>
        <p:nvSpPr>
          <p:cNvPr id="161795" name="Rectangle 4"/>
          <p:cNvSpPr>
            <a:spLocks noChangeArrowheads="1"/>
          </p:cNvSpPr>
          <p:nvPr/>
        </p:nvSpPr>
        <p:spPr bwMode="auto">
          <a:xfrm>
            <a:off x="0" y="391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1796" name="Rectangle 5"/>
          <p:cNvSpPr>
            <a:spLocks noChangeArrowheads="1"/>
          </p:cNvSpPr>
          <p:nvPr/>
        </p:nvSpPr>
        <p:spPr bwMode="auto">
          <a:xfrm>
            <a:off x="0" y="13440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61797" name="Object 6"/>
          <p:cNvGraphicFramePr>
            <a:graphicFrameLocks noChangeAspect="1"/>
          </p:cNvGraphicFramePr>
          <p:nvPr>
            <p:extLst>
              <p:ext uri="{D42A27DB-BD31-4B8C-83A1-F6EECF244321}">
                <p14:modId xmlns:p14="http://schemas.microsoft.com/office/powerpoint/2010/main" val="2758616417"/>
              </p:ext>
            </p:extLst>
          </p:nvPr>
        </p:nvGraphicFramePr>
        <p:xfrm>
          <a:off x="1763713" y="1268413"/>
          <a:ext cx="5724525" cy="5356225"/>
        </p:xfrm>
        <a:graphic>
          <a:graphicData uri="http://schemas.openxmlformats.org/presentationml/2006/ole">
            <mc:AlternateContent xmlns:mc="http://schemas.openxmlformats.org/markup-compatibility/2006">
              <mc:Choice xmlns:v="urn:schemas-microsoft-com:vml" Requires="v">
                <p:oleObj spid="_x0000_s52360" name="Visio" r:id="rId3" imgW="4671627" imgH="5203803" progId="Visio.Drawing.11">
                  <p:embed/>
                </p:oleObj>
              </mc:Choice>
              <mc:Fallback>
                <p:oleObj name="Visio" r:id="rId3" imgW="4671627" imgH="5203803" progId="Visio.Drawing.11">
                  <p:embed/>
                  <p:pic>
                    <p:nvPicPr>
                      <p:cNvPr id="0" name=""/>
                      <p:cNvPicPr>
                        <a:picLocks noChangeAspect="1" noChangeArrowheads="1"/>
                      </p:cNvPicPr>
                      <p:nvPr/>
                    </p:nvPicPr>
                    <p:blipFill>
                      <a:blip r:embed="rId4"/>
                      <a:srcRect/>
                      <a:stretch>
                        <a:fillRect/>
                      </a:stretch>
                    </p:blipFill>
                    <p:spPr bwMode="auto">
                      <a:xfrm>
                        <a:off x="1763713" y="1268413"/>
                        <a:ext cx="5724525"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3058080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3"/>
          <p:cNvSpPr txBox="1">
            <a:spLocks noChangeArrowheads="1"/>
          </p:cNvSpPr>
          <p:nvPr/>
        </p:nvSpPr>
        <p:spPr bwMode="auto">
          <a:xfrm>
            <a:off x="179388" y="188913"/>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rgbClr val="FF0000"/>
                </a:solidFill>
                <a:latin typeface="黑体" pitchFamily="49" charset="-122"/>
                <a:ea typeface="黑体" pitchFamily="49" charset="-122"/>
              </a:rPr>
              <a:t>3.2   </a:t>
            </a:r>
            <a:r>
              <a:rPr lang="zh-CN" altLang="en-US" sz="3600" b="1" dirty="0">
                <a:solidFill>
                  <a:srgbClr val="FF0000"/>
                </a:solidFill>
                <a:latin typeface="黑体" pitchFamily="49" charset="-122"/>
                <a:ea typeface="黑体" pitchFamily="49" charset="-122"/>
              </a:rPr>
              <a:t>定量要求：概念</a:t>
            </a:r>
          </a:p>
        </p:txBody>
      </p:sp>
      <p:sp>
        <p:nvSpPr>
          <p:cNvPr id="162819" name="Rectangle 4"/>
          <p:cNvSpPr>
            <a:spLocks noChangeArrowheads="1"/>
          </p:cNvSpPr>
          <p:nvPr/>
        </p:nvSpPr>
        <p:spPr bwMode="auto">
          <a:xfrm>
            <a:off x="250825" y="831850"/>
            <a:ext cx="8893175" cy="609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342900" indent="-342900">
              <a:spcBef>
                <a:spcPts val="600"/>
              </a:spcBef>
              <a:buFont typeface="Wingdings" panose="05000000000000000000" pitchFamily="2" charset="2"/>
              <a:buChar char="l"/>
              <a:defRPr/>
            </a:pPr>
            <a:r>
              <a:rPr lang="en-US" altLang="zh-CN" sz="2400" b="1" dirty="0">
                <a:ea typeface="华文仿宋" pitchFamily="2" charset="-122"/>
              </a:rPr>
              <a:t> </a:t>
            </a:r>
            <a:r>
              <a:rPr lang="zh-CN" altLang="en-US" sz="2400" b="1" dirty="0">
                <a:ea typeface="华文仿宋" pitchFamily="2" charset="-122"/>
              </a:rPr>
              <a:t>给定时间基准和度量标度，确定软件可靠性参数、指标以及测试、验证的时机和方法；</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在软件给定需求中明确量化的可靠性目标；</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在软件开发过程中，进行量化的设计和测量，确定各阶段工作产品的可靠性目标值、预计值和真实值，改进软件过程；</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验收与交付过程中，验证或评估软件的可靠性水平，以此客观、准确地反映软件的任务成功性、战备完好性、维护人力费用和综合保障费用等方面的要求，增强用户信心。</a:t>
            </a:r>
          </a:p>
          <a:p>
            <a:pPr indent="266700">
              <a:spcBef>
                <a:spcPts val="600"/>
              </a:spcBef>
              <a:defRPr/>
            </a:pPr>
            <a:r>
              <a:rPr lang="zh-CN" altLang="en-US" sz="2400" b="1" dirty="0">
                <a:ea typeface="华文仿宋" pitchFamily="2" charset="-122"/>
              </a:rPr>
              <a:t>    将成熟期的目标值（或规定值）作为软件开发设计目标，采用目标值和门限值两种形式来确定软件的可靠性参数，构成软件的可靠性指标体系。</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由目标值转换而来的规定值是软件开发设计的目标及其可靠性设计的依据。</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由门限值转换产生的最低可接受值是开发过程中必须达到的考核指标，是转阶段的重要依据。</a:t>
            </a:r>
          </a:p>
        </p:txBody>
      </p:sp>
    </p:spTree>
    <p:extLst>
      <p:ext uri="{BB962C8B-B14F-4D97-AF65-F5344CB8AC3E}">
        <p14:creationId xmlns:p14="http://schemas.microsoft.com/office/powerpoint/2010/main" val="46834388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3.2   </a:t>
            </a:r>
            <a:r>
              <a:rPr lang="zh-CN" altLang="en-US" sz="3600" b="1" dirty="0">
                <a:latin typeface="黑体" pitchFamily="49" charset="-122"/>
                <a:ea typeface="黑体" pitchFamily="49" charset="-122"/>
              </a:rPr>
              <a:t>定量要求：可靠性参数时序关系</a:t>
            </a:r>
          </a:p>
        </p:txBody>
      </p:sp>
      <p:sp>
        <p:nvSpPr>
          <p:cNvPr id="163843" name="Rectangle 4"/>
          <p:cNvSpPr>
            <a:spLocks noChangeArrowheads="1"/>
          </p:cNvSpPr>
          <p:nvPr/>
        </p:nvSpPr>
        <p:spPr bwMode="auto">
          <a:xfrm>
            <a:off x="0" y="810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63844" name="Object 5"/>
          <p:cNvGraphicFramePr>
            <a:graphicFrameLocks noChangeAspect="1"/>
          </p:cNvGraphicFramePr>
          <p:nvPr>
            <p:extLst>
              <p:ext uri="{D42A27DB-BD31-4B8C-83A1-F6EECF244321}">
                <p14:modId xmlns:p14="http://schemas.microsoft.com/office/powerpoint/2010/main" val="3202263127"/>
              </p:ext>
            </p:extLst>
          </p:nvPr>
        </p:nvGraphicFramePr>
        <p:xfrm>
          <a:off x="1042988" y="1196975"/>
          <a:ext cx="6624637" cy="5661025"/>
        </p:xfrm>
        <a:graphic>
          <a:graphicData uri="http://schemas.openxmlformats.org/presentationml/2006/ole">
            <mc:AlternateContent xmlns:mc="http://schemas.openxmlformats.org/markup-compatibility/2006">
              <mc:Choice xmlns:v="urn:schemas-microsoft-com:vml" Requires="v">
                <p:oleObj spid="_x0000_s53384" name="Visio" r:id="rId3" imgW="5020816" imgH="5157689" progId="Visio.Drawing.11">
                  <p:embed/>
                </p:oleObj>
              </mc:Choice>
              <mc:Fallback>
                <p:oleObj name="Visio" r:id="rId3" imgW="5020816" imgH="5157689" progId="Visio.Drawing.11">
                  <p:embed/>
                  <p:pic>
                    <p:nvPicPr>
                      <p:cNvPr id="0" name=""/>
                      <p:cNvPicPr>
                        <a:picLocks noChangeAspect="1" noChangeArrowheads="1"/>
                      </p:cNvPicPr>
                      <p:nvPr/>
                    </p:nvPicPr>
                    <p:blipFill>
                      <a:blip r:embed="rId4"/>
                      <a:srcRect/>
                      <a:stretch>
                        <a:fillRect/>
                      </a:stretch>
                    </p:blipFill>
                    <p:spPr bwMode="auto">
                      <a:xfrm>
                        <a:off x="1042988" y="1196975"/>
                        <a:ext cx="6624637"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76428122"/>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4"/>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3.2   </a:t>
            </a:r>
            <a:r>
              <a:rPr lang="zh-CN" altLang="en-US" sz="3600" b="1" dirty="0">
                <a:latin typeface="黑体" pitchFamily="49" charset="-122"/>
                <a:ea typeface="黑体" pitchFamily="49" charset="-122"/>
              </a:rPr>
              <a:t>定量要求：参数确定</a:t>
            </a:r>
          </a:p>
        </p:txBody>
      </p:sp>
      <p:graphicFrame>
        <p:nvGraphicFramePr>
          <p:cNvPr id="176133" name="Group 5"/>
          <p:cNvGraphicFramePr>
            <a:graphicFrameLocks noGrp="1"/>
          </p:cNvGraphicFramePr>
          <p:nvPr>
            <p:ph sz="half" idx="2"/>
            <p:extLst>
              <p:ext uri="{D42A27DB-BD31-4B8C-83A1-F6EECF244321}">
                <p14:modId xmlns:p14="http://schemas.microsoft.com/office/powerpoint/2010/main" val="1388374059"/>
              </p:ext>
            </p:extLst>
          </p:nvPr>
        </p:nvGraphicFramePr>
        <p:xfrm>
          <a:off x="34925" y="1341438"/>
          <a:ext cx="9017000" cy="5316537"/>
        </p:xfrm>
        <a:graphic>
          <a:graphicData uri="http://schemas.openxmlformats.org/drawingml/2006/table">
            <a:tbl>
              <a:tblPr/>
              <a:tblGrid>
                <a:gridCol w="687267"/>
                <a:gridCol w="1689200"/>
                <a:gridCol w="6640533"/>
              </a:tblGrid>
              <a:tr h="37869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000000"/>
                            </a:outerShdw>
                          </a:effectLst>
                          <a:latin typeface="华文仿宋" pitchFamily="2" charset="-122"/>
                          <a:ea typeface="华文仿宋" pitchFamily="2" charset="-122"/>
                          <a:cs typeface="Times New Roman" pitchFamily="18" charset="0"/>
                        </a:rPr>
                        <a:t>序号</a:t>
                      </a:r>
                    </a:p>
                  </a:txBody>
                  <a:tcPr marL="91448" marR="91448" marT="45721" marB="4572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000000"/>
                            </a:outerShdw>
                          </a:effectLst>
                          <a:latin typeface="华文仿宋" pitchFamily="2" charset="-122"/>
                          <a:ea typeface="华文仿宋" pitchFamily="2" charset="-122"/>
                          <a:cs typeface="Times New Roman" pitchFamily="18" charset="0"/>
                        </a:rPr>
                        <a:t>生命周期阶段</a:t>
                      </a:r>
                    </a:p>
                  </a:txBody>
                  <a:tcPr marL="91448" marR="91448"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000000"/>
                            </a:outerShdw>
                          </a:effectLst>
                          <a:latin typeface="华文仿宋" pitchFamily="2" charset="-122"/>
                          <a:ea typeface="华文仿宋" pitchFamily="2" charset="-122"/>
                          <a:cs typeface="Times New Roman" pitchFamily="18" charset="0"/>
                        </a:rPr>
                        <a:t>主要工作内容</a:t>
                      </a:r>
                    </a:p>
                  </a:txBody>
                  <a:tcPr marL="91448" marR="91448" marT="45721" marB="4572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117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1</a:t>
                      </a:r>
                    </a:p>
                  </a:txBody>
                  <a:tcPr marL="91448" marR="91448" marT="45721" marB="4572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需求获取</a:t>
                      </a:r>
                    </a:p>
                  </a:txBody>
                  <a:tcPr marL="91448" marR="91448"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1</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）使用需求分析；</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2</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）对相似现役软件的可靠性状况进行调整和分析评估；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3</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）运行环境分析；</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4</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）确定寿命剖面、任务剖面及使用保障等约束条件；</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5</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）综合权衡，选择可靠性使用参数与指标；</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6</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）评审；</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7</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）纳入给定需求。</a:t>
                      </a:r>
                    </a:p>
                  </a:txBody>
                  <a:tcPr marL="91448" marR="91448" marT="45721" marB="45721"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117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2</a:t>
                      </a:r>
                    </a:p>
                  </a:txBody>
                  <a:tcPr marL="91448" marR="91448" marT="45721" marB="4572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需求分析</a:t>
                      </a:r>
                    </a:p>
                  </a:txBody>
                  <a:tcPr marL="91448" marR="91448"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1</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）根据使用参数，进行可靠性方案设计与分析；</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2</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）对给定需求所确定的可靠性目标及指标体系进行分析和评价，确认其可实现性，对难以或不能实现的可靠性目标，要及时反馈给用户并协商调整；</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3</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）确定软件开发设计过程中不同阶段的可靠性指标；</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4</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）评审；</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5</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）进行可靠性分配，确定分承制方的合同指标。</a:t>
                      </a:r>
                    </a:p>
                  </a:txBody>
                  <a:tcPr marL="91448" marR="91448" marT="45721" marB="45721"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1441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3</a:t>
                      </a:r>
                    </a:p>
                  </a:txBody>
                  <a:tcPr marL="91448" marR="91448" marT="45721" marB="4572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软件设计与实现</a:t>
                      </a:r>
                    </a:p>
                  </a:txBody>
                  <a:tcPr marL="91448" marR="91448"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1</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）可靠性设计与实现；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2</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）可靠性指标验证、分析和调整；</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3</a:t>
                      </a:r>
                      <a:r>
                        <a:rPr kumimoji="0" lang="zh-CN" altLang="en-US" sz="1800" b="1" i="0" u="none" strike="noStrike" cap="none" normalizeH="0" baseline="0" dirty="0" smtClean="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）监督检查与评估。</a:t>
                      </a:r>
                    </a:p>
                  </a:txBody>
                  <a:tcPr marL="91448" marR="91448" marT="45721" marB="45721"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14874872"/>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ctrTitle"/>
          </p:nvPr>
        </p:nvSpPr>
        <p:spPr>
          <a:xfrm>
            <a:off x="914400" y="961936"/>
            <a:ext cx="7690048" cy="120032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a:t>
            </a:r>
            <a:r>
              <a:rPr lang="zh-CN" altLang="en-US" sz="3600" b="1" dirty="0" smtClean="0">
                <a:latin typeface="黑体" pitchFamily="49" charset="-122"/>
                <a:ea typeface="黑体" pitchFamily="49" charset="-122"/>
                <a:cs typeface="+mn-cs"/>
              </a:rPr>
              <a:t>可靠性分配</a:t>
            </a:r>
            <a:r>
              <a:rPr lang="zh-CN" altLang="en-US" sz="3600" b="1" dirty="0" smtClean="0">
                <a:latin typeface="Times New Roman" panose="02020603050405020304" pitchFamily="18" charset="0"/>
                <a:ea typeface="黑体" pitchFamily="49" charset="-122"/>
                <a:cs typeface="Times New Roman" panose="02020603050405020304" pitchFamily="18" charset="0"/>
              </a:rPr>
              <a:t>（</a:t>
            </a:r>
            <a:r>
              <a:rPr lang="en-US" altLang="zh-CN" sz="3600" b="1" dirty="0" smtClean="0">
                <a:latin typeface="Times New Roman" panose="02020603050405020304" pitchFamily="18" charset="0"/>
                <a:ea typeface="黑体" pitchFamily="49" charset="-122"/>
                <a:cs typeface="Times New Roman" panose="02020603050405020304" pitchFamily="18" charset="0"/>
              </a:rPr>
              <a:t>Reliability </a:t>
            </a:r>
            <a:r>
              <a:rPr lang="en-US" altLang="zh-CN" sz="3600" b="1" dirty="0">
                <a:latin typeface="Times New Roman" panose="02020603050405020304" pitchFamily="18" charset="0"/>
                <a:ea typeface="黑体" pitchFamily="49" charset="-122"/>
                <a:cs typeface="Times New Roman" panose="02020603050405020304" pitchFamily="18" charset="0"/>
              </a:rPr>
              <a:t>allocation)</a:t>
            </a:r>
          </a:p>
        </p:txBody>
      </p:sp>
      <p:sp>
        <p:nvSpPr>
          <p:cNvPr id="146435" name="Rectangle 3"/>
          <p:cNvSpPr>
            <a:spLocks noGrp="1" noChangeArrowheads="1"/>
          </p:cNvSpPr>
          <p:nvPr>
            <p:ph type="subTitle" idx="1"/>
          </p:nvPr>
        </p:nvSpPr>
        <p:spPr>
          <a:xfrm>
            <a:off x="2339752" y="2132856"/>
            <a:ext cx="6400800" cy="609600"/>
          </a:xfrm>
        </p:spPr>
        <p:txBody>
          <a:bodyPr>
            <a:normAutofit/>
          </a:bodyPr>
          <a:lstStyle/>
          <a:p>
            <a:r>
              <a:rPr lang="zh-CN" altLang="en-US" sz="2800" b="1" dirty="0">
                <a:solidFill>
                  <a:schemeClr val="tx2"/>
                </a:solidFill>
                <a:latin typeface="黑体" panose="02010609060101010101" pitchFamily="49" charset="-122"/>
                <a:ea typeface="黑体" panose="02010609060101010101" pitchFamily="49" charset="-122"/>
              </a:rPr>
              <a:t>－－－可靠性预测的逆运算</a:t>
            </a:r>
          </a:p>
        </p:txBody>
      </p:sp>
      <p:sp>
        <p:nvSpPr>
          <p:cNvPr id="6" name="Rectangle 3"/>
          <p:cNvSpPr>
            <a:spLocks noChangeArrowheads="1"/>
          </p:cNvSpPr>
          <p:nvPr/>
        </p:nvSpPr>
        <p:spPr bwMode="auto">
          <a:xfrm>
            <a:off x="683568" y="2924944"/>
            <a:ext cx="7888288" cy="2952328"/>
          </a:xfrm>
          <a:prstGeom prst="rect">
            <a:avLst/>
          </a:prstGeom>
          <a:noFill/>
          <a:ln w="9525">
            <a:solidFill>
              <a:srgbClr val="00FF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sz="3200" b="1" dirty="0">
                <a:solidFill>
                  <a:schemeClr val="hlink"/>
                </a:solidFill>
              </a:rPr>
              <a:t>目的</a:t>
            </a:r>
            <a:r>
              <a:rPr lang="zh-CN" altLang="en-US" sz="3200" b="1" dirty="0"/>
              <a:t>：掌握</a:t>
            </a:r>
            <a:r>
              <a:rPr lang="zh-CN" altLang="en-US" sz="3200" b="1" dirty="0" smtClean="0"/>
              <a:t>等同分配</a:t>
            </a:r>
            <a:r>
              <a:rPr lang="zh-CN" altLang="en-US" sz="3200" b="1" dirty="0"/>
              <a:t>法和</a:t>
            </a:r>
            <a:r>
              <a:rPr lang="en-US" altLang="zh-CN" sz="3200" b="1" dirty="0"/>
              <a:t>AGREE</a:t>
            </a:r>
            <a:r>
              <a:rPr lang="zh-CN" altLang="en-US" sz="3200" b="1" dirty="0"/>
              <a:t>法；</a:t>
            </a:r>
          </a:p>
          <a:p>
            <a:pPr marL="342900" indent="-342900">
              <a:spcBef>
                <a:spcPct val="20000"/>
              </a:spcBef>
              <a:buClr>
                <a:schemeClr val="folHlink"/>
              </a:buClr>
              <a:buSzPct val="60000"/>
              <a:buFont typeface="Wingdings" pitchFamily="2" charset="2"/>
              <a:buChar char="n"/>
            </a:pPr>
            <a:r>
              <a:rPr lang="zh-CN" altLang="en-US" sz="3200" b="1" dirty="0">
                <a:solidFill>
                  <a:schemeClr val="hlink"/>
                </a:solidFill>
              </a:rPr>
              <a:t>掌握的要点</a:t>
            </a:r>
            <a:r>
              <a:rPr lang="zh-CN" altLang="en-US" sz="3200" b="1" dirty="0"/>
              <a:t>：</a:t>
            </a:r>
          </a:p>
          <a:p>
            <a:pPr marL="742950" lvl="1" indent="-285750">
              <a:spcBef>
                <a:spcPct val="20000"/>
              </a:spcBef>
              <a:buClr>
                <a:schemeClr val="hlink"/>
              </a:buClr>
              <a:buSzPct val="55000"/>
              <a:buFont typeface="Wingdings" pitchFamily="2" charset="2"/>
              <a:buChar char="n"/>
            </a:pPr>
            <a:r>
              <a:rPr lang="zh-CN" altLang="en-US" sz="2800" b="1" dirty="0"/>
              <a:t>（1）分配思想是一个</a:t>
            </a:r>
            <a:r>
              <a:rPr lang="zh-CN" altLang="en-US" sz="2800" b="1" dirty="0">
                <a:latin typeface="Times New Roman"/>
              </a:rPr>
              <a:t>“</a:t>
            </a:r>
            <a:r>
              <a:rPr lang="zh-CN" altLang="en-US" sz="2800" b="1" dirty="0"/>
              <a:t>工程决策</a:t>
            </a:r>
            <a:r>
              <a:rPr lang="zh-CN" altLang="en-US" sz="2800" b="1" dirty="0">
                <a:latin typeface="Times New Roman"/>
              </a:rPr>
              <a:t>”</a:t>
            </a:r>
            <a:r>
              <a:rPr lang="zh-CN" altLang="en-US" sz="2800" b="1" dirty="0"/>
              <a:t> ，优化问题；</a:t>
            </a:r>
          </a:p>
          <a:p>
            <a:pPr marL="742950" lvl="1" indent="-285750">
              <a:spcBef>
                <a:spcPct val="20000"/>
              </a:spcBef>
              <a:buClr>
                <a:schemeClr val="hlink"/>
              </a:buClr>
              <a:buSzPct val="55000"/>
              <a:buFont typeface="Wingdings" pitchFamily="2" charset="2"/>
              <a:buChar char="n"/>
            </a:pPr>
            <a:r>
              <a:rPr lang="zh-CN" altLang="en-US" sz="2800" b="1" dirty="0"/>
              <a:t>（2）分配权重取法</a:t>
            </a:r>
            <a:r>
              <a:rPr lang="zh-CN" altLang="en-US" sz="2800" b="1" dirty="0" smtClean="0"/>
              <a:t>；</a:t>
            </a:r>
            <a:endParaRPr lang="zh-CN" altLang="en-US" sz="2800" b="1" dirty="0"/>
          </a:p>
        </p:txBody>
      </p:sp>
    </p:spTree>
    <p:extLst>
      <p:ext uri="{BB962C8B-B14F-4D97-AF65-F5344CB8AC3E}">
        <p14:creationId xmlns:p14="http://schemas.microsoft.com/office/powerpoint/2010/main" val="20746678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5"/>
          <p:cNvSpPr txBox="1">
            <a:spLocks noChangeArrowheads="1"/>
          </p:cNvSpPr>
          <p:nvPr/>
        </p:nvSpPr>
        <p:spPr bwMode="auto">
          <a:xfrm>
            <a:off x="250825" y="423863"/>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1.6  </a:t>
            </a:r>
            <a:r>
              <a:rPr lang="zh-CN" altLang="en-US"/>
              <a:t>总结：软件可靠性问题综述</a:t>
            </a:r>
          </a:p>
        </p:txBody>
      </p:sp>
      <p:sp>
        <p:nvSpPr>
          <p:cNvPr id="29699" name="Rectangle 7"/>
          <p:cNvSpPr>
            <a:spLocks noChangeArrowheads="1"/>
          </p:cNvSpPr>
          <p:nvPr/>
        </p:nvSpPr>
        <p:spPr bwMode="auto">
          <a:xfrm>
            <a:off x="3635375" y="1844675"/>
            <a:ext cx="5167313" cy="30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a:latin typeface="Times New Roman" pitchFamily="18" charset="0"/>
                <a:ea typeface="黑体" pitchFamily="49" charset="-122"/>
                <a:cs typeface="Times New Roman" pitchFamily="18" charset="0"/>
              </a:rPr>
              <a:t>  正如</a:t>
            </a:r>
            <a:r>
              <a:rPr lang="en-US" altLang="zh-CN" sz="2400">
                <a:latin typeface="Times New Roman" pitchFamily="18" charset="0"/>
                <a:ea typeface="黑体" pitchFamily="49" charset="-122"/>
                <a:cs typeface="Times New Roman" pitchFamily="18" charset="0"/>
              </a:rPr>
              <a:t>IBM 360</a:t>
            </a:r>
            <a:r>
              <a:rPr lang="zh-CN" altLang="en-US" sz="2400">
                <a:latin typeface="Times New Roman" pitchFamily="18" charset="0"/>
                <a:ea typeface="黑体" pitchFamily="49" charset="-122"/>
                <a:cs typeface="Times New Roman" pitchFamily="18" charset="0"/>
              </a:rPr>
              <a:t>操作系统负责人</a:t>
            </a:r>
            <a:r>
              <a:rPr lang="en-US" altLang="zh-CN" sz="2400">
                <a:latin typeface="Times New Roman" pitchFamily="18" charset="0"/>
                <a:ea typeface="黑体" pitchFamily="49" charset="-122"/>
                <a:cs typeface="Times New Roman" pitchFamily="18" charset="0"/>
              </a:rPr>
              <a:t>F·D·</a:t>
            </a:r>
            <a:r>
              <a:rPr lang="zh-CN" altLang="en-US" sz="2400">
                <a:latin typeface="Times New Roman" pitchFamily="18" charset="0"/>
                <a:ea typeface="黑体" pitchFamily="49" charset="-122"/>
                <a:cs typeface="Times New Roman" pitchFamily="18" charset="0"/>
              </a:rPr>
              <a:t>希罗克斯在总结该项目时无比沉痛地说：“</a:t>
            </a:r>
            <a:r>
              <a:rPr lang="en-US" altLang="zh-CN" sz="2400">
                <a:latin typeface="Times New Roman" pitchFamily="18" charset="0"/>
                <a:ea typeface="黑体" pitchFamily="49" charset="-122"/>
                <a:cs typeface="Times New Roman" pitchFamily="18" charset="0"/>
              </a:rPr>
              <a:t>…… </a:t>
            </a:r>
            <a:r>
              <a:rPr lang="zh-CN" altLang="en-US" sz="2400">
                <a:latin typeface="Times New Roman" pitchFamily="18" charset="0"/>
                <a:ea typeface="黑体" pitchFamily="49" charset="-122"/>
                <a:cs typeface="Times New Roman" pitchFamily="18" charset="0"/>
              </a:rPr>
              <a:t>正像一只逃亡的 野兽落到泥潭中作垂死挣扎，越是挣扎， 陷得越深，最后无法逃脱灭顶的灾难，</a:t>
            </a:r>
            <a:r>
              <a:rPr lang="en-US" altLang="zh-CN" sz="2400">
                <a:latin typeface="Times New Roman" pitchFamily="18" charset="0"/>
                <a:ea typeface="黑体" pitchFamily="49" charset="-122"/>
                <a:cs typeface="Times New Roman" pitchFamily="18" charset="0"/>
              </a:rPr>
              <a:t>…… </a:t>
            </a:r>
            <a:r>
              <a:rPr lang="zh-CN" altLang="en-US" sz="2400">
                <a:latin typeface="Times New Roman" pitchFamily="18" charset="0"/>
                <a:ea typeface="黑体" pitchFamily="49" charset="-122"/>
                <a:cs typeface="Times New Roman" pitchFamily="18" charset="0"/>
              </a:rPr>
              <a:t>程序设计工作正像这样一个泥潭 </a:t>
            </a:r>
            <a:r>
              <a:rPr lang="en-US" altLang="zh-CN" sz="2400">
                <a:latin typeface="Times New Roman" pitchFamily="18" charset="0"/>
                <a:ea typeface="黑体" pitchFamily="49" charset="-122"/>
                <a:cs typeface="Times New Roman" pitchFamily="18" charset="0"/>
              </a:rPr>
              <a:t>……</a:t>
            </a:r>
            <a:r>
              <a:rPr lang="zh-CN" altLang="en-US" sz="2400">
                <a:latin typeface="Times New Roman" pitchFamily="18" charset="0"/>
                <a:ea typeface="黑体" pitchFamily="49" charset="-122"/>
                <a:cs typeface="Times New Roman" pitchFamily="18" charset="0"/>
              </a:rPr>
              <a:t>一批批程序员被迫在泥潭中拼命挣扎，</a:t>
            </a:r>
            <a:r>
              <a:rPr lang="en-US" altLang="zh-CN" sz="2400">
                <a:latin typeface="Times New Roman" pitchFamily="18" charset="0"/>
                <a:ea typeface="黑体" pitchFamily="49" charset="-122"/>
                <a:cs typeface="Times New Roman" pitchFamily="18" charset="0"/>
              </a:rPr>
              <a:t>……</a:t>
            </a:r>
            <a:r>
              <a:rPr lang="zh-CN" altLang="en-US" sz="2400">
                <a:latin typeface="Times New Roman" pitchFamily="18" charset="0"/>
                <a:ea typeface="黑体" pitchFamily="49" charset="-122"/>
                <a:cs typeface="Times New Roman" pitchFamily="18" charset="0"/>
              </a:rPr>
              <a:t>” </a:t>
            </a:r>
          </a:p>
        </p:txBody>
      </p:sp>
      <p:pic>
        <p:nvPicPr>
          <p:cNvPr id="29700" name="Picture 8" descr="u=43543303,3071290409&amp;fm=0&amp;gp=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844675"/>
            <a:ext cx="29527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3903865"/>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type="body" idx="1"/>
          </p:nvPr>
        </p:nvSpPr>
        <p:spPr>
          <a:xfrm>
            <a:off x="736322" y="1628800"/>
            <a:ext cx="8116888" cy="4800600"/>
          </a:xfrm>
        </p:spPr>
        <p:txBody>
          <a:bodyPr/>
          <a:lstStyle/>
          <a:p>
            <a:r>
              <a:rPr lang="zh-CN" altLang="en-US" sz="2800" dirty="0" smtClean="0">
                <a:solidFill>
                  <a:schemeClr val="hlink"/>
                </a:solidFill>
                <a:latin typeface="微软雅黑" panose="020B0503020204020204" pitchFamily="34" charset="-122"/>
                <a:ea typeface="微软雅黑" panose="020B0503020204020204" pitchFamily="34" charset="-122"/>
              </a:rPr>
              <a:t>定义</a:t>
            </a:r>
            <a:r>
              <a:rPr lang="zh-CN" altLang="en-US" sz="2800" dirty="0">
                <a:latin typeface="微软雅黑" panose="020B0503020204020204" pitchFamily="34" charset="-122"/>
                <a:ea typeface="微软雅黑" panose="020B0503020204020204" pitchFamily="34" charset="-122"/>
              </a:rPr>
              <a:t>：将系统规定的可靠性指标合理地分配给</a:t>
            </a:r>
            <a:r>
              <a:rPr lang="zh-CN" altLang="en-US" sz="2800" dirty="0" smtClean="0">
                <a:latin typeface="微软雅黑" panose="020B0503020204020204" pitchFamily="34" charset="-122"/>
                <a:ea typeface="微软雅黑" panose="020B0503020204020204" pitchFamily="34" charset="-122"/>
              </a:rPr>
              <a:t>组成软件系统</a:t>
            </a:r>
            <a:r>
              <a:rPr lang="zh-CN" altLang="en-US" sz="2800" dirty="0">
                <a:latin typeface="微软雅黑" panose="020B0503020204020204" pitchFamily="34" charset="-122"/>
                <a:ea typeface="微软雅黑" panose="020B0503020204020204" pitchFamily="34" charset="-122"/>
              </a:rPr>
              <a:t>的各部件；</a:t>
            </a:r>
          </a:p>
          <a:p>
            <a:r>
              <a:rPr lang="zh-CN" altLang="en-US" sz="2800" dirty="0">
                <a:solidFill>
                  <a:schemeClr val="hlink"/>
                </a:solidFill>
                <a:latin typeface="微软雅黑" panose="020B0503020204020204" pitchFamily="34" charset="-122"/>
                <a:ea typeface="微软雅黑" panose="020B0503020204020204" pitchFamily="34" charset="-122"/>
              </a:rPr>
              <a:t>目的：</a:t>
            </a:r>
          </a:p>
          <a:p>
            <a:pPr lvl="1"/>
            <a:r>
              <a:rPr lang="zh-CN" altLang="en-US" sz="2400" dirty="0" smtClean="0">
                <a:latin typeface="微软雅黑" panose="020B0503020204020204" pitchFamily="34" charset="-122"/>
                <a:ea typeface="微软雅黑" panose="020B0503020204020204" pitchFamily="34" charset="-122"/>
              </a:rPr>
              <a:t>落实软件系统可靠性</a:t>
            </a:r>
            <a:r>
              <a:rPr lang="zh-CN" altLang="en-US" sz="2400" dirty="0">
                <a:latin typeface="微软雅黑" panose="020B0503020204020204" pitchFamily="34" charset="-122"/>
                <a:ea typeface="微软雅黑" panose="020B0503020204020204" pitchFamily="34" charset="-122"/>
              </a:rPr>
              <a:t>指标；</a:t>
            </a:r>
          </a:p>
          <a:p>
            <a:pPr lvl="1"/>
            <a:r>
              <a:rPr lang="zh-CN" altLang="en-US" sz="2400" dirty="0">
                <a:latin typeface="微软雅黑" panose="020B0503020204020204" pitchFamily="34" charset="-122"/>
                <a:ea typeface="微软雅黑" panose="020B0503020204020204" pitchFamily="34" charset="-122"/>
              </a:rPr>
              <a:t>落实对各部件（或分系统）合理地可靠性要求；</a:t>
            </a:r>
          </a:p>
          <a:p>
            <a:pPr lvl="1"/>
            <a:r>
              <a:rPr lang="zh-CN" altLang="en-US" sz="2400" dirty="0">
                <a:latin typeface="微软雅黑" panose="020B0503020204020204" pitchFamily="34" charset="-122"/>
                <a:ea typeface="微软雅黑" panose="020B0503020204020204" pitchFamily="34" charset="-122"/>
              </a:rPr>
              <a:t>通过分配，暴露系统的薄弱环节，为改进设计提供依据。</a:t>
            </a:r>
          </a:p>
          <a:p>
            <a:pPr lvl="1"/>
            <a:r>
              <a:rPr lang="zh-CN" altLang="en-US" sz="2400" dirty="0">
                <a:latin typeface="微软雅黑" panose="020B0503020204020204" pitchFamily="34" charset="-122"/>
                <a:ea typeface="微软雅黑" panose="020B0503020204020204" pitchFamily="34" charset="-122"/>
              </a:rPr>
              <a:t>促使设计者全面考虑，以期获得合理设计。</a:t>
            </a:r>
          </a:p>
          <a:p>
            <a:r>
              <a:rPr lang="zh-CN" altLang="en-US" sz="2800" dirty="0">
                <a:solidFill>
                  <a:schemeClr val="hlink"/>
                </a:solidFill>
                <a:latin typeface="微软雅黑" panose="020B0503020204020204" pitchFamily="34" charset="-122"/>
                <a:ea typeface="微软雅黑" panose="020B0503020204020204" pitchFamily="34" charset="-122"/>
              </a:rPr>
              <a:t>特点</a:t>
            </a:r>
            <a:r>
              <a:rPr lang="zh-CN" altLang="en-US" sz="28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反复进行，直至满意。</a:t>
            </a:r>
          </a:p>
        </p:txBody>
      </p:sp>
      <p:sp>
        <p:nvSpPr>
          <p:cNvPr id="5" name="Rectangle 2"/>
          <p:cNvSpPr txBox="1">
            <a:spLocks noChangeArrowheads="1"/>
          </p:cNvSpPr>
          <p:nvPr/>
        </p:nvSpPr>
        <p:spPr>
          <a:xfrm>
            <a:off x="755576" y="764704"/>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zh-CN" altLang="en-US" sz="3600" dirty="0" smtClean="0">
                <a:latin typeface="黑体" pitchFamily="49" charset="-122"/>
                <a:ea typeface="黑体" pitchFamily="49" charset="-122"/>
                <a:cs typeface="+mn-cs"/>
              </a:rPr>
              <a:t>基本概念</a:t>
            </a:r>
            <a:endParaRPr lang="en-US" altLang="zh-CN" sz="3600" dirty="0">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1592785147"/>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body" idx="1"/>
          </p:nvPr>
        </p:nvSpPr>
        <p:spPr>
          <a:xfrm>
            <a:off x="827088" y="1556792"/>
            <a:ext cx="8001000" cy="3276600"/>
          </a:xfrm>
        </p:spPr>
        <p:txBody>
          <a:bodyPr/>
          <a:lstStyle/>
          <a:p>
            <a:r>
              <a:rPr lang="zh-CN" altLang="en-US" dirty="0">
                <a:solidFill>
                  <a:schemeClr val="hlink"/>
                </a:solidFill>
                <a:latin typeface="微软雅黑" panose="020B0503020204020204" pitchFamily="34" charset="-122"/>
                <a:ea typeface="微软雅黑" panose="020B0503020204020204" pitchFamily="34" charset="-122"/>
              </a:rPr>
              <a:t>分配原则：</a:t>
            </a:r>
          </a:p>
          <a:p>
            <a:pPr lvl="1"/>
            <a:r>
              <a:rPr lang="zh-CN" altLang="en-US" dirty="0">
                <a:latin typeface="微软雅黑" panose="020B0503020204020204" pitchFamily="34" charset="-122"/>
                <a:ea typeface="微软雅黑" panose="020B0503020204020204" pitchFamily="34" charset="-122"/>
              </a:rPr>
              <a:t>关键部件可靠度分配高一点；</a:t>
            </a:r>
          </a:p>
          <a:p>
            <a:pPr lvl="1"/>
            <a:r>
              <a:rPr lang="zh-CN" altLang="en-US" dirty="0">
                <a:latin typeface="微软雅黑" panose="020B0503020204020204" pitchFamily="34" charset="-122"/>
                <a:ea typeface="微软雅黑" panose="020B0503020204020204" pitchFamily="34" charset="-122"/>
              </a:rPr>
              <a:t>比较复杂的分系统，分配可靠性指标低一点；</a:t>
            </a:r>
          </a:p>
          <a:p>
            <a:pPr lvl="1"/>
            <a:r>
              <a:rPr lang="zh-CN" altLang="en-US" dirty="0">
                <a:latin typeface="微软雅黑" panose="020B0503020204020204" pitchFamily="34" charset="-122"/>
                <a:ea typeface="微软雅黑" panose="020B0503020204020204" pitchFamily="34" charset="-122"/>
              </a:rPr>
              <a:t>环境不好，分配低一点；</a:t>
            </a:r>
          </a:p>
          <a:p>
            <a:pPr lvl="1"/>
            <a:r>
              <a:rPr lang="zh-CN" altLang="en-US" dirty="0">
                <a:latin typeface="微软雅黑" panose="020B0503020204020204" pitchFamily="34" charset="-122"/>
                <a:ea typeface="微软雅黑" panose="020B0503020204020204" pitchFamily="34" charset="-122"/>
              </a:rPr>
              <a:t>可维修的分配指标低一点；</a:t>
            </a:r>
          </a:p>
          <a:p>
            <a:pPr lvl="1"/>
            <a:r>
              <a:rPr lang="zh-CN" altLang="en-US" dirty="0">
                <a:latin typeface="微软雅黑" panose="020B0503020204020204" pitchFamily="34" charset="-122"/>
                <a:ea typeface="微软雅黑" panose="020B0503020204020204" pitchFamily="34" charset="-122"/>
              </a:rPr>
              <a:t>难以提高的部件可靠性指标分配低一点。</a:t>
            </a:r>
          </a:p>
        </p:txBody>
      </p:sp>
      <p:sp>
        <p:nvSpPr>
          <p:cNvPr id="107525" name="Rectangle 5"/>
          <p:cNvSpPr>
            <a:spLocks noChangeArrowheads="1"/>
          </p:cNvSpPr>
          <p:nvPr/>
        </p:nvSpPr>
        <p:spPr bwMode="auto">
          <a:xfrm>
            <a:off x="841334" y="4869160"/>
            <a:ext cx="7772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sz="2800" b="1" dirty="0">
                <a:solidFill>
                  <a:schemeClr val="hlink"/>
                </a:solidFill>
                <a:latin typeface="微软雅黑" panose="020B0503020204020204" pitchFamily="34" charset="-122"/>
                <a:ea typeface="微软雅黑" panose="020B0503020204020204" pitchFamily="34" charset="-122"/>
              </a:rPr>
              <a:t>一般基于下列假定：</a:t>
            </a:r>
          </a:p>
          <a:p>
            <a:pPr marL="742950" lvl="1" indent="-285750">
              <a:spcBef>
                <a:spcPct val="20000"/>
              </a:spcBef>
              <a:buClr>
                <a:schemeClr val="hlink"/>
              </a:buClr>
              <a:buSzPct val="55000"/>
              <a:buFont typeface="Wingdings" pitchFamily="2" charset="2"/>
              <a:buChar char="n"/>
            </a:pPr>
            <a:r>
              <a:rPr lang="zh-CN" altLang="en-US" sz="2800" b="1" dirty="0">
                <a:latin typeface="微软雅黑" panose="020B0503020204020204" pitchFamily="34" charset="-122"/>
                <a:ea typeface="微软雅黑" panose="020B0503020204020204" pitchFamily="34" charset="-122"/>
              </a:rPr>
              <a:t>各部件的工作相互独立，且部件寿命服从指数分布，即失效率为常数；</a:t>
            </a:r>
          </a:p>
        </p:txBody>
      </p:sp>
      <p:sp>
        <p:nvSpPr>
          <p:cNvPr id="6" name="Rectangle 2"/>
          <p:cNvSpPr txBox="1">
            <a:spLocks noChangeArrowheads="1"/>
          </p:cNvSpPr>
          <p:nvPr/>
        </p:nvSpPr>
        <p:spPr>
          <a:xfrm>
            <a:off x="755576" y="332656"/>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zh-CN" altLang="en-US" sz="3600" dirty="0" smtClean="0">
                <a:latin typeface="黑体" pitchFamily="49" charset="-122"/>
                <a:ea typeface="黑体" pitchFamily="49" charset="-122"/>
                <a:cs typeface="+mn-cs"/>
              </a:rPr>
              <a:t>基本概念</a:t>
            </a:r>
            <a:endParaRPr lang="en-US" altLang="zh-CN" sz="3600" dirty="0">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3832549980"/>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3.3   </a:t>
            </a:r>
            <a:r>
              <a:rPr lang="zh-CN" altLang="en-US" sz="3600" b="1" dirty="0">
                <a:latin typeface="黑体" pitchFamily="49" charset="-122"/>
                <a:ea typeface="黑体" pitchFamily="49" charset="-122"/>
              </a:rPr>
              <a:t>可靠性分配：分配条件</a:t>
            </a:r>
          </a:p>
        </p:txBody>
      </p:sp>
      <p:sp>
        <p:nvSpPr>
          <p:cNvPr id="165891" name="Rectangle 4"/>
          <p:cNvSpPr>
            <a:spLocks noChangeArrowheads="1"/>
          </p:cNvSpPr>
          <p:nvPr/>
        </p:nvSpPr>
        <p:spPr bwMode="auto">
          <a:xfrm>
            <a:off x="1476375" y="2205038"/>
            <a:ext cx="6484938"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、编制软件需求规格说明和可靠性保证大纲；</a:t>
            </a:r>
          </a:p>
          <a:p>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、确定软件的运行剖面与定量指标要求；</a:t>
            </a:r>
          </a:p>
          <a:p>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、失效定义；</a:t>
            </a:r>
          </a:p>
          <a:p>
            <a:r>
              <a:rPr lang="en-US" altLang="zh-CN" sz="2400" b="1">
                <a:latin typeface="华文仿宋" pitchFamily="2" charset="-122"/>
                <a:ea typeface="华文仿宋" pitchFamily="2" charset="-122"/>
              </a:rPr>
              <a:t>4</a:t>
            </a:r>
            <a:r>
              <a:rPr lang="zh-CN" altLang="en-US" sz="2400" b="1">
                <a:latin typeface="华文仿宋" pitchFamily="2" charset="-122"/>
                <a:ea typeface="华文仿宋" pitchFamily="2" charset="-122"/>
              </a:rPr>
              <a:t>、软件结构分解。</a:t>
            </a:r>
          </a:p>
        </p:txBody>
      </p:sp>
    </p:spTree>
    <p:extLst>
      <p:ext uri="{BB962C8B-B14F-4D97-AF65-F5344CB8AC3E}">
        <p14:creationId xmlns:p14="http://schemas.microsoft.com/office/powerpoint/2010/main" val="1089733301"/>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4"/>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3.3   </a:t>
            </a:r>
            <a:r>
              <a:rPr lang="zh-CN" altLang="en-US" sz="3600" b="1" dirty="0">
                <a:latin typeface="黑体" pitchFamily="49" charset="-122"/>
                <a:ea typeface="黑体" pitchFamily="49" charset="-122"/>
              </a:rPr>
              <a:t>可靠性分配：软件结构分解</a:t>
            </a:r>
          </a:p>
        </p:txBody>
      </p:sp>
      <p:pic>
        <p:nvPicPr>
          <p:cNvPr id="166915" name="Picture 5"/>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755650" y="1412875"/>
            <a:ext cx="7561263" cy="5040313"/>
          </a:xfrm>
          <a:noFill/>
        </p:spPr>
      </p:pic>
    </p:spTree>
    <p:extLst>
      <p:ext uri="{BB962C8B-B14F-4D97-AF65-F5344CB8AC3E}">
        <p14:creationId xmlns:p14="http://schemas.microsoft.com/office/powerpoint/2010/main" val="3483015945"/>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3"/>
          <p:cNvSpPr txBox="1">
            <a:spLocks noChangeArrowheads="1"/>
          </p:cNvSpPr>
          <p:nvPr/>
        </p:nvSpPr>
        <p:spPr bwMode="auto">
          <a:xfrm>
            <a:off x="179388" y="6921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3.3   </a:t>
            </a:r>
            <a:r>
              <a:rPr lang="zh-CN" altLang="en-US" sz="3600" b="1" dirty="0">
                <a:latin typeface="黑体" pitchFamily="49" charset="-122"/>
                <a:ea typeface="黑体" pitchFamily="49" charset="-122"/>
              </a:rPr>
              <a:t>可靠性分配：分配方法</a:t>
            </a:r>
          </a:p>
        </p:txBody>
      </p:sp>
      <p:sp>
        <p:nvSpPr>
          <p:cNvPr id="168963" name="Rectangle 4"/>
          <p:cNvSpPr>
            <a:spLocks noChangeArrowheads="1"/>
          </p:cNvSpPr>
          <p:nvPr/>
        </p:nvSpPr>
        <p:spPr bwMode="auto">
          <a:xfrm>
            <a:off x="1619250" y="2276475"/>
            <a:ext cx="6265863"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a:t>
            </a:r>
            <a:r>
              <a:rPr lang="zh-CN" altLang="en-US" sz="2400" b="1" dirty="0" smtClean="0">
                <a:latin typeface="华文仿宋" pitchFamily="2" charset="-122"/>
                <a:ea typeface="华文仿宋" pitchFamily="2" charset="-122"/>
              </a:rPr>
              <a:t>等同分配</a:t>
            </a:r>
            <a:r>
              <a:rPr lang="zh-CN" altLang="en-US" sz="2400" b="1" dirty="0">
                <a:latin typeface="华文仿宋" pitchFamily="2" charset="-122"/>
                <a:ea typeface="华文仿宋" pitchFamily="2" charset="-122"/>
              </a:rPr>
              <a:t>法</a:t>
            </a:r>
          </a:p>
          <a:p>
            <a:pPr>
              <a:spcBef>
                <a:spcPct val="50000"/>
              </a:spcBef>
            </a:pPr>
            <a:r>
              <a:rPr lang="en-US" altLang="zh-CN" sz="2400" b="1" dirty="0">
                <a:latin typeface="华文仿宋" pitchFamily="2" charset="-122"/>
                <a:ea typeface="华文仿宋" pitchFamily="2" charset="-122"/>
              </a:rPr>
              <a:t>2</a:t>
            </a:r>
            <a:r>
              <a:rPr lang="zh-CN" altLang="en-US" sz="2400" b="1" dirty="0" smtClean="0">
                <a:latin typeface="华文仿宋" pitchFamily="2" charset="-122"/>
                <a:ea typeface="华文仿宋" pitchFamily="2" charset="-122"/>
              </a:rPr>
              <a:t>、</a:t>
            </a:r>
            <a:r>
              <a:rPr lang="zh-CN" altLang="en-US" sz="2400" b="1" dirty="0">
                <a:latin typeface="华文仿宋" pitchFamily="2" charset="-122"/>
                <a:ea typeface="华文仿宋" pitchFamily="2" charset="-122"/>
              </a:rPr>
              <a:t>比例分配法</a:t>
            </a:r>
            <a:endParaRPr lang="en-US" altLang="zh-CN" sz="2400" b="1" dirty="0">
              <a:latin typeface="华文仿宋" pitchFamily="2" charset="-122"/>
              <a:ea typeface="华文仿宋" pitchFamily="2" charset="-122"/>
            </a:endParaRPr>
          </a:p>
          <a:p>
            <a:pPr>
              <a:spcBef>
                <a:spcPct val="50000"/>
              </a:spcBef>
            </a:pPr>
            <a:r>
              <a:rPr lang="en-US" altLang="zh-CN" sz="2400" b="1" dirty="0" smtClean="0">
                <a:latin typeface="华文仿宋" pitchFamily="2" charset="-122"/>
                <a:ea typeface="华文仿宋" pitchFamily="2" charset="-122"/>
              </a:rPr>
              <a:t>3</a:t>
            </a:r>
            <a:r>
              <a:rPr lang="zh-CN" altLang="en-US" sz="2400" b="1" dirty="0" smtClean="0">
                <a:latin typeface="华文仿宋" pitchFamily="2" charset="-122"/>
                <a:ea typeface="华文仿宋" pitchFamily="2" charset="-122"/>
              </a:rPr>
              <a:t>、</a:t>
            </a:r>
            <a:r>
              <a:rPr lang="en-US" altLang="zh-CN" sz="2400" b="1" dirty="0">
                <a:latin typeface="华文仿宋" pitchFamily="2" charset="-122"/>
                <a:ea typeface="华文仿宋" pitchFamily="2" charset="-122"/>
              </a:rPr>
              <a:t>AGREE</a:t>
            </a:r>
            <a:r>
              <a:rPr lang="zh-CN" altLang="en-US" sz="2400" b="1" dirty="0">
                <a:latin typeface="华文仿宋" pitchFamily="2" charset="-122"/>
                <a:ea typeface="华文仿宋" pitchFamily="2" charset="-122"/>
              </a:rPr>
              <a:t>分配法</a:t>
            </a:r>
          </a:p>
        </p:txBody>
      </p:sp>
    </p:spTree>
    <p:extLst>
      <p:ext uri="{BB962C8B-B14F-4D97-AF65-F5344CB8AC3E}">
        <p14:creationId xmlns:p14="http://schemas.microsoft.com/office/powerpoint/2010/main" val="156442179"/>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Text Box 5"/>
          <p:cNvSpPr txBox="1">
            <a:spLocks noChangeArrowheads="1"/>
          </p:cNvSpPr>
          <p:nvPr/>
        </p:nvSpPr>
        <p:spPr bwMode="auto">
          <a:xfrm>
            <a:off x="1257300" y="1340768"/>
            <a:ext cx="716280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1、等同分配法</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按部件个数等分(权重相等)系统可靠度的方法。</a:t>
            </a:r>
          </a:p>
          <a:p>
            <a:pPr>
              <a:spcBef>
                <a:spcPct val="50000"/>
              </a:spcBef>
            </a:pP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若系统由</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个部件串联组成，可靠度相同，系统规定的可靠度为 </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个部件的可靠度为</a:t>
            </a:r>
            <a:r>
              <a:rPr lang="en-US" altLang="zh-CN" sz="2800" b="1"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800" b="1" baseline="-250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08552" name="Line 8"/>
          <p:cNvSpPr>
            <a:spLocks noChangeShapeType="1"/>
          </p:cNvSpPr>
          <p:nvPr/>
        </p:nvSpPr>
        <p:spPr bwMode="auto">
          <a:xfrm>
            <a:off x="1447800" y="4724400"/>
            <a:ext cx="609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53" name="Rectangle 9"/>
          <p:cNvSpPr>
            <a:spLocks noChangeArrowheads="1"/>
          </p:cNvSpPr>
          <p:nvPr/>
        </p:nvSpPr>
        <p:spPr bwMode="auto">
          <a:xfrm>
            <a:off x="2057400" y="4419600"/>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4" name="Rectangle 10"/>
          <p:cNvSpPr>
            <a:spLocks noChangeArrowheads="1"/>
          </p:cNvSpPr>
          <p:nvPr/>
        </p:nvSpPr>
        <p:spPr bwMode="auto">
          <a:xfrm>
            <a:off x="3048000" y="4419600"/>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5" name="Rectangle 11"/>
          <p:cNvSpPr>
            <a:spLocks noChangeArrowheads="1"/>
          </p:cNvSpPr>
          <p:nvPr/>
        </p:nvSpPr>
        <p:spPr bwMode="auto">
          <a:xfrm>
            <a:off x="4038600" y="4419600"/>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6" name="Rectangle 12"/>
          <p:cNvSpPr>
            <a:spLocks noChangeArrowheads="1"/>
          </p:cNvSpPr>
          <p:nvPr/>
        </p:nvSpPr>
        <p:spPr bwMode="auto">
          <a:xfrm>
            <a:off x="6172200" y="4419600"/>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7" name="Line 13"/>
          <p:cNvSpPr>
            <a:spLocks noChangeShapeType="1"/>
          </p:cNvSpPr>
          <p:nvPr/>
        </p:nvSpPr>
        <p:spPr bwMode="auto">
          <a:xfrm>
            <a:off x="26670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58" name="Line 14"/>
          <p:cNvSpPr>
            <a:spLocks noChangeShapeType="1"/>
          </p:cNvSpPr>
          <p:nvPr/>
        </p:nvSpPr>
        <p:spPr bwMode="auto">
          <a:xfrm>
            <a:off x="36576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59" name="Line 15"/>
          <p:cNvSpPr>
            <a:spLocks noChangeShapeType="1"/>
          </p:cNvSpPr>
          <p:nvPr/>
        </p:nvSpPr>
        <p:spPr bwMode="auto">
          <a:xfrm>
            <a:off x="46482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60" name="Line 16"/>
          <p:cNvSpPr>
            <a:spLocks noChangeShapeType="1"/>
          </p:cNvSpPr>
          <p:nvPr/>
        </p:nvSpPr>
        <p:spPr bwMode="auto">
          <a:xfrm>
            <a:off x="57912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61" name="Line 17"/>
          <p:cNvSpPr>
            <a:spLocks noChangeShapeType="1"/>
          </p:cNvSpPr>
          <p:nvPr/>
        </p:nvSpPr>
        <p:spPr bwMode="auto">
          <a:xfrm>
            <a:off x="67818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62" name="Text Box 18"/>
          <p:cNvSpPr txBox="1">
            <a:spLocks noChangeArrowheads="1"/>
          </p:cNvSpPr>
          <p:nvPr/>
        </p:nvSpPr>
        <p:spPr bwMode="auto">
          <a:xfrm>
            <a:off x="5029200" y="4419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Times New Roman"/>
              </a:rPr>
              <a:t>……</a:t>
            </a:r>
            <a:endParaRPr lang="zh-CN" altLang="en-US"/>
          </a:p>
        </p:txBody>
      </p:sp>
      <p:graphicFrame>
        <p:nvGraphicFramePr>
          <p:cNvPr id="108563" name="Object 19"/>
          <p:cNvGraphicFramePr>
            <a:graphicFrameLocks noChangeAspect="1"/>
          </p:cNvGraphicFramePr>
          <p:nvPr/>
        </p:nvGraphicFramePr>
        <p:xfrm>
          <a:off x="2209800" y="4572000"/>
          <a:ext cx="292100" cy="368300"/>
        </p:xfrm>
        <a:graphic>
          <a:graphicData uri="http://schemas.openxmlformats.org/presentationml/2006/ole">
            <mc:AlternateContent xmlns:mc="http://schemas.openxmlformats.org/markup-compatibility/2006">
              <mc:Choice xmlns:v="urn:schemas-microsoft-com:vml" Requires="v">
                <p:oleObj spid="_x0000_s92682" name="Equation" r:id="rId3" imgW="291960" imgH="368280" progId="Equation.3">
                  <p:embed/>
                </p:oleObj>
              </mc:Choice>
              <mc:Fallback>
                <p:oleObj name="Equation" r:id="rId3" imgW="29196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572000"/>
                        <a:ext cx="292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4" name="Object 20"/>
          <p:cNvGraphicFramePr>
            <a:graphicFrameLocks noChangeAspect="1"/>
          </p:cNvGraphicFramePr>
          <p:nvPr/>
        </p:nvGraphicFramePr>
        <p:xfrm>
          <a:off x="3263900" y="4572000"/>
          <a:ext cx="317500" cy="368300"/>
        </p:xfrm>
        <a:graphic>
          <a:graphicData uri="http://schemas.openxmlformats.org/presentationml/2006/ole">
            <mc:AlternateContent xmlns:mc="http://schemas.openxmlformats.org/markup-compatibility/2006">
              <mc:Choice xmlns:v="urn:schemas-microsoft-com:vml" Requires="v">
                <p:oleObj spid="_x0000_s92683" name="Equation" r:id="rId5" imgW="317160" imgH="368280" progId="Equation.3">
                  <p:embed/>
                </p:oleObj>
              </mc:Choice>
              <mc:Fallback>
                <p:oleObj name="Equation" r:id="rId5" imgW="317160" imgH="368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3900" y="4572000"/>
                        <a:ext cx="317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5" name="Object 21"/>
          <p:cNvGraphicFramePr>
            <a:graphicFrameLocks noChangeAspect="1"/>
          </p:cNvGraphicFramePr>
          <p:nvPr/>
        </p:nvGraphicFramePr>
        <p:xfrm>
          <a:off x="4254500" y="4565650"/>
          <a:ext cx="317500" cy="381000"/>
        </p:xfrm>
        <a:graphic>
          <a:graphicData uri="http://schemas.openxmlformats.org/presentationml/2006/ole">
            <mc:AlternateContent xmlns:mc="http://schemas.openxmlformats.org/markup-compatibility/2006">
              <mc:Choice xmlns:v="urn:schemas-microsoft-com:vml" Requires="v">
                <p:oleObj spid="_x0000_s92684" name="Equation" r:id="rId7" imgW="317160" imgH="380880" progId="Equation.3">
                  <p:embed/>
                </p:oleObj>
              </mc:Choice>
              <mc:Fallback>
                <p:oleObj name="Equation" r:id="rId7" imgW="317160" imgH="380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4500" y="4565650"/>
                        <a:ext cx="317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6" name="Object 22"/>
          <p:cNvGraphicFramePr>
            <a:graphicFrameLocks noChangeAspect="1"/>
          </p:cNvGraphicFramePr>
          <p:nvPr/>
        </p:nvGraphicFramePr>
        <p:xfrm>
          <a:off x="6305550" y="4565650"/>
          <a:ext cx="330200" cy="381000"/>
        </p:xfrm>
        <a:graphic>
          <a:graphicData uri="http://schemas.openxmlformats.org/presentationml/2006/ole">
            <mc:AlternateContent xmlns:mc="http://schemas.openxmlformats.org/markup-compatibility/2006">
              <mc:Choice xmlns:v="urn:schemas-microsoft-com:vml" Requires="v">
                <p:oleObj spid="_x0000_s92685" name="Equation" r:id="rId9" imgW="330120" imgH="380880" progId="Equation.3">
                  <p:embed/>
                </p:oleObj>
              </mc:Choice>
              <mc:Fallback>
                <p:oleObj name="Equation" r:id="rId9" imgW="330120" imgH="380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5550" y="4565650"/>
                        <a:ext cx="330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noChangeAspect="1"/>
          </p:cNvGraphicFramePr>
          <p:nvPr/>
        </p:nvGraphicFramePr>
        <p:xfrm>
          <a:off x="2895600" y="5334000"/>
          <a:ext cx="2387600" cy="1295400"/>
        </p:xfrm>
        <a:graphic>
          <a:graphicData uri="http://schemas.openxmlformats.org/presentationml/2006/ole">
            <mc:AlternateContent xmlns:mc="http://schemas.openxmlformats.org/markup-compatibility/2006">
              <mc:Choice xmlns:v="urn:schemas-microsoft-com:vml" Requires="v">
                <p:oleObj spid="_x0000_s92686" name="Equation" r:id="rId11" imgW="2387520" imgH="1295280" progId="Equation.3">
                  <p:embed/>
                </p:oleObj>
              </mc:Choice>
              <mc:Fallback>
                <p:oleObj name="Equation" r:id="rId11" imgW="2387520" imgH="12952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5600" y="5334000"/>
                        <a:ext cx="2387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68" name="Text Box 24"/>
          <p:cNvSpPr txBox="1">
            <a:spLocks noChangeArrowheads="1"/>
          </p:cNvSpPr>
          <p:nvPr/>
        </p:nvSpPr>
        <p:spPr bwMode="auto">
          <a:xfrm>
            <a:off x="228600" y="3874498"/>
            <a:ext cx="1219200" cy="369332"/>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a:solidFill>
                  <a:schemeClr val="tx2"/>
                </a:solidFill>
                <a:latin typeface="微软雅黑" panose="020B0503020204020204" pitchFamily="34" charset="-122"/>
                <a:ea typeface="微软雅黑" panose="020B0503020204020204" pitchFamily="34" charset="-122"/>
              </a:rPr>
              <a:t>串联系统</a:t>
            </a:r>
          </a:p>
        </p:txBody>
      </p:sp>
      <p:sp>
        <p:nvSpPr>
          <p:cNvPr id="21" name="Rectangle 2"/>
          <p:cNvSpPr txBox="1">
            <a:spLocks noChangeArrowheads="1"/>
          </p:cNvSpPr>
          <p:nvPr/>
        </p:nvSpPr>
        <p:spPr>
          <a:xfrm>
            <a:off x="717476" y="188640"/>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zh-CN" altLang="en-US" sz="3600" dirty="0" smtClean="0">
                <a:latin typeface="黑体" pitchFamily="49" charset="-122"/>
                <a:ea typeface="黑体" pitchFamily="49" charset="-122"/>
                <a:cs typeface="+mn-cs"/>
              </a:rPr>
              <a:t>等同分配法</a:t>
            </a:r>
            <a:endParaRPr lang="en-US" altLang="zh-CN" sz="3600" dirty="0">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1126958117"/>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7" name="Text Box 19"/>
          <p:cNvSpPr txBox="1">
            <a:spLocks noChangeArrowheads="1"/>
          </p:cNvSpPr>
          <p:nvPr/>
        </p:nvSpPr>
        <p:spPr bwMode="auto">
          <a:xfrm>
            <a:off x="987034" y="899801"/>
            <a:ext cx="1277144" cy="369332"/>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a:solidFill>
                  <a:schemeClr val="accent2"/>
                </a:solidFill>
                <a:latin typeface="微软雅黑" panose="020B0503020204020204" pitchFamily="34" charset="-122"/>
                <a:ea typeface="微软雅黑" panose="020B0503020204020204" pitchFamily="34" charset="-122"/>
              </a:rPr>
              <a:t>并联系统</a:t>
            </a:r>
          </a:p>
        </p:txBody>
      </p:sp>
      <p:sp>
        <p:nvSpPr>
          <p:cNvPr id="104468" name="Rectangle 20"/>
          <p:cNvSpPr>
            <a:spLocks noChangeArrowheads="1"/>
          </p:cNvSpPr>
          <p:nvPr/>
        </p:nvSpPr>
        <p:spPr bwMode="auto">
          <a:xfrm>
            <a:off x="7391400" y="1828800"/>
            <a:ext cx="6858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bg1"/>
                </a:solidFill>
              </a:rPr>
              <a:t>LL</a:t>
            </a:r>
          </a:p>
        </p:txBody>
      </p:sp>
      <p:sp>
        <p:nvSpPr>
          <p:cNvPr id="104469" name="Rectangle 21"/>
          <p:cNvSpPr>
            <a:spLocks noChangeArrowheads="1"/>
          </p:cNvSpPr>
          <p:nvPr/>
        </p:nvSpPr>
        <p:spPr bwMode="auto">
          <a:xfrm>
            <a:off x="7391400" y="2438400"/>
            <a:ext cx="6858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bg1"/>
                </a:solidFill>
              </a:rPr>
              <a:t>LL</a:t>
            </a:r>
          </a:p>
        </p:txBody>
      </p:sp>
      <p:sp>
        <p:nvSpPr>
          <p:cNvPr id="104470" name="Rectangle 22"/>
          <p:cNvSpPr>
            <a:spLocks noChangeArrowheads="1"/>
          </p:cNvSpPr>
          <p:nvPr/>
        </p:nvSpPr>
        <p:spPr bwMode="auto">
          <a:xfrm>
            <a:off x="7391400" y="1143000"/>
            <a:ext cx="6858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bg1"/>
                </a:solidFill>
              </a:rPr>
              <a:t>LL</a:t>
            </a:r>
          </a:p>
        </p:txBody>
      </p:sp>
      <p:sp>
        <p:nvSpPr>
          <p:cNvPr id="104471" name="Rectangle 23"/>
          <p:cNvSpPr>
            <a:spLocks noChangeArrowheads="1"/>
          </p:cNvSpPr>
          <p:nvPr/>
        </p:nvSpPr>
        <p:spPr bwMode="auto">
          <a:xfrm>
            <a:off x="7391400" y="457200"/>
            <a:ext cx="6858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bg1"/>
                </a:solidFill>
              </a:rPr>
              <a:t>LL</a:t>
            </a:r>
          </a:p>
        </p:txBody>
      </p:sp>
      <p:sp>
        <p:nvSpPr>
          <p:cNvPr id="104472" name="Line 24"/>
          <p:cNvSpPr>
            <a:spLocks noChangeShapeType="1"/>
          </p:cNvSpPr>
          <p:nvPr/>
        </p:nvSpPr>
        <p:spPr bwMode="auto">
          <a:xfrm>
            <a:off x="8372475" y="581025"/>
            <a:ext cx="0" cy="213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3" name="Line 25"/>
          <p:cNvSpPr>
            <a:spLocks noChangeShapeType="1"/>
          </p:cNvSpPr>
          <p:nvPr/>
        </p:nvSpPr>
        <p:spPr bwMode="auto">
          <a:xfrm>
            <a:off x="7086600" y="571500"/>
            <a:ext cx="0" cy="213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4" name="Line 26"/>
          <p:cNvSpPr>
            <a:spLocks noChangeShapeType="1"/>
          </p:cNvSpPr>
          <p:nvPr/>
        </p:nvSpPr>
        <p:spPr bwMode="auto">
          <a:xfrm>
            <a:off x="7086600" y="13716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5" name="Line 27"/>
          <p:cNvSpPr>
            <a:spLocks noChangeShapeType="1"/>
          </p:cNvSpPr>
          <p:nvPr/>
        </p:nvSpPr>
        <p:spPr bwMode="auto">
          <a:xfrm>
            <a:off x="8081963" y="140017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6" name="Line 28"/>
          <p:cNvSpPr>
            <a:spLocks noChangeShapeType="1"/>
          </p:cNvSpPr>
          <p:nvPr/>
        </p:nvSpPr>
        <p:spPr bwMode="auto">
          <a:xfrm>
            <a:off x="6777038" y="168592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7" name="Line 29"/>
          <p:cNvSpPr>
            <a:spLocks noChangeShapeType="1"/>
          </p:cNvSpPr>
          <p:nvPr/>
        </p:nvSpPr>
        <p:spPr bwMode="auto">
          <a:xfrm>
            <a:off x="7091363" y="2700338"/>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8" name="Line 30"/>
          <p:cNvSpPr>
            <a:spLocks noChangeShapeType="1"/>
          </p:cNvSpPr>
          <p:nvPr/>
        </p:nvSpPr>
        <p:spPr bwMode="auto">
          <a:xfrm>
            <a:off x="8091488" y="2709863"/>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9" name="Line 31"/>
          <p:cNvSpPr>
            <a:spLocks noChangeShapeType="1"/>
          </p:cNvSpPr>
          <p:nvPr/>
        </p:nvSpPr>
        <p:spPr bwMode="auto">
          <a:xfrm>
            <a:off x="7096125" y="20574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0" name="Line 32"/>
          <p:cNvSpPr>
            <a:spLocks noChangeShapeType="1"/>
          </p:cNvSpPr>
          <p:nvPr/>
        </p:nvSpPr>
        <p:spPr bwMode="auto">
          <a:xfrm>
            <a:off x="8077200" y="206692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1" name="Line 33"/>
          <p:cNvSpPr>
            <a:spLocks noChangeShapeType="1"/>
          </p:cNvSpPr>
          <p:nvPr/>
        </p:nvSpPr>
        <p:spPr bwMode="auto">
          <a:xfrm>
            <a:off x="8382000" y="168592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04482" name="Object 34"/>
          <p:cNvGraphicFramePr>
            <a:graphicFrameLocks noChangeAspect="1"/>
          </p:cNvGraphicFramePr>
          <p:nvPr/>
        </p:nvGraphicFramePr>
        <p:xfrm>
          <a:off x="7543800" y="533400"/>
          <a:ext cx="292100" cy="368300"/>
        </p:xfrm>
        <a:graphic>
          <a:graphicData uri="http://schemas.openxmlformats.org/presentationml/2006/ole">
            <mc:AlternateContent xmlns:mc="http://schemas.openxmlformats.org/markup-compatibility/2006">
              <mc:Choice xmlns:v="urn:schemas-microsoft-com:vml" Requires="v">
                <p:oleObj spid="_x0000_s93810" name="Equation" r:id="rId3" imgW="291960" imgH="368280" progId="Equation.3">
                  <p:embed/>
                </p:oleObj>
              </mc:Choice>
              <mc:Fallback>
                <p:oleObj name="Equation" r:id="rId3" imgW="29196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533400"/>
                        <a:ext cx="292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83" name="Object 35"/>
          <p:cNvGraphicFramePr>
            <a:graphicFrameLocks noChangeAspect="1"/>
          </p:cNvGraphicFramePr>
          <p:nvPr/>
        </p:nvGraphicFramePr>
        <p:xfrm>
          <a:off x="7543800" y="1219200"/>
          <a:ext cx="317500" cy="368300"/>
        </p:xfrm>
        <a:graphic>
          <a:graphicData uri="http://schemas.openxmlformats.org/presentationml/2006/ole">
            <mc:AlternateContent xmlns:mc="http://schemas.openxmlformats.org/markup-compatibility/2006">
              <mc:Choice xmlns:v="urn:schemas-microsoft-com:vml" Requires="v">
                <p:oleObj spid="_x0000_s93811" name="Equation" r:id="rId5" imgW="317160" imgH="368280" progId="Equation.3">
                  <p:embed/>
                </p:oleObj>
              </mc:Choice>
              <mc:Fallback>
                <p:oleObj name="Equation" r:id="rId5" imgW="317160" imgH="368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1219200"/>
                        <a:ext cx="317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84" name="Object 36"/>
          <p:cNvGraphicFramePr>
            <a:graphicFrameLocks noChangeAspect="1"/>
          </p:cNvGraphicFramePr>
          <p:nvPr/>
        </p:nvGraphicFramePr>
        <p:xfrm>
          <a:off x="7615238" y="2486025"/>
          <a:ext cx="330200" cy="381000"/>
        </p:xfrm>
        <a:graphic>
          <a:graphicData uri="http://schemas.openxmlformats.org/presentationml/2006/ole">
            <mc:AlternateContent xmlns:mc="http://schemas.openxmlformats.org/markup-compatibility/2006">
              <mc:Choice xmlns:v="urn:schemas-microsoft-com:vml" Requires="v">
                <p:oleObj spid="_x0000_s93812" name="Equation" r:id="rId7" imgW="330120" imgH="380880" progId="Equation.3">
                  <p:embed/>
                </p:oleObj>
              </mc:Choice>
              <mc:Fallback>
                <p:oleObj name="Equation" r:id="rId7" imgW="330120" imgH="380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5238" y="2486025"/>
                        <a:ext cx="330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85" name="Line 37"/>
          <p:cNvSpPr>
            <a:spLocks noChangeShapeType="1"/>
          </p:cNvSpPr>
          <p:nvPr/>
        </p:nvSpPr>
        <p:spPr bwMode="auto">
          <a:xfrm>
            <a:off x="7086600" y="6096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6" name="Line 38"/>
          <p:cNvSpPr>
            <a:spLocks noChangeShapeType="1"/>
          </p:cNvSpPr>
          <p:nvPr/>
        </p:nvSpPr>
        <p:spPr bwMode="auto">
          <a:xfrm>
            <a:off x="8077200" y="61912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04487" name="Object 39"/>
          <p:cNvGraphicFramePr>
            <a:graphicFrameLocks noChangeAspect="1"/>
          </p:cNvGraphicFramePr>
          <p:nvPr/>
        </p:nvGraphicFramePr>
        <p:xfrm>
          <a:off x="7620000" y="2057400"/>
          <a:ext cx="292100" cy="101600"/>
        </p:xfrm>
        <a:graphic>
          <a:graphicData uri="http://schemas.openxmlformats.org/presentationml/2006/ole">
            <mc:AlternateContent xmlns:mc="http://schemas.openxmlformats.org/markup-compatibility/2006">
              <mc:Choice xmlns:v="urn:schemas-microsoft-com:vml" Requires="v">
                <p:oleObj spid="_x0000_s93813" name="Equation" r:id="rId9" imgW="291960" imgH="101520" progId="Equation.3">
                  <p:embed/>
                </p:oleObj>
              </mc:Choice>
              <mc:Fallback>
                <p:oleObj name="Equation" r:id="rId9" imgW="291960" imgH="1015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2057400"/>
                        <a:ext cx="292100" cy="10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88" name="Object 40"/>
          <p:cNvGraphicFramePr>
            <a:graphicFrameLocks noChangeAspect="1"/>
          </p:cNvGraphicFramePr>
          <p:nvPr>
            <p:extLst>
              <p:ext uri="{D42A27DB-BD31-4B8C-83A1-F6EECF244321}">
                <p14:modId xmlns:p14="http://schemas.microsoft.com/office/powerpoint/2010/main" val="4116632833"/>
              </p:ext>
            </p:extLst>
          </p:nvPr>
        </p:nvGraphicFramePr>
        <p:xfrm>
          <a:off x="2915816" y="1016000"/>
          <a:ext cx="2413000" cy="812800"/>
        </p:xfrm>
        <a:graphic>
          <a:graphicData uri="http://schemas.openxmlformats.org/presentationml/2006/ole">
            <mc:AlternateContent xmlns:mc="http://schemas.openxmlformats.org/markup-compatibility/2006">
              <mc:Choice xmlns:v="urn:schemas-microsoft-com:vml" Requires="v">
                <p:oleObj spid="_x0000_s93814" name="Equation" r:id="rId11" imgW="2412720" imgH="812520" progId="Equation.3">
                  <p:embed/>
                </p:oleObj>
              </mc:Choice>
              <mc:Fallback>
                <p:oleObj name="Equation" r:id="rId11" imgW="2412720" imgH="8125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15816" y="1016000"/>
                        <a:ext cx="24130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89" name="Object 41"/>
          <p:cNvGraphicFramePr>
            <a:graphicFrameLocks noChangeAspect="1"/>
          </p:cNvGraphicFramePr>
          <p:nvPr/>
        </p:nvGraphicFramePr>
        <p:xfrm>
          <a:off x="4191000" y="2438400"/>
          <a:ext cx="2286000" cy="682625"/>
        </p:xfrm>
        <a:graphic>
          <a:graphicData uri="http://schemas.openxmlformats.org/presentationml/2006/ole">
            <mc:AlternateContent xmlns:mc="http://schemas.openxmlformats.org/markup-compatibility/2006">
              <mc:Choice xmlns:v="urn:schemas-microsoft-com:vml" Requires="v">
                <p:oleObj spid="_x0000_s93815" name="Equation" r:id="rId13" imgW="1828800" imgH="545760" progId="Equation.3">
                  <p:embed/>
                </p:oleObj>
              </mc:Choice>
              <mc:Fallback>
                <p:oleObj name="Equation" r:id="rId13" imgW="1828800" imgH="5457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91000" y="2438400"/>
                        <a:ext cx="22860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90" name="Text Box 42"/>
          <p:cNvSpPr txBox="1">
            <a:spLocks noChangeArrowheads="1"/>
          </p:cNvSpPr>
          <p:nvPr/>
        </p:nvSpPr>
        <p:spPr bwMode="auto">
          <a:xfrm>
            <a:off x="1219200" y="1981200"/>
            <a:ext cx="3657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微软雅黑" panose="020B0503020204020204" pitchFamily="34" charset="-122"/>
                <a:ea typeface="微软雅黑" panose="020B0503020204020204" pitchFamily="34" charset="-122"/>
              </a:rPr>
              <a:t>分配到各元件得可靠度为</a:t>
            </a:r>
          </a:p>
        </p:txBody>
      </p:sp>
      <p:sp>
        <p:nvSpPr>
          <p:cNvPr id="104491" name="Text Box 43"/>
          <p:cNvSpPr txBox="1">
            <a:spLocks noChangeArrowheads="1"/>
          </p:cNvSpPr>
          <p:nvPr/>
        </p:nvSpPr>
        <p:spPr bwMode="auto">
          <a:xfrm>
            <a:off x="762000" y="3505200"/>
            <a:ext cx="7924800"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chemeClr val="hlink"/>
                </a:solidFill>
                <a:latin typeface="微软雅黑" panose="020B0503020204020204" pitchFamily="34" charset="-122"/>
                <a:ea typeface="微软雅黑" panose="020B0503020204020204" pitchFamily="34" charset="-122"/>
              </a:rPr>
              <a:t>优点</a:t>
            </a:r>
            <a:r>
              <a:rPr lang="zh-CN" altLang="en-US" b="1" dirty="0">
                <a:solidFill>
                  <a:schemeClr val="hlink"/>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简单，快捷，方便;</a:t>
            </a:r>
          </a:p>
          <a:p>
            <a:pPr>
              <a:spcBef>
                <a:spcPct val="50000"/>
              </a:spcBef>
            </a:pPr>
            <a:r>
              <a:rPr lang="zh-CN" altLang="en-US" sz="2800" b="1" dirty="0">
                <a:solidFill>
                  <a:schemeClr val="hlink"/>
                </a:solidFill>
                <a:latin typeface="微软雅黑" panose="020B0503020204020204" pitchFamily="34" charset="-122"/>
                <a:ea typeface="微软雅黑" panose="020B0503020204020204" pitchFamily="34" charset="-122"/>
              </a:rPr>
              <a:t>缺点</a:t>
            </a:r>
            <a:r>
              <a:rPr lang="zh-CN" altLang="en-US" b="1" dirty="0">
                <a:solidFill>
                  <a:schemeClr val="hlink"/>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未考虑元件已有的预计值（及再分配问题）;</a:t>
            </a:r>
            <a:r>
              <a:rPr lang="zh-CN" altLang="en-US" b="1" dirty="0">
                <a:latin typeface="微软雅黑" panose="020B0503020204020204" pitchFamily="34" charset="-122"/>
                <a:ea typeface="微软雅黑" panose="020B0503020204020204" pitchFamily="34" charset="-122"/>
                <a:hlinkClick r:id="" action="ppaction://hlinkshowjump?jump=nextslide"/>
              </a:rPr>
              <a:t>未考虑各单元的重要度</a:t>
            </a:r>
            <a:r>
              <a:rPr lang="zh-CN" altLang="en-US" b="1" dirty="0">
                <a:latin typeface="微软雅黑" panose="020B0503020204020204" pitchFamily="34" charset="-122"/>
                <a:ea typeface="微软雅黑" panose="020B0503020204020204" pitchFamily="34" charset="-122"/>
              </a:rPr>
              <a:t>，复杂程度；</a:t>
            </a:r>
          </a:p>
          <a:p>
            <a:pPr>
              <a:spcBef>
                <a:spcPct val="50000"/>
              </a:spcBef>
            </a:pPr>
            <a:r>
              <a:rPr lang="zh-CN" altLang="en-US" sz="2800" b="1" dirty="0">
                <a:solidFill>
                  <a:schemeClr val="hlink"/>
                </a:solidFill>
                <a:latin typeface="微软雅黑" panose="020B0503020204020204" pitchFamily="34" charset="-122"/>
                <a:ea typeface="微软雅黑" panose="020B0503020204020204" pitchFamily="34" charset="-122"/>
              </a:rPr>
              <a:t>适用条件</a:t>
            </a:r>
            <a:r>
              <a:rPr lang="zh-CN" altLang="en-US" b="1" dirty="0">
                <a:solidFill>
                  <a:schemeClr val="hlink"/>
                </a:solidFill>
                <a:latin typeface="微软雅黑" panose="020B0503020204020204" pitchFamily="34" charset="-122"/>
                <a:ea typeface="微软雅黑" panose="020B0503020204020204" pitchFamily="34" charset="-122"/>
              </a:rPr>
              <a:t>：元件</a:t>
            </a:r>
            <a:r>
              <a:rPr lang="zh-CN" altLang="en-US" b="1" dirty="0">
                <a:latin typeface="微软雅黑" panose="020B0503020204020204" pitchFamily="34" charset="-122"/>
                <a:ea typeface="微软雅黑" panose="020B0503020204020204" pitchFamily="34" charset="-122"/>
              </a:rPr>
              <a:t>可靠度、复杂程度大致相同预计值</a:t>
            </a:r>
          </a:p>
        </p:txBody>
      </p:sp>
      <p:sp>
        <p:nvSpPr>
          <p:cNvPr id="104494" name="Text Box 46"/>
          <p:cNvSpPr txBox="1">
            <a:spLocks noChangeArrowheads="1"/>
          </p:cNvSpPr>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sp>
        <p:nvSpPr>
          <p:cNvPr id="104495" name="Text Box 47"/>
          <p:cNvSpPr txBox="1">
            <a:spLocks noChangeArrowheads="1"/>
          </p:cNvSpPr>
          <p:nvPr/>
        </p:nvSpPr>
        <p:spPr bwMode="auto">
          <a:xfrm>
            <a:off x="762000" y="6032500"/>
            <a:ext cx="14510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串并联分配</a:t>
            </a:r>
            <a:r>
              <a:rPr lang="zh-CN" altLang="en-US" dirty="0">
                <a:solidFill>
                  <a:schemeClr val="hlink"/>
                </a:solidFill>
                <a:latin typeface="微软雅黑" panose="020B0503020204020204" pitchFamily="34" charset="-122"/>
                <a:ea typeface="微软雅黑" panose="020B0503020204020204" pitchFamily="34" charset="-122"/>
              </a:rPr>
              <a:t>?</a:t>
            </a:r>
          </a:p>
        </p:txBody>
      </p:sp>
      <p:sp>
        <p:nvSpPr>
          <p:cNvPr id="30" name="Rectangle 2"/>
          <p:cNvSpPr txBox="1">
            <a:spLocks noChangeArrowheads="1"/>
          </p:cNvSpPr>
          <p:nvPr/>
        </p:nvSpPr>
        <p:spPr>
          <a:xfrm>
            <a:off x="717476" y="188640"/>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zh-CN" altLang="en-US" sz="3600" dirty="0" smtClean="0">
                <a:latin typeface="黑体" pitchFamily="49" charset="-122"/>
                <a:ea typeface="黑体" pitchFamily="49" charset="-122"/>
                <a:cs typeface="+mn-cs"/>
              </a:rPr>
              <a:t>等同分配法</a:t>
            </a:r>
            <a:endParaRPr lang="en-US" altLang="zh-CN" sz="3600" dirty="0">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1135703029"/>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1"/>
          </p:nvPr>
        </p:nvSpPr>
        <p:spPr>
          <a:xfrm>
            <a:off x="523900" y="1700808"/>
            <a:ext cx="8077200" cy="3200400"/>
          </a:xfrm>
        </p:spPr>
        <p:txBody>
          <a:bodyPr/>
          <a:lstStyle/>
          <a:p>
            <a:r>
              <a:rPr lang="zh-CN" altLang="en-US" dirty="0">
                <a:solidFill>
                  <a:schemeClr val="hlink"/>
                </a:solidFill>
                <a:latin typeface="微软雅黑" panose="020B0503020204020204" pitchFamily="34" charset="-122"/>
                <a:ea typeface="微软雅黑" panose="020B0503020204020204" pitchFamily="34" charset="-122"/>
              </a:rPr>
              <a:t>分配前提</a:t>
            </a:r>
            <a:r>
              <a:rPr lang="zh-CN" altLang="en-US"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已知元件的失效率，进行分配</a:t>
            </a:r>
          </a:p>
          <a:p>
            <a:r>
              <a:rPr lang="zh-CN" altLang="en-US" dirty="0">
                <a:solidFill>
                  <a:schemeClr val="hlink"/>
                </a:solidFill>
                <a:latin typeface="微软雅黑" panose="020B0503020204020204" pitchFamily="34" charset="-122"/>
                <a:ea typeface="微软雅黑" panose="020B0503020204020204" pitchFamily="34" charset="-122"/>
              </a:rPr>
              <a:t>分配原则</a:t>
            </a:r>
            <a:r>
              <a:rPr lang="zh-CN" altLang="en-US"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分配给每个部件的失效率正比于预测的失效率，即预测失效率大，分配给它的失效率也大；</a:t>
            </a:r>
          </a:p>
          <a:p>
            <a:r>
              <a:rPr lang="zh-CN" altLang="en-US" dirty="0">
                <a:solidFill>
                  <a:schemeClr val="hlink"/>
                </a:solidFill>
                <a:latin typeface="微软雅黑" panose="020B0503020204020204" pitchFamily="34" charset="-122"/>
                <a:ea typeface="微软雅黑" panose="020B0503020204020204" pitchFamily="34" charset="-122"/>
              </a:rPr>
              <a:t>特征</a:t>
            </a:r>
            <a:r>
              <a:rPr lang="zh-CN" altLang="en-US" sz="36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串联系统，单元失效，系统失效，部件工作时间等于系统工作时间。</a:t>
            </a:r>
          </a:p>
        </p:txBody>
      </p:sp>
      <p:sp>
        <p:nvSpPr>
          <p:cNvPr id="109581" name="Rectangle 13"/>
          <p:cNvSpPr>
            <a:spLocks noChangeArrowheads="1"/>
          </p:cNvSpPr>
          <p:nvPr/>
        </p:nvSpPr>
        <p:spPr bwMode="auto">
          <a:xfrm>
            <a:off x="539552" y="980728"/>
            <a:ext cx="708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smtClean="0">
                <a:solidFill>
                  <a:schemeClr val="hlink"/>
                </a:solidFill>
                <a:latin typeface="微软雅黑" panose="020B0503020204020204" pitchFamily="34" charset="-122"/>
                <a:ea typeface="微软雅黑" panose="020B0503020204020204" pitchFamily="34" charset="-122"/>
              </a:rPr>
              <a:t> 比例</a:t>
            </a:r>
            <a:r>
              <a:rPr lang="zh-CN" altLang="en-US" sz="3200" dirty="0">
                <a:solidFill>
                  <a:schemeClr val="hlink"/>
                </a:solidFill>
                <a:latin typeface="微软雅黑" panose="020B0503020204020204" pitchFamily="34" charset="-122"/>
                <a:ea typeface="微软雅黑" panose="020B0503020204020204" pitchFamily="34" charset="-122"/>
              </a:rPr>
              <a:t>分配法</a:t>
            </a:r>
            <a:r>
              <a:rPr lang="zh-CN" altLang="en-US" sz="2800" dirty="0">
                <a:solidFill>
                  <a:schemeClr val="bg2"/>
                </a:solidFill>
                <a:latin typeface="微软雅黑" panose="020B0503020204020204" pitchFamily="34" charset="-122"/>
                <a:ea typeface="微软雅黑" panose="020B0503020204020204" pitchFamily="34" charset="-122"/>
              </a:rPr>
              <a:t>、相对失效率</a:t>
            </a:r>
            <a:r>
              <a:rPr lang="zh-CN" altLang="en-US" sz="2800" dirty="0" smtClean="0">
                <a:solidFill>
                  <a:schemeClr val="bg2"/>
                </a:solidFill>
                <a:latin typeface="微软雅黑" panose="020B0503020204020204" pitchFamily="34" charset="-122"/>
                <a:ea typeface="微软雅黑" panose="020B0503020204020204" pitchFamily="34" charset="-122"/>
              </a:rPr>
              <a:t>法</a:t>
            </a:r>
            <a:endParaRPr lang="zh-CN" altLang="en-US" sz="2800" dirty="0">
              <a:solidFill>
                <a:schemeClr val="bg2"/>
              </a:solidFill>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a:xfrm>
            <a:off x="717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zh-CN" altLang="en-US" sz="3600" dirty="0" smtClean="0">
                <a:latin typeface="黑体" pitchFamily="49" charset="-122"/>
                <a:ea typeface="黑体" pitchFamily="49" charset="-122"/>
                <a:cs typeface="+mn-cs"/>
              </a:rPr>
              <a:t>阿林斯</a:t>
            </a:r>
            <a:r>
              <a:rPr lang="zh-CN" altLang="en-US" sz="3600" dirty="0">
                <a:latin typeface="黑体" pitchFamily="49" charset="-122"/>
                <a:ea typeface="黑体" pitchFamily="49" charset="-122"/>
                <a:cs typeface="+mn-cs"/>
              </a:rPr>
              <a:t>分配</a:t>
            </a:r>
            <a:r>
              <a:rPr lang="zh-CN" altLang="en-US" sz="3600" dirty="0" smtClean="0">
                <a:latin typeface="黑体" pitchFamily="49" charset="-122"/>
                <a:ea typeface="黑体" pitchFamily="49" charset="-122"/>
                <a:cs typeface="+mn-cs"/>
              </a:rPr>
              <a:t>法</a:t>
            </a:r>
            <a:endParaRPr lang="zh-CN" altLang="en-US" sz="3600" dirty="0">
              <a:latin typeface="黑体" pitchFamily="49" charset="-122"/>
              <a:ea typeface="黑体" pitchFamily="49" charset="-122"/>
              <a:cs typeface="+mn-cs"/>
            </a:endParaRPr>
          </a:p>
        </p:txBody>
      </p:sp>
    </p:spTree>
    <p:extLst>
      <p:ext uri="{BB962C8B-B14F-4D97-AF65-F5344CB8AC3E}">
        <p14:creationId xmlns:p14="http://schemas.microsoft.com/office/powerpoint/2010/main" val="307079630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990600" y="1063625"/>
            <a:ext cx="7848600"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60000"/>
              <a:buFont typeface="Wingdings" pitchFamily="2" charset="2"/>
              <a:buChar char="n"/>
            </a:pPr>
            <a:r>
              <a:rPr lang="zh-CN" altLang="en-US" sz="3200" b="1" dirty="0">
                <a:solidFill>
                  <a:schemeClr val="hlink"/>
                </a:solidFill>
                <a:latin typeface="微软雅黑" panose="020B0503020204020204" pitchFamily="34" charset="-122"/>
                <a:ea typeface="微软雅黑" panose="020B0503020204020204" pitchFamily="34" charset="-122"/>
              </a:rPr>
              <a:t>方法要点</a:t>
            </a:r>
            <a:r>
              <a:rPr lang="zh-CN" altLang="en-US" sz="3600" b="1" dirty="0">
                <a:latin typeface="微软雅黑" panose="020B0503020204020204" pitchFamily="34" charset="-122"/>
                <a:ea typeface="微软雅黑" panose="020B0503020204020204" pitchFamily="34" charset="-122"/>
              </a:rPr>
              <a:t>：</a:t>
            </a:r>
          </a:p>
          <a:p>
            <a:pPr lvl="1">
              <a:spcBef>
                <a:spcPct val="50000"/>
              </a:spcBef>
              <a:buClr>
                <a:schemeClr val="folHlink"/>
              </a:buClr>
              <a:buSzPct val="60000"/>
              <a:buFont typeface="Wingdings" pitchFamily="2" charset="2"/>
              <a:buChar char="n"/>
            </a:pPr>
            <a:r>
              <a:rPr lang="zh-CN" altLang="en-US" sz="2800" dirty="0" smtClean="0">
                <a:latin typeface="Times New Roman" panose="02020603050405020304" pitchFamily="18" charset="0"/>
                <a:ea typeface="微软雅黑" panose="020B0503020204020204" pitchFamily="34" charset="-122"/>
                <a:cs typeface="Times New Roman" panose="02020603050405020304" pitchFamily="18" charset="0"/>
              </a:rPr>
              <a:t>假定软件系统</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为串联系统，</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个部件失效率为常数，系统的容许失效率为      ，则分配到各单元的容许失效率计算步骤如下：</a:t>
            </a:r>
          </a:p>
        </p:txBody>
      </p:sp>
      <p:graphicFrame>
        <p:nvGraphicFramePr>
          <p:cNvPr id="148483" name="Object 3"/>
          <p:cNvGraphicFramePr>
            <a:graphicFrameLocks noChangeAspect="1"/>
          </p:cNvGraphicFramePr>
          <p:nvPr>
            <p:extLst>
              <p:ext uri="{D42A27DB-BD31-4B8C-83A1-F6EECF244321}">
                <p14:modId xmlns:p14="http://schemas.microsoft.com/office/powerpoint/2010/main" val="1426392978"/>
              </p:ext>
            </p:extLst>
          </p:nvPr>
        </p:nvGraphicFramePr>
        <p:xfrm>
          <a:off x="5868144" y="2204864"/>
          <a:ext cx="438150" cy="571500"/>
        </p:xfrm>
        <a:graphic>
          <a:graphicData uri="http://schemas.openxmlformats.org/presentationml/2006/ole">
            <mc:AlternateContent xmlns:mc="http://schemas.openxmlformats.org/markup-compatibility/2006">
              <mc:Choice xmlns:v="urn:schemas-microsoft-com:vml" Requires="v">
                <p:oleObj spid="_x0000_s94626" name="公式" r:id="rId4" imgW="291960" imgH="380880" progId="Equation.3">
                  <p:embed/>
                </p:oleObj>
              </mc:Choice>
              <mc:Fallback>
                <p:oleObj name="公式" r:id="rId4" imgW="291960" imgH="380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144" y="2204864"/>
                        <a:ext cx="4381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4" name="Rectangle 4"/>
          <p:cNvSpPr>
            <a:spLocks noChangeArrowheads="1"/>
          </p:cNvSpPr>
          <p:nvPr/>
        </p:nvSpPr>
        <p:spPr bwMode="auto">
          <a:xfrm>
            <a:off x="838200" y="3276600"/>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spcBef>
                <a:spcPct val="50000"/>
              </a:spcBef>
              <a:buClr>
                <a:schemeClr val="hlink"/>
              </a:buClr>
              <a:buSzPct val="55000"/>
              <a:buFont typeface="Wingdings" pitchFamily="2" charset="2"/>
              <a:buChar char="n"/>
            </a:pPr>
            <a:r>
              <a:rPr lang="zh-CN" altLang="en-US" sz="2800" b="1" dirty="0">
                <a:solidFill>
                  <a:schemeClr val="hlink"/>
                </a:solidFill>
              </a:rPr>
              <a:t>（1）</a:t>
            </a:r>
            <a:r>
              <a:rPr lang="zh-CN" altLang="en-US" sz="2800" b="1" dirty="0"/>
              <a:t>根据过去的</a:t>
            </a:r>
            <a:r>
              <a:rPr lang="zh-CN" altLang="en-US" sz="2800" b="1" dirty="0" smtClean="0"/>
              <a:t>统计失效数据确定</a:t>
            </a:r>
            <a:r>
              <a:rPr lang="zh-CN" altLang="en-US" sz="2800" b="1" dirty="0"/>
              <a:t>出部件的预测失效率(基本失效率）</a:t>
            </a:r>
            <a:endParaRPr lang="en-US" altLang="zh-CN" sz="2800" b="1" dirty="0"/>
          </a:p>
        </p:txBody>
      </p:sp>
      <p:graphicFrame>
        <p:nvGraphicFramePr>
          <p:cNvPr id="148486" name="Object 6"/>
          <p:cNvGraphicFramePr>
            <a:graphicFrameLocks noChangeAspect="1"/>
          </p:cNvGraphicFramePr>
          <p:nvPr>
            <p:extLst>
              <p:ext uri="{D42A27DB-BD31-4B8C-83A1-F6EECF244321}">
                <p14:modId xmlns:p14="http://schemas.microsoft.com/office/powerpoint/2010/main" val="4187278052"/>
              </p:ext>
            </p:extLst>
          </p:nvPr>
        </p:nvGraphicFramePr>
        <p:xfrm>
          <a:off x="3505200" y="4267199"/>
          <a:ext cx="1858888" cy="489181"/>
        </p:xfrm>
        <a:graphic>
          <a:graphicData uri="http://schemas.openxmlformats.org/presentationml/2006/ole">
            <mc:AlternateContent xmlns:mc="http://schemas.openxmlformats.org/markup-compatibility/2006">
              <mc:Choice xmlns:v="urn:schemas-microsoft-com:vml" Requires="v">
                <p:oleObj spid="_x0000_s94627" name="Equation" r:id="rId6" imgW="901440" imgH="380880" progId="Equation.3">
                  <p:embed/>
                </p:oleObj>
              </mc:Choice>
              <mc:Fallback>
                <p:oleObj name="Equation" r:id="rId6" imgW="901440" imgH="3808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267199"/>
                        <a:ext cx="1858888" cy="489181"/>
                      </a:xfrm>
                      <a:prstGeom prst="rect">
                        <a:avLst/>
                      </a:prstGeom>
                      <a:noFill/>
                      <a:ln>
                        <a:noFill/>
                      </a:ln>
                      <a:effectLst/>
                    </p:spPr>
                  </p:pic>
                </p:oleObj>
              </mc:Fallback>
            </mc:AlternateContent>
          </a:graphicData>
        </a:graphic>
      </p:graphicFrame>
      <p:sp>
        <p:nvSpPr>
          <p:cNvPr id="148487" name="Rectangle 7"/>
          <p:cNvSpPr>
            <a:spLocks noChangeArrowheads="1"/>
          </p:cNvSpPr>
          <p:nvPr/>
        </p:nvSpPr>
        <p:spPr bwMode="auto">
          <a:xfrm>
            <a:off x="755576" y="4797425"/>
            <a:ext cx="781781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spcBef>
                <a:spcPct val="50000"/>
              </a:spcBef>
              <a:buClr>
                <a:schemeClr val="hlink"/>
              </a:buClr>
              <a:buSzPct val="55000"/>
              <a:buFont typeface="Wingdings" pitchFamily="2" charset="2"/>
              <a:buChar char="n"/>
            </a:pPr>
            <a:r>
              <a:rPr lang="zh-CN" altLang="en-US" sz="2800" b="1" dirty="0">
                <a:solidFill>
                  <a:schemeClr val="hlink"/>
                </a:solidFill>
              </a:rPr>
              <a:t>（2）</a:t>
            </a:r>
            <a:r>
              <a:rPr lang="zh-CN" altLang="en-US" sz="2800" b="1" dirty="0"/>
              <a:t>依    定出作失效率分配时应赋予各个部件得加权因子      （其实就是百分比），因子计算方法如下：</a:t>
            </a:r>
          </a:p>
        </p:txBody>
      </p:sp>
      <p:graphicFrame>
        <p:nvGraphicFramePr>
          <p:cNvPr id="148488" name="Object 8"/>
          <p:cNvGraphicFramePr>
            <a:graphicFrameLocks noChangeAspect="1"/>
          </p:cNvGraphicFramePr>
          <p:nvPr>
            <p:extLst>
              <p:ext uri="{D42A27DB-BD31-4B8C-83A1-F6EECF244321}">
                <p14:modId xmlns:p14="http://schemas.microsoft.com/office/powerpoint/2010/main" val="1522308832"/>
              </p:ext>
            </p:extLst>
          </p:nvPr>
        </p:nvGraphicFramePr>
        <p:xfrm>
          <a:off x="2699792" y="4844008"/>
          <a:ext cx="304800" cy="457200"/>
        </p:xfrm>
        <a:graphic>
          <a:graphicData uri="http://schemas.openxmlformats.org/presentationml/2006/ole">
            <mc:AlternateContent xmlns:mc="http://schemas.openxmlformats.org/markup-compatibility/2006">
              <mc:Choice xmlns:v="urn:schemas-microsoft-com:vml" Requires="v">
                <p:oleObj spid="_x0000_s94628" name="Equation" r:id="rId8" imgW="253800" imgH="380880" progId="Equation.3">
                  <p:embed/>
                </p:oleObj>
              </mc:Choice>
              <mc:Fallback>
                <p:oleObj name="Equation" r:id="rId8" imgW="253800" imgH="380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9792" y="4844008"/>
                        <a:ext cx="30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9" name="Object 9"/>
          <p:cNvGraphicFramePr>
            <a:graphicFrameLocks noChangeAspect="1"/>
          </p:cNvGraphicFramePr>
          <p:nvPr>
            <p:extLst>
              <p:ext uri="{D42A27DB-BD31-4B8C-83A1-F6EECF244321}">
                <p14:modId xmlns:p14="http://schemas.microsoft.com/office/powerpoint/2010/main" val="2271803060"/>
              </p:ext>
            </p:extLst>
          </p:nvPr>
        </p:nvGraphicFramePr>
        <p:xfrm>
          <a:off x="3563888" y="5255419"/>
          <a:ext cx="365125" cy="457200"/>
        </p:xfrm>
        <a:graphic>
          <a:graphicData uri="http://schemas.openxmlformats.org/presentationml/2006/ole">
            <mc:AlternateContent xmlns:mc="http://schemas.openxmlformats.org/markup-compatibility/2006">
              <mc:Choice xmlns:v="urn:schemas-microsoft-com:vml" Requires="v">
                <p:oleObj spid="_x0000_s94629" name="公式" r:id="rId10" imgW="304560" imgH="380880" progId="Equation.3">
                  <p:embed/>
                </p:oleObj>
              </mc:Choice>
              <mc:Fallback>
                <p:oleObj name="公式" r:id="rId10" imgW="304560" imgH="3808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3888" y="5255419"/>
                        <a:ext cx="365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txBox="1">
            <a:spLocks noChangeArrowheads="1"/>
          </p:cNvSpPr>
          <p:nvPr/>
        </p:nvSpPr>
        <p:spPr>
          <a:xfrm>
            <a:off x="717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zh-CN" altLang="en-US" sz="3600" dirty="0" smtClean="0">
                <a:latin typeface="黑体" pitchFamily="49" charset="-122"/>
                <a:ea typeface="黑体" pitchFamily="49" charset="-122"/>
                <a:cs typeface="+mn-cs"/>
              </a:rPr>
              <a:t>阿林斯</a:t>
            </a:r>
            <a:r>
              <a:rPr lang="zh-CN" altLang="en-US" sz="3600" dirty="0">
                <a:latin typeface="黑体" pitchFamily="49" charset="-122"/>
                <a:ea typeface="黑体" pitchFamily="49" charset="-122"/>
                <a:cs typeface="+mn-cs"/>
              </a:rPr>
              <a:t>分配</a:t>
            </a:r>
            <a:r>
              <a:rPr lang="zh-CN" altLang="en-US" sz="3600" dirty="0" smtClean="0">
                <a:latin typeface="黑体" pitchFamily="49" charset="-122"/>
                <a:ea typeface="黑体" pitchFamily="49" charset="-122"/>
                <a:cs typeface="+mn-cs"/>
              </a:rPr>
              <a:t>法</a:t>
            </a:r>
            <a:endParaRPr lang="zh-CN" altLang="en-US" sz="3600" dirty="0">
              <a:latin typeface="黑体" pitchFamily="49" charset="-122"/>
              <a:ea typeface="黑体" pitchFamily="49" charset="-122"/>
              <a:cs typeface="+mn-cs"/>
            </a:endParaRPr>
          </a:p>
        </p:txBody>
      </p:sp>
    </p:spTree>
    <p:extLst>
      <p:ext uri="{BB962C8B-B14F-4D97-AF65-F5344CB8AC3E}">
        <p14:creationId xmlns:p14="http://schemas.microsoft.com/office/powerpoint/2010/main" val="245433608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91" name="Object 7"/>
          <p:cNvGraphicFramePr>
            <a:graphicFrameLocks noChangeAspect="1"/>
          </p:cNvGraphicFramePr>
          <p:nvPr>
            <p:extLst>
              <p:ext uri="{D42A27DB-BD31-4B8C-83A1-F6EECF244321}">
                <p14:modId xmlns:p14="http://schemas.microsoft.com/office/powerpoint/2010/main" val="795555124"/>
              </p:ext>
            </p:extLst>
          </p:nvPr>
        </p:nvGraphicFramePr>
        <p:xfrm>
          <a:off x="2051720" y="954931"/>
          <a:ext cx="4608513" cy="1177925"/>
        </p:xfrm>
        <a:graphic>
          <a:graphicData uri="http://schemas.openxmlformats.org/presentationml/2006/ole">
            <mc:AlternateContent xmlns:mc="http://schemas.openxmlformats.org/markup-compatibility/2006">
              <mc:Choice xmlns:v="urn:schemas-microsoft-com:vml" Requires="v">
                <p:oleObj spid="_x0000_s95650" name="公式" r:id="rId3" imgW="2476440" imgH="1180800" progId="Equation.3">
                  <p:embed/>
                </p:oleObj>
              </mc:Choice>
              <mc:Fallback>
                <p:oleObj name="公式" r:id="rId3" imgW="2476440" imgH="1180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720" y="954931"/>
                        <a:ext cx="4608513"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2" name="Text Box 8"/>
          <p:cNvSpPr txBox="1">
            <a:spLocks noChangeArrowheads="1"/>
          </p:cNvSpPr>
          <p:nvPr/>
        </p:nvSpPr>
        <p:spPr bwMode="auto">
          <a:xfrm>
            <a:off x="1676400" y="2139578"/>
            <a:ext cx="129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t>显然</a:t>
            </a:r>
          </a:p>
        </p:txBody>
      </p:sp>
      <p:graphicFrame>
        <p:nvGraphicFramePr>
          <p:cNvPr id="118793" name="Object 9"/>
          <p:cNvGraphicFramePr>
            <a:graphicFrameLocks noChangeAspect="1"/>
          </p:cNvGraphicFramePr>
          <p:nvPr>
            <p:extLst>
              <p:ext uri="{D42A27DB-BD31-4B8C-83A1-F6EECF244321}">
                <p14:modId xmlns:p14="http://schemas.microsoft.com/office/powerpoint/2010/main" val="4012294363"/>
              </p:ext>
            </p:extLst>
          </p:nvPr>
        </p:nvGraphicFramePr>
        <p:xfrm>
          <a:off x="3505200" y="2112144"/>
          <a:ext cx="1092200" cy="812800"/>
        </p:xfrm>
        <a:graphic>
          <a:graphicData uri="http://schemas.openxmlformats.org/presentationml/2006/ole">
            <mc:AlternateContent xmlns:mc="http://schemas.openxmlformats.org/markup-compatibility/2006">
              <mc:Choice xmlns:v="urn:schemas-microsoft-com:vml" Requires="v">
                <p:oleObj spid="_x0000_s95651" name="公式" r:id="rId5" imgW="1091880" imgH="812520" progId="Equation.3">
                  <p:embed/>
                </p:oleObj>
              </mc:Choice>
              <mc:Fallback>
                <p:oleObj name="公式" r:id="rId5" imgW="1091880" imgH="8125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2112144"/>
                        <a:ext cx="10922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6" name="Rectangle 12"/>
          <p:cNvSpPr>
            <a:spLocks noChangeArrowheads="1"/>
          </p:cNvSpPr>
          <p:nvPr/>
        </p:nvSpPr>
        <p:spPr bwMode="auto">
          <a:xfrm>
            <a:off x="1536700" y="2844800"/>
            <a:ext cx="6243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Clr>
                <a:schemeClr val="hlink"/>
              </a:buClr>
              <a:buSzPct val="55000"/>
              <a:buFont typeface="Wingdings" pitchFamily="2" charset="2"/>
              <a:buChar char="n"/>
            </a:pPr>
            <a:r>
              <a:rPr lang="zh-CN" altLang="en-US" sz="2800" b="1">
                <a:solidFill>
                  <a:schemeClr val="hlink"/>
                </a:solidFill>
              </a:rPr>
              <a:t>（3）</a:t>
            </a:r>
            <a:r>
              <a:rPr lang="zh-CN" altLang="en-US" sz="2800" b="1"/>
              <a:t>计算出各部件分配的容许失效率</a:t>
            </a:r>
          </a:p>
        </p:txBody>
      </p:sp>
      <p:graphicFrame>
        <p:nvGraphicFramePr>
          <p:cNvPr id="118797" name="Object 13"/>
          <p:cNvGraphicFramePr>
            <a:graphicFrameLocks noChangeAspect="1"/>
          </p:cNvGraphicFramePr>
          <p:nvPr/>
        </p:nvGraphicFramePr>
        <p:xfrm>
          <a:off x="2819400" y="3581400"/>
          <a:ext cx="1752600" cy="566738"/>
        </p:xfrm>
        <a:graphic>
          <a:graphicData uri="http://schemas.openxmlformats.org/presentationml/2006/ole">
            <mc:AlternateContent xmlns:mc="http://schemas.openxmlformats.org/markup-compatibility/2006">
              <mc:Choice xmlns:v="urn:schemas-microsoft-com:vml" Requires="v">
                <p:oleObj spid="_x0000_s95652" name="公式" r:id="rId7" imgW="1295280" imgH="419040" progId="Equation.3">
                  <p:embed/>
                </p:oleObj>
              </mc:Choice>
              <mc:Fallback>
                <p:oleObj name="公式" r:id="rId7" imgW="129528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3581400"/>
                        <a:ext cx="17526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798" name="Object 14"/>
          <p:cNvGraphicFramePr>
            <a:graphicFrameLocks noChangeAspect="1"/>
          </p:cNvGraphicFramePr>
          <p:nvPr/>
        </p:nvGraphicFramePr>
        <p:xfrm>
          <a:off x="7620000" y="2819400"/>
          <a:ext cx="363538" cy="571500"/>
        </p:xfrm>
        <a:graphic>
          <a:graphicData uri="http://schemas.openxmlformats.org/presentationml/2006/ole">
            <mc:AlternateContent xmlns:mc="http://schemas.openxmlformats.org/markup-compatibility/2006">
              <mc:Choice xmlns:v="urn:schemas-microsoft-com:vml" Requires="v">
                <p:oleObj spid="_x0000_s95653" name="Equation" r:id="rId9" imgW="266400" imgH="419040" progId="Equation.3">
                  <p:embed/>
                </p:oleObj>
              </mc:Choice>
              <mc:Fallback>
                <p:oleObj name="Equation" r:id="rId9" imgW="26640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2819400"/>
                        <a:ext cx="363538"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9" name="Text Box 15"/>
          <p:cNvSpPr txBox="1">
            <a:spLocks noChangeArrowheads="1"/>
          </p:cNvSpPr>
          <p:nvPr/>
        </p:nvSpPr>
        <p:spPr bwMode="auto">
          <a:xfrm>
            <a:off x="838200" y="4267200"/>
            <a:ext cx="7620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实质是某个部件的失效率占整个系统失效率的比例，故该法也叫</a:t>
            </a:r>
            <a:r>
              <a:rPr lang="zh-CN" altLang="en-US" sz="2800" b="1">
                <a:solidFill>
                  <a:schemeClr val="hlink"/>
                </a:solidFill>
              </a:rPr>
              <a:t>按比例分配法</a:t>
            </a:r>
          </a:p>
        </p:txBody>
      </p:sp>
      <p:sp>
        <p:nvSpPr>
          <p:cNvPr id="118800" name="Text Box 16"/>
          <p:cNvSpPr txBox="1">
            <a:spLocks noChangeArrowheads="1"/>
          </p:cNvSpPr>
          <p:nvPr/>
        </p:nvSpPr>
        <p:spPr bwMode="auto">
          <a:xfrm>
            <a:off x="1066800" y="5334000"/>
            <a:ext cx="7391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chemeClr val="hlink"/>
                </a:solidFill>
              </a:rPr>
              <a:t>优点</a:t>
            </a:r>
            <a:r>
              <a:rPr lang="zh-CN" altLang="en-US" sz="3600" b="1"/>
              <a:t>：</a:t>
            </a:r>
            <a:r>
              <a:rPr lang="zh-CN" altLang="en-US" sz="2800" b="1"/>
              <a:t>考虑部件得重要度。</a:t>
            </a:r>
          </a:p>
          <a:p>
            <a:pPr>
              <a:spcBef>
                <a:spcPct val="50000"/>
              </a:spcBef>
            </a:pPr>
            <a:r>
              <a:rPr lang="zh-CN" altLang="en-US" sz="3200" b="1">
                <a:solidFill>
                  <a:schemeClr val="hlink"/>
                </a:solidFill>
              </a:rPr>
              <a:t>缺点</a:t>
            </a:r>
            <a:r>
              <a:rPr lang="zh-CN" altLang="en-US" sz="2800" b="1">
                <a:solidFill>
                  <a:schemeClr val="hlink"/>
                </a:solidFill>
              </a:rPr>
              <a:t>：</a:t>
            </a:r>
            <a:r>
              <a:rPr lang="zh-CN" altLang="en-US" sz="2800" b="1"/>
              <a:t>失效加权因子不够全面</a:t>
            </a:r>
          </a:p>
        </p:txBody>
      </p:sp>
      <p:sp>
        <p:nvSpPr>
          <p:cNvPr id="11" name="Rectangle 2"/>
          <p:cNvSpPr txBox="1">
            <a:spLocks noChangeArrowheads="1"/>
          </p:cNvSpPr>
          <p:nvPr/>
        </p:nvSpPr>
        <p:spPr>
          <a:xfrm>
            <a:off x="717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zh-CN" altLang="en-US" sz="3600" dirty="0" smtClean="0">
                <a:latin typeface="黑体" pitchFamily="49" charset="-122"/>
                <a:ea typeface="黑体" pitchFamily="49" charset="-122"/>
                <a:cs typeface="+mn-cs"/>
              </a:rPr>
              <a:t>阿林斯</a:t>
            </a:r>
            <a:r>
              <a:rPr lang="zh-CN" altLang="en-US" sz="3600" dirty="0">
                <a:latin typeface="黑体" pitchFamily="49" charset="-122"/>
                <a:ea typeface="黑体" pitchFamily="49" charset="-122"/>
                <a:cs typeface="+mn-cs"/>
              </a:rPr>
              <a:t>分配</a:t>
            </a:r>
            <a:r>
              <a:rPr lang="zh-CN" altLang="en-US" sz="3600" dirty="0" smtClean="0">
                <a:latin typeface="黑体" pitchFamily="49" charset="-122"/>
                <a:ea typeface="黑体" pitchFamily="49" charset="-122"/>
                <a:cs typeface="+mn-cs"/>
              </a:rPr>
              <a:t>法</a:t>
            </a:r>
            <a:endParaRPr lang="zh-CN" altLang="en-US" sz="3600" dirty="0">
              <a:latin typeface="黑体" pitchFamily="49" charset="-122"/>
              <a:ea typeface="黑体" pitchFamily="49" charset="-122"/>
              <a:cs typeface="+mn-cs"/>
            </a:endParaRPr>
          </a:p>
        </p:txBody>
      </p:sp>
    </p:spTree>
    <p:extLst>
      <p:ext uri="{BB962C8B-B14F-4D97-AF65-F5344CB8AC3E}">
        <p14:creationId xmlns:p14="http://schemas.microsoft.com/office/powerpoint/2010/main" val="4082336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250825" y="115888"/>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1.6 </a:t>
            </a:r>
            <a:r>
              <a:rPr lang="zh-CN" altLang="en-US" dirty="0"/>
              <a:t>总结：软件业界存在的问题</a:t>
            </a:r>
          </a:p>
        </p:txBody>
      </p:sp>
      <p:sp>
        <p:nvSpPr>
          <p:cNvPr id="30723" name="Rectangle 4"/>
          <p:cNvSpPr>
            <a:spLocks noChangeArrowheads="1"/>
          </p:cNvSpPr>
          <p:nvPr/>
        </p:nvSpPr>
        <p:spPr bwMode="auto">
          <a:xfrm>
            <a:off x="611188" y="868363"/>
            <a:ext cx="8243887" cy="578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a:spcBef>
                <a:spcPts val="1200"/>
              </a:spcBef>
            </a:pPr>
            <a:r>
              <a:rPr lang="en-US" altLang="zh-CN" sz="2200">
                <a:latin typeface="黑体" pitchFamily="49" charset="-122"/>
                <a:ea typeface="黑体" pitchFamily="49" charset="-122"/>
              </a:rPr>
              <a:t>1</a:t>
            </a:r>
            <a:r>
              <a:rPr lang="zh-CN" altLang="en-US" sz="2200">
                <a:latin typeface="黑体" pitchFamily="49" charset="-122"/>
                <a:ea typeface="黑体" pitchFamily="49" charset="-122"/>
              </a:rPr>
              <a:t>、软件发展战略研究不够，发展目标与发展方向不明确，发展路线不清晰，缺乏拥有自主知识产权的核心软件工程技术；</a:t>
            </a:r>
          </a:p>
          <a:p>
            <a:pPr indent="266700">
              <a:spcBef>
                <a:spcPts val="1200"/>
              </a:spcBef>
            </a:pPr>
            <a:r>
              <a:rPr lang="en-US" altLang="zh-CN" sz="2200">
                <a:latin typeface="黑体" pitchFamily="49" charset="-122"/>
                <a:ea typeface="黑体" pitchFamily="49" charset="-122"/>
              </a:rPr>
              <a:t>2</a:t>
            </a:r>
            <a:r>
              <a:rPr lang="zh-CN" altLang="en-US" sz="2200">
                <a:latin typeface="黑体" pitchFamily="49" charset="-122"/>
                <a:ea typeface="黑体" pitchFamily="49" charset="-122"/>
              </a:rPr>
              <a:t>、软件工程化管理起步较晚，缺乏系统、 规范化的软件工程管理方法，标准软件过程没有得以有效建立，项目软件过程未得以开发和维护，软件工程管理的作用不能持续地、积极地发挥出来；      </a:t>
            </a:r>
          </a:p>
          <a:p>
            <a:pPr indent="266700">
              <a:spcBef>
                <a:spcPts val="1200"/>
              </a:spcBef>
            </a:pPr>
            <a:r>
              <a:rPr lang="en-US" altLang="zh-CN" sz="2200">
                <a:latin typeface="黑体" pitchFamily="49" charset="-122"/>
                <a:ea typeface="黑体" pitchFamily="49" charset="-122"/>
              </a:rPr>
              <a:t>3</a:t>
            </a:r>
            <a:r>
              <a:rPr lang="zh-CN" altLang="en-US" sz="2200">
                <a:latin typeface="黑体" pitchFamily="49" charset="-122"/>
                <a:ea typeface="黑体" pitchFamily="49" charset="-122"/>
              </a:rPr>
              <a:t>、顶层软件开发、软件工程、质量管理人才匮乏， 软件从业人员的工作规范化意识不强，软件设计、实现、测试人员未真正地实现分离，软件开发人员的</a:t>
            </a:r>
            <a:r>
              <a:rPr lang="en-US" altLang="zh-CN" sz="2200">
                <a:latin typeface="黑体" pitchFamily="49" charset="-122"/>
                <a:ea typeface="黑体" pitchFamily="49" charset="-122"/>
              </a:rPr>
              <a:t>A</a:t>
            </a:r>
            <a:r>
              <a:rPr lang="zh-CN" altLang="en-US" sz="2200">
                <a:latin typeface="黑体" pitchFamily="49" charset="-122"/>
                <a:ea typeface="黑体" pitchFamily="49" charset="-122"/>
              </a:rPr>
              <a:t>、</a:t>
            </a:r>
            <a:r>
              <a:rPr lang="en-US" altLang="zh-CN" sz="2200">
                <a:latin typeface="黑体" pitchFamily="49" charset="-122"/>
                <a:ea typeface="黑体" pitchFamily="49" charset="-122"/>
              </a:rPr>
              <a:t>B</a:t>
            </a:r>
            <a:r>
              <a:rPr lang="zh-CN" altLang="en-US" sz="2200">
                <a:latin typeface="黑体" pitchFamily="49" charset="-122"/>
                <a:ea typeface="黑体" pitchFamily="49" charset="-122"/>
              </a:rPr>
              <a:t>角规定难以落实；</a:t>
            </a:r>
          </a:p>
          <a:p>
            <a:pPr indent="266700">
              <a:spcBef>
                <a:spcPts val="1200"/>
              </a:spcBef>
            </a:pPr>
            <a:r>
              <a:rPr lang="en-US" altLang="zh-CN" sz="2200">
                <a:latin typeface="黑体" pitchFamily="49" charset="-122"/>
                <a:ea typeface="黑体" pitchFamily="49" charset="-122"/>
              </a:rPr>
              <a:t>4</a:t>
            </a:r>
            <a:r>
              <a:rPr lang="zh-CN" altLang="en-US" sz="2200">
                <a:latin typeface="黑体" pitchFamily="49" charset="-122"/>
                <a:ea typeface="黑体" pitchFamily="49" charset="-122"/>
              </a:rPr>
              <a:t>、团队开发环境没有真正建立， 软件开发依然是分散、无约束的手工作坊方式，软件三化程度低，可重构、重用能力低，软件构件匮乏；</a:t>
            </a:r>
          </a:p>
          <a:p>
            <a:pPr indent="266700">
              <a:spcBef>
                <a:spcPts val="1200"/>
              </a:spcBef>
            </a:pPr>
            <a:r>
              <a:rPr lang="en-US" altLang="zh-CN" sz="2200">
                <a:latin typeface="黑体" pitchFamily="49" charset="-122"/>
                <a:ea typeface="黑体" pitchFamily="49" charset="-122"/>
              </a:rPr>
              <a:t>5</a:t>
            </a:r>
            <a:r>
              <a:rPr lang="zh-CN" altLang="en-US" sz="2200">
                <a:latin typeface="黑体" pitchFamily="49" charset="-122"/>
                <a:ea typeface="黑体" pitchFamily="49" charset="-122"/>
              </a:rPr>
              <a:t>、软件质量管理和项目管理还处于摸索阶段， 缺乏定量分析方法和足够的可靠性保证措施，普遍存在重技术轻管理、重开发轻组织、重结果轻过程的现象，基本没有进行软件风险管理；</a:t>
            </a:r>
          </a:p>
        </p:txBody>
      </p:sp>
    </p:spTree>
    <p:extLst>
      <p:ext uri="{BB962C8B-B14F-4D97-AF65-F5344CB8AC3E}">
        <p14:creationId xmlns:p14="http://schemas.microsoft.com/office/powerpoint/2010/main" val="3256371590"/>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Text Box 3"/>
          <p:cNvSpPr txBox="1">
            <a:spLocks noChangeArrowheads="1"/>
          </p:cNvSpPr>
          <p:nvPr/>
        </p:nvSpPr>
        <p:spPr bwMode="auto">
          <a:xfrm>
            <a:off x="827584" y="1340768"/>
            <a:ext cx="7848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chemeClr val="hlink"/>
                </a:solidFill>
                <a:latin typeface="微软雅黑" panose="020B0503020204020204" pitchFamily="34" charset="-122"/>
                <a:ea typeface="微软雅黑" panose="020B0503020204020204" pitchFamily="34" charset="-122"/>
              </a:rPr>
              <a:t>优点</a:t>
            </a:r>
            <a:r>
              <a:rPr lang="zh-CN" altLang="en-US" sz="4400" dirty="0">
                <a:solidFill>
                  <a:schemeClr val="hlink"/>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考虑了各部件的复杂性、重要程度和工作时间等差别，明确考虑了部件和系统失效之间的关系。克服上述两种方法缺点；</a:t>
            </a:r>
          </a:p>
          <a:p>
            <a:pPr>
              <a:spcBef>
                <a:spcPct val="50000"/>
              </a:spcBef>
            </a:pPr>
            <a:r>
              <a:rPr lang="zh-CN" altLang="en-US" sz="3200" dirty="0">
                <a:solidFill>
                  <a:schemeClr val="hlink"/>
                </a:solidFill>
                <a:latin typeface="微软雅黑" panose="020B0503020204020204" pitchFamily="34" charset="-122"/>
                <a:ea typeface="微软雅黑" panose="020B0503020204020204" pitchFamily="34" charset="-122"/>
              </a:rPr>
              <a:t>假设</a:t>
            </a:r>
            <a:r>
              <a:rPr lang="zh-CN" altLang="en-US" sz="44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各部件互不相干，串联系统，系统可靠度已知为</a:t>
            </a:r>
            <a:r>
              <a:rPr lang="en-US" altLang="zh-CN" sz="2800" dirty="0">
                <a:latin typeface="微软雅黑" panose="020B0503020204020204" pitchFamily="34" charset="-122"/>
                <a:ea typeface="微软雅黑" panose="020B0503020204020204" pitchFamily="34" charset="-122"/>
              </a:rPr>
              <a:t>R。</a:t>
            </a:r>
          </a:p>
        </p:txBody>
      </p:sp>
      <p:sp>
        <p:nvSpPr>
          <p:cNvPr id="6" name="Rectangle 2"/>
          <p:cNvSpPr txBox="1">
            <a:spLocks noChangeArrowheads="1"/>
          </p:cNvSpPr>
          <p:nvPr/>
        </p:nvSpPr>
        <p:spPr>
          <a:xfrm>
            <a:off x="717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spTree>
    <p:extLst>
      <p:ext uri="{BB962C8B-B14F-4D97-AF65-F5344CB8AC3E}">
        <p14:creationId xmlns:p14="http://schemas.microsoft.com/office/powerpoint/2010/main" val="404515090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281</a:t>
            </a:fld>
            <a:endParaRPr lang="zh-CN" altLang="en-US"/>
          </a:p>
        </p:txBody>
      </p:sp>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76" y="1124744"/>
            <a:ext cx="7992888" cy="486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717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pic>
        <p:nvPicPr>
          <p:cNvPr id="166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6165304"/>
            <a:ext cx="5539077"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28131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282</a:t>
            </a:fld>
            <a:endParaRPr lang="zh-CN" altLang="en-US"/>
          </a:p>
        </p:txBody>
      </p:sp>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5652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539552" y="242563"/>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pic>
        <p:nvPicPr>
          <p:cNvPr id="167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707" y="6205538"/>
            <a:ext cx="5343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65385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84237" y="1196752"/>
            <a:ext cx="8756526" cy="685800"/>
          </a:xfrm>
        </p:spPr>
        <p:txBody>
          <a:bodyPr>
            <a:normAutofit/>
          </a:bodyPr>
          <a:lstStyle/>
          <a:p>
            <a:pPr algn="l"/>
            <a:r>
              <a:rPr lang="zh-CN" altLang="en-US" sz="2800" dirty="0">
                <a:latin typeface="微软雅黑" panose="020B0503020204020204" pitchFamily="34" charset="-122"/>
                <a:ea typeface="微软雅黑" panose="020B0503020204020204" pitchFamily="34" charset="-122"/>
              </a:rPr>
              <a:t>失效率和可靠度</a:t>
            </a:r>
            <a:r>
              <a:rPr lang="zh-CN" altLang="en-US" sz="2800" dirty="0" smtClean="0">
                <a:latin typeface="微软雅黑" panose="020B0503020204020204" pitchFamily="34" charset="-122"/>
                <a:ea typeface="微软雅黑" panose="020B0503020204020204" pitchFamily="34" charset="-122"/>
              </a:rPr>
              <a:t>分配公式</a:t>
            </a:r>
            <a:r>
              <a:rPr lang="zh-CN" altLang="en-US" sz="2800" dirty="0">
                <a:latin typeface="微软雅黑" panose="020B0503020204020204" pitchFamily="34" charset="-122"/>
                <a:ea typeface="微软雅黑" panose="020B0503020204020204" pitchFamily="34" charset="-122"/>
              </a:rPr>
              <a:t>推导</a:t>
            </a:r>
          </a:p>
        </p:txBody>
      </p:sp>
      <p:sp>
        <p:nvSpPr>
          <p:cNvPr id="111620" name="Rectangle 4"/>
          <p:cNvSpPr>
            <a:spLocks noGrp="1" noChangeArrowheads="1"/>
          </p:cNvSpPr>
          <p:nvPr>
            <p:ph type="body" sz="half" idx="2"/>
          </p:nvPr>
        </p:nvSpPr>
        <p:spPr>
          <a:xfrm>
            <a:off x="609600" y="1981200"/>
            <a:ext cx="8153400" cy="1219200"/>
          </a:xfrm>
        </p:spPr>
        <p:txBody>
          <a:bodyPr/>
          <a:lstStyle/>
          <a:p>
            <a:r>
              <a:rPr lang="zh-CN" altLang="en-US" sz="3200"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系统由</a:t>
            </a:r>
            <a:r>
              <a:rPr lang="en-US" altLang="zh-CN"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个部件串联组成</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部件</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的寿命服从指数分布，则分</a:t>
            </a:r>
            <a:r>
              <a:rPr lang="zh-CN" altLang="en-US" b="0" dirty="0" smtClean="0">
                <a:latin typeface="Times New Roman" panose="02020603050405020304" pitchFamily="18" charset="0"/>
                <a:ea typeface="微软雅黑" panose="020B0503020204020204" pitchFamily="34" charset="-122"/>
                <a:cs typeface="Times New Roman" panose="02020603050405020304" pitchFamily="18" charset="0"/>
              </a:rPr>
              <a:t>配给</a:t>
            </a:r>
            <a:r>
              <a:rPr lang="en-US" altLang="zh-CN" b="0" i="1" dirty="0" smtClean="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0" i="1" baseline="-25000" dirty="0" smtClean="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的失效率为</a:t>
            </a:r>
          </a:p>
        </p:txBody>
      </p:sp>
      <p:graphicFrame>
        <p:nvGraphicFramePr>
          <p:cNvPr id="111621" name="Object 5"/>
          <p:cNvGraphicFramePr>
            <a:graphicFrameLocks noChangeAspect="1"/>
          </p:cNvGraphicFramePr>
          <p:nvPr>
            <p:extLst>
              <p:ext uri="{D42A27DB-BD31-4B8C-83A1-F6EECF244321}">
                <p14:modId xmlns:p14="http://schemas.microsoft.com/office/powerpoint/2010/main" val="2401260165"/>
              </p:ext>
            </p:extLst>
          </p:nvPr>
        </p:nvGraphicFramePr>
        <p:xfrm>
          <a:off x="7020272" y="2492896"/>
          <a:ext cx="360040" cy="540060"/>
        </p:xfrm>
        <a:graphic>
          <a:graphicData uri="http://schemas.openxmlformats.org/presentationml/2006/ole">
            <mc:AlternateContent xmlns:mc="http://schemas.openxmlformats.org/markup-compatibility/2006">
              <mc:Choice xmlns:v="urn:schemas-microsoft-com:vml" Requires="v">
                <p:oleObj spid="_x0000_s96778" name="Equation" r:id="rId3" imgW="253800" imgH="380880" progId="Equation.3">
                  <p:embed/>
                </p:oleObj>
              </mc:Choice>
              <mc:Fallback>
                <p:oleObj name="Equation" r:id="rId3" imgW="253800" imgH="380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2492896"/>
                        <a:ext cx="360040" cy="540060"/>
                      </a:xfrm>
                      <a:prstGeom prst="rect">
                        <a:avLst/>
                      </a:prstGeom>
                      <a:noFill/>
                      <a:ln>
                        <a:noFill/>
                      </a:ln>
                      <a:effectLst/>
                    </p:spPr>
                  </p:pic>
                </p:oleObj>
              </mc:Fallback>
            </mc:AlternateContent>
          </a:graphicData>
        </a:graphic>
      </p:graphicFrame>
      <p:sp>
        <p:nvSpPr>
          <p:cNvPr id="111622" name="Rectangle 6"/>
          <p:cNvSpPr>
            <a:spLocks noChangeArrowheads="1"/>
          </p:cNvSpPr>
          <p:nvPr/>
        </p:nvSpPr>
        <p:spPr bwMode="auto">
          <a:xfrm>
            <a:off x="914400" y="3124200"/>
            <a:ext cx="746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SzPct val="60000"/>
              <a:buFont typeface="Wingdings" pitchFamily="2" charset="2"/>
              <a:buChar char="n"/>
            </a:pPr>
            <a:r>
              <a:rPr lang="zh-CN" altLang="en-US" sz="2800" b="1" dirty="0">
                <a:latin typeface="Times New Roman" panose="02020603050405020304" pitchFamily="18" charset="0"/>
                <a:cs typeface="Times New Roman" panose="02020603050405020304" pitchFamily="18" charset="0"/>
              </a:rPr>
              <a:t>系统要求</a:t>
            </a:r>
            <a:r>
              <a:rPr lang="en-US" altLang="zh-CN" sz="2800" b="1" i="1" dirty="0">
                <a:latin typeface="Times New Roman" panose="02020603050405020304" pitchFamily="18" charset="0"/>
                <a:cs typeface="Times New Roman" panose="02020603050405020304" pitchFamily="18" charset="0"/>
              </a:rPr>
              <a:t>A</a:t>
            </a:r>
            <a:r>
              <a:rPr lang="en-US" altLang="zh-CN" sz="2800" b="1" i="1" baseline="-25000" dirty="0">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工作时间为</a:t>
            </a:r>
            <a:r>
              <a:rPr lang="en-US" altLang="zh-CN" sz="2800" b="1" i="1" dirty="0">
                <a:latin typeface="Times New Roman" panose="02020603050405020304" pitchFamily="18" charset="0"/>
                <a:cs typeface="Times New Roman" panose="02020603050405020304" pitchFamily="18" charset="0"/>
              </a:rPr>
              <a:t>t</a:t>
            </a:r>
            <a:r>
              <a:rPr lang="en-US" altLang="zh-CN" sz="2800" b="1" i="1" baseline="-25000" dirty="0">
                <a:latin typeface="Times New Roman" panose="02020603050405020304" pitchFamily="18" charset="0"/>
                <a:cs typeface="Times New Roman" panose="02020603050405020304" pitchFamily="18" charset="0"/>
              </a:rPr>
              <a:t>i</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则</a:t>
            </a:r>
            <a:r>
              <a:rPr lang="en-US" altLang="zh-CN" sz="2800" b="1" i="1" dirty="0">
                <a:latin typeface="Times New Roman" panose="02020603050405020304" pitchFamily="18" charset="0"/>
                <a:cs typeface="Times New Roman" panose="02020603050405020304" pitchFamily="18" charset="0"/>
              </a:rPr>
              <a:t>A</a:t>
            </a:r>
            <a:r>
              <a:rPr lang="en-US" altLang="zh-CN" sz="2800" b="1" i="1" baseline="-25000" dirty="0">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可靠度为</a:t>
            </a:r>
          </a:p>
        </p:txBody>
      </p:sp>
      <p:graphicFrame>
        <p:nvGraphicFramePr>
          <p:cNvPr id="111623" name="Object 7"/>
          <p:cNvGraphicFramePr>
            <a:graphicFrameLocks noChangeAspect="1"/>
          </p:cNvGraphicFramePr>
          <p:nvPr/>
        </p:nvGraphicFramePr>
        <p:xfrm>
          <a:off x="2286000" y="3810000"/>
          <a:ext cx="3505200" cy="423863"/>
        </p:xfrm>
        <a:graphic>
          <a:graphicData uri="http://schemas.openxmlformats.org/presentationml/2006/ole">
            <mc:AlternateContent xmlns:mc="http://schemas.openxmlformats.org/markup-compatibility/2006">
              <mc:Choice xmlns:v="urn:schemas-microsoft-com:vml" Requires="v">
                <p:oleObj spid="_x0000_s96779" name="Equation" r:id="rId5" imgW="2552400" imgH="419040" progId="Equation.3">
                  <p:embed/>
                </p:oleObj>
              </mc:Choice>
              <mc:Fallback>
                <p:oleObj name="Equation" r:id="rId5" imgW="25524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810000"/>
                        <a:ext cx="3505200"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1" name="Rectangle 15"/>
          <p:cNvSpPr>
            <a:spLocks noChangeArrowheads="1"/>
          </p:cNvSpPr>
          <p:nvPr/>
        </p:nvSpPr>
        <p:spPr bwMode="auto">
          <a:xfrm>
            <a:off x="457200" y="4419600"/>
            <a:ext cx="3681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spcBef>
                <a:spcPct val="20000"/>
              </a:spcBef>
              <a:buClr>
                <a:schemeClr val="folHlink"/>
              </a:buClr>
              <a:buSzPct val="60000"/>
              <a:buFont typeface="Wingdings" pitchFamily="2" charset="2"/>
              <a:buChar char="n"/>
            </a:pPr>
            <a:r>
              <a:rPr lang="zh-CN" altLang="en-US" sz="2800" b="1" dirty="0">
                <a:latin typeface="Times New Roman" panose="02020603050405020304" pitchFamily="18" charset="0"/>
                <a:cs typeface="Times New Roman" panose="02020603050405020304" pitchFamily="18" charset="0"/>
              </a:rPr>
              <a:t>部件</a:t>
            </a:r>
            <a:r>
              <a:rPr lang="en-US" altLang="zh-CN" sz="2800" b="1" i="1" dirty="0">
                <a:latin typeface="Times New Roman" panose="02020603050405020304" pitchFamily="18" charset="0"/>
                <a:cs typeface="Times New Roman" panose="02020603050405020304" pitchFamily="18" charset="0"/>
              </a:rPr>
              <a:t>A</a:t>
            </a:r>
            <a:r>
              <a:rPr lang="en-US" altLang="zh-CN" sz="2800" b="1" i="1" baseline="-25000" dirty="0">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重要度为    </a:t>
            </a:r>
          </a:p>
        </p:txBody>
      </p:sp>
      <p:graphicFrame>
        <p:nvGraphicFramePr>
          <p:cNvPr id="111632" name="Object 16"/>
          <p:cNvGraphicFramePr>
            <a:graphicFrameLocks noChangeAspect="1"/>
          </p:cNvGraphicFramePr>
          <p:nvPr/>
        </p:nvGraphicFramePr>
        <p:xfrm>
          <a:off x="3581400" y="4419600"/>
          <a:ext cx="427038" cy="533400"/>
        </p:xfrm>
        <a:graphic>
          <a:graphicData uri="http://schemas.openxmlformats.org/presentationml/2006/ole">
            <mc:AlternateContent xmlns:mc="http://schemas.openxmlformats.org/markup-compatibility/2006">
              <mc:Choice xmlns:v="urn:schemas-microsoft-com:vml" Requires="v">
                <p:oleObj spid="_x0000_s96780" name="Equation" r:id="rId7" imgW="304560" imgH="380880" progId="Equation.3">
                  <p:embed/>
                </p:oleObj>
              </mc:Choice>
              <mc:Fallback>
                <p:oleObj name="Equation" r:id="rId7" imgW="304560" imgH="380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4419600"/>
                        <a:ext cx="42703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3" name="Text Box 17"/>
          <p:cNvSpPr txBox="1">
            <a:spLocks noChangeArrowheads="1"/>
          </p:cNvSpPr>
          <p:nvPr/>
        </p:nvSpPr>
        <p:spPr bwMode="auto">
          <a:xfrm>
            <a:off x="914400" y="50292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则系统分配给</a:t>
            </a:r>
            <a:r>
              <a:rPr lang="en-US" altLang="zh-CN" sz="2800" i="1" dirty="0">
                <a:latin typeface="Times New Roman" panose="02020603050405020304" pitchFamily="18" charset="0"/>
                <a:cs typeface="Times New Roman" panose="02020603050405020304" pitchFamily="18" charset="0"/>
              </a:rPr>
              <a:t>A</a:t>
            </a:r>
            <a:r>
              <a:rPr lang="en-US" altLang="zh-CN" sz="2800" i="1" baseline="-25000" dirty="0">
                <a:latin typeface="Times New Roman" panose="02020603050405020304" pitchFamily="18" charset="0"/>
                <a:cs typeface="Times New Roman" panose="02020603050405020304" pitchFamily="18" charset="0"/>
              </a:rPr>
              <a:t>i</a:t>
            </a:r>
            <a:r>
              <a:rPr lang="zh-CN" altLang="en-US" sz="2800" dirty="0"/>
              <a:t>的可靠度</a:t>
            </a:r>
          </a:p>
        </p:txBody>
      </p:sp>
      <p:graphicFrame>
        <p:nvGraphicFramePr>
          <p:cNvPr id="111634" name="Object 18"/>
          <p:cNvGraphicFramePr>
            <a:graphicFrameLocks noChangeAspect="1"/>
          </p:cNvGraphicFramePr>
          <p:nvPr/>
        </p:nvGraphicFramePr>
        <p:xfrm>
          <a:off x="5029200" y="5029200"/>
          <a:ext cx="914400" cy="511175"/>
        </p:xfrm>
        <a:graphic>
          <a:graphicData uri="http://schemas.openxmlformats.org/presentationml/2006/ole">
            <mc:AlternateContent xmlns:mc="http://schemas.openxmlformats.org/markup-compatibility/2006">
              <mc:Choice xmlns:v="urn:schemas-microsoft-com:vml" Requires="v">
                <p:oleObj spid="_x0000_s96781" name="Equation" r:id="rId9" imgW="749160" imgH="419040" progId="Equation.3">
                  <p:embed/>
                </p:oleObj>
              </mc:Choice>
              <mc:Fallback>
                <p:oleObj name="Equation" r:id="rId9" imgW="749160" imgH="419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9200" y="5029200"/>
                        <a:ext cx="9144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35" name="Object 19"/>
          <p:cNvGraphicFramePr>
            <a:graphicFrameLocks noChangeAspect="1"/>
          </p:cNvGraphicFramePr>
          <p:nvPr/>
        </p:nvGraphicFramePr>
        <p:xfrm>
          <a:off x="990600" y="5846763"/>
          <a:ext cx="5181600" cy="477837"/>
        </p:xfrm>
        <a:graphic>
          <a:graphicData uri="http://schemas.openxmlformats.org/presentationml/2006/ole">
            <mc:AlternateContent xmlns:mc="http://schemas.openxmlformats.org/markup-compatibility/2006">
              <mc:Choice xmlns:v="urn:schemas-microsoft-com:vml" Requires="v">
                <p:oleObj spid="_x0000_s96782" name="Equation" r:id="rId11" imgW="4546440" imgH="419040" progId="Equation.3">
                  <p:embed/>
                </p:oleObj>
              </mc:Choice>
              <mc:Fallback>
                <p:oleObj name="Equation" r:id="rId11" imgW="454644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0600" y="5846763"/>
                        <a:ext cx="5181600"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txBox="1">
            <a:spLocks noChangeArrowheads="1"/>
          </p:cNvSpPr>
          <p:nvPr/>
        </p:nvSpPr>
        <p:spPr>
          <a:xfrm>
            <a:off x="717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spTree>
    <p:extLst>
      <p:ext uri="{BB962C8B-B14F-4D97-AF65-F5344CB8AC3E}">
        <p14:creationId xmlns:p14="http://schemas.microsoft.com/office/powerpoint/2010/main" val="410975864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26"/>
          <p:cNvSpPr>
            <a:spLocks noChangeArrowheads="1"/>
          </p:cNvSpPr>
          <p:nvPr/>
        </p:nvSpPr>
        <p:spPr bwMode="auto">
          <a:xfrm>
            <a:off x="1447800" y="669925"/>
            <a:ext cx="8493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spcBef>
                <a:spcPct val="20000"/>
              </a:spcBef>
              <a:buClr>
                <a:schemeClr val="folHlink"/>
              </a:buClr>
              <a:buSzPct val="60000"/>
              <a:buFont typeface="Wingdings" pitchFamily="2" charset="2"/>
              <a:buChar char="n"/>
            </a:pPr>
            <a:endParaRPr lang="zh-CN" altLang="en-US" sz="3600"/>
          </a:p>
        </p:txBody>
      </p:sp>
      <p:sp>
        <p:nvSpPr>
          <p:cNvPr id="116741" name="Rectangle 1029"/>
          <p:cNvSpPr>
            <a:spLocks noChangeArrowheads="1"/>
          </p:cNvSpPr>
          <p:nvPr/>
        </p:nvSpPr>
        <p:spPr bwMode="auto">
          <a:xfrm>
            <a:off x="611560" y="1681644"/>
            <a:ext cx="87849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folHlink"/>
              </a:buClr>
              <a:buSzPct val="60000"/>
              <a:buFont typeface="Wingdings" pitchFamily="2" charset="2"/>
              <a:buChar char="n"/>
            </a:pPr>
            <a:r>
              <a:rPr lang="zh-CN" altLang="en-US" sz="2800" dirty="0"/>
              <a:t>设整个系统可靠度为</a:t>
            </a:r>
            <a:r>
              <a:rPr lang="en-US" altLang="zh-CN" sz="2800" dirty="0"/>
              <a:t>R，</a:t>
            </a:r>
            <a:r>
              <a:rPr lang="zh-CN" altLang="en-US" sz="2800" dirty="0"/>
              <a:t>按等同分配法，</a:t>
            </a:r>
            <a:r>
              <a:rPr lang="en-US" altLang="zh-CN" sz="2800" dirty="0"/>
              <a:t>A</a:t>
            </a:r>
            <a:r>
              <a:rPr lang="en-US" altLang="zh-CN" sz="2800" baseline="-25000" dirty="0"/>
              <a:t>i</a:t>
            </a:r>
            <a:r>
              <a:rPr lang="zh-CN" altLang="en-US" sz="2800" dirty="0"/>
              <a:t>部件可靠度</a:t>
            </a:r>
          </a:p>
        </p:txBody>
      </p:sp>
      <p:graphicFrame>
        <p:nvGraphicFramePr>
          <p:cNvPr id="116742" name="Object 1030"/>
          <p:cNvGraphicFramePr>
            <a:graphicFrameLocks noChangeAspect="1"/>
          </p:cNvGraphicFramePr>
          <p:nvPr/>
        </p:nvGraphicFramePr>
        <p:xfrm>
          <a:off x="2971800" y="2286000"/>
          <a:ext cx="2209800" cy="628650"/>
        </p:xfrm>
        <a:graphic>
          <a:graphicData uri="http://schemas.openxmlformats.org/presentationml/2006/ole">
            <mc:AlternateContent xmlns:mc="http://schemas.openxmlformats.org/markup-compatibility/2006">
              <mc:Choice xmlns:v="urn:schemas-microsoft-com:vml" Requires="v">
                <p:oleObj spid="_x0000_s98114" name="Equation" r:id="rId3" imgW="1473120" imgH="419040" progId="Equation.3">
                  <p:embed/>
                </p:oleObj>
              </mc:Choice>
              <mc:Fallback>
                <p:oleObj name="Equation" r:id="rId3" imgW="147312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286000"/>
                        <a:ext cx="2209800"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48" name="Text Box 1036"/>
          <p:cNvSpPr txBox="1">
            <a:spLocks noChangeArrowheads="1"/>
          </p:cNvSpPr>
          <p:nvPr/>
        </p:nvSpPr>
        <p:spPr bwMode="auto">
          <a:xfrm>
            <a:off x="717476" y="990600"/>
            <a:ext cx="1143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chemeClr val="hlink"/>
                </a:solidFill>
              </a:rPr>
              <a:t>注意：</a:t>
            </a:r>
          </a:p>
        </p:txBody>
      </p:sp>
      <p:graphicFrame>
        <p:nvGraphicFramePr>
          <p:cNvPr id="116749" name="Object 1037"/>
          <p:cNvGraphicFramePr>
            <a:graphicFrameLocks noChangeAspect="1"/>
          </p:cNvGraphicFramePr>
          <p:nvPr/>
        </p:nvGraphicFramePr>
        <p:xfrm>
          <a:off x="4483100" y="3244850"/>
          <a:ext cx="177800" cy="368300"/>
        </p:xfrm>
        <a:graphic>
          <a:graphicData uri="http://schemas.openxmlformats.org/presentationml/2006/ole">
            <mc:AlternateContent xmlns:mc="http://schemas.openxmlformats.org/markup-compatibility/2006">
              <mc:Choice xmlns:v="urn:schemas-microsoft-com:vml" Requires="v">
                <p:oleObj spid="_x0000_s98115" name="Equation" r:id="rId5" imgW="177480" imgH="368280" progId="Equation.3">
                  <p:embed/>
                </p:oleObj>
              </mc:Choice>
              <mc:Fallback>
                <p:oleObj name="Equation" r:id="rId5" imgW="177480" imgH="368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100" y="3244850"/>
                        <a:ext cx="17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0" name="Object 1038"/>
          <p:cNvGraphicFramePr>
            <a:graphicFrameLocks noChangeAspect="1"/>
          </p:cNvGraphicFramePr>
          <p:nvPr>
            <p:extLst>
              <p:ext uri="{D42A27DB-BD31-4B8C-83A1-F6EECF244321}">
                <p14:modId xmlns:p14="http://schemas.microsoft.com/office/powerpoint/2010/main" val="131235774"/>
              </p:ext>
            </p:extLst>
          </p:nvPr>
        </p:nvGraphicFramePr>
        <p:xfrm>
          <a:off x="2915816" y="990600"/>
          <a:ext cx="2438400" cy="557213"/>
        </p:xfrm>
        <a:graphic>
          <a:graphicData uri="http://schemas.openxmlformats.org/presentationml/2006/ole">
            <mc:AlternateContent xmlns:mc="http://schemas.openxmlformats.org/markup-compatibility/2006">
              <mc:Choice xmlns:v="urn:schemas-microsoft-com:vml" Requires="v">
                <p:oleObj spid="_x0000_s98116" name="Equation" r:id="rId7" imgW="1688760" imgH="419040" progId="Equation.3">
                  <p:embed/>
                </p:oleObj>
              </mc:Choice>
              <mc:Fallback>
                <p:oleObj name="Equation" r:id="rId7" imgW="168876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5816" y="990600"/>
                        <a:ext cx="24384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1" name="Object 1039"/>
          <p:cNvGraphicFramePr>
            <a:graphicFrameLocks noChangeAspect="1"/>
          </p:cNvGraphicFramePr>
          <p:nvPr/>
        </p:nvGraphicFramePr>
        <p:xfrm>
          <a:off x="5410200" y="3111500"/>
          <a:ext cx="3048000" cy="850900"/>
        </p:xfrm>
        <a:graphic>
          <a:graphicData uri="http://schemas.openxmlformats.org/presentationml/2006/ole">
            <mc:AlternateContent xmlns:mc="http://schemas.openxmlformats.org/markup-compatibility/2006">
              <mc:Choice xmlns:v="urn:schemas-microsoft-com:vml" Requires="v">
                <p:oleObj spid="_x0000_s98117" name="Equation" r:id="rId9" imgW="1993680" imgH="723600" progId="Equation.3">
                  <p:embed/>
                </p:oleObj>
              </mc:Choice>
              <mc:Fallback>
                <p:oleObj name="Equation" r:id="rId9" imgW="1993680" imgH="723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200" y="3111500"/>
                        <a:ext cx="30480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2" name="Object 1040"/>
          <p:cNvGraphicFramePr>
            <a:graphicFrameLocks noChangeAspect="1"/>
          </p:cNvGraphicFramePr>
          <p:nvPr/>
        </p:nvGraphicFramePr>
        <p:xfrm>
          <a:off x="2209800" y="3263900"/>
          <a:ext cx="1981200" cy="482600"/>
        </p:xfrm>
        <a:graphic>
          <a:graphicData uri="http://schemas.openxmlformats.org/presentationml/2006/ole">
            <mc:AlternateContent xmlns:mc="http://schemas.openxmlformats.org/markup-compatibility/2006">
              <mc:Choice xmlns:v="urn:schemas-microsoft-com:vml" Requires="v">
                <p:oleObj spid="_x0000_s98118" name="Equation" r:id="rId11" imgW="1409400" imgH="342720" progId="Equation.3">
                  <p:embed/>
                </p:oleObj>
              </mc:Choice>
              <mc:Fallback>
                <p:oleObj name="Equation" r:id="rId11" imgW="1409400" imgH="3427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9800" y="3263900"/>
                        <a:ext cx="1981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53" name="Text Box 1041"/>
          <p:cNvSpPr txBox="1">
            <a:spLocks noChangeArrowheads="1"/>
          </p:cNvSpPr>
          <p:nvPr/>
        </p:nvSpPr>
        <p:spPr bwMode="auto">
          <a:xfrm>
            <a:off x="685800" y="3048000"/>
            <a:ext cx="144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solidFill>
                  <a:schemeClr val="hlink"/>
                </a:solidFill>
              </a:rPr>
              <a:t>也即</a:t>
            </a:r>
            <a:r>
              <a:rPr lang="zh-CN" altLang="en-US"/>
              <a:t>：</a:t>
            </a:r>
          </a:p>
        </p:txBody>
      </p:sp>
      <p:sp>
        <p:nvSpPr>
          <p:cNvPr id="116754" name="AutoShape 1042"/>
          <p:cNvSpPr>
            <a:spLocks noChangeArrowheads="1"/>
          </p:cNvSpPr>
          <p:nvPr/>
        </p:nvSpPr>
        <p:spPr bwMode="auto">
          <a:xfrm>
            <a:off x="4495800" y="3416300"/>
            <a:ext cx="609600" cy="3048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5" name="Rectangle 1043"/>
          <p:cNvSpPr>
            <a:spLocks noChangeArrowheads="1"/>
          </p:cNvSpPr>
          <p:nvPr/>
        </p:nvSpPr>
        <p:spPr bwMode="auto">
          <a:xfrm>
            <a:off x="685800" y="4025900"/>
            <a:ext cx="6019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sz="2800" b="1"/>
              <a:t>则系统分配给部件</a:t>
            </a:r>
            <a:r>
              <a:rPr lang="en-US" altLang="zh-CN" sz="2800" b="1"/>
              <a:t>A</a:t>
            </a:r>
            <a:r>
              <a:rPr lang="en-US" altLang="zh-CN" sz="2800" b="1" baseline="-25000"/>
              <a:t>i</a:t>
            </a:r>
            <a:r>
              <a:rPr lang="zh-CN" altLang="en-US" sz="2800" b="1"/>
              <a:t>的失效率</a:t>
            </a:r>
            <a:r>
              <a:rPr lang="zh-CN" altLang="en-US" sz="2800" b="1">
                <a:solidFill>
                  <a:schemeClr val="hlink"/>
                </a:solidFill>
              </a:rPr>
              <a:t>应为</a:t>
            </a:r>
          </a:p>
        </p:txBody>
      </p:sp>
      <p:graphicFrame>
        <p:nvGraphicFramePr>
          <p:cNvPr id="116756" name="Object 1044"/>
          <p:cNvGraphicFramePr>
            <a:graphicFrameLocks noChangeAspect="1"/>
          </p:cNvGraphicFramePr>
          <p:nvPr/>
        </p:nvGraphicFramePr>
        <p:xfrm>
          <a:off x="1828800" y="4711700"/>
          <a:ext cx="2133600" cy="868363"/>
        </p:xfrm>
        <a:graphic>
          <a:graphicData uri="http://schemas.openxmlformats.org/presentationml/2006/ole">
            <mc:AlternateContent xmlns:mc="http://schemas.openxmlformats.org/markup-compatibility/2006">
              <mc:Choice xmlns:v="urn:schemas-microsoft-com:vml" Requires="v">
                <p:oleObj spid="_x0000_s98119" name="Equation" r:id="rId13" imgW="1511280" imgH="799920" progId="Equation.3">
                  <p:embed/>
                </p:oleObj>
              </mc:Choice>
              <mc:Fallback>
                <p:oleObj name="Equation" r:id="rId13" imgW="1511280" imgH="7999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8800" y="4711700"/>
                        <a:ext cx="2133600"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7" name="Object 1045"/>
          <p:cNvGraphicFramePr>
            <a:graphicFrameLocks noChangeAspect="1"/>
          </p:cNvGraphicFramePr>
          <p:nvPr/>
        </p:nvGraphicFramePr>
        <p:xfrm>
          <a:off x="4343400" y="4864100"/>
          <a:ext cx="1447800" cy="365125"/>
        </p:xfrm>
        <a:graphic>
          <a:graphicData uri="http://schemas.openxmlformats.org/presentationml/2006/ole">
            <mc:AlternateContent xmlns:mc="http://schemas.openxmlformats.org/markup-compatibility/2006">
              <mc:Choice xmlns:v="urn:schemas-microsoft-com:vml" Requires="v">
                <p:oleObj spid="_x0000_s98120" name="Equation" r:id="rId15" imgW="1307880" imgH="330120" progId="Equation.3">
                  <p:embed/>
                </p:oleObj>
              </mc:Choice>
              <mc:Fallback>
                <p:oleObj name="Equation" r:id="rId15" imgW="1307880" imgH="3301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43400" y="4864100"/>
                        <a:ext cx="1447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8" name="Object 1046"/>
          <p:cNvGraphicFramePr>
            <a:graphicFrameLocks noChangeAspect="1"/>
          </p:cNvGraphicFramePr>
          <p:nvPr/>
        </p:nvGraphicFramePr>
        <p:xfrm>
          <a:off x="1581150" y="5638800"/>
          <a:ext cx="477838" cy="762000"/>
        </p:xfrm>
        <a:graphic>
          <a:graphicData uri="http://schemas.openxmlformats.org/presentationml/2006/ole">
            <mc:AlternateContent xmlns:mc="http://schemas.openxmlformats.org/markup-compatibility/2006">
              <mc:Choice xmlns:v="urn:schemas-microsoft-com:vml" Requires="v">
                <p:oleObj spid="_x0000_s98121" name="Equation" r:id="rId17" imgW="291960" imgH="723600" progId="Equation.3">
                  <p:embed/>
                </p:oleObj>
              </mc:Choice>
              <mc:Fallback>
                <p:oleObj name="Equation" r:id="rId17" imgW="291960" imgH="723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1150" y="5638800"/>
                        <a:ext cx="47783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59" name="Text Box 1047"/>
          <p:cNvSpPr txBox="1">
            <a:spLocks noChangeArrowheads="1"/>
          </p:cNvSpPr>
          <p:nvPr/>
        </p:nvSpPr>
        <p:spPr bwMode="auto">
          <a:xfrm>
            <a:off x="2209800" y="586740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chemeClr val="hlink"/>
                </a:solidFill>
                <a:latin typeface="Times New Roman"/>
              </a:rPr>
              <a:t>—</a:t>
            </a:r>
            <a:r>
              <a:rPr lang="zh-CN" altLang="en-US" sz="2800">
                <a:solidFill>
                  <a:schemeClr val="hlink"/>
                </a:solidFill>
              </a:rPr>
              <a:t>也是权重</a:t>
            </a:r>
          </a:p>
        </p:txBody>
      </p:sp>
      <p:sp>
        <p:nvSpPr>
          <p:cNvPr id="17" name="Rectangle 2"/>
          <p:cNvSpPr txBox="1">
            <a:spLocks noChangeArrowheads="1"/>
          </p:cNvSpPr>
          <p:nvPr/>
        </p:nvSpPr>
        <p:spPr>
          <a:xfrm>
            <a:off x="717476" y="116632"/>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spTree>
    <p:extLst>
      <p:ext uri="{BB962C8B-B14F-4D97-AF65-F5344CB8AC3E}">
        <p14:creationId xmlns:p14="http://schemas.microsoft.com/office/powerpoint/2010/main" val="2482465578"/>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Line 2"/>
          <p:cNvSpPr>
            <a:spLocks noChangeShapeType="1"/>
          </p:cNvSpPr>
          <p:nvPr/>
        </p:nvSpPr>
        <p:spPr bwMode="auto">
          <a:xfrm>
            <a:off x="1371600" y="2941712"/>
            <a:ext cx="609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63" name="Rectangle 3"/>
          <p:cNvSpPr>
            <a:spLocks noChangeArrowheads="1"/>
          </p:cNvSpPr>
          <p:nvPr/>
        </p:nvSpPr>
        <p:spPr bwMode="auto">
          <a:xfrm>
            <a:off x="1981200" y="2636912"/>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4" name="Rectangle 4"/>
          <p:cNvSpPr>
            <a:spLocks noChangeArrowheads="1"/>
          </p:cNvSpPr>
          <p:nvPr/>
        </p:nvSpPr>
        <p:spPr bwMode="auto">
          <a:xfrm>
            <a:off x="2971800" y="2636912"/>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5" name="Rectangle 5"/>
          <p:cNvSpPr>
            <a:spLocks noChangeArrowheads="1"/>
          </p:cNvSpPr>
          <p:nvPr/>
        </p:nvSpPr>
        <p:spPr bwMode="auto">
          <a:xfrm>
            <a:off x="3962400" y="2636912"/>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6" name="Rectangle 6"/>
          <p:cNvSpPr>
            <a:spLocks noChangeArrowheads="1"/>
          </p:cNvSpPr>
          <p:nvPr/>
        </p:nvSpPr>
        <p:spPr bwMode="auto">
          <a:xfrm>
            <a:off x="6096000" y="2636912"/>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7" name="Line 7"/>
          <p:cNvSpPr>
            <a:spLocks noChangeShapeType="1"/>
          </p:cNvSpPr>
          <p:nvPr/>
        </p:nvSpPr>
        <p:spPr bwMode="auto">
          <a:xfrm>
            <a:off x="2590800" y="2941712"/>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68" name="Line 8"/>
          <p:cNvSpPr>
            <a:spLocks noChangeShapeType="1"/>
          </p:cNvSpPr>
          <p:nvPr/>
        </p:nvSpPr>
        <p:spPr bwMode="auto">
          <a:xfrm>
            <a:off x="3581400" y="2941712"/>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69" name="Line 9"/>
          <p:cNvSpPr>
            <a:spLocks noChangeShapeType="1"/>
          </p:cNvSpPr>
          <p:nvPr/>
        </p:nvSpPr>
        <p:spPr bwMode="auto">
          <a:xfrm>
            <a:off x="4572000" y="2941712"/>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70" name="Line 10"/>
          <p:cNvSpPr>
            <a:spLocks noChangeShapeType="1"/>
          </p:cNvSpPr>
          <p:nvPr/>
        </p:nvSpPr>
        <p:spPr bwMode="auto">
          <a:xfrm>
            <a:off x="5715000" y="2941712"/>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72" name="Text Box 12"/>
          <p:cNvSpPr txBox="1">
            <a:spLocks noChangeArrowheads="1"/>
          </p:cNvSpPr>
          <p:nvPr/>
        </p:nvSpPr>
        <p:spPr bwMode="auto">
          <a:xfrm>
            <a:off x="4953000" y="2636912"/>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Times New Roman"/>
              </a:rPr>
              <a:t>……</a:t>
            </a:r>
            <a:endParaRPr lang="zh-CN" altLang="en-US"/>
          </a:p>
        </p:txBody>
      </p:sp>
      <p:graphicFrame>
        <p:nvGraphicFramePr>
          <p:cNvPr id="117773" name="Object 13"/>
          <p:cNvGraphicFramePr>
            <a:graphicFrameLocks noChangeAspect="1"/>
          </p:cNvGraphicFramePr>
          <p:nvPr>
            <p:extLst>
              <p:ext uri="{D42A27DB-BD31-4B8C-83A1-F6EECF244321}">
                <p14:modId xmlns:p14="http://schemas.microsoft.com/office/powerpoint/2010/main" val="920122440"/>
              </p:ext>
            </p:extLst>
          </p:nvPr>
        </p:nvGraphicFramePr>
        <p:xfrm>
          <a:off x="2152650" y="2789312"/>
          <a:ext cx="254000" cy="368300"/>
        </p:xfrm>
        <a:graphic>
          <a:graphicData uri="http://schemas.openxmlformats.org/presentationml/2006/ole">
            <mc:AlternateContent xmlns:mc="http://schemas.openxmlformats.org/markup-compatibility/2006">
              <mc:Choice xmlns:v="urn:schemas-microsoft-com:vml" Requires="v">
                <p:oleObj spid="_x0000_s99138" name="Equation" r:id="rId3" imgW="253800" imgH="368280" progId="Equation.3">
                  <p:embed/>
                </p:oleObj>
              </mc:Choice>
              <mc:Fallback>
                <p:oleObj name="Equation" r:id="rId3" imgW="25380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0" y="2789312"/>
                        <a:ext cx="254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4" name="Object 14"/>
          <p:cNvGraphicFramePr>
            <a:graphicFrameLocks noChangeAspect="1"/>
          </p:cNvGraphicFramePr>
          <p:nvPr>
            <p:extLst>
              <p:ext uri="{D42A27DB-BD31-4B8C-83A1-F6EECF244321}">
                <p14:modId xmlns:p14="http://schemas.microsoft.com/office/powerpoint/2010/main" val="222214141"/>
              </p:ext>
            </p:extLst>
          </p:nvPr>
        </p:nvGraphicFramePr>
        <p:xfrm>
          <a:off x="3206750" y="2789312"/>
          <a:ext cx="279400" cy="368300"/>
        </p:xfrm>
        <a:graphic>
          <a:graphicData uri="http://schemas.openxmlformats.org/presentationml/2006/ole">
            <mc:AlternateContent xmlns:mc="http://schemas.openxmlformats.org/markup-compatibility/2006">
              <mc:Choice xmlns:v="urn:schemas-microsoft-com:vml" Requires="v">
                <p:oleObj spid="_x0000_s99139" name="Equation" r:id="rId5" imgW="279360" imgH="368280" progId="Equation.3">
                  <p:embed/>
                </p:oleObj>
              </mc:Choice>
              <mc:Fallback>
                <p:oleObj name="Equation" r:id="rId5" imgW="279360" imgH="368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6750" y="2789312"/>
                        <a:ext cx="279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5" name="Object 15"/>
          <p:cNvGraphicFramePr>
            <a:graphicFrameLocks noChangeAspect="1"/>
          </p:cNvGraphicFramePr>
          <p:nvPr>
            <p:extLst>
              <p:ext uri="{D42A27DB-BD31-4B8C-83A1-F6EECF244321}">
                <p14:modId xmlns:p14="http://schemas.microsoft.com/office/powerpoint/2010/main" val="2213896662"/>
              </p:ext>
            </p:extLst>
          </p:nvPr>
        </p:nvGraphicFramePr>
        <p:xfrm>
          <a:off x="4203700" y="2782962"/>
          <a:ext cx="266700" cy="381000"/>
        </p:xfrm>
        <a:graphic>
          <a:graphicData uri="http://schemas.openxmlformats.org/presentationml/2006/ole">
            <mc:AlternateContent xmlns:mc="http://schemas.openxmlformats.org/markup-compatibility/2006">
              <mc:Choice xmlns:v="urn:schemas-microsoft-com:vml" Requires="v">
                <p:oleObj spid="_x0000_s99140" name="Equation" r:id="rId7" imgW="266400" imgH="380880" progId="Equation.3">
                  <p:embed/>
                </p:oleObj>
              </mc:Choice>
              <mc:Fallback>
                <p:oleObj name="Equation" r:id="rId7" imgW="266400" imgH="380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3700" y="2782962"/>
                        <a:ext cx="2667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6" name="Object 16"/>
          <p:cNvGraphicFramePr>
            <a:graphicFrameLocks noChangeAspect="1"/>
          </p:cNvGraphicFramePr>
          <p:nvPr>
            <p:extLst>
              <p:ext uri="{D42A27DB-BD31-4B8C-83A1-F6EECF244321}">
                <p14:modId xmlns:p14="http://schemas.microsoft.com/office/powerpoint/2010/main" val="3835685867"/>
              </p:ext>
            </p:extLst>
          </p:nvPr>
        </p:nvGraphicFramePr>
        <p:xfrm>
          <a:off x="6229350" y="2782962"/>
          <a:ext cx="330200" cy="381000"/>
        </p:xfrm>
        <a:graphic>
          <a:graphicData uri="http://schemas.openxmlformats.org/presentationml/2006/ole">
            <mc:AlternateContent xmlns:mc="http://schemas.openxmlformats.org/markup-compatibility/2006">
              <mc:Choice xmlns:v="urn:schemas-microsoft-com:vml" Requires="v">
                <p:oleObj spid="_x0000_s99141" name="Equation" r:id="rId9" imgW="330120" imgH="380880" progId="Equation.3">
                  <p:embed/>
                </p:oleObj>
              </mc:Choice>
              <mc:Fallback>
                <p:oleObj name="Equation" r:id="rId9" imgW="330120" imgH="380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9350" y="2782962"/>
                        <a:ext cx="330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7" name="Text Box 17"/>
          <p:cNvSpPr txBox="1">
            <a:spLocks noChangeArrowheads="1"/>
          </p:cNvSpPr>
          <p:nvPr/>
        </p:nvSpPr>
        <p:spPr bwMode="auto">
          <a:xfrm>
            <a:off x="838200" y="980728"/>
            <a:ext cx="601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Font typeface="Wingdings" pitchFamily="2" charset="2"/>
              <a:buChar char="Ø"/>
            </a:pPr>
            <a:r>
              <a:rPr lang="zh-CN" altLang="en-US" sz="2800">
                <a:solidFill>
                  <a:schemeClr val="hlink"/>
                </a:solidFill>
              </a:rPr>
              <a:t>（2）若系统由</a:t>
            </a:r>
            <a:r>
              <a:rPr lang="en-US" altLang="zh-CN" sz="2800">
                <a:solidFill>
                  <a:schemeClr val="hlink"/>
                </a:solidFill>
              </a:rPr>
              <a:t>m</a:t>
            </a:r>
            <a:r>
              <a:rPr lang="zh-CN" altLang="en-US" sz="2800">
                <a:solidFill>
                  <a:schemeClr val="hlink"/>
                </a:solidFill>
              </a:rPr>
              <a:t>个分系统串联组成</a:t>
            </a:r>
          </a:p>
        </p:txBody>
      </p:sp>
      <p:sp>
        <p:nvSpPr>
          <p:cNvPr id="117778" name="Line 18"/>
          <p:cNvSpPr>
            <a:spLocks noChangeShapeType="1"/>
          </p:cNvSpPr>
          <p:nvPr/>
        </p:nvSpPr>
        <p:spPr bwMode="auto">
          <a:xfrm>
            <a:off x="2286000" y="3322712"/>
            <a:ext cx="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79" name="Line 19"/>
          <p:cNvSpPr>
            <a:spLocks noChangeShapeType="1"/>
          </p:cNvSpPr>
          <p:nvPr/>
        </p:nvSpPr>
        <p:spPr bwMode="auto">
          <a:xfrm>
            <a:off x="6400800" y="3322712"/>
            <a:ext cx="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80" name="Line 20"/>
          <p:cNvSpPr>
            <a:spLocks noChangeShapeType="1"/>
          </p:cNvSpPr>
          <p:nvPr/>
        </p:nvSpPr>
        <p:spPr bwMode="auto">
          <a:xfrm>
            <a:off x="2286000" y="4008512"/>
            <a:ext cx="41148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17781" name="Object 21"/>
          <p:cNvGraphicFramePr>
            <a:graphicFrameLocks noChangeAspect="1"/>
          </p:cNvGraphicFramePr>
          <p:nvPr>
            <p:extLst>
              <p:ext uri="{D42A27DB-BD31-4B8C-83A1-F6EECF244321}">
                <p14:modId xmlns:p14="http://schemas.microsoft.com/office/powerpoint/2010/main" val="2763387669"/>
              </p:ext>
            </p:extLst>
          </p:nvPr>
        </p:nvGraphicFramePr>
        <p:xfrm>
          <a:off x="3962400" y="3576712"/>
          <a:ext cx="533400" cy="406400"/>
        </p:xfrm>
        <a:graphic>
          <a:graphicData uri="http://schemas.openxmlformats.org/presentationml/2006/ole">
            <mc:AlternateContent xmlns:mc="http://schemas.openxmlformats.org/markup-compatibility/2006">
              <mc:Choice xmlns:v="urn:schemas-microsoft-com:vml" Requires="v">
                <p:oleObj spid="_x0000_s99142" name="Equation" r:id="rId11" imgW="266400" imgH="203040" progId="Equation.3">
                  <p:embed/>
                </p:oleObj>
              </mc:Choice>
              <mc:Fallback>
                <p:oleObj name="Equation" r:id="rId11" imgW="26640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400" y="3576712"/>
                        <a:ext cx="533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82" name="Rectangle 22"/>
          <p:cNvSpPr>
            <a:spLocks noChangeArrowheads="1"/>
          </p:cNvSpPr>
          <p:nvPr/>
        </p:nvSpPr>
        <p:spPr bwMode="auto">
          <a:xfrm>
            <a:off x="1295400" y="1514128"/>
            <a:ext cx="746760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folHlink"/>
              </a:buClr>
              <a:buSzPct val="60000"/>
              <a:buFont typeface="Wingdings" pitchFamily="2" charset="2"/>
              <a:buChar char="n"/>
            </a:pPr>
            <a:r>
              <a:rPr lang="zh-CN" altLang="en-US" sz="2800" b="1"/>
              <a:t>则第</a:t>
            </a:r>
            <a:r>
              <a:rPr lang="en-US" altLang="zh-CN" sz="2800" b="1"/>
              <a:t>i</a:t>
            </a:r>
            <a:r>
              <a:rPr lang="zh-CN" altLang="en-US" sz="2800" b="1"/>
              <a:t>个分系统组件有</a:t>
            </a:r>
            <a:r>
              <a:rPr lang="en-US" altLang="zh-CN" sz="2800" b="1"/>
              <a:t>n</a:t>
            </a:r>
            <a:r>
              <a:rPr lang="en-US" altLang="zh-CN" sz="2800" b="1" baseline="-25000"/>
              <a:t>i</a:t>
            </a:r>
            <a:r>
              <a:rPr lang="zh-CN" altLang="en-US" sz="2800" b="1"/>
              <a:t>单元,则分配给第</a:t>
            </a:r>
            <a:r>
              <a:rPr lang="en-US" altLang="zh-CN" sz="2800" b="1"/>
              <a:t>I</a:t>
            </a:r>
            <a:r>
              <a:rPr lang="zh-CN" altLang="en-US" sz="2800" b="1"/>
              <a:t>个分系统的失效率</a:t>
            </a:r>
          </a:p>
        </p:txBody>
      </p:sp>
      <p:graphicFrame>
        <p:nvGraphicFramePr>
          <p:cNvPr id="117783" name="Object 23"/>
          <p:cNvGraphicFramePr>
            <a:graphicFrameLocks noChangeAspect="1"/>
          </p:cNvGraphicFramePr>
          <p:nvPr>
            <p:extLst>
              <p:ext uri="{D42A27DB-BD31-4B8C-83A1-F6EECF244321}">
                <p14:modId xmlns:p14="http://schemas.microsoft.com/office/powerpoint/2010/main" val="2325999243"/>
              </p:ext>
            </p:extLst>
          </p:nvPr>
        </p:nvGraphicFramePr>
        <p:xfrm>
          <a:off x="3124200" y="4222074"/>
          <a:ext cx="3581400" cy="1398588"/>
        </p:xfrm>
        <a:graphic>
          <a:graphicData uri="http://schemas.openxmlformats.org/presentationml/2006/ole">
            <mc:AlternateContent xmlns:mc="http://schemas.openxmlformats.org/markup-compatibility/2006">
              <mc:Choice xmlns:v="urn:schemas-microsoft-com:vml" Requires="v">
                <p:oleObj spid="_x0000_s99143" name="Equation" r:id="rId13" imgW="1574640" imgH="799920" progId="Equation.3">
                  <p:embed/>
                </p:oleObj>
              </mc:Choice>
              <mc:Fallback>
                <p:oleObj name="Equation" r:id="rId13" imgW="1574640" imgH="7999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4222074"/>
                        <a:ext cx="3581400" cy="1398588"/>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84" name="Object 24"/>
          <p:cNvGraphicFramePr>
            <a:graphicFrameLocks noChangeAspect="1"/>
          </p:cNvGraphicFramePr>
          <p:nvPr/>
        </p:nvGraphicFramePr>
        <p:xfrm>
          <a:off x="2819400" y="5562600"/>
          <a:ext cx="5410200" cy="1085850"/>
        </p:xfrm>
        <a:graphic>
          <a:graphicData uri="http://schemas.openxmlformats.org/presentationml/2006/ole">
            <mc:AlternateContent xmlns:mc="http://schemas.openxmlformats.org/markup-compatibility/2006">
              <mc:Choice xmlns:v="urn:schemas-microsoft-com:vml" Requires="v">
                <p:oleObj spid="_x0000_s99144" name="Equation" r:id="rId15" imgW="4051080" imgH="812520" progId="Equation.3">
                  <p:embed/>
                </p:oleObj>
              </mc:Choice>
              <mc:Fallback>
                <p:oleObj name="Equation" r:id="rId15" imgW="4051080" imgH="8125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19400" y="5562600"/>
                        <a:ext cx="5410200"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85" name="Text Box 25"/>
          <p:cNvSpPr txBox="1">
            <a:spLocks noChangeArrowheads="1"/>
          </p:cNvSpPr>
          <p:nvPr/>
        </p:nvSpPr>
        <p:spPr bwMode="auto">
          <a:xfrm>
            <a:off x="457200" y="5638800"/>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a:t>其中</a:t>
            </a:r>
          </a:p>
        </p:txBody>
      </p:sp>
      <p:graphicFrame>
        <p:nvGraphicFramePr>
          <p:cNvPr id="117786" name="Object 26"/>
          <p:cNvGraphicFramePr>
            <a:graphicFrameLocks noChangeAspect="1"/>
          </p:cNvGraphicFramePr>
          <p:nvPr>
            <p:extLst>
              <p:ext uri="{D42A27DB-BD31-4B8C-83A1-F6EECF244321}">
                <p14:modId xmlns:p14="http://schemas.microsoft.com/office/powerpoint/2010/main" val="2602201789"/>
              </p:ext>
            </p:extLst>
          </p:nvPr>
        </p:nvGraphicFramePr>
        <p:xfrm>
          <a:off x="3657600" y="1971328"/>
          <a:ext cx="304800" cy="457200"/>
        </p:xfrm>
        <a:graphic>
          <a:graphicData uri="http://schemas.openxmlformats.org/presentationml/2006/ole">
            <mc:AlternateContent xmlns:mc="http://schemas.openxmlformats.org/markup-compatibility/2006">
              <mc:Choice xmlns:v="urn:schemas-microsoft-com:vml" Requires="v">
                <p:oleObj spid="_x0000_s99145" name="Equation" r:id="rId17" imgW="253800" imgH="380880" progId="Equation.3">
                  <p:embed/>
                </p:oleObj>
              </mc:Choice>
              <mc:Fallback>
                <p:oleObj name="Equation" r:id="rId17" imgW="253800" imgH="3808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7600" y="1971328"/>
                        <a:ext cx="30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87" name="Line 27"/>
          <p:cNvSpPr>
            <a:spLocks noChangeShapeType="1"/>
          </p:cNvSpPr>
          <p:nvPr/>
        </p:nvSpPr>
        <p:spPr bwMode="auto">
          <a:xfrm>
            <a:off x="6781800" y="2941712"/>
            <a:ext cx="533400" cy="0"/>
          </a:xfrm>
          <a:prstGeom prst="line">
            <a:avLst/>
          </a:prstGeom>
          <a:noFill/>
          <a:ln w="2857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88" name="Text Box 28"/>
          <p:cNvSpPr txBox="1">
            <a:spLocks noChangeArrowheads="1"/>
          </p:cNvSpPr>
          <p:nvPr/>
        </p:nvSpPr>
        <p:spPr bwMode="auto">
          <a:xfrm>
            <a:off x="7375525" y="2733750"/>
            <a:ext cx="1098550" cy="457200"/>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分系统</a:t>
            </a:r>
          </a:p>
        </p:txBody>
      </p:sp>
      <p:sp>
        <p:nvSpPr>
          <p:cNvPr id="117789" name="Text Box 29"/>
          <p:cNvSpPr txBox="1">
            <a:spLocks noChangeArrowheads="1"/>
          </p:cNvSpPr>
          <p:nvPr/>
        </p:nvSpPr>
        <p:spPr bwMode="auto">
          <a:xfrm>
            <a:off x="487362" y="4437965"/>
            <a:ext cx="1616075" cy="646331"/>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微软雅黑" panose="020B0503020204020204" pitchFamily="34" charset="-122"/>
                <a:ea typeface="微软雅黑" panose="020B0503020204020204" pitchFamily="34" charset="-122"/>
              </a:rPr>
              <a:t>各分系统（单元）失效率</a:t>
            </a:r>
          </a:p>
        </p:txBody>
      </p:sp>
      <p:sp>
        <p:nvSpPr>
          <p:cNvPr id="29" name="Rectangle 2"/>
          <p:cNvSpPr txBox="1">
            <a:spLocks noChangeArrowheads="1"/>
          </p:cNvSpPr>
          <p:nvPr/>
        </p:nvSpPr>
        <p:spPr>
          <a:xfrm>
            <a:off x="717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spTree>
    <p:extLst>
      <p:ext uri="{BB962C8B-B14F-4D97-AF65-F5344CB8AC3E}">
        <p14:creationId xmlns:p14="http://schemas.microsoft.com/office/powerpoint/2010/main" val="2568685215"/>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066800" y="980728"/>
            <a:ext cx="4487862" cy="677862"/>
          </a:xfrm>
        </p:spPr>
        <p:txBody>
          <a:bodyPr/>
          <a:lstStyle/>
          <a:p>
            <a:r>
              <a:rPr lang="zh-CN" altLang="en-US" sz="2800"/>
              <a:t>分配给第 </a:t>
            </a:r>
            <a:r>
              <a:rPr lang="en-US" altLang="zh-CN" sz="2800"/>
              <a:t>I </a:t>
            </a:r>
            <a:r>
              <a:rPr lang="zh-CN" altLang="en-US" sz="2800"/>
              <a:t>个系统的可靠度</a:t>
            </a:r>
          </a:p>
        </p:txBody>
      </p:sp>
      <p:sp>
        <p:nvSpPr>
          <p:cNvPr id="113667" name="Rectangle 3"/>
          <p:cNvSpPr>
            <a:spLocks noGrp="1" noChangeArrowheads="1"/>
          </p:cNvSpPr>
          <p:nvPr>
            <p:ph type="body" idx="1"/>
          </p:nvPr>
        </p:nvSpPr>
        <p:spPr>
          <a:xfrm>
            <a:off x="609600" y="4876800"/>
            <a:ext cx="6019800" cy="457200"/>
          </a:xfrm>
          <a:solidFill>
            <a:srgbClr val="66FF33"/>
          </a:solidFill>
        </p:spPr>
        <p:txBody>
          <a:bodyPr>
            <a:normAutofit lnSpcReduction="10000"/>
          </a:bodyPr>
          <a:lstStyle/>
          <a:p>
            <a:pPr>
              <a:lnSpc>
                <a:spcPct val="90000"/>
              </a:lnSpc>
            </a:pPr>
            <a:r>
              <a:rPr lang="zh-CN" altLang="en-US" sz="2800"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故最后分配给</a:t>
            </a:r>
            <a:r>
              <a:rPr lang="zh-CN" altLang="en-US" sz="2800" dirty="0" smtClean="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sz="2800" i="1" dirty="0" err="1" smtClean="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dirty="0" smtClean="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分系统</a:t>
            </a:r>
            <a:r>
              <a:rPr lang="zh-CN" altLang="en-US" sz="2800"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的可靠度为</a:t>
            </a:r>
          </a:p>
        </p:txBody>
      </p:sp>
      <p:graphicFrame>
        <p:nvGraphicFramePr>
          <p:cNvPr id="113668" name="Object 4"/>
          <p:cNvGraphicFramePr>
            <a:graphicFrameLocks noChangeAspect="1"/>
          </p:cNvGraphicFramePr>
          <p:nvPr>
            <p:extLst>
              <p:ext uri="{D42A27DB-BD31-4B8C-83A1-F6EECF244321}">
                <p14:modId xmlns:p14="http://schemas.microsoft.com/office/powerpoint/2010/main" val="2667691055"/>
              </p:ext>
            </p:extLst>
          </p:nvPr>
        </p:nvGraphicFramePr>
        <p:xfrm>
          <a:off x="5508104" y="980728"/>
          <a:ext cx="1143000" cy="639763"/>
        </p:xfrm>
        <a:graphic>
          <a:graphicData uri="http://schemas.openxmlformats.org/presentationml/2006/ole">
            <mc:AlternateContent xmlns:mc="http://schemas.openxmlformats.org/markup-compatibility/2006">
              <mc:Choice xmlns:v="urn:schemas-microsoft-com:vml" Requires="v">
                <p:oleObj spid="_x0000_s99746" name="Equation" r:id="rId3" imgW="749160" imgH="419040" progId="Equation.3">
                  <p:embed/>
                </p:oleObj>
              </mc:Choice>
              <mc:Fallback>
                <p:oleObj name="Equation" r:id="rId3" imgW="74916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980728"/>
                        <a:ext cx="11430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2" name="Object 8"/>
          <p:cNvGraphicFramePr>
            <a:graphicFrameLocks noChangeAspect="1"/>
          </p:cNvGraphicFramePr>
          <p:nvPr/>
        </p:nvGraphicFramePr>
        <p:xfrm>
          <a:off x="2438400" y="4191000"/>
          <a:ext cx="2819400" cy="444500"/>
        </p:xfrm>
        <a:graphic>
          <a:graphicData uri="http://schemas.openxmlformats.org/presentationml/2006/ole">
            <mc:AlternateContent xmlns:mc="http://schemas.openxmlformats.org/markup-compatibility/2006">
              <mc:Choice xmlns:v="urn:schemas-microsoft-com:vml" Requires="v">
                <p:oleObj spid="_x0000_s99747" name="Equation" r:id="rId5" imgW="2095200" imgH="330120" progId="Equation.3">
                  <p:embed/>
                </p:oleObj>
              </mc:Choice>
              <mc:Fallback>
                <p:oleObj name="Equation" r:id="rId5" imgW="2095200" imgH="330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191000"/>
                        <a:ext cx="28194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73" name="Text Box 9"/>
          <p:cNvSpPr txBox="1">
            <a:spLocks noChangeArrowheads="1"/>
          </p:cNvSpPr>
          <p:nvPr/>
        </p:nvSpPr>
        <p:spPr bwMode="auto">
          <a:xfrm>
            <a:off x="457200" y="3962400"/>
            <a:ext cx="121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solidFill>
                  <a:schemeClr val="hlink"/>
                </a:solidFill>
              </a:rPr>
              <a:t>因为</a:t>
            </a:r>
          </a:p>
        </p:txBody>
      </p:sp>
      <p:graphicFrame>
        <p:nvGraphicFramePr>
          <p:cNvPr id="113674" name="Object 10"/>
          <p:cNvGraphicFramePr>
            <a:graphicFrameLocks noChangeAspect="1"/>
          </p:cNvGraphicFramePr>
          <p:nvPr/>
        </p:nvGraphicFramePr>
        <p:xfrm>
          <a:off x="1828800" y="5448300"/>
          <a:ext cx="3886200" cy="1092200"/>
        </p:xfrm>
        <a:graphic>
          <a:graphicData uri="http://schemas.openxmlformats.org/presentationml/2006/ole">
            <mc:AlternateContent xmlns:mc="http://schemas.openxmlformats.org/markup-compatibility/2006">
              <mc:Choice xmlns:v="urn:schemas-microsoft-com:vml" Requires="v">
                <p:oleObj spid="_x0000_s99748" name="Equation" r:id="rId7" imgW="3708360" imgH="1041120" progId="Equation.3">
                  <p:embed/>
                </p:oleObj>
              </mc:Choice>
              <mc:Fallback>
                <p:oleObj name="Equation" r:id="rId7" imgW="3708360" imgH="10411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5448300"/>
                        <a:ext cx="3886200" cy="10922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txBox="1">
            <a:spLocks noChangeArrowheads="1"/>
          </p:cNvSpPr>
          <p:nvPr/>
        </p:nvSpPr>
        <p:spPr>
          <a:xfrm>
            <a:off x="717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smtClean="0">
                <a:latin typeface="黑体" pitchFamily="49" charset="-122"/>
                <a:ea typeface="黑体" pitchFamily="49" charset="-122"/>
                <a:cs typeface="+mn-cs"/>
              </a:rPr>
              <a:t>3.3</a:t>
            </a:r>
            <a:r>
              <a:rPr lang="zh-CN" altLang="en-US" sz="3600" b="1" dirty="0" smtClean="0">
                <a:latin typeface="黑体" pitchFamily="49" charset="-122"/>
                <a:ea typeface="黑体" pitchFamily="49" charset="-122"/>
                <a:cs typeface="+mn-cs"/>
              </a:rPr>
              <a:t> 可靠性分配</a:t>
            </a:r>
            <a:r>
              <a:rPr lang="en-US" altLang="zh-CN" sz="3600" b="1" dirty="0" smtClean="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graphicFrame>
        <p:nvGraphicFramePr>
          <p:cNvPr id="2" name="对象 1"/>
          <p:cNvGraphicFramePr>
            <a:graphicFrameLocks noChangeAspect="1"/>
          </p:cNvGraphicFramePr>
          <p:nvPr>
            <p:extLst>
              <p:ext uri="{D42A27DB-BD31-4B8C-83A1-F6EECF244321}">
                <p14:modId xmlns:p14="http://schemas.microsoft.com/office/powerpoint/2010/main" val="3198532304"/>
              </p:ext>
            </p:extLst>
          </p:nvPr>
        </p:nvGraphicFramePr>
        <p:xfrm>
          <a:off x="1929395" y="1596678"/>
          <a:ext cx="5266210" cy="2380208"/>
        </p:xfrm>
        <a:graphic>
          <a:graphicData uri="http://schemas.openxmlformats.org/presentationml/2006/ole">
            <mc:AlternateContent xmlns:mc="http://schemas.openxmlformats.org/markup-compatibility/2006">
              <mc:Choice xmlns:v="urn:schemas-microsoft-com:vml" Requires="v">
                <p:oleObj spid="_x0000_s99749" name="Equation" r:id="rId9" imgW="2247840" imgH="1015920" progId="Equation.DSMT4">
                  <p:embed/>
                </p:oleObj>
              </mc:Choice>
              <mc:Fallback>
                <p:oleObj name="Equation" r:id="rId9" imgW="2247840" imgH="1015920" progId="Equation.DSMT4">
                  <p:embed/>
                  <p:pic>
                    <p:nvPicPr>
                      <p:cNvPr id="0" name=""/>
                      <p:cNvPicPr/>
                      <p:nvPr/>
                    </p:nvPicPr>
                    <p:blipFill>
                      <a:blip r:embed="rId10"/>
                      <a:stretch>
                        <a:fillRect/>
                      </a:stretch>
                    </p:blipFill>
                    <p:spPr>
                      <a:xfrm>
                        <a:off x="1929395" y="1596678"/>
                        <a:ext cx="5266210" cy="2380208"/>
                      </a:xfrm>
                      <a:prstGeom prst="rect">
                        <a:avLst/>
                      </a:prstGeom>
                    </p:spPr>
                  </p:pic>
                </p:oleObj>
              </mc:Fallback>
            </mc:AlternateContent>
          </a:graphicData>
        </a:graphic>
      </p:graphicFrame>
    </p:spTree>
    <p:extLst>
      <p:ext uri="{BB962C8B-B14F-4D97-AF65-F5344CB8AC3E}">
        <p14:creationId xmlns:p14="http://schemas.microsoft.com/office/powerpoint/2010/main" val="997837006"/>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Text Box 3"/>
          <p:cNvSpPr txBox="1">
            <a:spLocks noChangeArrowheads="1"/>
          </p:cNvSpPr>
          <p:nvPr/>
        </p:nvSpPr>
        <p:spPr bwMode="auto">
          <a:xfrm>
            <a:off x="990600" y="152400"/>
            <a:ext cx="8077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chemeClr val="hlink"/>
                </a:solidFill>
              </a:rPr>
              <a:t>例题</a:t>
            </a:r>
            <a:r>
              <a:rPr lang="zh-CN" altLang="en-US" sz="2800" b="1" dirty="0"/>
              <a:t>：设有</a:t>
            </a:r>
            <a:r>
              <a:rPr lang="zh-CN" altLang="en-US" sz="2800" b="1" dirty="0" smtClean="0"/>
              <a:t>一</a:t>
            </a:r>
            <a:r>
              <a:rPr lang="zh-CN" altLang="en-US" sz="2800" b="1" dirty="0"/>
              <a:t>软件</a:t>
            </a:r>
            <a:r>
              <a:rPr lang="zh-CN" altLang="en-US" sz="2800" b="1" dirty="0" smtClean="0"/>
              <a:t>系统</a:t>
            </a:r>
            <a:r>
              <a:rPr lang="zh-CN" altLang="en-US" sz="2800" b="1" dirty="0"/>
              <a:t>是由4个分系统</a:t>
            </a:r>
            <a:r>
              <a:rPr lang="en-US" altLang="zh-CN" sz="2800" b="1" dirty="0"/>
              <a:t>A1,  A2 A3 </a:t>
            </a:r>
            <a:r>
              <a:rPr lang="zh-CN" altLang="en-US" sz="2800" b="1" dirty="0"/>
              <a:t>和</a:t>
            </a:r>
            <a:r>
              <a:rPr lang="en-US" altLang="zh-CN" sz="2800" b="1" dirty="0"/>
              <a:t>A4</a:t>
            </a:r>
            <a:r>
              <a:rPr lang="zh-CN" altLang="en-US" sz="2800" b="1" dirty="0"/>
              <a:t>串联组成。要求此系统在工作24小时具有0.9</a:t>
            </a:r>
            <a:r>
              <a:rPr lang="en-US" altLang="zh-CN" sz="2800" b="1" dirty="0"/>
              <a:t>6</a:t>
            </a:r>
            <a:r>
              <a:rPr lang="zh-CN" altLang="en-US" sz="2800" b="1" dirty="0"/>
              <a:t>的可靠度水平，</a:t>
            </a:r>
            <a:r>
              <a:rPr lang="en-US" altLang="zh-CN" sz="2800" b="1" dirty="0"/>
              <a:t>A</a:t>
            </a:r>
            <a:r>
              <a:rPr lang="en-US" altLang="zh-CN" sz="2800" b="1" baseline="-25000" dirty="0"/>
              <a:t>1</a:t>
            </a:r>
            <a:r>
              <a:rPr lang="zh-CN" altLang="en-US" sz="2800" b="1" dirty="0"/>
              <a:t>和</a:t>
            </a:r>
            <a:r>
              <a:rPr lang="en-US" altLang="zh-CN" sz="2800" b="1" dirty="0"/>
              <a:t>A3</a:t>
            </a:r>
            <a:r>
              <a:rPr lang="zh-CN" altLang="en-US" sz="2800" b="1" dirty="0"/>
              <a:t>同系统工作24小时的重要度为</a:t>
            </a:r>
          </a:p>
        </p:txBody>
      </p:sp>
      <p:graphicFrame>
        <p:nvGraphicFramePr>
          <p:cNvPr id="114692" name="Object 4"/>
          <p:cNvGraphicFramePr>
            <a:graphicFrameLocks noChangeAspect="1"/>
          </p:cNvGraphicFramePr>
          <p:nvPr/>
        </p:nvGraphicFramePr>
        <p:xfrm>
          <a:off x="2743200" y="2514600"/>
          <a:ext cx="3319463" cy="690563"/>
        </p:xfrm>
        <a:graphic>
          <a:graphicData uri="http://schemas.openxmlformats.org/presentationml/2006/ole">
            <mc:AlternateContent xmlns:mc="http://schemas.openxmlformats.org/markup-compatibility/2006">
              <mc:Choice xmlns:v="urn:schemas-microsoft-com:vml" Requires="v">
                <p:oleObj spid="_x0000_s100770" name="Equation" r:id="rId3" imgW="1828800" imgH="380880" progId="Equation.3">
                  <p:embed/>
                </p:oleObj>
              </mc:Choice>
              <mc:Fallback>
                <p:oleObj name="Equation" r:id="rId3" imgW="1828800" imgH="380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514600"/>
                        <a:ext cx="3319463"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3" name="Object 5"/>
          <p:cNvGraphicFramePr>
            <a:graphicFrameLocks noChangeAspect="1"/>
          </p:cNvGraphicFramePr>
          <p:nvPr/>
        </p:nvGraphicFramePr>
        <p:xfrm>
          <a:off x="3124200" y="1981200"/>
          <a:ext cx="2514600" cy="617538"/>
        </p:xfrm>
        <a:graphic>
          <a:graphicData uri="http://schemas.openxmlformats.org/presentationml/2006/ole">
            <mc:AlternateContent xmlns:mc="http://schemas.openxmlformats.org/markup-compatibility/2006">
              <mc:Choice xmlns:v="urn:schemas-microsoft-com:vml" Requires="v">
                <p:oleObj spid="_x0000_s100771" name="Equation" r:id="rId5" imgW="1549080" imgH="380880" progId="Equation.3">
                  <p:embed/>
                </p:oleObj>
              </mc:Choice>
              <mc:Fallback>
                <p:oleObj name="Equation" r:id="rId5" imgW="1549080" imgH="380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1981200"/>
                        <a:ext cx="251460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7" name="Object 9"/>
          <p:cNvGraphicFramePr>
            <a:graphicFrameLocks noChangeAspect="1"/>
          </p:cNvGraphicFramePr>
          <p:nvPr/>
        </p:nvGraphicFramePr>
        <p:xfrm>
          <a:off x="2743200" y="4267200"/>
          <a:ext cx="3276600" cy="523875"/>
        </p:xfrm>
        <a:graphic>
          <a:graphicData uri="http://schemas.openxmlformats.org/presentationml/2006/ole">
            <mc:AlternateContent xmlns:mc="http://schemas.openxmlformats.org/markup-compatibility/2006">
              <mc:Choice xmlns:v="urn:schemas-microsoft-com:vml" Requires="v">
                <p:oleObj spid="_x0000_s100772" name="Equation" r:id="rId7" imgW="2311200" imgH="368280" progId="Equation.3">
                  <p:embed/>
                </p:oleObj>
              </mc:Choice>
              <mc:Fallback>
                <p:oleObj name="Equation" r:id="rId7" imgW="2311200" imgH="3682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3200" y="4267200"/>
                        <a:ext cx="3276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698" name="Text Box 10"/>
          <p:cNvSpPr txBox="1">
            <a:spLocks noChangeArrowheads="1"/>
          </p:cNvSpPr>
          <p:nvPr/>
        </p:nvSpPr>
        <p:spPr bwMode="auto">
          <a:xfrm>
            <a:off x="762000" y="3276600"/>
            <a:ext cx="7924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A2</a:t>
            </a:r>
            <a:r>
              <a:rPr lang="zh-CN" altLang="en-US" sz="2800" b="1"/>
              <a:t>工作10小时的重要度、组件数和</a:t>
            </a:r>
            <a:r>
              <a:rPr lang="en-US" altLang="zh-CN" sz="2800" b="1"/>
              <a:t>A4</a:t>
            </a:r>
            <a:r>
              <a:rPr lang="zh-CN" altLang="en-US" sz="2800" b="1"/>
              <a:t>工作12小时的重要度、组件数分别为</a:t>
            </a:r>
            <a:endParaRPr lang="en-US" altLang="zh-CN" sz="2800" b="1"/>
          </a:p>
        </p:txBody>
      </p:sp>
      <p:graphicFrame>
        <p:nvGraphicFramePr>
          <p:cNvPr id="114699" name="Object 11"/>
          <p:cNvGraphicFramePr>
            <a:graphicFrameLocks noChangeAspect="1"/>
          </p:cNvGraphicFramePr>
          <p:nvPr/>
        </p:nvGraphicFramePr>
        <p:xfrm>
          <a:off x="2667000" y="5029200"/>
          <a:ext cx="3171825" cy="611188"/>
        </p:xfrm>
        <a:graphic>
          <a:graphicData uri="http://schemas.openxmlformats.org/presentationml/2006/ole">
            <mc:AlternateContent xmlns:mc="http://schemas.openxmlformats.org/markup-compatibility/2006">
              <mc:Choice xmlns:v="urn:schemas-microsoft-com:vml" Requires="v">
                <p:oleObj spid="_x0000_s100773" name="Equation" r:id="rId9" imgW="1904760" imgH="368280" progId="Equation.3">
                  <p:embed/>
                </p:oleObj>
              </mc:Choice>
              <mc:Fallback>
                <p:oleObj name="Equation" r:id="rId9" imgW="1904760" imgH="3682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67000" y="5029200"/>
                        <a:ext cx="3171825"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01" name="Text Box 13"/>
          <p:cNvSpPr txBox="1">
            <a:spLocks noChangeArrowheads="1"/>
          </p:cNvSpPr>
          <p:nvPr/>
        </p:nvSpPr>
        <p:spPr bwMode="auto">
          <a:xfrm>
            <a:off x="1219200" y="5791200"/>
            <a:ext cx="647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使用格林分配法作失效率和可靠度分配</a:t>
            </a:r>
          </a:p>
        </p:txBody>
      </p:sp>
    </p:spTree>
    <p:extLst>
      <p:ext uri="{BB962C8B-B14F-4D97-AF65-F5344CB8AC3E}">
        <p14:creationId xmlns:p14="http://schemas.microsoft.com/office/powerpoint/2010/main" val="128419457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4" name="Text Box 6"/>
          <p:cNvSpPr txBox="1">
            <a:spLocks noChangeArrowheads="1"/>
          </p:cNvSpPr>
          <p:nvPr/>
        </p:nvSpPr>
        <p:spPr bwMode="auto">
          <a:xfrm>
            <a:off x="1066800" y="457200"/>
            <a:ext cx="3505200" cy="519113"/>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解：系统总组件数</a:t>
            </a:r>
          </a:p>
        </p:txBody>
      </p:sp>
      <p:graphicFrame>
        <p:nvGraphicFramePr>
          <p:cNvPr id="119815" name="Object 7"/>
          <p:cNvGraphicFramePr>
            <a:graphicFrameLocks noChangeAspect="1"/>
          </p:cNvGraphicFramePr>
          <p:nvPr/>
        </p:nvGraphicFramePr>
        <p:xfrm>
          <a:off x="2298700" y="914400"/>
          <a:ext cx="4330700" cy="855663"/>
        </p:xfrm>
        <a:graphic>
          <a:graphicData uri="http://schemas.openxmlformats.org/presentationml/2006/ole">
            <mc:AlternateContent xmlns:mc="http://schemas.openxmlformats.org/markup-compatibility/2006">
              <mc:Choice xmlns:v="urn:schemas-microsoft-com:vml" Requires="v">
                <p:oleObj spid="_x0000_s102002" name="Equation" r:id="rId3" imgW="4114800" imgH="812520" progId="Equation.3">
                  <p:embed/>
                </p:oleObj>
              </mc:Choice>
              <mc:Fallback>
                <p:oleObj name="Equation" r:id="rId3" imgW="4114800" imgH="8125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8700" y="914400"/>
                        <a:ext cx="4330700"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6" name="Text Box 8"/>
          <p:cNvSpPr txBox="1">
            <a:spLocks noChangeArrowheads="1"/>
          </p:cNvSpPr>
          <p:nvPr/>
        </p:nvSpPr>
        <p:spPr bwMode="auto">
          <a:xfrm>
            <a:off x="1600200" y="2057400"/>
            <a:ext cx="571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各分系统的容许失效率由公式</a:t>
            </a:r>
          </a:p>
        </p:txBody>
      </p:sp>
      <p:graphicFrame>
        <p:nvGraphicFramePr>
          <p:cNvPr id="119817" name="Object 9"/>
          <p:cNvGraphicFramePr>
            <a:graphicFrameLocks noChangeAspect="1"/>
          </p:cNvGraphicFramePr>
          <p:nvPr>
            <p:extLst>
              <p:ext uri="{D42A27DB-BD31-4B8C-83A1-F6EECF244321}">
                <p14:modId xmlns:p14="http://schemas.microsoft.com/office/powerpoint/2010/main" val="2727742191"/>
              </p:ext>
            </p:extLst>
          </p:nvPr>
        </p:nvGraphicFramePr>
        <p:xfrm>
          <a:off x="2483768" y="2780928"/>
          <a:ext cx="2581417" cy="831527"/>
        </p:xfrm>
        <a:graphic>
          <a:graphicData uri="http://schemas.openxmlformats.org/presentationml/2006/ole">
            <mc:AlternateContent xmlns:mc="http://schemas.openxmlformats.org/markup-compatibility/2006">
              <mc:Choice xmlns:v="urn:schemas-microsoft-com:vml" Requires="v">
                <p:oleObj spid="_x0000_s102003" name="Equation" r:id="rId5" imgW="825480" imgH="431640" progId="Equation.DSMT4">
                  <p:embed/>
                </p:oleObj>
              </mc:Choice>
              <mc:Fallback>
                <p:oleObj name="Equation" r:id="rId5" imgW="825480" imgH="431640" progId="Equation.DSMT4">
                  <p:embed/>
                  <p:pic>
                    <p:nvPicPr>
                      <p:cNvPr id="0" name=""/>
                      <p:cNvPicPr>
                        <a:picLocks noChangeAspect="1" noChangeArrowheads="1"/>
                      </p:cNvPicPr>
                      <p:nvPr/>
                    </p:nvPicPr>
                    <p:blipFill>
                      <a:blip r:embed="rId6"/>
                      <a:srcRect/>
                      <a:stretch>
                        <a:fillRect/>
                      </a:stretch>
                    </p:blipFill>
                    <p:spPr bwMode="auto">
                      <a:xfrm>
                        <a:off x="2483768" y="2780928"/>
                        <a:ext cx="2581417" cy="831527"/>
                      </a:xfrm>
                      <a:prstGeom prst="rect">
                        <a:avLst/>
                      </a:prstGeom>
                      <a:noFill/>
                      <a:ln>
                        <a:noFill/>
                      </a:ln>
                      <a:effectLst/>
                    </p:spPr>
                  </p:pic>
                </p:oleObj>
              </mc:Fallback>
            </mc:AlternateContent>
          </a:graphicData>
        </a:graphic>
      </p:graphicFrame>
      <p:graphicFrame>
        <p:nvGraphicFramePr>
          <p:cNvPr id="119820" name="Object 12"/>
          <p:cNvGraphicFramePr>
            <a:graphicFrameLocks noChangeAspect="1"/>
          </p:cNvGraphicFramePr>
          <p:nvPr/>
        </p:nvGraphicFramePr>
        <p:xfrm>
          <a:off x="1981200" y="3771900"/>
          <a:ext cx="4318000" cy="723900"/>
        </p:xfrm>
        <a:graphic>
          <a:graphicData uri="http://schemas.openxmlformats.org/presentationml/2006/ole">
            <mc:AlternateContent xmlns:mc="http://schemas.openxmlformats.org/markup-compatibility/2006">
              <mc:Choice xmlns:v="urn:schemas-microsoft-com:vml" Requires="v">
                <p:oleObj spid="_x0000_s102004" name="Equation" r:id="rId7" imgW="4317840" imgH="723600" progId="Equation.3">
                  <p:embed/>
                </p:oleObj>
              </mc:Choice>
              <mc:Fallback>
                <p:oleObj name="Equation" r:id="rId7" imgW="4317840" imgH="72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3771900"/>
                        <a:ext cx="43180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1" name="Object 13"/>
          <p:cNvGraphicFramePr>
            <a:graphicFrameLocks noChangeAspect="1"/>
          </p:cNvGraphicFramePr>
          <p:nvPr>
            <p:extLst>
              <p:ext uri="{D42A27DB-BD31-4B8C-83A1-F6EECF244321}">
                <p14:modId xmlns:p14="http://schemas.microsoft.com/office/powerpoint/2010/main" val="3813785709"/>
              </p:ext>
            </p:extLst>
          </p:nvPr>
        </p:nvGraphicFramePr>
        <p:xfrm>
          <a:off x="1958271" y="4653136"/>
          <a:ext cx="2476500" cy="381000"/>
        </p:xfrm>
        <a:graphic>
          <a:graphicData uri="http://schemas.openxmlformats.org/presentationml/2006/ole">
            <mc:AlternateContent xmlns:mc="http://schemas.openxmlformats.org/markup-compatibility/2006">
              <mc:Choice xmlns:v="urn:schemas-microsoft-com:vml" Requires="v">
                <p:oleObj spid="_x0000_s102005" name="Equation" r:id="rId9" imgW="2476440" imgH="380880" progId="Equation.3">
                  <p:embed/>
                </p:oleObj>
              </mc:Choice>
              <mc:Fallback>
                <p:oleObj name="Equation" r:id="rId9" imgW="2476440" imgH="380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58271" y="4653136"/>
                        <a:ext cx="2476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2" name="Object 14"/>
          <p:cNvGraphicFramePr>
            <a:graphicFrameLocks noChangeAspect="1"/>
          </p:cNvGraphicFramePr>
          <p:nvPr>
            <p:extLst>
              <p:ext uri="{D42A27DB-BD31-4B8C-83A1-F6EECF244321}">
                <p14:modId xmlns:p14="http://schemas.microsoft.com/office/powerpoint/2010/main" val="2894613031"/>
              </p:ext>
            </p:extLst>
          </p:nvPr>
        </p:nvGraphicFramePr>
        <p:xfrm>
          <a:off x="1888221" y="5229200"/>
          <a:ext cx="2695575" cy="452438"/>
        </p:xfrm>
        <a:graphic>
          <a:graphicData uri="http://schemas.openxmlformats.org/presentationml/2006/ole">
            <mc:AlternateContent xmlns:mc="http://schemas.openxmlformats.org/markup-compatibility/2006">
              <mc:Choice xmlns:v="urn:schemas-microsoft-com:vml" Requires="v">
                <p:oleObj spid="_x0000_s102006" name="Equation" r:id="rId11" imgW="1257120" imgH="228600" progId="Equation.DSMT4">
                  <p:embed/>
                </p:oleObj>
              </mc:Choice>
              <mc:Fallback>
                <p:oleObj name="Equation" r:id="rId11" imgW="1257120" imgH="228600" progId="Equation.DSMT4">
                  <p:embed/>
                  <p:pic>
                    <p:nvPicPr>
                      <p:cNvPr id="0" name=""/>
                      <p:cNvPicPr>
                        <a:picLocks noChangeAspect="1" noChangeArrowheads="1"/>
                      </p:cNvPicPr>
                      <p:nvPr/>
                    </p:nvPicPr>
                    <p:blipFill>
                      <a:blip r:embed="rId12"/>
                      <a:srcRect/>
                      <a:stretch>
                        <a:fillRect/>
                      </a:stretch>
                    </p:blipFill>
                    <p:spPr bwMode="auto">
                      <a:xfrm>
                        <a:off x="1888221" y="5229200"/>
                        <a:ext cx="2695575" cy="452438"/>
                      </a:xfrm>
                      <a:prstGeom prst="rect">
                        <a:avLst/>
                      </a:prstGeom>
                      <a:noFill/>
                      <a:ln>
                        <a:noFill/>
                      </a:ln>
                      <a:effectLst/>
                    </p:spPr>
                  </p:pic>
                </p:oleObj>
              </mc:Fallback>
            </mc:AlternateContent>
          </a:graphicData>
        </a:graphic>
      </p:graphicFrame>
      <p:graphicFrame>
        <p:nvGraphicFramePr>
          <p:cNvPr id="119823" name="Object 15"/>
          <p:cNvGraphicFramePr>
            <a:graphicFrameLocks noChangeAspect="1"/>
          </p:cNvGraphicFramePr>
          <p:nvPr>
            <p:extLst>
              <p:ext uri="{D42A27DB-BD31-4B8C-83A1-F6EECF244321}">
                <p14:modId xmlns:p14="http://schemas.microsoft.com/office/powerpoint/2010/main" val="4186012127"/>
              </p:ext>
            </p:extLst>
          </p:nvPr>
        </p:nvGraphicFramePr>
        <p:xfrm>
          <a:off x="1971675" y="5877272"/>
          <a:ext cx="2600325" cy="411162"/>
        </p:xfrm>
        <a:graphic>
          <a:graphicData uri="http://schemas.openxmlformats.org/presentationml/2006/ole">
            <mc:AlternateContent xmlns:mc="http://schemas.openxmlformats.org/markup-compatibility/2006">
              <mc:Choice xmlns:v="urn:schemas-microsoft-com:vml" Requires="v">
                <p:oleObj spid="_x0000_s102007" name="Equation" r:id="rId13" imgW="1269720" imgH="228600" progId="Equation.DSMT4">
                  <p:embed/>
                </p:oleObj>
              </mc:Choice>
              <mc:Fallback>
                <p:oleObj name="Equation" r:id="rId13" imgW="1269720" imgH="228600" progId="Equation.DSMT4">
                  <p:embed/>
                  <p:pic>
                    <p:nvPicPr>
                      <p:cNvPr id="0" name=""/>
                      <p:cNvPicPr>
                        <a:picLocks noChangeAspect="1" noChangeArrowheads="1"/>
                      </p:cNvPicPr>
                      <p:nvPr/>
                    </p:nvPicPr>
                    <p:blipFill>
                      <a:blip r:embed="rId14"/>
                      <a:srcRect/>
                      <a:stretch>
                        <a:fillRect/>
                      </a:stretch>
                    </p:blipFill>
                    <p:spPr bwMode="auto">
                      <a:xfrm>
                        <a:off x="1971675" y="5877272"/>
                        <a:ext cx="2600325" cy="4111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0577400"/>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371600" y="1066800"/>
            <a:ext cx="640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t>求分配给各分系统的可靠度为</a:t>
            </a:r>
          </a:p>
        </p:txBody>
      </p:sp>
      <p:graphicFrame>
        <p:nvGraphicFramePr>
          <p:cNvPr id="120835" name="Object 3"/>
          <p:cNvGraphicFramePr>
            <a:graphicFrameLocks noChangeAspect="1"/>
          </p:cNvGraphicFramePr>
          <p:nvPr/>
        </p:nvGraphicFramePr>
        <p:xfrm>
          <a:off x="1752600" y="1752600"/>
          <a:ext cx="3733800" cy="690563"/>
        </p:xfrm>
        <a:graphic>
          <a:graphicData uri="http://schemas.openxmlformats.org/presentationml/2006/ole">
            <mc:AlternateContent xmlns:mc="http://schemas.openxmlformats.org/markup-compatibility/2006">
              <mc:Choice xmlns:v="urn:schemas-microsoft-com:vml" Requires="v">
                <p:oleObj spid="_x0000_s102818" name="Equation" r:id="rId3" imgW="4114800" imgH="761760" progId="Equation.3">
                  <p:embed/>
                </p:oleObj>
              </mc:Choice>
              <mc:Fallback>
                <p:oleObj name="Equation" r:id="rId3" imgW="4114800" imgH="761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752600"/>
                        <a:ext cx="3733800"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6" name="Object 4"/>
          <p:cNvGraphicFramePr>
            <a:graphicFrameLocks noChangeAspect="1"/>
          </p:cNvGraphicFramePr>
          <p:nvPr/>
        </p:nvGraphicFramePr>
        <p:xfrm>
          <a:off x="1828800" y="2514600"/>
          <a:ext cx="2286000" cy="466725"/>
        </p:xfrm>
        <a:graphic>
          <a:graphicData uri="http://schemas.openxmlformats.org/presentationml/2006/ole">
            <mc:AlternateContent xmlns:mc="http://schemas.openxmlformats.org/markup-compatibility/2006">
              <mc:Choice xmlns:v="urn:schemas-microsoft-com:vml" Requires="v">
                <p:oleObj spid="_x0000_s102819" name="Equation" r:id="rId5" imgW="1993680" imgH="406080" progId="Equation.3">
                  <p:embed/>
                </p:oleObj>
              </mc:Choice>
              <mc:Fallback>
                <p:oleObj name="Equation" r:id="rId5" imgW="1993680" imgH="406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514600"/>
                        <a:ext cx="22860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7" name="Object 5"/>
          <p:cNvGraphicFramePr>
            <a:graphicFrameLocks noChangeAspect="1"/>
          </p:cNvGraphicFramePr>
          <p:nvPr/>
        </p:nvGraphicFramePr>
        <p:xfrm>
          <a:off x="1828800" y="3048000"/>
          <a:ext cx="2209800" cy="458788"/>
        </p:xfrm>
        <a:graphic>
          <a:graphicData uri="http://schemas.openxmlformats.org/presentationml/2006/ole">
            <mc:AlternateContent xmlns:mc="http://schemas.openxmlformats.org/markup-compatibility/2006">
              <mc:Choice xmlns:v="urn:schemas-microsoft-com:vml" Requires="v">
                <p:oleObj spid="_x0000_s102820" name="Equation" r:id="rId7" imgW="2019240" imgH="419040" progId="Equation.3">
                  <p:embed/>
                </p:oleObj>
              </mc:Choice>
              <mc:Fallback>
                <p:oleObj name="Equation" r:id="rId7" imgW="201924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3048000"/>
                        <a:ext cx="22098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8" name="Object 6"/>
          <p:cNvGraphicFramePr>
            <a:graphicFrameLocks noChangeAspect="1"/>
          </p:cNvGraphicFramePr>
          <p:nvPr/>
        </p:nvGraphicFramePr>
        <p:xfrm>
          <a:off x="1828800" y="3657600"/>
          <a:ext cx="2057400" cy="422275"/>
        </p:xfrm>
        <a:graphic>
          <a:graphicData uri="http://schemas.openxmlformats.org/presentationml/2006/ole">
            <mc:AlternateContent xmlns:mc="http://schemas.openxmlformats.org/markup-compatibility/2006">
              <mc:Choice xmlns:v="urn:schemas-microsoft-com:vml" Requires="v">
                <p:oleObj spid="_x0000_s102821" name="Equation" r:id="rId9" imgW="1981080" imgH="406080" progId="Equation.3">
                  <p:embed/>
                </p:oleObj>
              </mc:Choice>
              <mc:Fallback>
                <p:oleObj name="Equation" r:id="rId9" imgW="1981080" imgH="406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3657600"/>
                        <a:ext cx="20574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280519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250825" y="333375"/>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1.6  </a:t>
            </a:r>
            <a:r>
              <a:rPr lang="zh-CN" altLang="en-US" dirty="0"/>
              <a:t>总结：软件业界存在的问题</a:t>
            </a:r>
          </a:p>
        </p:txBody>
      </p:sp>
      <p:sp>
        <p:nvSpPr>
          <p:cNvPr id="31747" name="Rectangle 4"/>
          <p:cNvSpPr>
            <a:spLocks noChangeArrowheads="1"/>
          </p:cNvSpPr>
          <p:nvPr/>
        </p:nvSpPr>
        <p:spPr bwMode="auto">
          <a:xfrm>
            <a:off x="539750" y="1397000"/>
            <a:ext cx="7920038" cy="495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a:spcBef>
                <a:spcPts val="1200"/>
              </a:spcBef>
            </a:pPr>
            <a:r>
              <a:rPr lang="en-US" altLang="zh-CN" sz="2200" dirty="0">
                <a:latin typeface="黑体" pitchFamily="49" charset="-122"/>
                <a:ea typeface="黑体" pitchFamily="49" charset="-122"/>
              </a:rPr>
              <a:t>6</a:t>
            </a:r>
            <a:r>
              <a:rPr lang="zh-CN" altLang="en-US" sz="2200" dirty="0">
                <a:latin typeface="黑体" pitchFamily="49" charset="-122"/>
                <a:ea typeface="黑体" pitchFamily="49" charset="-122"/>
              </a:rPr>
              <a:t>、大多没有给定单独的软件可靠性指标，通常将系统的可靠性指标 </a:t>
            </a:r>
            <a:r>
              <a:rPr lang="en-US" altLang="zh-CN" sz="2200" dirty="0">
                <a:latin typeface="黑体" pitchFamily="49" charset="-122"/>
                <a:ea typeface="黑体" pitchFamily="49" charset="-122"/>
              </a:rPr>
              <a:t>100 %</a:t>
            </a:r>
            <a:r>
              <a:rPr lang="zh-CN" altLang="en-US" sz="2200" dirty="0">
                <a:latin typeface="黑体" pitchFamily="49" charset="-122"/>
                <a:ea typeface="黑体" pitchFamily="49" charset="-122"/>
              </a:rPr>
              <a:t>地分配给硬件，认为软件可靠度</a:t>
            </a:r>
            <a:r>
              <a:rPr lang="en-US" altLang="zh-CN" sz="2200" dirty="0">
                <a:latin typeface="黑体" pitchFamily="49" charset="-122"/>
                <a:ea typeface="黑体" pitchFamily="49" charset="-122"/>
              </a:rPr>
              <a:t>R=1.0</a:t>
            </a:r>
            <a:r>
              <a:rPr lang="zh-CN" altLang="en-US" sz="2200" dirty="0">
                <a:latin typeface="黑体" pitchFamily="49" charset="-122"/>
                <a:ea typeface="黑体" pitchFamily="49" charset="-122"/>
              </a:rPr>
              <a:t>。 </a:t>
            </a:r>
          </a:p>
          <a:p>
            <a:pPr indent="266700">
              <a:spcBef>
                <a:spcPts val="1200"/>
              </a:spcBef>
            </a:pPr>
            <a:r>
              <a:rPr lang="en-US" altLang="zh-CN" sz="2200" dirty="0">
                <a:latin typeface="黑体" pitchFamily="49" charset="-122"/>
                <a:ea typeface="黑体" pitchFamily="49" charset="-122"/>
              </a:rPr>
              <a:t>7</a:t>
            </a:r>
            <a:r>
              <a:rPr lang="zh-CN" altLang="en-US" sz="2200" dirty="0">
                <a:latin typeface="黑体" pitchFamily="49" charset="-122"/>
                <a:ea typeface="黑体" pitchFamily="49" charset="-122"/>
              </a:rPr>
              <a:t>、软件配置管理概念模糊，配置管理不严格，配置管理工具缺乏，软件三库的设置与管理不当，致使软件在交付前基本不受控。</a:t>
            </a:r>
          </a:p>
          <a:p>
            <a:pPr indent="266700">
              <a:spcBef>
                <a:spcPts val="1200"/>
              </a:spcBef>
            </a:pPr>
            <a:r>
              <a:rPr lang="en-US" altLang="zh-CN" sz="2200" dirty="0">
                <a:latin typeface="黑体" pitchFamily="49" charset="-122"/>
                <a:ea typeface="黑体" pitchFamily="49" charset="-122"/>
              </a:rPr>
              <a:t>8</a:t>
            </a:r>
            <a:r>
              <a:rPr lang="zh-CN" altLang="en-US" sz="2200" dirty="0">
                <a:latin typeface="黑体" pitchFamily="49" charset="-122"/>
                <a:ea typeface="黑体" pitchFamily="49" charset="-122"/>
              </a:rPr>
              <a:t>、软件测试，成也萧何，败也萧何。对软件测试的概念和过程认识模糊，没有开展并行的软件测试，软件测试主要还是事后验证性测试，软件测试的工程化尚未起步。</a:t>
            </a:r>
          </a:p>
          <a:p>
            <a:pPr indent="266700">
              <a:spcBef>
                <a:spcPts val="1200"/>
              </a:spcBef>
            </a:pPr>
            <a:r>
              <a:rPr lang="en-US" altLang="zh-CN" sz="2200" dirty="0">
                <a:latin typeface="黑体" pitchFamily="49" charset="-122"/>
                <a:ea typeface="黑体" pitchFamily="49" charset="-122"/>
              </a:rPr>
              <a:t>9</a:t>
            </a:r>
            <a:r>
              <a:rPr lang="zh-CN" altLang="en-US" sz="2200" dirty="0">
                <a:latin typeface="黑体" pitchFamily="49" charset="-122"/>
                <a:ea typeface="黑体" pitchFamily="49" charset="-122"/>
              </a:rPr>
              <a:t>、对于嵌入式系统，普遍认为软件最终将嵌入到目标系统中，常将软件开发过程与硬件研制混为一体，没有软件研制任务书、不按软件过程而按硬件研制过程开发、没有单独的测试而与硬件一起调试、没有单独的评审、甚至连文档也与硬件合为一体编写，严重影响了按软件工程化方法开发与管理软件。</a:t>
            </a:r>
          </a:p>
        </p:txBody>
      </p:sp>
    </p:spTree>
    <p:extLst>
      <p:ext uri="{BB962C8B-B14F-4D97-AF65-F5344CB8AC3E}">
        <p14:creationId xmlns:p14="http://schemas.microsoft.com/office/powerpoint/2010/main" val="4106688532"/>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3.3   </a:t>
            </a:r>
            <a:r>
              <a:rPr lang="zh-CN" altLang="en-US" sz="3600" b="1" dirty="0">
                <a:latin typeface="黑体" pitchFamily="49" charset="-122"/>
                <a:ea typeface="黑体" pitchFamily="49" charset="-122"/>
              </a:rPr>
              <a:t>可靠性分配：分配流程</a:t>
            </a:r>
          </a:p>
        </p:txBody>
      </p:sp>
      <p:sp>
        <p:nvSpPr>
          <p:cNvPr id="172035" name="Rectangle 4"/>
          <p:cNvSpPr>
            <a:spLocks noChangeArrowheads="1"/>
          </p:cNvSpPr>
          <p:nvPr/>
        </p:nvSpPr>
        <p:spPr bwMode="auto">
          <a:xfrm>
            <a:off x="0" y="1977509"/>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72036" name="Object 5"/>
          <p:cNvGraphicFramePr>
            <a:graphicFrameLocks noChangeAspect="1"/>
          </p:cNvGraphicFramePr>
          <p:nvPr>
            <p:extLst>
              <p:ext uri="{D42A27DB-BD31-4B8C-83A1-F6EECF244321}">
                <p14:modId xmlns:p14="http://schemas.microsoft.com/office/powerpoint/2010/main" val="3590940431"/>
              </p:ext>
            </p:extLst>
          </p:nvPr>
        </p:nvGraphicFramePr>
        <p:xfrm>
          <a:off x="107950" y="1255713"/>
          <a:ext cx="8928100" cy="4765675"/>
        </p:xfrm>
        <a:graphic>
          <a:graphicData uri="http://schemas.openxmlformats.org/presentationml/2006/ole">
            <mc:AlternateContent xmlns:mc="http://schemas.openxmlformats.org/markup-compatibility/2006">
              <mc:Choice xmlns:v="urn:schemas-microsoft-com:vml" Requires="v">
                <p:oleObj spid="_x0000_s57479" name="Visio" r:id="rId3" imgW="6154790" imgH="2554802" progId="Visio.Drawing.11">
                  <p:embed/>
                </p:oleObj>
              </mc:Choice>
              <mc:Fallback>
                <p:oleObj name="Visio" r:id="rId3" imgW="6154790" imgH="2554802" progId="Visio.Drawing.11">
                  <p:embed/>
                  <p:pic>
                    <p:nvPicPr>
                      <p:cNvPr id="0" name=""/>
                      <p:cNvPicPr>
                        <a:picLocks noChangeAspect="1" noChangeArrowheads="1"/>
                      </p:cNvPicPr>
                      <p:nvPr/>
                    </p:nvPicPr>
                    <p:blipFill>
                      <a:blip r:embed="rId4"/>
                      <a:srcRect/>
                      <a:stretch>
                        <a:fillRect/>
                      </a:stretch>
                    </p:blipFill>
                    <p:spPr bwMode="auto">
                      <a:xfrm>
                        <a:off x="107950" y="1255713"/>
                        <a:ext cx="89281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6256450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smtClean="0">
                <a:latin typeface="黑体" pitchFamily="49" charset="-122"/>
                <a:ea typeface="黑体" pitchFamily="49" charset="-122"/>
              </a:rPr>
              <a:t>3.3   </a:t>
            </a:r>
            <a:r>
              <a:rPr lang="zh-CN" altLang="en-US" sz="3600" b="1" dirty="0">
                <a:latin typeface="黑体" pitchFamily="49" charset="-122"/>
                <a:ea typeface="黑体" pitchFamily="49" charset="-122"/>
              </a:rPr>
              <a:t>可靠性分配：预计与分配比较</a:t>
            </a:r>
          </a:p>
        </p:txBody>
      </p:sp>
      <p:sp>
        <p:nvSpPr>
          <p:cNvPr id="174083" name="Rectangle 4"/>
          <p:cNvSpPr>
            <a:spLocks noChangeArrowheads="1"/>
          </p:cNvSpPr>
          <p:nvPr/>
        </p:nvSpPr>
        <p:spPr bwMode="auto">
          <a:xfrm>
            <a:off x="0" y="1744147"/>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74084" name="Object 5"/>
          <p:cNvGraphicFramePr>
            <a:graphicFrameLocks noChangeAspect="1"/>
          </p:cNvGraphicFramePr>
          <p:nvPr>
            <p:extLst>
              <p:ext uri="{D42A27DB-BD31-4B8C-83A1-F6EECF244321}">
                <p14:modId xmlns:p14="http://schemas.microsoft.com/office/powerpoint/2010/main" val="311902640"/>
              </p:ext>
            </p:extLst>
          </p:nvPr>
        </p:nvGraphicFramePr>
        <p:xfrm>
          <a:off x="0" y="1557338"/>
          <a:ext cx="8964613" cy="4895850"/>
        </p:xfrm>
        <a:graphic>
          <a:graphicData uri="http://schemas.openxmlformats.org/presentationml/2006/ole">
            <mc:AlternateContent xmlns:mc="http://schemas.openxmlformats.org/markup-compatibility/2006">
              <mc:Choice xmlns:v="urn:schemas-microsoft-com:vml" Requires="v">
                <p:oleObj spid="_x0000_s58503" name="Visio" r:id="rId3" imgW="5115116" imgH="2876419" progId="Visio.Drawing.11">
                  <p:embed/>
                </p:oleObj>
              </mc:Choice>
              <mc:Fallback>
                <p:oleObj name="Visio" r:id="rId3" imgW="5115116" imgH="2876419" progId="Visio.Drawing.11">
                  <p:embed/>
                  <p:pic>
                    <p:nvPicPr>
                      <p:cNvPr id="0" name=""/>
                      <p:cNvPicPr>
                        <a:picLocks noChangeAspect="1" noChangeArrowheads="1"/>
                      </p:cNvPicPr>
                      <p:nvPr/>
                    </p:nvPicPr>
                    <p:blipFill>
                      <a:blip r:embed="rId4"/>
                      <a:srcRect/>
                      <a:stretch>
                        <a:fillRect/>
                      </a:stretch>
                    </p:blipFill>
                    <p:spPr bwMode="auto">
                      <a:xfrm>
                        <a:off x="0" y="1557338"/>
                        <a:ext cx="8964613"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67090175"/>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3"/>
          <p:cNvSpPr txBox="1">
            <a:spLocks noChangeArrowheads="1"/>
          </p:cNvSpPr>
          <p:nvPr/>
        </p:nvSpPr>
        <p:spPr bwMode="auto">
          <a:xfrm>
            <a:off x="250825" y="333375"/>
            <a:ext cx="8893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a:t>
            </a:r>
            <a:r>
              <a:rPr lang="zh-CN" altLang="en-US" sz="3600" b="1" dirty="0" smtClean="0">
                <a:latin typeface="黑体" pitchFamily="49" charset="-122"/>
                <a:ea typeface="黑体" pitchFamily="49" charset="-122"/>
              </a:rPr>
              <a:t>、</a:t>
            </a:r>
            <a:r>
              <a:rPr lang="zh-CN" altLang="en-US" sz="3600" b="1" dirty="0">
                <a:latin typeface="黑体" pitchFamily="49" charset="-122"/>
                <a:ea typeface="黑体" pitchFamily="49" charset="-122"/>
              </a:rPr>
              <a:t>软件可靠性工程：可靠性设计</a:t>
            </a:r>
          </a:p>
        </p:txBody>
      </p:sp>
      <p:sp>
        <p:nvSpPr>
          <p:cNvPr id="175107" name="Rectangle 4"/>
          <p:cNvSpPr>
            <a:spLocks noChangeArrowheads="1"/>
          </p:cNvSpPr>
          <p:nvPr/>
        </p:nvSpPr>
        <p:spPr bwMode="auto">
          <a:xfrm>
            <a:off x="323850" y="1300163"/>
            <a:ext cx="85693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latin typeface="华文仿宋" pitchFamily="2" charset="-122"/>
                <a:ea typeface="华文仿宋" pitchFamily="2" charset="-122"/>
              </a:rPr>
              <a:t>        </a:t>
            </a:r>
            <a:r>
              <a:rPr lang="zh-CN" altLang="en-US" sz="2400" b="1">
                <a:latin typeface="华文仿宋" pitchFamily="2" charset="-122"/>
                <a:ea typeface="华文仿宋" pitchFamily="2" charset="-122"/>
              </a:rPr>
              <a:t>可靠性设计是软件可靠工程的核心问题。可靠性是通过设计赋予的，可靠性设计规定了软件的固有可靠性。将软件可靠性工程的重点放在可靠性设计上，具有特别重要的意义。 </a:t>
            </a:r>
          </a:p>
        </p:txBody>
      </p:sp>
      <p:sp>
        <p:nvSpPr>
          <p:cNvPr id="175108" name="AutoShape 5"/>
          <p:cNvSpPr>
            <a:spLocks noChangeArrowheads="1"/>
          </p:cNvSpPr>
          <p:nvPr/>
        </p:nvSpPr>
        <p:spPr bwMode="auto">
          <a:xfrm>
            <a:off x="1116013" y="4149725"/>
            <a:ext cx="2160587" cy="5746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109" name="Text Box 6"/>
          <p:cNvSpPr txBox="1">
            <a:spLocks noChangeArrowheads="1"/>
          </p:cNvSpPr>
          <p:nvPr/>
        </p:nvSpPr>
        <p:spPr bwMode="auto">
          <a:xfrm>
            <a:off x="3494088" y="3113088"/>
            <a:ext cx="2662237"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b="1" dirty="0" smtClean="0">
                <a:latin typeface="华文仿宋" pitchFamily="2" charset="-122"/>
                <a:ea typeface="华文仿宋" pitchFamily="2" charset="-122"/>
              </a:rPr>
              <a:t>4.1  </a:t>
            </a:r>
            <a:r>
              <a:rPr lang="zh-CN" altLang="en-US" sz="2400" b="1" dirty="0">
                <a:latin typeface="华文仿宋" pitchFamily="2" charset="-122"/>
                <a:ea typeface="华文仿宋" pitchFamily="2" charset="-122"/>
              </a:rPr>
              <a:t>过程活动</a:t>
            </a:r>
          </a:p>
          <a:p>
            <a:pPr eaLnBrk="1" hangingPunct="1">
              <a:spcBef>
                <a:spcPct val="50000"/>
              </a:spcBef>
            </a:pPr>
            <a:r>
              <a:rPr lang="en-US" altLang="zh-CN" sz="2400" b="1" dirty="0" smtClean="0">
                <a:latin typeface="华文仿宋" pitchFamily="2" charset="-122"/>
                <a:ea typeface="华文仿宋" pitchFamily="2" charset="-122"/>
              </a:rPr>
              <a:t>4.2  </a:t>
            </a:r>
            <a:r>
              <a:rPr lang="zh-CN" altLang="en-US" sz="2400" b="1" dirty="0">
                <a:latin typeface="华文仿宋" pitchFamily="2" charset="-122"/>
                <a:ea typeface="华文仿宋" pitchFamily="2" charset="-122"/>
              </a:rPr>
              <a:t>避错设计</a:t>
            </a:r>
          </a:p>
          <a:p>
            <a:pPr eaLnBrk="1" hangingPunct="1">
              <a:spcBef>
                <a:spcPct val="50000"/>
              </a:spcBef>
            </a:pPr>
            <a:r>
              <a:rPr lang="en-US" altLang="zh-CN" sz="2400" b="1" dirty="0" smtClean="0">
                <a:latin typeface="华文仿宋" pitchFamily="2" charset="-122"/>
                <a:ea typeface="华文仿宋" pitchFamily="2" charset="-122"/>
              </a:rPr>
              <a:t>4.3  </a:t>
            </a:r>
            <a:r>
              <a:rPr lang="zh-CN" altLang="en-US" sz="2400" b="1" dirty="0">
                <a:latin typeface="华文仿宋" pitchFamily="2" charset="-122"/>
                <a:ea typeface="华文仿宋" pitchFamily="2" charset="-122"/>
              </a:rPr>
              <a:t>查错设计</a:t>
            </a:r>
          </a:p>
          <a:p>
            <a:pPr eaLnBrk="1" hangingPunct="1">
              <a:spcBef>
                <a:spcPct val="50000"/>
              </a:spcBef>
            </a:pPr>
            <a:r>
              <a:rPr lang="en-US" altLang="zh-CN" sz="2400" b="1" dirty="0" smtClean="0">
                <a:latin typeface="华文仿宋" pitchFamily="2" charset="-122"/>
                <a:ea typeface="华文仿宋" pitchFamily="2" charset="-122"/>
              </a:rPr>
              <a:t>4.4  </a:t>
            </a:r>
            <a:r>
              <a:rPr lang="zh-CN" altLang="en-US" sz="2400" b="1" dirty="0">
                <a:latin typeface="华文仿宋" pitchFamily="2" charset="-122"/>
                <a:ea typeface="华文仿宋" pitchFamily="2" charset="-122"/>
              </a:rPr>
              <a:t>纠错设计</a:t>
            </a:r>
          </a:p>
          <a:p>
            <a:pPr eaLnBrk="1" hangingPunct="1">
              <a:spcBef>
                <a:spcPct val="50000"/>
              </a:spcBef>
            </a:pPr>
            <a:r>
              <a:rPr lang="en-US" altLang="zh-CN" sz="2400" b="1" dirty="0" smtClean="0">
                <a:latin typeface="华文仿宋" pitchFamily="2" charset="-122"/>
                <a:ea typeface="华文仿宋" pitchFamily="2" charset="-122"/>
              </a:rPr>
              <a:t>4.5  </a:t>
            </a:r>
            <a:r>
              <a:rPr lang="zh-CN" altLang="en-US" sz="2400" b="1" dirty="0">
                <a:latin typeface="华文仿宋" pitchFamily="2" charset="-122"/>
                <a:ea typeface="华文仿宋" pitchFamily="2" charset="-122"/>
              </a:rPr>
              <a:t>容错设计</a:t>
            </a:r>
          </a:p>
        </p:txBody>
      </p:sp>
    </p:spTree>
    <p:extLst>
      <p:ext uri="{BB962C8B-B14F-4D97-AF65-F5344CB8AC3E}">
        <p14:creationId xmlns:p14="http://schemas.microsoft.com/office/powerpoint/2010/main" val="106340342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3"/>
          <p:cNvSpPr txBox="1">
            <a:spLocks noChangeArrowheads="1"/>
          </p:cNvSpPr>
          <p:nvPr/>
        </p:nvSpPr>
        <p:spPr bwMode="auto">
          <a:xfrm>
            <a:off x="179388" y="188913"/>
            <a:ext cx="8856662"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200" b="1" dirty="0">
                <a:latin typeface="黑体" pitchFamily="49" charset="-122"/>
                <a:ea typeface="黑体" pitchFamily="49" charset="-122"/>
              </a:rPr>
              <a:t>过程活动：生命周期中的可靠性活动</a:t>
            </a:r>
          </a:p>
        </p:txBody>
      </p:sp>
      <p:sp>
        <p:nvSpPr>
          <p:cNvPr id="176131" name="Rectangle 4"/>
          <p:cNvSpPr>
            <a:spLocks noChangeArrowheads="1"/>
          </p:cNvSpPr>
          <p:nvPr/>
        </p:nvSpPr>
        <p:spPr bwMode="auto">
          <a:xfrm>
            <a:off x="0" y="177800"/>
            <a:ext cx="18415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76132" name="Object 5"/>
          <p:cNvGraphicFramePr>
            <a:graphicFrameLocks noChangeAspect="1"/>
          </p:cNvGraphicFramePr>
          <p:nvPr>
            <p:extLst>
              <p:ext uri="{D42A27DB-BD31-4B8C-83A1-F6EECF244321}">
                <p14:modId xmlns:p14="http://schemas.microsoft.com/office/powerpoint/2010/main" val="1394510643"/>
              </p:ext>
            </p:extLst>
          </p:nvPr>
        </p:nvGraphicFramePr>
        <p:xfrm>
          <a:off x="250825" y="908050"/>
          <a:ext cx="6913563" cy="5949950"/>
        </p:xfrm>
        <a:graphic>
          <a:graphicData uri="http://schemas.openxmlformats.org/presentationml/2006/ole">
            <mc:AlternateContent xmlns:mc="http://schemas.openxmlformats.org/markup-compatibility/2006">
              <mc:Choice xmlns:v="urn:schemas-microsoft-com:vml" Requires="v">
                <p:oleObj spid="_x0000_s68721" name="Visio" r:id="rId3" imgW="5370004" imgH="5867926" progId="Visio.Drawing.11">
                  <p:embed/>
                </p:oleObj>
              </mc:Choice>
              <mc:Fallback>
                <p:oleObj name="Visio" r:id="rId3" imgW="5370004" imgH="5867926" progId="Visio.Drawing.11">
                  <p:embed/>
                  <p:pic>
                    <p:nvPicPr>
                      <p:cNvPr id="0" name=""/>
                      <p:cNvPicPr>
                        <a:picLocks noChangeAspect="1" noChangeArrowheads="1"/>
                      </p:cNvPicPr>
                      <p:nvPr/>
                    </p:nvPicPr>
                    <p:blipFill>
                      <a:blip r:embed="rId4"/>
                      <a:srcRect/>
                      <a:stretch>
                        <a:fillRect/>
                      </a:stretch>
                    </p:blipFill>
                    <p:spPr bwMode="auto">
                      <a:xfrm>
                        <a:off x="250825" y="908050"/>
                        <a:ext cx="6913563"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6133" name="Rectangle 6"/>
          <p:cNvSpPr>
            <a:spLocks noChangeArrowheads="1"/>
          </p:cNvSpPr>
          <p:nvPr/>
        </p:nvSpPr>
        <p:spPr bwMode="auto">
          <a:xfrm>
            <a:off x="7308850" y="1773238"/>
            <a:ext cx="1655763" cy="350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r>
              <a:rPr lang="en-US" altLang="zh-CN" sz="2400" b="1">
                <a:latin typeface="华文仿宋" pitchFamily="2" charset="-122"/>
                <a:ea typeface="华文仿宋" pitchFamily="2" charset="-122"/>
              </a:rPr>
              <a:t>   </a:t>
            </a:r>
            <a:r>
              <a:rPr lang="zh-CN" altLang="en-US" sz="2000" b="1">
                <a:latin typeface="华文仿宋" pitchFamily="2" charset="-122"/>
                <a:ea typeface="华文仿宋" pitchFamily="2" charset="-122"/>
              </a:rPr>
              <a:t>软件可靠性过程活动围绕软件的生命周期过程活动展开，尽管过程活动可能存在交叉或重叠但必须遵循严格的顺序。</a:t>
            </a:r>
          </a:p>
        </p:txBody>
      </p:sp>
    </p:spTree>
    <p:extLst>
      <p:ext uri="{BB962C8B-B14F-4D97-AF65-F5344CB8AC3E}">
        <p14:creationId xmlns:p14="http://schemas.microsoft.com/office/powerpoint/2010/main" val="288469349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3"/>
          <p:cNvSpPr txBox="1">
            <a:spLocks noChangeArrowheads="1"/>
          </p:cNvSpPr>
          <p:nvPr/>
        </p:nvSpPr>
        <p:spPr bwMode="auto">
          <a:xfrm>
            <a:off x="179388" y="188913"/>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过程活动：软件项目开发策划</a:t>
            </a:r>
          </a:p>
        </p:txBody>
      </p:sp>
      <p:grpSp>
        <p:nvGrpSpPr>
          <p:cNvPr id="177155" name="Group 4"/>
          <p:cNvGrpSpPr>
            <a:grpSpLocks/>
          </p:cNvGrpSpPr>
          <p:nvPr/>
        </p:nvGrpSpPr>
        <p:grpSpPr bwMode="auto">
          <a:xfrm>
            <a:off x="539750" y="1916113"/>
            <a:ext cx="8208963" cy="4392612"/>
            <a:chOff x="86" y="983"/>
            <a:chExt cx="5466" cy="2963"/>
          </a:xfrm>
        </p:grpSpPr>
        <p:sp>
          <p:nvSpPr>
            <p:cNvPr id="177156" name="Rectangle 5"/>
            <p:cNvSpPr>
              <a:spLocks noChangeArrowheads="1"/>
            </p:cNvSpPr>
            <p:nvPr/>
          </p:nvSpPr>
          <p:spPr bwMode="auto">
            <a:xfrm>
              <a:off x="1909" y="3302"/>
              <a:ext cx="3643" cy="612"/>
            </a:xfrm>
            <a:prstGeom prst="rect">
              <a:avLst/>
            </a:prstGeom>
            <a:solidFill>
              <a:srgbClr val="FDA4B5"/>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57" name="Rectangle 6"/>
            <p:cNvSpPr>
              <a:spLocks noChangeArrowheads="1"/>
            </p:cNvSpPr>
            <p:nvPr/>
          </p:nvSpPr>
          <p:spPr bwMode="auto">
            <a:xfrm>
              <a:off x="1314" y="2212"/>
              <a:ext cx="3643" cy="982"/>
            </a:xfrm>
            <a:prstGeom prst="rect">
              <a:avLst/>
            </a:prstGeom>
            <a:solidFill>
              <a:srgbClr val="FDA4B5"/>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77158" name="Object 7">
              <a:hlinkClick r:id="" action="ppaction://ole?verb=0"/>
            </p:cNvPr>
            <p:cNvGraphicFramePr>
              <a:graphicFrameLocks/>
            </p:cNvGraphicFramePr>
            <p:nvPr/>
          </p:nvGraphicFramePr>
          <p:xfrm>
            <a:off x="192" y="1385"/>
            <a:ext cx="634" cy="794"/>
          </p:xfrm>
          <a:graphic>
            <a:graphicData uri="http://schemas.openxmlformats.org/presentationml/2006/ole">
              <mc:AlternateContent xmlns:mc="http://schemas.openxmlformats.org/markup-compatibility/2006">
                <mc:Choice xmlns:v="urn:schemas-microsoft-com:vml" Requires="v">
                  <p:oleObj spid="_x0000_s70189" name="Microsoft ClipArt Gallery" r:id="rId3" imgW="2144713" imgH="2932113" progId="MS_ClipArt_Gallery">
                    <p:embed/>
                  </p:oleObj>
                </mc:Choice>
                <mc:Fallback>
                  <p:oleObj name="Microsoft ClipArt Gallery" r:id="rId3" imgW="2144713" imgH="2932113" progId="MS_ClipArt_Gallery">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385"/>
                          <a:ext cx="634" cy="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59" name="Rectangle 8"/>
            <p:cNvSpPr>
              <a:spLocks noChangeArrowheads="1"/>
            </p:cNvSpPr>
            <p:nvPr/>
          </p:nvSpPr>
          <p:spPr bwMode="auto">
            <a:xfrm rot="-240000">
              <a:off x="86" y="1538"/>
              <a:ext cx="799"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6350" algn="ctr" eaLnBrk="0" hangingPunct="0">
                <a:lnSpc>
                  <a:spcPct val="90000"/>
                </a:lnSpc>
                <a:spcBef>
                  <a:spcPct val="25000"/>
                </a:spcBef>
              </a:pPr>
              <a:r>
                <a:rPr kumimoji="1" lang="zh-CN" altLang="en-US" sz="1600" b="1"/>
                <a:t>软件</a:t>
              </a:r>
            </a:p>
            <a:p>
              <a:pPr marL="285750" indent="6350" algn="ctr" eaLnBrk="0" hangingPunct="0">
                <a:lnSpc>
                  <a:spcPct val="90000"/>
                </a:lnSpc>
                <a:spcBef>
                  <a:spcPct val="25000"/>
                </a:spcBef>
              </a:pPr>
              <a:r>
                <a:rPr kumimoji="1" lang="zh-CN" altLang="en-US" sz="1600" b="1"/>
                <a:t>需求</a:t>
              </a:r>
            </a:p>
          </p:txBody>
        </p:sp>
        <p:sp>
          <p:nvSpPr>
            <p:cNvPr id="177160" name="Line 9"/>
            <p:cNvSpPr>
              <a:spLocks noChangeShapeType="1"/>
            </p:cNvSpPr>
            <p:nvPr/>
          </p:nvSpPr>
          <p:spPr bwMode="auto">
            <a:xfrm>
              <a:off x="2225" y="1877"/>
              <a:ext cx="287" cy="436"/>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1" name="Line 10"/>
            <p:cNvSpPr>
              <a:spLocks noChangeShapeType="1"/>
            </p:cNvSpPr>
            <p:nvPr/>
          </p:nvSpPr>
          <p:spPr bwMode="auto">
            <a:xfrm flipV="1">
              <a:off x="978" y="1623"/>
              <a:ext cx="747" cy="254"/>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2" name="Rectangle 11"/>
            <p:cNvSpPr>
              <a:spLocks noChangeArrowheads="1"/>
            </p:cNvSpPr>
            <p:nvPr/>
          </p:nvSpPr>
          <p:spPr bwMode="auto">
            <a:xfrm>
              <a:off x="2151" y="2305"/>
              <a:ext cx="134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285750" indent="-285750" eaLnBrk="0" hangingPunct="0">
                <a:lnSpc>
                  <a:spcPct val="90000"/>
                </a:lnSpc>
                <a:spcBef>
                  <a:spcPct val="25000"/>
                </a:spcBef>
              </a:pPr>
              <a:r>
                <a:rPr kumimoji="1" lang="zh-CN" altLang="en-US" b="1"/>
                <a:t>定义软件生存周期</a:t>
              </a:r>
            </a:p>
          </p:txBody>
        </p:sp>
        <p:sp>
          <p:nvSpPr>
            <p:cNvPr id="177163" name="Rectangle 12"/>
            <p:cNvSpPr>
              <a:spLocks noChangeArrowheads="1"/>
            </p:cNvSpPr>
            <p:nvPr/>
          </p:nvSpPr>
          <p:spPr bwMode="auto">
            <a:xfrm>
              <a:off x="632" y="1012"/>
              <a:ext cx="1248"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eaLnBrk="0" hangingPunct="0">
                <a:lnSpc>
                  <a:spcPct val="90000"/>
                </a:lnSpc>
                <a:spcBef>
                  <a:spcPct val="25000"/>
                </a:spcBef>
              </a:pPr>
              <a:r>
                <a:rPr kumimoji="1" lang="zh-CN" altLang="en-US" b="1"/>
                <a:t>文档记录软件开发计划</a:t>
              </a:r>
            </a:p>
          </p:txBody>
        </p:sp>
        <p:sp>
          <p:nvSpPr>
            <p:cNvPr id="177164" name="Rectangle 13"/>
            <p:cNvSpPr>
              <a:spLocks noChangeArrowheads="1"/>
            </p:cNvSpPr>
            <p:nvPr/>
          </p:nvSpPr>
          <p:spPr bwMode="auto">
            <a:xfrm>
              <a:off x="2777" y="3663"/>
              <a:ext cx="134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285750" indent="-285750" eaLnBrk="0" hangingPunct="0">
                <a:lnSpc>
                  <a:spcPct val="90000"/>
                </a:lnSpc>
                <a:spcBef>
                  <a:spcPct val="25000"/>
                </a:spcBef>
              </a:pPr>
              <a:r>
                <a:rPr kumimoji="1" lang="zh-CN" altLang="en-US" b="1"/>
                <a:t>确定软件工作产品</a:t>
              </a:r>
            </a:p>
          </p:txBody>
        </p:sp>
        <p:sp>
          <p:nvSpPr>
            <p:cNvPr id="177165" name="Line 14"/>
            <p:cNvSpPr>
              <a:spLocks noChangeShapeType="1"/>
            </p:cNvSpPr>
            <p:nvPr/>
          </p:nvSpPr>
          <p:spPr bwMode="auto">
            <a:xfrm flipV="1">
              <a:off x="2460" y="1262"/>
              <a:ext cx="1139" cy="158"/>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6" name="Rectangle 15"/>
            <p:cNvSpPr>
              <a:spLocks noChangeArrowheads="1"/>
            </p:cNvSpPr>
            <p:nvPr/>
          </p:nvSpPr>
          <p:spPr bwMode="auto">
            <a:xfrm>
              <a:off x="2329" y="983"/>
              <a:ext cx="1350"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eaLnBrk="0" hangingPunct="0">
                <a:lnSpc>
                  <a:spcPct val="90000"/>
                </a:lnSpc>
                <a:spcBef>
                  <a:spcPct val="25000"/>
                </a:spcBef>
              </a:pPr>
              <a:r>
                <a:rPr kumimoji="1" lang="zh-CN" altLang="en-US" b="1"/>
                <a:t>估计规模，成本，工作量</a:t>
              </a:r>
            </a:p>
          </p:txBody>
        </p:sp>
        <p:grpSp>
          <p:nvGrpSpPr>
            <p:cNvPr id="177167" name="Group 16"/>
            <p:cNvGrpSpPr>
              <a:grpSpLocks/>
            </p:cNvGrpSpPr>
            <p:nvPr/>
          </p:nvGrpSpPr>
          <p:grpSpPr bwMode="auto">
            <a:xfrm>
              <a:off x="4080" y="1753"/>
              <a:ext cx="687" cy="335"/>
              <a:chOff x="4080" y="1753"/>
              <a:chExt cx="687" cy="335"/>
            </a:xfrm>
          </p:grpSpPr>
          <p:sp>
            <p:nvSpPr>
              <p:cNvPr id="177262" name="Rectangle 17"/>
              <p:cNvSpPr>
                <a:spLocks noChangeArrowheads="1"/>
              </p:cNvSpPr>
              <p:nvPr/>
            </p:nvSpPr>
            <p:spPr bwMode="auto">
              <a:xfrm>
                <a:off x="4080" y="1753"/>
                <a:ext cx="687" cy="335"/>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63" name="Rectangle 18"/>
              <p:cNvSpPr>
                <a:spLocks noChangeArrowheads="1"/>
              </p:cNvSpPr>
              <p:nvPr/>
            </p:nvSpPr>
            <p:spPr bwMode="auto">
              <a:xfrm>
                <a:off x="4087" y="1779"/>
                <a:ext cx="132" cy="5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64" name="Rectangle 19"/>
              <p:cNvSpPr>
                <a:spLocks noChangeArrowheads="1"/>
              </p:cNvSpPr>
              <p:nvPr/>
            </p:nvSpPr>
            <p:spPr bwMode="auto">
              <a:xfrm>
                <a:off x="4199" y="1864"/>
                <a:ext cx="180" cy="42"/>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65" name="Rectangle 20"/>
              <p:cNvSpPr>
                <a:spLocks noChangeArrowheads="1"/>
              </p:cNvSpPr>
              <p:nvPr/>
            </p:nvSpPr>
            <p:spPr bwMode="auto">
              <a:xfrm>
                <a:off x="4311" y="1948"/>
                <a:ext cx="276" cy="42"/>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66" name="Rectangle 21"/>
              <p:cNvSpPr>
                <a:spLocks noChangeArrowheads="1"/>
              </p:cNvSpPr>
              <p:nvPr/>
            </p:nvSpPr>
            <p:spPr bwMode="auto">
              <a:xfrm>
                <a:off x="4571" y="2028"/>
                <a:ext cx="191" cy="43"/>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7168" name="Line 22"/>
            <p:cNvSpPr>
              <a:spLocks noChangeShapeType="1"/>
            </p:cNvSpPr>
            <p:nvPr/>
          </p:nvSpPr>
          <p:spPr bwMode="auto">
            <a:xfrm>
              <a:off x="2460" y="1655"/>
              <a:ext cx="1565" cy="201"/>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9" name="Rectangle 23"/>
            <p:cNvSpPr>
              <a:spLocks noChangeArrowheads="1"/>
            </p:cNvSpPr>
            <p:nvPr/>
          </p:nvSpPr>
          <p:spPr bwMode="auto">
            <a:xfrm>
              <a:off x="3016" y="1579"/>
              <a:ext cx="2081"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eaLnBrk="0" hangingPunct="0">
                <a:lnSpc>
                  <a:spcPct val="90000"/>
                </a:lnSpc>
                <a:spcBef>
                  <a:spcPct val="25000"/>
                </a:spcBef>
              </a:pPr>
              <a:r>
                <a:rPr kumimoji="1" lang="zh-CN" altLang="en-US" b="1"/>
                <a:t>制定活动进度</a:t>
              </a:r>
            </a:p>
          </p:txBody>
        </p:sp>
        <p:graphicFrame>
          <p:nvGraphicFramePr>
            <p:cNvPr id="177170" name="Object 24">
              <a:hlinkClick r:id="" action="ppaction://ole?verb=0"/>
            </p:cNvPr>
            <p:cNvGraphicFramePr>
              <a:graphicFrameLocks/>
            </p:cNvGraphicFramePr>
            <p:nvPr/>
          </p:nvGraphicFramePr>
          <p:xfrm>
            <a:off x="5110" y="3371"/>
            <a:ext cx="368" cy="391"/>
          </p:xfrm>
          <a:graphic>
            <a:graphicData uri="http://schemas.openxmlformats.org/presentationml/2006/ole">
              <mc:AlternateContent xmlns:mc="http://schemas.openxmlformats.org/markup-compatibility/2006">
                <mc:Choice xmlns:v="urn:schemas-microsoft-com:vml" Requires="v">
                  <p:oleObj spid="_x0000_s70190" name="Microsoft ClipArt Gallery" r:id="rId5" imgW="2525713" imgH="3224213" progId="MS_ClipArt_Gallery">
                    <p:embed/>
                  </p:oleObj>
                </mc:Choice>
                <mc:Fallback>
                  <p:oleObj name="Microsoft ClipArt Gallery" r:id="rId5" imgW="2525713" imgH="3224213" progId="MS_ClipArt_Gallery">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 y="3371"/>
                          <a:ext cx="368"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7171" name="Object 25">
              <a:hlinkClick r:id="" action="ppaction://ole?verb=0"/>
            </p:cNvPr>
            <p:cNvGraphicFramePr>
              <a:graphicFrameLocks/>
            </p:cNvGraphicFramePr>
            <p:nvPr/>
          </p:nvGraphicFramePr>
          <p:xfrm>
            <a:off x="5075" y="3449"/>
            <a:ext cx="172" cy="143"/>
          </p:xfrm>
          <a:graphic>
            <a:graphicData uri="http://schemas.openxmlformats.org/presentationml/2006/ole">
              <mc:AlternateContent xmlns:mc="http://schemas.openxmlformats.org/markup-compatibility/2006">
                <mc:Choice xmlns:v="urn:schemas-microsoft-com:vml" Requires="v">
                  <p:oleObj spid="_x0000_s70191" name="Microsoft ClipArt Gallery" r:id="rId7" imgW="2728913" imgH="2728913" progId="MS_ClipArt_Gallery">
                    <p:embed/>
                  </p:oleObj>
                </mc:Choice>
                <mc:Fallback>
                  <p:oleObj name="Microsoft ClipArt Gallery" r:id="rId7"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5" y="3449"/>
                          <a:ext cx="172" cy="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7172" name="Object 26">
              <a:hlinkClick r:id="" action="ppaction://ole?verb=0"/>
            </p:cNvPr>
            <p:cNvGraphicFramePr>
              <a:graphicFrameLocks/>
            </p:cNvGraphicFramePr>
            <p:nvPr/>
          </p:nvGraphicFramePr>
          <p:xfrm>
            <a:off x="2138" y="3249"/>
            <a:ext cx="379" cy="452"/>
          </p:xfrm>
          <a:graphic>
            <a:graphicData uri="http://schemas.openxmlformats.org/presentationml/2006/ole">
              <mc:AlternateContent xmlns:mc="http://schemas.openxmlformats.org/markup-compatibility/2006">
                <mc:Choice xmlns:v="urn:schemas-microsoft-com:vml" Requires="v">
                  <p:oleObj spid="_x0000_s70192" name="Microsoft ClipArt Gallery" r:id="rId9" imgW="2347913" imgH="3389313" progId="MS_ClipArt_Gallery">
                    <p:embed/>
                  </p:oleObj>
                </mc:Choice>
                <mc:Fallback>
                  <p:oleObj name="Microsoft ClipArt Gallery" r:id="rId9" imgW="2347913" imgH="3389313" progId="MS_ClipArt_Gallery">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8" y="3249"/>
                          <a:ext cx="379"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7173" name="Object 27">
              <a:hlinkClick r:id="" action="ppaction://ole?verb=0"/>
            </p:cNvPr>
            <p:cNvGraphicFramePr>
              <a:graphicFrameLocks/>
            </p:cNvGraphicFramePr>
            <p:nvPr/>
          </p:nvGraphicFramePr>
          <p:xfrm>
            <a:off x="3683" y="3329"/>
            <a:ext cx="261" cy="218"/>
          </p:xfrm>
          <a:graphic>
            <a:graphicData uri="http://schemas.openxmlformats.org/presentationml/2006/ole">
              <mc:AlternateContent xmlns:mc="http://schemas.openxmlformats.org/markup-compatibility/2006">
                <mc:Choice xmlns:v="urn:schemas-microsoft-com:vml" Requires="v">
                  <p:oleObj spid="_x0000_s70193" name="Microsoft ClipArt Gallery" r:id="rId11" imgW="2728913" imgH="2728913" progId="MS_ClipArt_Gallery">
                    <p:embed/>
                  </p:oleObj>
                </mc:Choice>
                <mc:Fallback>
                  <p:oleObj name="Microsoft ClipArt Gallery" r:id="rId11"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3" y="3329"/>
                          <a:ext cx="26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74" name="Arc 28"/>
            <p:cNvSpPr>
              <a:spLocks/>
            </p:cNvSpPr>
            <p:nvPr/>
          </p:nvSpPr>
          <p:spPr bwMode="auto">
            <a:xfrm>
              <a:off x="3958" y="3185"/>
              <a:ext cx="354" cy="245"/>
            </a:xfrm>
            <a:custGeom>
              <a:avLst/>
              <a:gdLst>
                <a:gd name="T0" fmla="*/ 0 w 21661"/>
                <a:gd name="T1" fmla="*/ 0 h 21600"/>
                <a:gd name="T2" fmla="*/ 0 w 21661"/>
                <a:gd name="T3" fmla="*/ 0 h 21600"/>
                <a:gd name="T4" fmla="*/ 0 w 21661"/>
                <a:gd name="T5" fmla="*/ 0 h 21600"/>
                <a:gd name="T6" fmla="*/ 0 60000 65536"/>
                <a:gd name="T7" fmla="*/ 0 60000 65536"/>
                <a:gd name="T8" fmla="*/ 0 60000 65536"/>
              </a:gdLst>
              <a:ahLst/>
              <a:cxnLst>
                <a:cxn ang="T6">
                  <a:pos x="T0" y="T1"/>
                </a:cxn>
                <a:cxn ang="T7">
                  <a:pos x="T2" y="T3"/>
                </a:cxn>
                <a:cxn ang="T8">
                  <a:pos x="T4" y="T5"/>
                </a:cxn>
              </a:cxnLst>
              <a:rect l="0" t="0" r="r" b="b"/>
              <a:pathLst>
                <a:path w="21661" h="21600" fill="none" extrusionOk="0">
                  <a:moveTo>
                    <a:pt x="21661" y="0"/>
                  </a:moveTo>
                  <a:cubicBezTo>
                    <a:pt x="21661" y="11929"/>
                    <a:pt x="11990" y="21600"/>
                    <a:pt x="61" y="21600"/>
                  </a:cubicBezTo>
                  <a:cubicBezTo>
                    <a:pt x="40" y="21600"/>
                    <a:pt x="20" y="21599"/>
                    <a:pt x="0" y="21599"/>
                  </a:cubicBezTo>
                </a:path>
                <a:path w="21661" h="21600" stroke="0" extrusionOk="0">
                  <a:moveTo>
                    <a:pt x="21661" y="0"/>
                  </a:moveTo>
                  <a:cubicBezTo>
                    <a:pt x="21661" y="11929"/>
                    <a:pt x="11990" y="21600"/>
                    <a:pt x="61" y="21600"/>
                  </a:cubicBezTo>
                  <a:cubicBezTo>
                    <a:pt x="40" y="21600"/>
                    <a:pt x="20" y="21599"/>
                    <a:pt x="0" y="21599"/>
                  </a:cubicBezTo>
                  <a:lnTo>
                    <a:pt x="61" y="0"/>
                  </a:lnTo>
                  <a:lnTo>
                    <a:pt x="21661"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5" name="Arc 29"/>
            <p:cNvSpPr>
              <a:spLocks/>
            </p:cNvSpPr>
            <p:nvPr/>
          </p:nvSpPr>
          <p:spPr bwMode="auto">
            <a:xfrm>
              <a:off x="3289" y="3082"/>
              <a:ext cx="353" cy="324"/>
            </a:xfrm>
            <a:custGeom>
              <a:avLst/>
              <a:gdLst>
                <a:gd name="T0" fmla="*/ 0 w 21600"/>
                <a:gd name="T1" fmla="*/ 0 h 21667"/>
                <a:gd name="T2" fmla="*/ 0 w 21600"/>
                <a:gd name="T3" fmla="*/ 0 h 21667"/>
                <a:gd name="T4" fmla="*/ 0 w 21600"/>
                <a:gd name="T5" fmla="*/ 0 h 21667"/>
                <a:gd name="T6" fmla="*/ 0 60000 65536"/>
                <a:gd name="T7" fmla="*/ 0 60000 65536"/>
                <a:gd name="T8" fmla="*/ 0 60000 65536"/>
              </a:gdLst>
              <a:ahLst/>
              <a:cxnLst>
                <a:cxn ang="T6">
                  <a:pos x="T0" y="T1"/>
                </a:cxn>
                <a:cxn ang="T7">
                  <a:pos x="T2" y="T3"/>
                </a:cxn>
                <a:cxn ang="T8">
                  <a:pos x="T4" y="T5"/>
                </a:cxn>
              </a:cxnLst>
              <a:rect l="0" t="0" r="r" b="b"/>
              <a:pathLst>
                <a:path w="21600" h="21667" fill="none" extrusionOk="0">
                  <a:moveTo>
                    <a:pt x="21600" y="21667"/>
                  </a:moveTo>
                  <a:cubicBezTo>
                    <a:pt x="9670" y="21667"/>
                    <a:pt x="0" y="11996"/>
                    <a:pt x="0" y="67"/>
                  </a:cubicBezTo>
                  <a:cubicBezTo>
                    <a:pt x="-1" y="44"/>
                    <a:pt x="0" y="22"/>
                    <a:pt x="0" y="0"/>
                  </a:cubicBezTo>
                </a:path>
                <a:path w="21600" h="21667" stroke="0" extrusionOk="0">
                  <a:moveTo>
                    <a:pt x="21600" y="21667"/>
                  </a:moveTo>
                  <a:cubicBezTo>
                    <a:pt x="9670" y="21667"/>
                    <a:pt x="0" y="11996"/>
                    <a:pt x="0" y="67"/>
                  </a:cubicBezTo>
                  <a:cubicBezTo>
                    <a:pt x="-1" y="44"/>
                    <a:pt x="0" y="22"/>
                    <a:pt x="0" y="0"/>
                  </a:cubicBezTo>
                  <a:lnTo>
                    <a:pt x="21600" y="67"/>
                  </a:lnTo>
                  <a:lnTo>
                    <a:pt x="21600" y="21667"/>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6" name="Arc 30"/>
            <p:cNvSpPr>
              <a:spLocks/>
            </p:cNvSpPr>
            <p:nvPr/>
          </p:nvSpPr>
          <p:spPr bwMode="auto">
            <a:xfrm>
              <a:off x="2556" y="3076"/>
              <a:ext cx="482" cy="346"/>
            </a:xfrm>
            <a:custGeom>
              <a:avLst/>
              <a:gdLst>
                <a:gd name="T0" fmla="*/ 0 w 21600"/>
                <a:gd name="T1" fmla="*/ 0 h 21663"/>
                <a:gd name="T2" fmla="*/ 0 w 21600"/>
                <a:gd name="T3" fmla="*/ 0 h 21663"/>
                <a:gd name="T4" fmla="*/ 0 w 21600"/>
                <a:gd name="T5" fmla="*/ 0 h 21663"/>
                <a:gd name="T6" fmla="*/ 0 60000 65536"/>
                <a:gd name="T7" fmla="*/ 0 60000 65536"/>
                <a:gd name="T8" fmla="*/ 0 60000 65536"/>
              </a:gdLst>
              <a:ahLst/>
              <a:cxnLst>
                <a:cxn ang="T6">
                  <a:pos x="T0" y="T1"/>
                </a:cxn>
                <a:cxn ang="T7">
                  <a:pos x="T2" y="T3"/>
                </a:cxn>
                <a:cxn ang="T8">
                  <a:pos x="T4" y="T5"/>
                </a:cxn>
              </a:cxnLst>
              <a:rect l="0" t="0" r="r" b="b"/>
              <a:pathLst>
                <a:path w="21600" h="21663" fill="none" extrusionOk="0">
                  <a:moveTo>
                    <a:pt x="21599" y="0"/>
                  </a:moveTo>
                  <a:cubicBezTo>
                    <a:pt x="21599" y="21"/>
                    <a:pt x="21600" y="42"/>
                    <a:pt x="21600" y="63"/>
                  </a:cubicBezTo>
                  <a:cubicBezTo>
                    <a:pt x="21600" y="11992"/>
                    <a:pt x="11929" y="21662"/>
                    <a:pt x="0" y="21663"/>
                  </a:cubicBezTo>
                </a:path>
                <a:path w="21600" h="21663" stroke="0" extrusionOk="0">
                  <a:moveTo>
                    <a:pt x="21599" y="0"/>
                  </a:moveTo>
                  <a:cubicBezTo>
                    <a:pt x="21599" y="21"/>
                    <a:pt x="21600" y="42"/>
                    <a:pt x="21600" y="63"/>
                  </a:cubicBezTo>
                  <a:cubicBezTo>
                    <a:pt x="21600" y="11992"/>
                    <a:pt x="11929" y="21662"/>
                    <a:pt x="0" y="21663"/>
                  </a:cubicBezTo>
                  <a:lnTo>
                    <a:pt x="0" y="63"/>
                  </a:lnTo>
                  <a:lnTo>
                    <a:pt x="21599"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7" name="Arc 31"/>
            <p:cNvSpPr>
              <a:spLocks/>
            </p:cNvSpPr>
            <p:nvPr/>
          </p:nvSpPr>
          <p:spPr bwMode="auto">
            <a:xfrm>
              <a:off x="4685" y="3160"/>
              <a:ext cx="382" cy="37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8" name="Arc 32"/>
            <p:cNvSpPr>
              <a:spLocks/>
            </p:cNvSpPr>
            <p:nvPr/>
          </p:nvSpPr>
          <p:spPr bwMode="auto">
            <a:xfrm>
              <a:off x="1794" y="2880"/>
              <a:ext cx="296" cy="505"/>
            </a:xfrm>
            <a:custGeom>
              <a:avLst/>
              <a:gdLst>
                <a:gd name="T0" fmla="*/ 0 w 21600"/>
                <a:gd name="T1" fmla="*/ 0 h 21643"/>
                <a:gd name="T2" fmla="*/ 0 w 21600"/>
                <a:gd name="T3" fmla="*/ 0 h 21643"/>
                <a:gd name="T4" fmla="*/ 0 w 21600"/>
                <a:gd name="T5" fmla="*/ 0 h 21643"/>
                <a:gd name="T6" fmla="*/ 0 60000 65536"/>
                <a:gd name="T7" fmla="*/ 0 60000 65536"/>
                <a:gd name="T8" fmla="*/ 0 60000 65536"/>
              </a:gdLst>
              <a:ahLst/>
              <a:cxnLst>
                <a:cxn ang="T6">
                  <a:pos x="T0" y="T1"/>
                </a:cxn>
                <a:cxn ang="T7">
                  <a:pos x="T2" y="T3"/>
                </a:cxn>
                <a:cxn ang="T8">
                  <a:pos x="T4" y="T5"/>
                </a:cxn>
              </a:cxnLst>
              <a:rect l="0" t="0" r="r" b="b"/>
              <a:pathLst>
                <a:path w="21600" h="21643" fill="none" extrusionOk="0">
                  <a:moveTo>
                    <a:pt x="21600" y="21643"/>
                  </a:moveTo>
                  <a:cubicBezTo>
                    <a:pt x="9670" y="21643"/>
                    <a:pt x="0" y="11972"/>
                    <a:pt x="0" y="43"/>
                  </a:cubicBezTo>
                  <a:cubicBezTo>
                    <a:pt x="-1" y="28"/>
                    <a:pt x="0" y="14"/>
                    <a:pt x="0" y="0"/>
                  </a:cubicBezTo>
                </a:path>
                <a:path w="21600" h="21643" stroke="0" extrusionOk="0">
                  <a:moveTo>
                    <a:pt x="21600" y="21643"/>
                  </a:moveTo>
                  <a:cubicBezTo>
                    <a:pt x="9670" y="21643"/>
                    <a:pt x="0" y="11972"/>
                    <a:pt x="0" y="43"/>
                  </a:cubicBezTo>
                  <a:cubicBezTo>
                    <a:pt x="-1" y="28"/>
                    <a:pt x="0" y="14"/>
                    <a:pt x="0" y="0"/>
                  </a:cubicBezTo>
                  <a:lnTo>
                    <a:pt x="21600" y="43"/>
                  </a:lnTo>
                  <a:lnTo>
                    <a:pt x="21600" y="21643"/>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9" name="Line 33"/>
            <p:cNvSpPr>
              <a:spLocks noChangeShapeType="1"/>
            </p:cNvSpPr>
            <p:nvPr/>
          </p:nvSpPr>
          <p:spPr bwMode="auto">
            <a:xfrm>
              <a:off x="2196" y="2716"/>
              <a:ext cx="517" cy="4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80" name="Line 34"/>
            <p:cNvSpPr>
              <a:spLocks noChangeShapeType="1"/>
            </p:cNvSpPr>
            <p:nvPr/>
          </p:nvSpPr>
          <p:spPr bwMode="auto">
            <a:xfrm>
              <a:off x="3497" y="2852"/>
              <a:ext cx="546" cy="6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7181" name="Group 35"/>
            <p:cNvGrpSpPr>
              <a:grpSpLocks/>
            </p:cNvGrpSpPr>
            <p:nvPr/>
          </p:nvGrpSpPr>
          <p:grpSpPr bwMode="auto">
            <a:xfrm>
              <a:off x="410" y="3029"/>
              <a:ext cx="555" cy="861"/>
              <a:chOff x="410" y="3029"/>
              <a:chExt cx="555" cy="861"/>
            </a:xfrm>
          </p:grpSpPr>
          <p:grpSp>
            <p:nvGrpSpPr>
              <p:cNvPr id="177204" name="Group 36"/>
              <p:cNvGrpSpPr>
                <a:grpSpLocks/>
              </p:cNvGrpSpPr>
              <p:nvPr/>
            </p:nvGrpSpPr>
            <p:grpSpPr bwMode="auto">
              <a:xfrm>
                <a:off x="521" y="3394"/>
                <a:ext cx="314" cy="496"/>
                <a:chOff x="521" y="3394"/>
                <a:chExt cx="314" cy="496"/>
              </a:xfrm>
            </p:grpSpPr>
            <p:grpSp>
              <p:nvGrpSpPr>
                <p:cNvPr id="177235" name="Group 37"/>
                <p:cNvGrpSpPr>
                  <a:grpSpLocks/>
                </p:cNvGrpSpPr>
                <p:nvPr/>
              </p:nvGrpSpPr>
              <p:grpSpPr bwMode="auto">
                <a:xfrm>
                  <a:off x="521" y="3394"/>
                  <a:ext cx="314" cy="496"/>
                  <a:chOff x="521" y="3394"/>
                  <a:chExt cx="314" cy="496"/>
                </a:xfrm>
              </p:grpSpPr>
              <p:sp>
                <p:nvSpPr>
                  <p:cNvPr id="177257" name="Freeform 38"/>
                  <p:cNvSpPr>
                    <a:spLocks/>
                  </p:cNvSpPr>
                  <p:nvPr/>
                </p:nvSpPr>
                <p:spPr bwMode="auto">
                  <a:xfrm>
                    <a:off x="521" y="3832"/>
                    <a:ext cx="314" cy="58"/>
                  </a:xfrm>
                  <a:custGeom>
                    <a:avLst/>
                    <a:gdLst>
                      <a:gd name="T0" fmla="*/ 0 w 314"/>
                      <a:gd name="T1" fmla="*/ 17 h 58"/>
                      <a:gd name="T2" fmla="*/ 3 w 314"/>
                      <a:gd name="T3" fmla="*/ 22 h 58"/>
                      <a:gd name="T4" fmla="*/ 8 w 314"/>
                      <a:gd name="T5" fmla="*/ 28 h 58"/>
                      <a:gd name="T6" fmla="*/ 13 w 314"/>
                      <a:gd name="T7" fmla="*/ 31 h 58"/>
                      <a:gd name="T8" fmla="*/ 20 w 314"/>
                      <a:gd name="T9" fmla="*/ 35 h 58"/>
                      <a:gd name="T10" fmla="*/ 26 w 314"/>
                      <a:gd name="T11" fmla="*/ 38 h 58"/>
                      <a:gd name="T12" fmla="*/ 34 w 314"/>
                      <a:gd name="T13" fmla="*/ 41 h 58"/>
                      <a:gd name="T14" fmla="*/ 42 w 314"/>
                      <a:gd name="T15" fmla="*/ 43 h 58"/>
                      <a:gd name="T16" fmla="*/ 52 w 314"/>
                      <a:gd name="T17" fmla="*/ 47 h 58"/>
                      <a:gd name="T18" fmla="*/ 62 w 314"/>
                      <a:gd name="T19" fmla="*/ 48 h 58"/>
                      <a:gd name="T20" fmla="*/ 75 w 314"/>
                      <a:gd name="T21" fmla="*/ 50 h 58"/>
                      <a:gd name="T22" fmla="*/ 86 w 314"/>
                      <a:gd name="T23" fmla="*/ 52 h 58"/>
                      <a:gd name="T24" fmla="*/ 104 w 314"/>
                      <a:gd name="T25" fmla="*/ 54 h 58"/>
                      <a:gd name="T26" fmla="*/ 122 w 314"/>
                      <a:gd name="T27" fmla="*/ 55 h 58"/>
                      <a:gd name="T28" fmla="*/ 139 w 314"/>
                      <a:gd name="T29" fmla="*/ 57 h 58"/>
                      <a:gd name="T30" fmla="*/ 152 w 314"/>
                      <a:gd name="T31" fmla="*/ 57 h 58"/>
                      <a:gd name="T32" fmla="*/ 161 w 314"/>
                      <a:gd name="T33" fmla="*/ 57 h 58"/>
                      <a:gd name="T34" fmla="*/ 174 w 314"/>
                      <a:gd name="T35" fmla="*/ 57 h 58"/>
                      <a:gd name="T36" fmla="*/ 192 w 314"/>
                      <a:gd name="T37" fmla="*/ 55 h 58"/>
                      <a:gd name="T38" fmla="*/ 207 w 314"/>
                      <a:gd name="T39" fmla="*/ 55 h 58"/>
                      <a:gd name="T40" fmla="*/ 220 w 314"/>
                      <a:gd name="T41" fmla="*/ 54 h 58"/>
                      <a:gd name="T42" fmla="*/ 238 w 314"/>
                      <a:gd name="T43" fmla="*/ 50 h 58"/>
                      <a:gd name="T44" fmla="*/ 249 w 314"/>
                      <a:gd name="T45" fmla="*/ 48 h 58"/>
                      <a:gd name="T46" fmla="*/ 261 w 314"/>
                      <a:gd name="T47" fmla="*/ 47 h 58"/>
                      <a:gd name="T48" fmla="*/ 274 w 314"/>
                      <a:gd name="T49" fmla="*/ 43 h 58"/>
                      <a:gd name="T50" fmla="*/ 287 w 314"/>
                      <a:gd name="T51" fmla="*/ 38 h 58"/>
                      <a:gd name="T52" fmla="*/ 297 w 314"/>
                      <a:gd name="T53" fmla="*/ 33 h 58"/>
                      <a:gd name="T54" fmla="*/ 303 w 314"/>
                      <a:gd name="T55" fmla="*/ 29 h 58"/>
                      <a:gd name="T56" fmla="*/ 308 w 314"/>
                      <a:gd name="T57" fmla="*/ 24 h 58"/>
                      <a:gd name="T58" fmla="*/ 311 w 314"/>
                      <a:gd name="T59" fmla="*/ 21 h 58"/>
                      <a:gd name="T60" fmla="*/ 313 w 314"/>
                      <a:gd name="T61" fmla="*/ 16 h 58"/>
                      <a:gd name="T62" fmla="*/ 0 w 314"/>
                      <a:gd name="T63" fmla="*/ 0 h 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14" h="58">
                        <a:moveTo>
                          <a:pt x="0" y="0"/>
                        </a:moveTo>
                        <a:lnTo>
                          <a:pt x="0" y="17"/>
                        </a:lnTo>
                        <a:lnTo>
                          <a:pt x="2" y="21"/>
                        </a:lnTo>
                        <a:lnTo>
                          <a:pt x="3" y="22"/>
                        </a:lnTo>
                        <a:lnTo>
                          <a:pt x="5" y="24"/>
                        </a:lnTo>
                        <a:lnTo>
                          <a:pt x="8" y="28"/>
                        </a:lnTo>
                        <a:lnTo>
                          <a:pt x="11" y="29"/>
                        </a:lnTo>
                        <a:lnTo>
                          <a:pt x="13" y="31"/>
                        </a:lnTo>
                        <a:lnTo>
                          <a:pt x="16" y="33"/>
                        </a:lnTo>
                        <a:lnTo>
                          <a:pt x="20" y="35"/>
                        </a:lnTo>
                        <a:lnTo>
                          <a:pt x="21" y="36"/>
                        </a:lnTo>
                        <a:lnTo>
                          <a:pt x="26" y="38"/>
                        </a:lnTo>
                        <a:lnTo>
                          <a:pt x="29" y="40"/>
                        </a:lnTo>
                        <a:lnTo>
                          <a:pt x="34" y="41"/>
                        </a:lnTo>
                        <a:lnTo>
                          <a:pt x="39" y="43"/>
                        </a:lnTo>
                        <a:lnTo>
                          <a:pt x="42" y="43"/>
                        </a:lnTo>
                        <a:lnTo>
                          <a:pt x="47" y="45"/>
                        </a:lnTo>
                        <a:lnTo>
                          <a:pt x="52" y="47"/>
                        </a:lnTo>
                        <a:lnTo>
                          <a:pt x="57" y="47"/>
                        </a:lnTo>
                        <a:lnTo>
                          <a:pt x="62" y="48"/>
                        </a:lnTo>
                        <a:lnTo>
                          <a:pt x="68" y="50"/>
                        </a:lnTo>
                        <a:lnTo>
                          <a:pt x="75" y="50"/>
                        </a:lnTo>
                        <a:lnTo>
                          <a:pt x="82" y="52"/>
                        </a:lnTo>
                        <a:lnTo>
                          <a:pt x="86" y="52"/>
                        </a:lnTo>
                        <a:lnTo>
                          <a:pt x="95" y="54"/>
                        </a:lnTo>
                        <a:lnTo>
                          <a:pt x="104" y="54"/>
                        </a:lnTo>
                        <a:lnTo>
                          <a:pt x="114" y="55"/>
                        </a:lnTo>
                        <a:lnTo>
                          <a:pt x="122" y="55"/>
                        </a:lnTo>
                        <a:lnTo>
                          <a:pt x="130" y="55"/>
                        </a:lnTo>
                        <a:lnTo>
                          <a:pt x="139" y="57"/>
                        </a:lnTo>
                        <a:lnTo>
                          <a:pt x="147" y="57"/>
                        </a:lnTo>
                        <a:lnTo>
                          <a:pt x="152" y="57"/>
                        </a:lnTo>
                        <a:lnTo>
                          <a:pt x="157" y="57"/>
                        </a:lnTo>
                        <a:lnTo>
                          <a:pt x="161" y="57"/>
                        </a:lnTo>
                        <a:lnTo>
                          <a:pt x="166" y="57"/>
                        </a:lnTo>
                        <a:lnTo>
                          <a:pt x="174" y="57"/>
                        </a:lnTo>
                        <a:lnTo>
                          <a:pt x="184" y="55"/>
                        </a:lnTo>
                        <a:lnTo>
                          <a:pt x="192" y="55"/>
                        </a:lnTo>
                        <a:lnTo>
                          <a:pt x="201" y="55"/>
                        </a:lnTo>
                        <a:lnTo>
                          <a:pt x="207" y="55"/>
                        </a:lnTo>
                        <a:lnTo>
                          <a:pt x="214" y="54"/>
                        </a:lnTo>
                        <a:lnTo>
                          <a:pt x="220" y="54"/>
                        </a:lnTo>
                        <a:lnTo>
                          <a:pt x="228" y="52"/>
                        </a:lnTo>
                        <a:lnTo>
                          <a:pt x="238" y="50"/>
                        </a:lnTo>
                        <a:lnTo>
                          <a:pt x="245" y="50"/>
                        </a:lnTo>
                        <a:lnTo>
                          <a:pt x="249" y="48"/>
                        </a:lnTo>
                        <a:lnTo>
                          <a:pt x="256" y="47"/>
                        </a:lnTo>
                        <a:lnTo>
                          <a:pt x="261" y="47"/>
                        </a:lnTo>
                        <a:lnTo>
                          <a:pt x="267" y="45"/>
                        </a:lnTo>
                        <a:lnTo>
                          <a:pt x="274" y="43"/>
                        </a:lnTo>
                        <a:lnTo>
                          <a:pt x="280" y="40"/>
                        </a:lnTo>
                        <a:lnTo>
                          <a:pt x="287" y="38"/>
                        </a:lnTo>
                        <a:lnTo>
                          <a:pt x="292" y="36"/>
                        </a:lnTo>
                        <a:lnTo>
                          <a:pt x="297" y="33"/>
                        </a:lnTo>
                        <a:lnTo>
                          <a:pt x="300" y="31"/>
                        </a:lnTo>
                        <a:lnTo>
                          <a:pt x="303" y="29"/>
                        </a:lnTo>
                        <a:lnTo>
                          <a:pt x="306" y="28"/>
                        </a:lnTo>
                        <a:lnTo>
                          <a:pt x="308" y="24"/>
                        </a:lnTo>
                        <a:lnTo>
                          <a:pt x="310" y="22"/>
                        </a:lnTo>
                        <a:lnTo>
                          <a:pt x="311" y="21"/>
                        </a:lnTo>
                        <a:lnTo>
                          <a:pt x="313" y="17"/>
                        </a:lnTo>
                        <a:lnTo>
                          <a:pt x="313" y="16"/>
                        </a:lnTo>
                        <a:lnTo>
                          <a:pt x="311" y="0"/>
                        </a:lnTo>
                        <a:lnTo>
                          <a:pt x="0" y="0"/>
                        </a:lnTo>
                      </a:path>
                    </a:pathLst>
                  </a:custGeom>
                  <a:solidFill>
                    <a:srgbClr val="808080"/>
                  </a:solidFill>
                  <a:ln w="12700" cap="rnd" cmpd="sng">
                    <a:solidFill>
                      <a:srgbClr val="404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58" name="Freeform 39"/>
                  <p:cNvSpPr>
                    <a:spLocks/>
                  </p:cNvSpPr>
                  <p:nvPr/>
                </p:nvSpPr>
                <p:spPr bwMode="auto">
                  <a:xfrm>
                    <a:off x="521" y="3426"/>
                    <a:ext cx="314" cy="452"/>
                  </a:xfrm>
                  <a:custGeom>
                    <a:avLst/>
                    <a:gdLst>
                      <a:gd name="T0" fmla="*/ 0 w 314"/>
                      <a:gd name="T1" fmla="*/ 411 h 452"/>
                      <a:gd name="T2" fmla="*/ 3 w 314"/>
                      <a:gd name="T3" fmla="*/ 416 h 452"/>
                      <a:gd name="T4" fmla="*/ 8 w 314"/>
                      <a:gd name="T5" fmla="*/ 421 h 452"/>
                      <a:gd name="T6" fmla="*/ 13 w 314"/>
                      <a:gd name="T7" fmla="*/ 425 h 452"/>
                      <a:gd name="T8" fmla="*/ 20 w 314"/>
                      <a:gd name="T9" fmla="*/ 428 h 452"/>
                      <a:gd name="T10" fmla="*/ 26 w 314"/>
                      <a:gd name="T11" fmla="*/ 432 h 452"/>
                      <a:gd name="T12" fmla="*/ 34 w 314"/>
                      <a:gd name="T13" fmla="*/ 435 h 452"/>
                      <a:gd name="T14" fmla="*/ 42 w 314"/>
                      <a:gd name="T15" fmla="*/ 437 h 452"/>
                      <a:gd name="T16" fmla="*/ 52 w 314"/>
                      <a:gd name="T17" fmla="*/ 439 h 452"/>
                      <a:gd name="T18" fmla="*/ 62 w 314"/>
                      <a:gd name="T19" fmla="*/ 442 h 452"/>
                      <a:gd name="T20" fmla="*/ 75 w 314"/>
                      <a:gd name="T21" fmla="*/ 444 h 452"/>
                      <a:gd name="T22" fmla="*/ 86 w 314"/>
                      <a:gd name="T23" fmla="*/ 446 h 452"/>
                      <a:gd name="T24" fmla="*/ 104 w 314"/>
                      <a:gd name="T25" fmla="*/ 448 h 452"/>
                      <a:gd name="T26" fmla="*/ 122 w 314"/>
                      <a:gd name="T27" fmla="*/ 449 h 452"/>
                      <a:gd name="T28" fmla="*/ 139 w 314"/>
                      <a:gd name="T29" fmla="*/ 451 h 452"/>
                      <a:gd name="T30" fmla="*/ 152 w 314"/>
                      <a:gd name="T31" fmla="*/ 451 h 452"/>
                      <a:gd name="T32" fmla="*/ 161 w 314"/>
                      <a:gd name="T33" fmla="*/ 451 h 452"/>
                      <a:gd name="T34" fmla="*/ 174 w 314"/>
                      <a:gd name="T35" fmla="*/ 451 h 452"/>
                      <a:gd name="T36" fmla="*/ 192 w 314"/>
                      <a:gd name="T37" fmla="*/ 449 h 452"/>
                      <a:gd name="T38" fmla="*/ 207 w 314"/>
                      <a:gd name="T39" fmla="*/ 449 h 452"/>
                      <a:gd name="T40" fmla="*/ 220 w 314"/>
                      <a:gd name="T41" fmla="*/ 448 h 452"/>
                      <a:gd name="T42" fmla="*/ 238 w 314"/>
                      <a:gd name="T43" fmla="*/ 444 h 452"/>
                      <a:gd name="T44" fmla="*/ 249 w 314"/>
                      <a:gd name="T45" fmla="*/ 442 h 452"/>
                      <a:gd name="T46" fmla="*/ 261 w 314"/>
                      <a:gd name="T47" fmla="*/ 441 h 452"/>
                      <a:gd name="T48" fmla="*/ 274 w 314"/>
                      <a:gd name="T49" fmla="*/ 437 h 452"/>
                      <a:gd name="T50" fmla="*/ 287 w 314"/>
                      <a:gd name="T51" fmla="*/ 432 h 452"/>
                      <a:gd name="T52" fmla="*/ 297 w 314"/>
                      <a:gd name="T53" fmla="*/ 427 h 452"/>
                      <a:gd name="T54" fmla="*/ 303 w 314"/>
                      <a:gd name="T55" fmla="*/ 423 h 452"/>
                      <a:gd name="T56" fmla="*/ 308 w 314"/>
                      <a:gd name="T57" fmla="*/ 418 h 452"/>
                      <a:gd name="T58" fmla="*/ 311 w 314"/>
                      <a:gd name="T59" fmla="*/ 413 h 452"/>
                      <a:gd name="T60" fmla="*/ 313 w 314"/>
                      <a:gd name="T61" fmla="*/ 409 h 452"/>
                      <a:gd name="T62" fmla="*/ 0 w 314"/>
                      <a:gd name="T63" fmla="*/ 0 h 4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14" h="452">
                        <a:moveTo>
                          <a:pt x="0" y="0"/>
                        </a:moveTo>
                        <a:lnTo>
                          <a:pt x="0" y="411"/>
                        </a:lnTo>
                        <a:lnTo>
                          <a:pt x="2" y="413"/>
                        </a:lnTo>
                        <a:lnTo>
                          <a:pt x="3" y="416"/>
                        </a:lnTo>
                        <a:lnTo>
                          <a:pt x="5" y="418"/>
                        </a:lnTo>
                        <a:lnTo>
                          <a:pt x="8" y="421"/>
                        </a:lnTo>
                        <a:lnTo>
                          <a:pt x="11" y="423"/>
                        </a:lnTo>
                        <a:lnTo>
                          <a:pt x="13" y="425"/>
                        </a:lnTo>
                        <a:lnTo>
                          <a:pt x="16" y="427"/>
                        </a:lnTo>
                        <a:lnTo>
                          <a:pt x="20" y="428"/>
                        </a:lnTo>
                        <a:lnTo>
                          <a:pt x="21" y="430"/>
                        </a:lnTo>
                        <a:lnTo>
                          <a:pt x="26" y="432"/>
                        </a:lnTo>
                        <a:lnTo>
                          <a:pt x="29" y="434"/>
                        </a:lnTo>
                        <a:lnTo>
                          <a:pt x="34" y="435"/>
                        </a:lnTo>
                        <a:lnTo>
                          <a:pt x="39" y="435"/>
                        </a:lnTo>
                        <a:lnTo>
                          <a:pt x="42" y="437"/>
                        </a:lnTo>
                        <a:lnTo>
                          <a:pt x="47" y="439"/>
                        </a:lnTo>
                        <a:lnTo>
                          <a:pt x="52" y="439"/>
                        </a:lnTo>
                        <a:lnTo>
                          <a:pt x="57" y="441"/>
                        </a:lnTo>
                        <a:lnTo>
                          <a:pt x="62" y="442"/>
                        </a:lnTo>
                        <a:lnTo>
                          <a:pt x="68" y="444"/>
                        </a:lnTo>
                        <a:lnTo>
                          <a:pt x="75" y="444"/>
                        </a:lnTo>
                        <a:lnTo>
                          <a:pt x="82" y="446"/>
                        </a:lnTo>
                        <a:lnTo>
                          <a:pt x="86" y="446"/>
                        </a:lnTo>
                        <a:lnTo>
                          <a:pt x="95" y="448"/>
                        </a:lnTo>
                        <a:lnTo>
                          <a:pt x="104" y="448"/>
                        </a:lnTo>
                        <a:lnTo>
                          <a:pt x="114" y="449"/>
                        </a:lnTo>
                        <a:lnTo>
                          <a:pt x="122" y="449"/>
                        </a:lnTo>
                        <a:lnTo>
                          <a:pt x="130" y="449"/>
                        </a:lnTo>
                        <a:lnTo>
                          <a:pt x="139" y="451"/>
                        </a:lnTo>
                        <a:lnTo>
                          <a:pt x="147" y="451"/>
                        </a:lnTo>
                        <a:lnTo>
                          <a:pt x="152" y="451"/>
                        </a:lnTo>
                        <a:lnTo>
                          <a:pt x="157" y="451"/>
                        </a:lnTo>
                        <a:lnTo>
                          <a:pt x="161" y="451"/>
                        </a:lnTo>
                        <a:lnTo>
                          <a:pt x="166" y="451"/>
                        </a:lnTo>
                        <a:lnTo>
                          <a:pt x="174" y="451"/>
                        </a:lnTo>
                        <a:lnTo>
                          <a:pt x="184" y="449"/>
                        </a:lnTo>
                        <a:lnTo>
                          <a:pt x="192" y="449"/>
                        </a:lnTo>
                        <a:lnTo>
                          <a:pt x="201" y="449"/>
                        </a:lnTo>
                        <a:lnTo>
                          <a:pt x="207" y="449"/>
                        </a:lnTo>
                        <a:lnTo>
                          <a:pt x="214" y="448"/>
                        </a:lnTo>
                        <a:lnTo>
                          <a:pt x="220" y="448"/>
                        </a:lnTo>
                        <a:lnTo>
                          <a:pt x="228" y="446"/>
                        </a:lnTo>
                        <a:lnTo>
                          <a:pt x="238" y="444"/>
                        </a:lnTo>
                        <a:lnTo>
                          <a:pt x="245" y="444"/>
                        </a:lnTo>
                        <a:lnTo>
                          <a:pt x="249" y="442"/>
                        </a:lnTo>
                        <a:lnTo>
                          <a:pt x="256" y="441"/>
                        </a:lnTo>
                        <a:lnTo>
                          <a:pt x="261" y="441"/>
                        </a:lnTo>
                        <a:lnTo>
                          <a:pt x="267" y="439"/>
                        </a:lnTo>
                        <a:lnTo>
                          <a:pt x="274" y="437"/>
                        </a:lnTo>
                        <a:lnTo>
                          <a:pt x="280" y="434"/>
                        </a:lnTo>
                        <a:lnTo>
                          <a:pt x="287" y="432"/>
                        </a:lnTo>
                        <a:lnTo>
                          <a:pt x="292" y="430"/>
                        </a:lnTo>
                        <a:lnTo>
                          <a:pt x="297" y="427"/>
                        </a:lnTo>
                        <a:lnTo>
                          <a:pt x="300" y="425"/>
                        </a:lnTo>
                        <a:lnTo>
                          <a:pt x="303" y="423"/>
                        </a:lnTo>
                        <a:lnTo>
                          <a:pt x="306" y="421"/>
                        </a:lnTo>
                        <a:lnTo>
                          <a:pt x="308" y="418"/>
                        </a:lnTo>
                        <a:lnTo>
                          <a:pt x="310" y="416"/>
                        </a:lnTo>
                        <a:lnTo>
                          <a:pt x="311" y="413"/>
                        </a:lnTo>
                        <a:lnTo>
                          <a:pt x="313" y="411"/>
                        </a:lnTo>
                        <a:lnTo>
                          <a:pt x="313" y="409"/>
                        </a:lnTo>
                        <a:lnTo>
                          <a:pt x="311" y="0"/>
                        </a:lnTo>
                        <a:lnTo>
                          <a:pt x="0" y="0"/>
                        </a:lnTo>
                      </a:path>
                    </a:pathLst>
                  </a:custGeom>
                  <a:solidFill>
                    <a:srgbClr val="A0A0A0"/>
                  </a:solidFill>
                  <a:ln w="12700" cap="rnd" cmpd="sng">
                    <a:solidFill>
                      <a:srgbClr val="404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7259" name="Group 40"/>
                  <p:cNvGrpSpPr>
                    <a:grpSpLocks/>
                  </p:cNvGrpSpPr>
                  <p:nvPr/>
                </p:nvGrpSpPr>
                <p:grpSpPr bwMode="auto">
                  <a:xfrm>
                    <a:off x="521" y="3394"/>
                    <a:ext cx="313" cy="93"/>
                    <a:chOff x="521" y="3394"/>
                    <a:chExt cx="313" cy="93"/>
                  </a:xfrm>
                </p:grpSpPr>
                <p:sp>
                  <p:nvSpPr>
                    <p:cNvPr id="177260" name="Freeform 41"/>
                    <p:cNvSpPr>
                      <a:spLocks/>
                    </p:cNvSpPr>
                    <p:nvPr/>
                  </p:nvSpPr>
                  <p:spPr bwMode="auto">
                    <a:xfrm>
                      <a:off x="521" y="3429"/>
                      <a:ext cx="313" cy="58"/>
                    </a:xfrm>
                    <a:custGeom>
                      <a:avLst/>
                      <a:gdLst>
                        <a:gd name="T0" fmla="*/ 0 w 313"/>
                        <a:gd name="T1" fmla="*/ 17 h 58"/>
                        <a:gd name="T2" fmla="*/ 3 w 313"/>
                        <a:gd name="T3" fmla="*/ 22 h 58"/>
                        <a:gd name="T4" fmla="*/ 8 w 313"/>
                        <a:gd name="T5" fmla="*/ 28 h 58"/>
                        <a:gd name="T6" fmla="*/ 13 w 313"/>
                        <a:gd name="T7" fmla="*/ 31 h 58"/>
                        <a:gd name="T8" fmla="*/ 20 w 313"/>
                        <a:gd name="T9" fmla="*/ 35 h 58"/>
                        <a:gd name="T10" fmla="*/ 26 w 313"/>
                        <a:gd name="T11" fmla="*/ 38 h 58"/>
                        <a:gd name="T12" fmla="*/ 34 w 313"/>
                        <a:gd name="T13" fmla="*/ 41 h 58"/>
                        <a:gd name="T14" fmla="*/ 42 w 313"/>
                        <a:gd name="T15" fmla="*/ 45 h 58"/>
                        <a:gd name="T16" fmla="*/ 52 w 313"/>
                        <a:gd name="T17" fmla="*/ 47 h 58"/>
                        <a:gd name="T18" fmla="*/ 62 w 313"/>
                        <a:gd name="T19" fmla="*/ 48 h 58"/>
                        <a:gd name="T20" fmla="*/ 75 w 313"/>
                        <a:gd name="T21" fmla="*/ 52 h 58"/>
                        <a:gd name="T22" fmla="*/ 86 w 313"/>
                        <a:gd name="T23" fmla="*/ 52 h 58"/>
                        <a:gd name="T24" fmla="*/ 104 w 313"/>
                        <a:gd name="T25" fmla="*/ 55 h 58"/>
                        <a:gd name="T26" fmla="*/ 122 w 313"/>
                        <a:gd name="T27" fmla="*/ 55 h 58"/>
                        <a:gd name="T28" fmla="*/ 138 w 313"/>
                        <a:gd name="T29" fmla="*/ 57 h 58"/>
                        <a:gd name="T30" fmla="*/ 151 w 313"/>
                        <a:gd name="T31" fmla="*/ 57 h 58"/>
                        <a:gd name="T32" fmla="*/ 161 w 313"/>
                        <a:gd name="T33" fmla="*/ 57 h 58"/>
                        <a:gd name="T34" fmla="*/ 174 w 313"/>
                        <a:gd name="T35" fmla="*/ 57 h 58"/>
                        <a:gd name="T36" fmla="*/ 192 w 313"/>
                        <a:gd name="T37" fmla="*/ 55 h 58"/>
                        <a:gd name="T38" fmla="*/ 206 w 313"/>
                        <a:gd name="T39" fmla="*/ 55 h 58"/>
                        <a:gd name="T40" fmla="*/ 219 w 313"/>
                        <a:gd name="T41" fmla="*/ 54 h 58"/>
                        <a:gd name="T42" fmla="*/ 237 w 313"/>
                        <a:gd name="T43" fmla="*/ 52 h 58"/>
                        <a:gd name="T44" fmla="*/ 249 w 313"/>
                        <a:gd name="T45" fmla="*/ 48 h 58"/>
                        <a:gd name="T46" fmla="*/ 260 w 313"/>
                        <a:gd name="T47" fmla="*/ 47 h 58"/>
                        <a:gd name="T48" fmla="*/ 273 w 313"/>
                        <a:gd name="T49" fmla="*/ 43 h 58"/>
                        <a:gd name="T50" fmla="*/ 286 w 313"/>
                        <a:gd name="T51" fmla="*/ 38 h 58"/>
                        <a:gd name="T52" fmla="*/ 296 w 313"/>
                        <a:gd name="T53" fmla="*/ 35 h 58"/>
                        <a:gd name="T54" fmla="*/ 302 w 313"/>
                        <a:gd name="T55" fmla="*/ 29 h 58"/>
                        <a:gd name="T56" fmla="*/ 307 w 313"/>
                        <a:gd name="T57" fmla="*/ 26 h 58"/>
                        <a:gd name="T58" fmla="*/ 310 w 313"/>
                        <a:gd name="T59" fmla="*/ 21 h 58"/>
                        <a:gd name="T60" fmla="*/ 312 w 313"/>
                        <a:gd name="T61" fmla="*/ 17 h 58"/>
                        <a:gd name="T62" fmla="*/ 0 w 313"/>
                        <a:gd name="T63" fmla="*/ 0 h 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13" h="58">
                          <a:moveTo>
                            <a:pt x="0" y="0"/>
                          </a:moveTo>
                          <a:lnTo>
                            <a:pt x="0" y="17"/>
                          </a:lnTo>
                          <a:lnTo>
                            <a:pt x="2" y="21"/>
                          </a:lnTo>
                          <a:lnTo>
                            <a:pt x="3" y="22"/>
                          </a:lnTo>
                          <a:lnTo>
                            <a:pt x="5" y="26"/>
                          </a:lnTo>
                          <a:lnTo>
                            <a:pt x="8" y="28"/>
                          </a:lnTo>
                          <a:lnTo>
                            <a:pt x="11" y="29"/>
                          </a:lnTo>
                          <a:lnTo>
                            <a:pt x="13" y="31"/>
                          </a:lnTo>
                          <a:lnTo>
                            <a:pt x="16" y="33"/>
                          </a:lnTo>
                          <a:lnTo>
                            <a:pt x="20" y="35"/>
                          </a:lnTo>
                          <a:lnTo>
                            <a:pt x="21" y="36"/>
                          </a:lnTo>
                          <a:lnTo>
                            <a:pt x="26" y="38"/>
                          </a:lnTo>
                          <a:lnTo>
                            <a:pt x="29" y="40"/>
                          </a:lnTo>
                          <a:lnTo>
                            <a:pt x="34" y="41"/>
                          </a:lnTo>
                          <a:lnTo>
                            <a:pt x="39" y="43"/>
                          </a:lnTo>
                          <a:lnTo>
                            <a:pt x="42" y="45"/>
                          </a:lnTo>
                          <a:lnTo>
                            <a:pt x="47" y="45"/>
                          </a:lnTo>
                          <a:lnTo>
                            <a:pt x="52" y="47"/>
                          </a:lnTo>
                          <a:lnTo>
                            <a:pt x="57" y="47"/>
                          </a:lnTo>
                          <a:lnTo>
                            <a:pt x="62" y="48"/>
                          </a:lnTo>
                          <a:lnTo>
                            <a:pt x="68" y="50"/>
                          </a:lnTo>
                          <a:lnTo>
                            <a:pt x="75" y="52"/>
                          </a:lnTo>
                          <a:lnTo>
                            <a:pt x="81" y="52"/>
                          </a:lnTo>
                          <a:lnTo>
                            <a:pt x="86" y="52"/>
                          </a:lnTo>
                          <a:lnTo>
                            <a:pt x="94" y="54"/>
                          </a:lnTo>
                          <a:lnTo>
                            <a:pt x="104" y="55"/>
                          </a:lnTo>
                          <a:lnTo>
                            <a:pt x="114" y="55"/>
                          </a:lnTo>
                          <a:lnTo>
                            <a:pt x="122" y="55"/>
                          </a:lnTo>
                          <a:lnTo>
                            <a:pt x="130" y="57"/>
                          </a:lnTo>
                          <a:lnTo>
                            <a:pt x="138" y="57"/>
                          </a:lnTo>
                          <a:lnTo>
                            <a:pt x="146" y="57"/>
                          </a:lnTo>
                          <a:lnTo>
                            <a:pt x="151" y="57"/>
                          </a:lnTo>
                          <a:lnTo>
                            <a:pt x="156" y="57"/>
                          </a:lnTo>
                          <a:lnTo>
                            <a:pt x="161" y="57"/>
                          </a:lnTo>
                          <a:lnTo>
                            <a:pt x="166" y="57"/>
                          </a:lnTo>
                          <a:lnTo>
                            <a:pt x="174" y="57"/>
                          </a:lnTo>
                          <a:lnTo>
                            <a:pt x="184" y="57"/>
                          </a:lnTo>
                          <a:lnTo>
                            <a:pt x="192" y="55"/>
                          </a:lnTo>
                          <a:lnTo>
                            <a:pt x="200" y="55"/>
                          </a:lnTo>
                          <a:lnTo>
                            <a:pt x="206" y="55"/>
                          </a:lnTo>
                          <a:lnTo>
                            <a:pt x="213" y="54"/>
                          </a:lnTo>
                          <a:lnTo>
                            <a:pt x="219" y="54"/>
                          </a:lnTo>
                          <a:lnTo>
                            <a:pt x="228" y="52"/>
                          </a:lnTo>
                          <a:lnTo>
                            <a:pt x="237" y="52"/>
                          </a:lnTo>
                          <a:lnTo>
                            <a:pt x="244" y="50"/>
                          </a:lnTo>
                          <a:lnTo>
                            <a:pt x="249" y="48"/>
                          </a:lnTo>
                          <a:lnTo>
                            <a:pt x="255" y="48"/>
                          </a:lnTo>
                          <a:lnTo>
                            <a:pt x="260" y="47"/>
                          </a:lnTo>
                          <a:lnTo>
                            <a:pt x="267" y="45"/>
                          </a:lnTo>
                          <a:lnTo>
                            <a:pt x="273" y="43"/>
                          </a:lnTo>
                          <a:lnTo>
                            <a:pt x="280" y="41"/>
                          </a:lnTo>
                          <a:lnTo>
                            <a:pt x="286" y="38"/>
                          </a:lnTo>
                          <a:lnTo>
                            <a:pt x="291" y="36"/>
                          </a:lnTo>
                          <a:lnTo>
                            <a:pt x="296" y="35"/>
                          </a:lnTo>
                          <a:lnTo>
                            <a:pt x="299" y="33"/>
                          </a:lnTo>
                          <a:lnTo>
                            <a:pt x="302" y="29"/>
                          </a:lnTo>
                          <a:lnTo>
                            <a:pt x="306" y="28"/>
                          </a:lnTo>
                          <a:lnTo>
                            <a:pt x="307" y="26"/>
                          </a:lnTo>
                          <a:lnTo>
                            <a:pt x="309" y="22"/>
                          </a:lnTo>
                          <a:lnTo>
                            <a:pt x="310" y="21"/>
                          </a:lnTo>
                          <a:lnTo>
                            <a:pt x="312" y="19"/>
                          </a:lnTo>
                          <a:lnTo>
                            <a:pt x="312" y="17"/>
                          </a:lnTo>
                          <a:lnTo>
                            <a:pt x="310" y="0"/>
                          </a:lnTo>
                          <a:lnTo>
                            <a:pt x="0" y="0"/>
                          </a:lnTo>
                        </a:path>
                      </a:pathLst>
                    </a:custGeom>
                    <a:solidFill>
                      <a:srgbClr val="40404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61" name="Oval 42"/>
                    <p:cNvSpPr>
                      <a:spLocks noChangeArrowheads="1"/>
                    </p:cNvSpPr>
                    <p:nvPr/>
                  </p:nvSpPr>
                  <p:spPr bwMode="auto">
                    <a:xfrm>
                      <a:off x="525" y="3394"/>
                      <a:ext cx="304" cy="74"/>
                    </a:xfrm>
                    <a:prstGeom prst="ellipse">
                      <a:avLst/>
                    </a:prstGeom>
                    <a:solidFill>
                      <a:srgbClr val="202020"/>
                    </a:solidFill>
                    <a:ln w="12700">
                      <a:solidFill>
                        <a:srgbClr val="40404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77236" name="Group 43"/>
                <p:cNvGrpSpPr>
                  <a:grpSpLocks/>
                </p:cNvGrpSpPr>
                <p:nvPr/>
              </p:nvGrpSpPr>
              <p:grpSpPr bwMode="auto">
                <a:xfrm>
                  <a:off x="540" y="3481"/>
                  <a:ext cx="277" cy="379"/>
                  <a:chOff x="540" y="3481"/>
                  <a:chExt cx="277" cy="379"/>
                </a:xfrm>
              </p:grpSpPr>
              <p:grpSp>
                <p:nvGrpSpPr>
                  <p:cNvPr id="177237" name="Group 44"/>
                  <p:cNvGrpSpPr>
                    <a:grpSpLocks/>
                  </p:cNvGrpSpPr>
                  <p:nvPr/>
                </p:nvGrpSpPr>
                <p:grpSpPr bwMode="auto">
                  <a:xfrm>
                    <a:off x="540" y="3481"/>
                    <a:ext cx="37" cy="362"/>
                    <a:chOff x="540" y="3481"/>
                    <a:chExt cx="37" cy="362"/>
                  </a:xfrm>
                </p:grpSpPr>
                <p:sp>
                  <p:nvSpPr>
                    <p:cNvPr id="177254" name="Oval 45"/>
                    <p:cNvSpPr>
                      <a:spLocks noChangeArrowheads="1"/>
                    </p:cNvSpPr>
                    <p:nvPr/>
                  </p:nvSpPr>
                  <p:spPr bwMode="auto">
                    <a:xfrm>
                      <a:off x="540" y="3481"/>
                      <a:ext cx="37" cy="39"/>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55" name="Rectangle 46"/>
                    <p:cNvSpPr>
                      <a:spLocks noChangeArrowheads="1"/>
                    </p:cNvSpPr>
                    <p:nvPr/>
                  </p:nvSpPr>
                  <p:spPr bwMode="auto">
                    <a:xfrm>
                      <a:off x="540" y="3499"/>
                      <a:ext cx="37" cy="327"/>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56" name="Oval 47"/>
                    <p:cNvSpPr>
                      <a:spLocks noChangeArrowheads="1"/>
                    </p:cNvSpPr>
                    <p:nvPr/>
                  </p:nvSpPr>
                  <p:spPr bwMode="auto">
                    <a:xfrm>
                      <a:off x="540" y="3803"/>
                      <a:ext cx="37" cy="40"/>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7238" name="Group 48"/>
                  <p:cNvGrpSpPr>
                    <a:grpSpLocks/>
                  </p:cNvGrpSpPr>
                  <p:nvPr/>
                </p:nvGrpSpPr>
                <p:grpSpPr bwMode="auto">
                  <a:xfrm>
                    <a:off x="779" y="3481"/>
                    <a:ext cx="38" cy="362"/>
                    <a:chOff x="779" y="3481"/>
                    <a:chExt cx="38" cy="362"/>
                  </a:xfrm>
                </p:grpSpPr>
                <p:sp>
                  <p:nvSpPr>
                    <p:cNvPr id="177251" name="Oval 49"/>
                    <p:cNvSpPr>
                      <a:spLocks noChangeArrowheads="1"/>
                    </p:cNvSpPr>
                    <p:nvPr/>
                  </p:nvSpPr>
                  <p:spPr bwMode="auto">
                    <a:xfrm>
                      <a:off x="779" y="3481"/>
                      <a:ext cx="38" cy="39"/>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52" name="Rectangle 50"/>
                    <p:cNvSpPr>
                      <a:spLocks noChangeArrowheads="1"/>
                    </p:cNvSpPr>
                    <p:nvPr/>
                  </p:nvSpPr>
                  <p:spPr bwMode="auto">
                    <a:xfrm>
                      <a:off x="779" y="3499"/>
                      <a:ext cx="38" cy="325"/>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53" name="Oval 51"/>
                    <p:cNvSpPr>
                      <a:spLocks noChangeArrowheads="1"/>
                    </p:cNvSpPr>
                    <p:nvPr/>
                  </p:nvSpPr>
                  <p:spPr bwMode="auto">
                    <a:xfrm>
                      <a:off x="779" y="3803"/>
                      <a:ext cx="38" cy="40"/>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7239" name="Group 52"/>
                  <p:cNvGrpSpPr>
                    <a:grpSpLocks/>
                  </p:cNvGrpSpPr>
                  <p:nvPr/>
                </p:nvGrpSpPr>
                <p:grpSpPr bwMode="auto">
                  <a:xfrm>
                    <a:off x="719" y="3492"/>
                    <a:ext cx="38" cy="361"/>
                    <a:chOff x="719" y="3492"/>
                    <a:chExt cx="38" cy="361"/>
                  </a:xfrm>
                </p:grpSpPr>
                <p:sp>
                  <p:nvSpPr>
                    <p:cNvPr id="177248" name="Oval 53"/>
                    <p:cNvSpPr>
                      <a:spLocks noChangeArrowheads="1"/>
                    </p:cNvSpPr>
                    <p:nvPr/>
                  </p:nvSpPr>
                  <p:spPr bwMode="auto">
                    <a:xfrm>
                      <a:off x="719" y="3492"/>
                      <a:ext cx="38" cy="38"/>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49" name="Rectangle 54"/>
                    <p:cNvSpPr>
                      <a:spLocks noChangeArrowheads="1"/>
                    </p:cNvSpPr>
                    <p:nvPr/>
                  </p:nvSpPr>
                  <p:spPr bwMode="auto">
                    <a:xfrm>
                      <a:off x="719" y="3509"/>
                      <a:ext cx="38" cy="325"/>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50" name="Oval 55"/>
                    <p:cNvSpPr>
                      <a:spLocks noChangeArrowheads="1"/>
                    </p:cNvSpPr>
                    <p:nvPr/>
                  </p:nvSpPr>
                  <p:spPr bwMode="auto">
                    <a:xfrm>
                      <a:off x="719" y="3816"/>
                      <a:ext cx="38" cy="37"/>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7240" name="Group 56"/>
                  <p:cNvGrpSpPr>
                    <a:grpSpLocks/>
                  </p:cNvGrpSpPr>
                  <p:nvPr/>
                </p:nvGrpSpPr>
                <p:grpSpPr bwMode="auto">
                  <a:xfrm>
                    <a:off x="598" y="3492"/>
                    <a:ext cx="38" cy="361"/>
                    <a:chOff x="598" y="3492"/>
                    <a:chExt cx="38" cy="361"/>
                  </a:xfrm>
                </p:grpSpPr>
                <p:sp>
                  <p:nvSpPr>
                    <p:cNvPr id="177245" name="Oval 57"/>
                    <p:cNvSpPr>
                      <a:spLocks noChangeArrowheads="1"/>
                    </p:cNvSpPr>
                    <p:nvPr/>
                  </p:nvSpPr>
                  <p:spPr bwMode="auto">
                    <a:xfrm>
                      <a:off x="598" y="3492"/>
                      <a:ext cx="38" cy="38"/>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46" name="Rectangle 58"/>
                    <p:cNvSpPr>
                      <a:spLocks noChangeArrowheads="1"/>
                    </p:cNvSpPr>
                    <p:nvPr/>
                  </p:nvSpPr>
                  <p:spPr bwMode="auto">
                    <a:xfrm>
                      <a:off x="598" y="3509"/>
                      <a:ext cx="38" cy="325"/>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47" name="Oval 59"/>
                    <p:cNvSpPr>
                      <a:spLocks noChangeArrowheads="1"/>
                    </p:cNvSpPr>
                    <p:nvPr/>
                  </p:nvSpPr>
                  <p:spPr bwMode="auto">
                    <a:xfrm>
                      <a:off x="598" y="3816"/>
                      <a:ext cx="38" cy="37"/>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7241" name="Group 60"/>
                  <p:cNvGrpSpPr>
                    <a:grpSpLocks/>
                  </p:cNvGrpSpPr>
                  <p:nvPr/>
                </p:nvGrpSpPr>
                <p:grpSpPr bwMode="auto">
                  <a:xfrm>
                    <a:off x="658" y="3498"/>
                    <a:ext cx="38" cy="362"/>
                    <a:chOff x="658" y="3498"/>
                    <a:chExt cx="38" cy="362"/>
                  </a:xfrm>
                </p:grpSpPr>
                <p:sp>
                  <p:nvSpPr>
                    <p:cNvPr id="177242" name="Oval 61"/>
                    <p:cNvSpPr>
                      <a:spLocks noChangeArrowheads="1"/>
                    </p:cNvSpPr>
                    <p:nvPr/>
                  </p:nvSpPr>
                  <p:spPr bwMode="auto">
                    <a:xfrm>
                      <a:off x="658" y="3498"/>
                      <a:ext cx="38" cy="37"/>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43" name="Rectangle 62"/>
                    <p:cNvSpPr>
                      <a:spLocks noChangeArrowheads="1"/>
                    </p:cNvSpPr>
                    <p:nvPr/>
                  </p:nvSpPr>
                  <p:spPr bwMode="auto">
                    <a:xfrm>
                      <a:off x="658" y="3515"/>
                      <a:ext cx="38" cy="324"/>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44" name="Oval 63"/>
                    <p:cNvSpPr>
                      <a:spLocks noChangeArrowheads="1"/>
                    </p:cNvSpPr>
                    <p:nvPr/>
                  </p:nvSpPr>
                  <p:spPr bwMode="auto">
                    <a:xfrm>
                      <a:off x="658" y="3820"/>
                      <a:ext cx="38" cy="40"/>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177205" name="Group 64"/>
              <p:cNvGrpSpPr>
                <a:grpSpLocks/>
              </p:cNvGrpSpPr>
              <p:nvPr/>
            </p:nvGrpSpPr>
            <p:grpSpPr bwMode="auto">
              <a:xfrm>
                <a:off x="583" y="3070"/>
                <a:ext cx="307" cy="418"/>
                <a:chOff x="583" y="3070"/>
                <a:chExt cx="307" cy="418"/>
              </a:xfrm>
            </p:grpSpPr>
            <p:sp>
              <p:nvSpPr>
                <p:cNvPr id="177223" name="Oval 65"/>
                <p:cNvSpPr>
                  <a:spLocks noChangeArrowheads="1"/>
                </p:cNvSpPr>
                <p:nvPr/>
              </p:nvSpPr>
              <p:spPr bwMode="auto">
                <a:xfrm>
                  <a:off x="593" y="3206"/>
                  <a:ext cx="90" cy="8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4" name="Oval 66"/>
                <p:cNvSpPr>
                  <a:spLocks noChangeArrowheads="1"/>
                </p:cNvSpPr>
                <p:nvPr/>
              </p:nvSpPr>
              <p:spPr bwMode="auto">
                <a:xfrm>
                  <a:off x="583" y="3294"/>
                  <a:ext cx="70" cy="6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5" name="Oval 67"/>
                <p:cNvSpPr>
                  <a:spLocks noChangeArrowheads="1"/>
                </p:cNvSpPr>
                <p:nvPr/>
              </p:nvSpPr>
              <p:spPr bwMode="auto">
                <a:xfrm>
                  <a:off x="671" y="3370"/>
                  <a:ext cx="121" cy="11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6" name="Oval 68"/>
                <p:cNvSpPr>
                  <a:spLocks noChangeArrowheads="1"/>
                </p:cNvSpPr>
                <p:nvPr/>
              </p:nvSpPr>
              <p:spPr bwMode="auto">
                <a:xfrm>
                  <a:off x="730" y="3119"/>
                  <a:ext cx="141" cy="13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7" name="Oval 69"/>
                <p:cNvSpPr>
                  <a:spLocks noChangeArrowheads="1"/>
                </p:cNvSpPr>
                <p:nvPr/>
              </p:nvSpPr>
              <p:spPr bwMode="auto">
                <a:xfrm>
                  <a:off x="750" y="3333"/>
                  <a:ext cx="102" cy="9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8" name="Oval 70"/>
                <p:cNvSpPr>
                  <a:spLocks noChangeArrowheads="1"/>
                </p:cNvSpPr>
                <p:nvPr/>
              </p:nvSpPr>
              <p:spPr bwMode="auto">
                <a:xfrm>
                  <a:off x="760" y="3079"/>
                  <a:ext cx="71" cy="69"/>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9" name="Oval 71"/>
                <p:cNvSpPr>
                  <a:spLocks noChangeArrowheads="1"/>
                </p:cNvSpPr>
                <p:nvPr/>
              </p:nvSpPr>
              <p:spPr bwMode="auto">
                <a:xfrm>
                  <a:off x="692" y="3070"/>
                  <a:ext cx="70" cy="6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0" name="Oval 72"/>
                <p:cNvSpPr>
                  <a:spLocks noChangeArrowheads="1"/>
                </p:cNvSpPr>
                <p:nvPr/>
              </p:nvSpPr>
              <p:spPr bwMode="auto">
                <a:xfrm>
                  <a:off x="612" y="3108"/>
                  <a:ext cx="120" cy="11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1" name="Oval 73"/>
                <p:cNvSpPr>
                  <a:spLocks noChangeArrowheads="1"/>
                </p:cNvSpPr>
                <p:nvPr/>
              </p:nvSpPr>
              <p:spPr bwMode="auto">
                <a:xfrm>
                  <a:off x="771" y="3225"/>
                  <a:ext cx="119" cy="11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2" name="Oval 74"/>
                <p:cNvSpPr>
                  <a:spLocks noChangeArrowheads="1"/>
                </p:cNvSpPr>
                <p:nvPr/>
              </p:nvSpPr>
              <p:spPr bwMode="auto">
                <a:xfrm>
                  <a:off x="621" y="3390"/>
                  <a:ext cx="92" cy="8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3" name="Oval 75"/>
                <p:cNvSpPr>
                  <a:spLocks noChangeArrowheads="1"/>
                </p:cNvSpPr>
                <p:nvPr/>
              </p:nvSpPr>
              <p:spPr bwMode="auto">
                <a:xfrm>
                  <a:off x="583" y="3361"/>
                  <a:ext cx="80" cy="7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4" name="Freeform 76"/>
                <p:cNvSpPr>
                  <a:spLocks/>
                </p:cNvSpPr>
                <p:nvPr/>
              </p:nvSpPr>
              <p:spPr bwMode="auto">
                <a:xfrm>
                  <a:off x="601" y="3098"/>
                  <a:ext cx="256" cy="374"/>
                </a:xfrm>
                <a:custGeom>
                  <a:avLst/>
                  <a:gdLst>
                    <a:gd name="T0" fmla="*/ 26 w 256"/>
                    <a:gd name="T1" fmla="*/ 115 h 374"/>
                    <a:gd name="T2" fmla="*/ 7 w 256"/>
                    <a:gd name="T3" fmla="*/ 131 h 374"/>
                    <a:gd name="T4" fmla="*/ 8 w 256"/>
                    <a:gd name="T5" fmla="*/ 200 h 374"/>
                    <a:gd name="T6" fmla="*/ 0 w 256"/>
                    <a:gd name="T7" fmla="*/ 250 h 374"/>
                    <a:gd name="T8" fmla="*/ 30 w 256"/>
                    <a:gd name="T9" fmla="*/ 311 h 374"/>
                    <a:gd name="T10" fmla="*/ 22 w 256"/>
                    <a:gd name="T11" fmla="*/ 343 h 374"/>
                    <a:gd name="T12" fmla="*/ 26 w 256"/>
                    <a:gd name="T13" fmla="*/ 360 h 374"/>
                    <a:gd name="T14" fmla="*/ 100 w 256"/>
                    <a:gd name="T15" fmla="*/ 364 h 374"/>
                    <a:gd name="T16" fmla="*/ 113 w 256"/>
                    <a:gd name="T17" fmla="*/ 373 h 374"/>
                    <a:gd name="T18" fmla="*/ 173 w 256"/>
                    <a:gd name="T19" fmla="*/ 344 h 374"/>
                    <a:gd name="T20" fmla="*/ 131 w 256"/>
                    <a:gd name="T21" fmla="*/ 313 h 374"/>
                    <a:gd name="T22" fmla="*/ 152 w 256"/>
                    <a:gd name="T23" fmla="*/ 305 h 374"/>
                    <a:gd name="T24" fmla="*/ 233 w 256"/>
                    <a:gd name="T25" fmla="*/ 261 h 374"/>
                    <a:gd name="T26" fmla="*/ 255 w 256"/>
                    <a:gd name="T27" fmla="*/ 112 h 374"/>
                    <a:gd name="T28" fmla="*/ 239 w 256"/>
                    <a:gd name="T29" fmla="*/ 37 h 374"/>
                    <a:gd name="T30" fmla="*/ 189 w 256"/>
                    <a:gd name="T31" fmla="*/ 12 h 374"/>
                    <a:gd name="T32" fmla="*/ 138 w 256"/>
                    <a:gd name="T33" fmla="*/ 12 h 374"/>
                    <a:gd name="T34" fmla="*/ 95 w 256"/>
                    <a:gd name="T35" fmla="*/ 0 h 374"/>
                    <a:gd name="T36" fmla="*/ 26 w 256"/>
                    <a:gd name="T37" fmla="*/ 115 h 3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6" h="374">
                      <a:moveTo>
                        <a:pt x="26" y="115"/>
                      </a:moveTo>
                      <a:lnTo>
                        <a:pt x="7" y="131"/>
                      </a:lnTo>
                      <a:lnTo>
                        <a:pt x="8" y="200"/>
                      </a:lnTo>
                      <a:lnTo>
                        <a:pt x="0" y="250"/>
                      </a:lnTo>
                      <a:lnTo>
                        <a:pt x="30" y="311"/>
                      </a:lnTo>
                      <a:lnTo>
                        <a:pt x="22" y="343"/>
                      </a:lnTo>
                      <a:lnTo>
                        <a:pt x="26" y="360"/>
                      </a:lnTo>
                      <a:lnTo>
                        <a:pt x="100" y="364"/>
                      </a:lnTo>
                      <a:lnTo>
                        <a:pt x="113" y="373"/>
                      </a:lnTo>
                      <a:lnTo>
                        <a:pt x="173" y="344"/>
                      </a:lnTo>
                      <a:lnTo>
                        <a:pt x="131" y="313"/>
                      </a:lnTo>
                      <a:lnTo>
                        <a:pt x="152" y="305"/>
                      </a:lnTo>
                      <a:lnTo>
                        <a:pt x="233" y="261"/>
                      </a:lnTo>
                      <a:lnTo>
                        <a:pt x="255" y="112"/>
                      </a:lnTo>
                      <a:lnTo>
                        <a:pt x="239" y="37"/>
                      </a:lnTo>
                      <a:lnTo>
                        <a:pt x="189" y="12"/>
                      </a:lnTo>
                      <a:lnTo>
                        <a:pt x="138" y="12"/>
                      </a:lnTo>
                      <a:lnTo>
                        <a:pt x="95" y="0"/>
                      </a:lnTo>
                      <a:lnTo>
                        <a:pt x="26" y="11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77206" name="Group 77"/>
              <p:cNvGrpSpPr>
                <a:grpSpLocks/>
              </p:cNvGrpSpPr>
              <p:nvPr/>
            </p:nvGrpSpPr>
            <p:grpSpPr bwMode="auto">
              <a:xfrm>
                <a:off x="465" y="3064"/>
                <a:ext cx="307" cy="418"/>
                <a:chOff x="465" y="3064"/>
                <a:chExt cx="307" cy="418"/>
              </a:xfrm>
            </p:grpSpPr>
            <p:sp>
              <p:nvSpPr>
                <p:cNvPr id="177211" name="Oval 78"/>
                <p:cNvSpPr>
                  <a:spLocks noChangeArrowheads="1"/>
                </p:cNvSpPr>
                <p:nvPr/>
              </p:nvSpPr>
              <p:spPr bwMode="auto">
                <a:xfrm>
                  <a:off x="672" y="3200"/>
                  <a:ext cx="90" cy="8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2" name="Oval 79"/>
                <p:cNvSpPr>
                  <a:spLocks noChangeArrowheads="1"/>
                </p:cNvSpPr>
                <p:nvPr/>
              </p:nvSpPr>
              <p:spPr bwMode="auto">
                <a:xfrm>
                  <a:off x="702" y="3288"/>
                  <a:ext cx="70" cy="6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3" name="Oval 80"/>
                <p:cNvSpPr>
                  <a:spLocks noChangeArrowheads="1"/>
                </p:cNvSpPr>
                <p:nvPr/>
              </p:nvSpPr>
              <p:spPr bwMode="auto">
                <a:xfrm>
                  <a:off x="563" y="3364"/>
                  <a:ext cx="121" cy="11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4" name="Oval 81"/>
                <p:cNvSpPr>
                  <a:spLocks noChangeArrowheads="1"/>
                </p:cNvSpPr>
                <p:nvPr/>
              </p:nvSpPr>
              <p:spPr bwMode="auto">
                <a:xfrm>
                  <a:off x="483" y="3114"/>
                  <a:ext cx="142" cy="135"/>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5" name="Oval 82"/>
                <p:cNvSpPr>
                  <a:spLocks noChangeArrowheads="1"/>
                </p:cNvSpPr>
                <p:nvPr/>
              </p:nvSpPr>
              <p:spPr bwMode="auto">
                <a:xfrm>
                  <a:off x="503" y="3327"/>
                  <a:ext cx="102" cy="9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6" name="Oval 83"/>
                <p:cNvSpPr>
                  <a:spLocks noChangeArrowheads="1"/>
                </p:cNvSpPr>
                <p:nvPr/>
              </p:nvSpPr>
              <p:spPr bwMode="auto">
                <a:xfrm>
                  <a:off x="524" y="3074"/>
                  <a:ext cx="70" cy="6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7" name="Oval 84"/>
                <p:cNvSpPr>
                  <a:spLocks noChangeArrowheads="1"/>
                </p:cNvSpPr>
                <p:nvPr/>
              </p:nvSpPr>
              <p:spPr bwMode="auto">
                <a:xfrm>
                  <a:off x="593" y="3064"/>
                  <a:ext cx="70" cy="70"/>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8" name="Oval 85"/>
                <p:cNvSpPr>
                  <a:spLocks noChangeArrowheads="1"/>
                </p:cNvSpPr>
                <p:nvPr/>
              </p:nvSpPr>
              <p:spPr bwMode="auto">
                <a:xfrm>
                  <a:off x="623" y="3103"/>
                  <a:ext cx="120" cy="11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9" name="Oval 86"/>
                <p:cNvSpPr>
                  <a:spLocks noChangeArrowheads="1"/>
                </p:cNvSpPr>
                <p:nvPr/>
              </p:nvSpPr>
              <p:spPr bwMode="auto">
                <a:xfrm>
                  <a:off x="465" y="3220"/>
                  <a:ext cx="119" cy="11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0" name="Oval 87"/>
                <p:cNvSpPr>
                  <a:spLocks noChangeArrowheads="1"/>
                </p:cNvSpPr>
                <p:nvPr/>
              </p:nvSpPr>
              <p:spPr bwMode="auto">
                <a:xfrm>
                  <a:off x="642" y="3384"/>
                  <a:ext cx="92" cy="89"/>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1" name="Oval 88"/>
                <p:cNvSpPr>
                  <a:spLocks noChangeArrowheads="1"/>
                </p:cNvSpPr>
                <p:nvPr/>
              </p:nvSpPr>
              <p:spPr bwMode="auto">
                <a:xfrm>
                  <a:off x="692" y="3356"/>
                  <a:ext cx="80" cy="7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2" name="Freeform 89"/>
                <p:cNvSpPr>
                  <a:spLocks/>
                </p:cNvSpPr>
                <p:nvPr/>
              </p:nvSpPr>
              <p:spPr bwMode="auto">
                <a:xfrm>
                  <a:off x="499" y="3093"/>
                  <a:ext cx="256" cy="373"/>
                </a:xfrm>
                <a:custGeom>
                  <a:avLst/>
                  <a:gdLst>
                    <a:gd name="T0" fmla="*/ 229 w 256"/>
                    <a:gd name="T1" fmla="*/ 115 h 373"/>
                    <a:gd name="T2" fmla="*/ 248 w 256"/>
                    <a:gd name="T3" fmla="*/ 130 h 373"/>
                    <a:gd name="T4" fmla="*/ 247 w 256"/>
                    <a:gd name="T5" fmla="*/ 200 h 373"/>
                    <a:gd name="T6" fmla="*/ 255 w 256"/>
                    <a:gd name="T7" fmla="*/ 249 h 373"/>
                    <a:gd name="T8" fmla="*/ 225 w 256"/>
                    <a:gd name="T9" fmla="*/ 310 h 373"/>
                    <a:gd name="T10" fmla="*/ 233 w 256"/>
                    <a:gd name="T11" fmla="*/ 342 h 373"/>
                    <a:gd name="T12" fmla="*/ 229 w 256"/>
                    <a:gd name="T13" fmla="*/ 359 h 373"/>
                    <a:gd name="T14" fmla="*/ 155 w 256"/>
                    <a:gd name="T15" fmla="*/ 363 h 373"/>
                    <a:gd name="T16" fmla="*/ 142 w 256"/>
                    <a:gd name="T17" fmla="*/ 372 h 373"/>
                    <a:gd name="T18" fmla="*/ 82 w 256"/>
                    <a:gd name="T19" fmla="*/ 343 h 373"/>
                    <a:gd name="T20" fmla="*/ 124 w 256"/>
                    <a:gd name="T21" fmla="*/ 312 h 373"/>
                    <a:gd name="T22" fmla="*/ 103 w 256"/>
                    <a:gd name="T23" fmla="*/ 304 h 373"/>
                    <a:gd name="T24" fmla="*/ 22 w 256"/>
                    <a:gd name="T25" fmla="*/ 260 h 373"/>
                    <a:gd name="T26" fmla="*/ 0 w 256"/>
                    <a:gd name="T27" fmla="*/ 112 h 373"/>
                    <a:gd name="T28" fmla="*/ 16 w 256"/>
                    <a:gd name="T29" fmla="*/ 37 h 373"/>
                    <a:gd name="T30" fmla="*/ 66 w 256"/>
                    <a:gd name="T31" fmla="*/ 12 h 373"/>
                    <a:gd name="T32" fmla="*/ 117 w 256"/>
                    <a:gd name="T33" fmla="*/ 12 h 373"/>
                    <a:gd name="T34" fmla="*/ 160 w 256"/>
                    <a:gd name="T35" fmla="*/ 0 h 373"/>
                    <a:gd name="T36" fmla="*/ 229 w 256"/>
                    <a:gd name="T37" fmla="*/ 115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6" h="373">
                      <a:moveTo>
                        <a:pt x="229" y="115"/>
                      </a:moveTo>
                      <a:lnTo>
                        <a:pt x="248" y="130"/>
                      </a:lnTo>
                      <a:lnTo>
                        <a:pt x="247" y="200"/>
                      </a:lnTo>
                      <a:lnTo>
                        <a:pt x="255" y="249"/>
                      </a:lnTo>
                      <a:lnTo>
                        <a:pt x="225" y="310"/>
                      </a:lnTo>
                      <a:lnTo>
                        <a:pt x="233" y="342"/>
                      </a:lnTo>
                      <a:lnTo>
                        <a:pt x="229" y="359"/>
                      </a:lnTo>
                      <a:lnTo>
                        <a:pt x="155" y="363"/>
                      </a:lnTo>
                      <a:lnTo>
                        <a:pt x="142" y="372"/>
                      </a:lnTo>
                      <a:lnTo>
                        <a:pt x="82" y="343"/>
                      </a:lnTo>
                      <a:lnTo>
                        <a:pt x="124" y="312"/>
                      </a:lnTo>
                      <a:lnTo>
                        <a:pt x="103" y="304"/>
                      </a:lnTo>
                      <a:lnTo>
                        <a:pt x="22" y="260"/>
                      </a:lnTo>
                      <a:lnTo>
                        <a:pt x="0" y="112"/>
                      </a:lnTo>
                      <a:lnTo>
                        <a:pt x="16" y="37"/>
                      </a:lnTo>
                      <a:lnTo>
                        <a:pt x="66" y="12"/>
                      </a:lnTo>
                      <a:lnTo>
                        <a:pt x="117" y="12"/>
                      </a:lnTo>
                      <a:lnTo>
                        <a:pt x="160" y="0"/>
                      </a:lnTo>
                      <a:lnTo>
                        <a:pt x="229" y="11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7207" name="Arc 90"/>
              <p:cNvSpPr>
                <a:spLocks/>
              </p:cNvSpPr>
              <p:nvPr/>
            </p:nvSpPr>
            <p:spPr bwMode="auto">
              <a:xfrm>
                <a:off x="792" y="3280"/>
                <a:ext cx="173" cy="1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599"/>
                    </a:moveTo>
                    <a:cubicBezTo>
                      <a:pt x="0" y="9719"/>
                      <a:pt x="9594" y="69"/>
                      <a:pt x="21475" y="0"/>
                    </a:cubicBezTo>
                  </a:path>
                  <a:path w="21600" h="21600" stroke="0" extrusionOk="0">
                    <a:moveTo>
                      <a:pt x="0" y="21599"/>
                    </a:moveTo>
                    <a:cubicBezTo>
                      <a:pt x="0" y="9719"/>
                      <a:pt x="9594" y="69"/>
                      <a:pt x="21475" y="0"/>
                    </a:cubicBezTo>
                    <a:lnTo>
                      <a:pt x="21600" y="21600"/>
                    </a:lnTo>
                    <a:lnTo>
                      <a:pt x="0" y="21599"/>
                    </a:lnTo>
                    <a:close/>
                  </a:path>
                </a:pathLst>
              </a:custGeom>
              <a:noFill/>
              <a:ln w="25400" cap="rnd">
                <a:solidFill>
                  <a:schemeClr val="tx1"/>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8" name="Arc 91"/>
              <p:cNvSpPr>
                <a:spLocks/>
              </p:cNvSpPr>
              <p:nvPr/>
            </p:nvSpPr>
            <p:spPr bwMode="auto">
              <a:xfrm>
                <a:off x="410" y="3324"/>
                <a:ext cx="189" cy="15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9" name="Arc 92"/>
              <p:cNvSpPr>
                <a:spLocks/>
              </p:cNvSpPr>
              <p:nvPr/>
            </p:nvSpPr>
            <p:spPr bwMode="auto">
              <a:xfrm>
                <a:off x="670" y="3170"/>
                <a:ext cx="173" cy="27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599"/>
                    </a:moveTo>
                    <a:cubicBezTo>
                      <a:pt x="0" y="9719"/>
                      <a:pt x="9594" y="69"/>
                      <a:pt x="21475" y="0"/>
                    </a:cubicBezTo>
                  </a:path>
                  <a:path w="21600" h="21600" stroke="0" extrusionOk="0">
                    <a:moveTo>
                      <a:pt x="0" y="21599"/>
                    </a:moveTo>
                    <a:cubicBezTo>
                      <a:pt x="0" y="9719"/>
                      <a:pt x="9594" y="69"/>
                      <a:pt x="21475" y="0"/>
                    </a:cubicBezTo>
                    <a:lnTo>
                      <a:pt x="21600" y="21600"/>
                    </a:lnTo>
                    <a:lnTo>
                      <a:pt x="0" y="21599"/>
                    </a:lnTo>
                    <a:close/>
                  </a:path>
                </a:pathLst>
              </a:custGeom>
              <a:noFill/>
              <a:ln w="25400" cap="rnd">
                <a:solidFill>
                  <a:schemeClr val="tx1"/>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0" name="Arc 93"/>
              <p:cNvSpPr>
                <a:spLocks/>
              </p:cNvSpPr>
              <p:nvPr/>
            </p:nvSpPr>
            <p:spPr bwMode="auto">
              <a:xfrm>
                <a:off x="417" y="3029"/>
                <a:ext cx="242" cy="46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7182" name="Arc 94"/>
            <p:cNvSpPr>
              <a:spLocks/>
            </p:cNvSpPr>
            <p:nvPr/>
          </p:nvSpPr>
          <p:spPr bwMode="auto">
            <a:xfrm>
              <a:off x="748" y="3788"/>
              <a:ext cx="339" cy="158"/>
            </a:xfrm>
            <a:custGeom>
              <a:avLst/>
              <a:gdLst>
                <a:gd name="T0" fmla="*/ 0 w 21600"/>
                <a:gd name="T1" fmla="*/ 0 h 21737"/>
                <a:gd name="T2" fmla="*/ 0 w 21600"/>
                <a:gd name="T3" fmla="*/ 0 h 21737"/>
                <a:gd name="T4" fmla="*/ 0 w 21600"/>
                <a:gd name="T5" fmla="*/ 0 h 21737"/>
                <a:gd name="T6" fmla="*/ 0 60000 65536"/>
                <a:gd name="T7" fmla="*/ 0 60000 65536"/>
                <a:gd name="T8" fmla="*/ 0 60000 65536"/>
              </a:gdLst>
              <a:ahLst/>
              <a:cxnLst>
                <a:cxn ang="T6">
                  <a:pos x="T0" y="T1"/>
                </a:cxn>
                <a:cxn ang="T7">
                  <a:pos x="T2" y="T3"/>
                </a:cxn>
                <a:cxn ang="T8">
                  <a:pos x="T4" y="T5"/>
                </a:cxn>
              </a:cxnLst>
              <a:rect l="0" t="0" r="r" b="b"/>
              <a:pathLst>
                <a:path w="21600" h="21737" fill="none" extrusionOk="0">
                  <a:moveTo>
                    <a:pt x="21599" y="0"/>
                  </a:moveTo>
                  <a:cubicBezTo>
                    <a:pt x="21599" y="45"/>
                    <a:pt x="21600" y="91"/>
                    <a:pt x="21600" y="137"/>
                  </a:cubicBezTo>
                  <a:cubicBezTo>
                    <a:pt x="21600" y="12066"/>
                    <a:pt x="11929" y="21736"/>
                    <a:pt x="0" y="21737"/>
                  </a:cubicBezTo>
                </a:path>
                <a:path w="21600" h="21737" stroke="0" extrusionOk="0">
                  <a:moveTo>
                    <a:pt x="21599" y="0"/>
                  </a:moveTo>
                  <a:cubicBezTo>
                    <a:pt x="21599" y="45"/>
                    <a:pt x="21600" y="91"/>
                    <a:pt x="21600" y="137"/>
                  </a:cubicBezTo>
                  <a:cubicBezTo>
                    <a:pt x="21600" y="12066"/>
                    <a:pt x="11929" y="21736"/>
                    <a:pt x="0" y="21737"/>
                  </a:cubicBezTo>
                  <a:lnTo>
                    <a:pt x="0" y="137"/>
                  </a:lnTo>
                  <a:lnTo>
                    <a:pt x="21599" y="0"/>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7183" name="Group 95"/>
            <p:cNvGrpSpPr>
              <a:grpSpLocks/>
            </p:cNvGrpSpPr>
            <p:nvPr/>
          </p:nvGrpSpPr>
          <p:grpSpPr bwMode="auto">
            <a:xfrm>
              <a:off x="1814" y="1195"/>
              <a:ext cx="686" cy="703"/>
              <a:chOff x="1814" y="1195"/>
              <a:chExt cx="686" cy="703"/>
            </a:xfrm>
          </p:grpSpPr>
          <p:sp>
            <p:nvSpPr>
              <p:cNvPr id="177195" name="Freeform 96"/>
              <p:cNvSpPr>
                <a:spLocks/>
              </p:cNvSpPr>
              <p:nvPr/>
            </p:nvSpPr>
            <p:spPr bwMode="auto">
              <a:xfrm>
                <a:off x="1814" y="1195"/>
                <a:ext cx="526" cy="646"/>
              </a:xfrm>
              <a:custGeom>
                <a:avLst/>
                <a:gdLst>
                  <a:gd name="T0" fmla="*/ 0 w 526"/>
                  <a:gd name="T1" fmla="*/ 67 h 646"/>
                  <a:gd name="T2" fmla="*/ 475 w 526"/>
                  <a:gd name="T3" fmla="*/ 3 h 646"/>
                  <a:gd name="T4" fmla="*/ 490 w 526"/>
                  <a:gd name="T5" fmla="*/ 0 h 646"/>
                  <a:gd name="T6" fmla="*/ 500 w 526"/>
                  <a:gd name="T7" fmla="*/ 0 h 646"/>
                  <a:gd name="T8" fmla="*/ 511 w 526"/>
                  <a:gd name="T9" fmla="*/ 3 h 646"/>
                  <a:gd name="T10" fmla="*/ 515 w 526"/>
                  <a:gd name="T11" fmla="*/ 6 h 646"/>
                  <a:gd name="T12" fmla="*/ 522 w 526"/>
                  <a:gd name="T13" fmla="*/ 9 h 646"/>
                  <a:gd name="T14" fmla="*/ 522 w 526"/>
                  <a:gd name="T15" fmla="*/ 15 h 646"/>
                  <a:gd name="T16" fmla="*/ 525 w 526"/>
                  <a:gd name="T17" fmla="*/ 18 h 646"/>
                  <a:gd name="T18" fmla="*/ 525 w 526"/>
                  <a:gd name="T19" fmla="*/ 27 h 646"/>
                  <a:gd name="T20" fmla="*/ 525 w 526"/>
                  <a:gd name="T21" fmla="*/ 52 h 646"/>
                  <a:gd name="T22" fmla="*/ 525 w 526"/>
                  <a:gd name="T23" fmla="*/ 560 h 646"/>
                  <a:gd name="T24" fmla="*/ 0 w 526"/>
                  <a:gd name="T25" fmla="*/ 645 h 646"/>
                  <a:gd name="T26" fmla="*/ 0 w 526"/>
                  <a:gd name="T27" fmla="*/ 67 h 6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6" h="646">
                    <a:moveTo>
                      <a:pt x="0" y="67"/>
                    </a:moveTo>
                    <a:lnTo>
                      <a:pt x="475" y="3"/>
                    </a:lnTo>
                    <a:lnTo>
                      <a:pt x="490" y="0"/>
                    </a:lnTo>
                    <a:lnTo>
                      <a:pt x="500" y="0"/>
                    </a:lnTo>
                    <a:lnTo>
                      <a:pt x="511" y="3"/>
                    </a:lnTo>
                    <a:lnTo>
                      <a:pt x="515" y="6"/>
                    </a:lnTo>
                    <a:lnTo>
                      <a:pt x="522" y="9"/>
                    </a:lnTo>
                    <a:lnTo>
                      <a:pt x="522" y="15"/>
                    </a:lnTo>
                    <a:lnTo>
                      <a:pt x="525" y="18"/>
                    </a:lnTo>
                    <a:lnTo>
                      <a:pt x="525" y="27"/>
                    </a:lnTo>
                    <a:lnTo>
                      <a:pt x="525" y="52"/>
                    </a:lnTo>
                    <a:lnTo>
                      <a:pt x="525" y="560"/>
                    </a:lnTo>
                    <a:lnTo>
                      <a:pt x="0" y="645"/>
                    </a:lnTo>
                    <a:lnTo>
                      <a:pt x="0" y="67"/>
                    </a:lnTo>
                  </a:path>
                </a:pathLst>
              </a:custGeom>
              <a:solidFill>
                <a:srgbClr val="FDA4B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196" name="Freeform 97"/>
              <p:cNvSpPr>
                <a:spLocks/>
              </p:cNvSpPr>
              <p:nvPr/>
            </p:nvSpPr>
            <p:spPr bwMode="auto">
              <a:xfrm>
                <a:off x="1929" y="1233"/>
                <a:ext cx="477" cy="665"/>
              </a:xfrm>
              <a:custGeom>
                <a:avLst/>
                <a:gdLst>
                  <a:gd name="T0" fmla="*/ 0 w 477"/>
                  <a:gd name="T1" fmla="*/ 89 h 665"/>
                  <a:gd name="T2" fmla="*/ 0 w 477"/>
                  <a:gd name="T3" fmla="*/ 664 h 665"/>
                  <a:gd name="T4" fmla="*/ 444 w 477"/>
                  <a:gd name="T5" fmla="*/ 560 h 665"/>
                  <a:gd name="T6" fmla="*/ 455 w 477"/>
                  <a:gd name="T7" fmla="*/ 557 h 665"/>
                  <a:gd name="T8" fmla="*/ 465 w 477"/>
                  <a:gd name="T9" fmla="*/ 554 h 665"/>
                  <a:gd name="T10" fmla="*/ 472 w 477"/>
                  <a:gd name="T11" fmla="*/ 551 h 665"/>
                  <a:gd name="T12" fmla="*/ 476 w 477"/>
                  <a:gd name="T13" fmla="*/ 548 h 665"/>
                  <a:gd name="T14" fmla="*/ 476 w 477"/>
                  <a:gd name="T15" fmla="*/ 538 h 665"/>
                  <a:gd name="T16" fmla="*/ 476 w 477"/>
                  <a:gd name="T17" fmla="*/ 535 h 665"/>
                  <a:gd name="T18" fmla="*/ 476 w 477"/>
                  <a:gd name="T19" fmla="*/ 526 h 665"/>
                  <a:gd name="T20" fmla="*/ 476 w 477"/>
                  <a:gd name="T21" fmla="*/ 517 h 665"/>
                  <a:gd name="T22" fmla="*/ 476 w 477"/>
                  <a:gd name="T23" fmla="*/ 27 h 665"/>
                  <a:gd name="T24" fmla="*/ 476 w 477"/>
                  <a:gd name="T25" fmla="*/ 18 h 665"/>
                  <a:gd name="T26" fmla="*/ 472 w 477"/>
                  <a:gd name="T27" fmla="*/ 9 h 665"/>
                  <a:gd name="T28" fmla="*/ 469 w 477"/>
                  <a:gd name="T29" fmla="*/ 6 h 665"/>
                  <a:gd name="T30" fmla="*/ 465 w 477"/>
                  <a:gd name="T31" fmla="*/ 3 h 665"/>
                  <a:gd name="T32" fmla="*/ 462 w 477"/>
                  <a:gd name="T33" fmla="*/ 0 h 665"/>
                  <a:gd name="T34" fmla="*/ 451 w 477"/>
                  <a:gd name="T35" fmla="*/ 0 h 665"/>
                  <a:gd name="T36" fmla="*/ 444 w 477"/>
                  <a:gd name="T37" fmla="*/ 3 h 665"/>
                  <a:gd name="T38" fmla="*/ 437 w 477"/>
                  <a:gd name="T39" fmla="*/ 3 h 665"/>
                  <a:gd name="T40" fmla="*/ 430 w 477"/>
                  <a:gd name="T41" fmla="*/ 3 h 665"/>
                  <a:gd name="T42" fmla="*/ 0 w 477"/>
                  <a:gd name="T43" fmla="*/ 89 h 6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77" h="665">
                    <a:moveTo>
                      <a:pt x="0" y="89"/>
                    </a:moveTo>
                    <a:lnTo>
                      <a:pt x="0" y="664"/>
                    </a:lnTo>
                    <a:lnTo>
                      <a:pt x="444" y="560"/>
                    </a:lnTo>
                    <a:lnTo>
                      <a:pt x="455" y="557"/>
                    </a:lnTo>
                    <a:lnTo>
                      <a:pt x="465" y="554"/>
                    </a:lnTo>
                    <a:lnTo>
                      <a:pt x="472" y="551"/>
                    </a:lnTo>
                    <a:lnTo>
                      <a:pt x="476" y="548"/>
                    </a:lnTo>
                    <a:lnTo>
                      <a:pt x="476" y="538"/>
                    </a:lnTo>
                    <a:lnTo>
                      <a:pt x="476" y="535"/>
                    </a:lnTo>
                    <a:lnTo>
                      <a:pt x="476" y="526"/>
                    </a:lnTo>
                    <a:lnTo>
                      <a:pt x="476" y="517"/>
                    </a:lnTo>
                    <a:lnTo>
                      <a:pt x="476" y="27"/>
                    </a:lnTo>
                    <a:lnTo>
                      <a:pt x="476" y="18"/>
                    </a:lnTo>
                    <a:lnTo>
                      <a:pt x="472" y="9"/>
                    </a:lnTo>
                    <a:lnTo>
                      <a:pt x="469" y="6"/>
                    </a:lnTo>
                    <a:lnTo>
                      <a:pt x="465" y="3"/>
                    </a:lnTo>
                    <a:lnTo>
                      <a:pt x="462" y="0"/>
                    </a:lnTo>
                    <a:lnTo>
                      <a:pt x="451" y="0"/>
                    </a:lnTo>
                    <a:lnTo>
                      <a:pt x="444" y="3"/>
                    </a:lnTo>
                    <a:lnTo>
                      <a:pt x="437" y="3"/>
                    </a:lnTo>
                    <a:lnTo>
                      <a:pt x="430" y="3"/>
                    </a:lnTo>
                    <a:lnTo>
                      <a:pt x="0" y="89"/>
                    </a:lnTo>
                  </a:path>
                </a:pathLst>
              </a:custGeom>
              <a:solidFill>
                <a:srgbClr val="FFC5C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7197" name="Group 98"/>
              <p:cNvGrpSpPr>
                <a:grpSpLocks/>
              </p:cNvGrpSpPr>
              <p:nvPr/>
            </p:nvGrpSpPr>
            <p:grpSpPr bwMode="auto">
              <a:xfrm>
                <a:off x="1855" y="1260"/>
                <a:ext cx="86" cy="66"/>
                <a:chOff x="1855" y="1260"/>
                <a:chExt cx="86" cy="66"/>
              </a:xfrm>
            </p:grpSpPr>
            <p:sp>
              <p:nvSpPr>
                <p:cNvPr id="177202" name="Freeform 99"/>
                <p:cNvSpPr>
                  <a:spLocks/>
                </p:cNvSpPr>
                <p:nvPr/>
              </p:nvSpPr>
              <p:spPr bwMode="auto">
                <a:xfrm>
                  <a:off x="1858" y="1266"/>
                  <a:ext cx="83" cy="60"/>
                </a:xfrm>
                <a:custGeom>
                  <a:avLst/>
                  <a:gdLst>
                    <a:gd name="T0" fmla="*/ 0 w 83"/>
                    <a:gd name="T1" fmla="*/ 31 h 60"/>
                    <a:gd name="T2" fmla="*/ 4 w 83"/>
                    <a:gd name="T3" fmla="*/ 25 h 60"/>
                    <a:gd name="T4" fmla="*/ 7 w 83"/>
                    <a:gd name="T5" fmla="*/ 22 h 60"/>
                    <a:gd name="T6" fmla="*/ 14 w 83"/>
                    <a:gd name="T7" fmla="*/ 16 h 60"/>
                    <a:gd name="T8" fmla="*/ 25 w 83"/>
                    <a:gd name="T9" fmla="*/ 10 h 60"/>
                    <a:gd name="T10" fmla="*/ 32 w 83"/>
                    <a:gd name="T11" fmla="*/ 7 h 60"/>
                    <a:gd name="T12" fmla="*/ 39 w 83"/>
                    <a:gd name="T13" fmla="*/ 4 h 60"/>
                    <a:gd name="T14" fmla="*/ 46 w 83"/>
                    <a:gd name="T15" fmla="*/ 4 h 60"/>
                    <a:gd name="T16" fmla="*/ 50 w 83"/>
                    <a:gd name="T17" fmla="*/ 0 h 60"/>
                    <a:gd name="T18" fmla="*/ 57 w 83"/>
                    <a:gd name="T19" fmla="*/ 0 h 60"/>
                    <a:gd name="T20" fmla="*/ 64 w 83"/>
                    <a:gd name="T21" fmla="*/ 0 h 60"/>
                    <a:gd name="T22" fmla="*/ 68 w 83"/>
                    <a:gd name="T23" fmla="*/ 0 h 60"/>
                    <a:gd name="T24" fmla="*/ 71 w 83"/>
                    <a:gd name="T25" fmla="*/ 4 h 60"/>
                    <a:gd name="T26" fmla="*/ 75 w 83"/>
                    <a:gd name="T27" fmla="*/ 4 h 60"/>
                    <a:gd name="T28" fmla="*/ 78 w 83"/>
                    <a:gd name="T29" fmla="*/ 7 h 60"/>
                    <a:gd name="T30" fmla="*/ 82 w 83"/>
                    <a:gd name="T31" fmla="*/ 10 h 60"/>
                    <a:gd name="T32" fmla="*/ 82 w 83"/>
                    <a:gd name="T33" fmla="*/ 16 h 60"/>
                    <a:gd name="T34" fmla="*/ 82 w 83"/>
                    <a:gd name="T35" fmla="*/ 19 h 60"/>
                    <a:gd name="T36" fmla="*/ 82 w 83"/>
                    <a:gd name="T37" fmla="*/ 25 h 60"/>
                    <a:gd name="T38" fmla="*/ 78 w 83"/>
                    <a:gd name="T39" fmla="*/ 28 h 60"/>
                    <a:gd name="T40" fmla="*/ 78 w 83"/>
                    <a:gd name="T41" fmla="*/ 34 h 60"/>
                    <a:gd name="T42" fmla="*/ 75 w 83"/>
                    <a:gd name="T43" fmla="*/ 37 h 60"/>
                    <a:gd name="T44" fmla="*/ 71 w 83"/>
                    <a:gd name="T45" fmla="*/ 43 h 60"/>
                    <a:gd name="T46" fmla="*/ 64 w 83"/>
                    <a:gd name="T47" fmla="*/ 49 h 60"/>
                    <a:gd name="T48" fmla="*/ 61 w 83"/>
                    <a:gd name="T49" fmla="*/ 56 h 60"/>
                    <a:gd name="T50" fmla="*/ 53 w 83"/>
                    <a:gd name="T51" fmla="*/ 59 h 60"/>
                    <a:gd name="T52" fmla="*/ 0 w 83"/>
                    <a:gd name="T53" fmla="*/ 31 h 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 h="60">
                      <a:moveTo>
                        <a:pt x="0" y="31"/>
                      </a:moveTo>
                      <a:lnTo>
                        <a:pt x="4" y="25"/>
                      </a:lnTo>
                      <a:lnTo>
                        <a:pt x="7" y="22"/>
                      </a:lnTo>
                      <a:lnTo>
                        <a:pt x="14" y="16"/>
                      </a:lnTo>
                      <a:lnTo>
                        <a:pt x="25" y="10"/>
                      </a:lnTo>
                      <a:lnTo>
                        <a:pt x="32" y="7"/>
                      </a:lnTo>
                      <a:lnTo>
                        <a:pt x="39" y="4"/>
                      </a:lnTo>
                      <a:lnTo>
                        <a:pt x="46" y="4"/>
                      </a:lnTo>
                      <a:lnTo>
                        <a:pt x="50" y="0"/>
                      </a:lnTo>
                      <a:lnTo>
                        <a:pt x="57" y="0"/>
                      </a:lnTo>
                      <a:lnTo>
                        <a:pt x="64" y="0"/>
                      </a:lnTo>
                      <a:lnTo>
                        <a:pt x="68" y="0"/>
                      </a:lnTo>
                      <a:lnTo>
                        <a:pt x="71" y="4"/>
                      </a:lnTo>
                      <a:lnTo>
                        <a:pt x="75" y="4"/>
                      </a:lnTo>
                      <a:lnTo>
                        <a:pt x="78" y="7"/>
                      </a:lnTo>
                      <a:lnTo>
                        <a:pt x="82" y="10"/>
                      </a:lnTo>
                      <a:lnTo>
                        <a:pt x="82" y="16"/>
                      </a:lnTo>
                      <a:lnTo>
                        <a:pt x="82" y="19"/>
                      </a:lnTo>
                      <a:lnTo>
                        <a:pt x="82" y="25"/>
                      </a:lnTo>
                      <a:lnTo>
                        <a:pt x="78" y="28"/>
                      </a:lnTo>
                      <a:lnTo>
                        <a:pt x="78" y="34"/>
                      </a:lnTo>
                      <a:lnTo>
                        <a:pt x="75" y="37"/>
                      </a:lnTo>
                      <a:lnTo>
                        <a:pt x="71" y="43"/>
                      </a:lnTo>
                      <a:lnTo>
                        <a:pt x="64" y="49"/>
                      </a:lnTo>
                      <a:lnTo>
                        <a:pt x="61" y="56"/>
                      </a:lnTo>
                      <a:lnTo>
                        <a:pt x="53" y="59"/>
                      </a:lnTo>
                      <a:lnTo>
                        <a:pt x="0" y="31"/>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203" name="Freeform 100"/>
                <p:cNvSpPr>
                  <a:spLocks/>
                </p:cNvSpPr>
                <p:nvPr/>
              </p:nvSpPr>
              <p:spPr bwMode="auto">
                <a:xfrm>
                  <a:off x="1855" y="1260"/>
                  <a:ext cx="86" cy="63"/>
                </a:xfrm>
                <a:custGeom>
                  <a:avLst/>
                  <a:gdLst>
                    <a:gd name="T0" fmla="*/ 0 w 86"/>
                    <a:gd name="T1" fmla="*/ 31 h 63"/>
                    <a:gd name="T2" fmla="*/ 3 w 86"/>
                    <a:gd name="T3" fmla="*/ 28 h 63"/>
                    <a:gd name="T4" fmla="*/ 10 w 86"/>
                    <a:gd name="T5" fmla="*/ 22 h 63"/>
                    <a:gd name="T6" fmla="*/ 17 w 86"/>
                    <a:gd name="T7" fmla="*/ 19 h 63"/>
                    <a:gd name="T8" fmla="*/ 25 w 86"/>
                    <a:gd name="T9" fmla="*/ 13 h 63"/>
                    <a:gd name="T10" fmla="*/ 32 w 86"/>
                    <a:gd name="T11" fmla="*/ 10 h 63"/>
                    <a:gd name="T12" fmla="*/ 42 w 86"/>
                    <a:gd name="T13" fmla="*/ 6 h 63"/>
                    <a:gd name="T14" fmla="*/ 46 w 86"/>
                    <a:gd name="T15" fmla="*/ 3 h 63"/>
                    <a:gd name="T16" fmla="*/ 53 w 86"/>
                    <a:gd name="T17" fmla="*/ 3 h 63"/>
                    <a:gd name="T18" fmla="*/ 60 w 86"/>
                    <a:gd name="T19" fmla="*/ 0 h 63"/>
                    <a:gd name="T20" fmla="*/ 64 w 86"/>
                    <a:gd name="T21" fmla="*/ 0 h 63"/>
                    <a:gd name="T22" fmla="*/ 71 w 86"/>
                    <a:gd name="T23" fmla="*/ 3 h 63"/>
                    <a:gd name="T24" fmla="*/ 74 w 86"/>
                    <a:gd name="T25" fmla="*/ 3 h 63"/>
                    <a:gd name="T26" fmla="*/ 78 w 86"/>
                    <a:gd name="T27" fmla="*/ 6 h 63"/>
                    <a:gd name="T28" fmla="*/ 81 w 86"/>
                    <a:gd name="T29" fmla="*/ 10 h 63"/>
                    <a:gd name="T30" fmla="*/ 81 w 86"/>
                    <a:gd name="T31" fmla="*/ 13 h 63"/>
                    <a:gd name="T32" fmla="*/ 85 w 86"/>
                    <a:gd name="T33" fmla="*/ 16 h 63"/>
                    <a:gd name="T34" fmla="*/ 85 w 86"/>
                    <a:gd name="T35" fmla="*/ 22 h 63"/>
                    <a:gd name="T36" fmla="*/ 85 w 86"/>
                    <a:gd name="T37" fmla="*/ 25 h 63"/>
                    <a:gd name="T38" fmla="*/ 81 w 86"/>
                    <a:gd name="T39" fmla="*/ 31 h 63"/>
                    <a:gd name="T40" fmla="*/ 78 w 86"/>
                    <a:gd name="T41" fmla="*/ 34 h 63"/>
                    <a:gd name="T42" fmla="*/ 74 w 86"/>
                    <a:gd name="T43" fmla="*/ 40 h 63"/>
                    <a:gd name="T44" fmla="*/ 71 w 86"/>
                    <a:gd name="T45" fmla="*/ 43 h 63"/>
                    <a:gd name="T46" fmla="*/ 67 w 86"/>
                    <a:gd name="T47" fmla="*/ 49 h 63"/>
                    <a:gd name="T48" fmla="*/ 60 w 86"/>
                    <a:gd name="T49" fmla="*/ 59 h 63"/>
                    <a:gd name="T50" fmla="*/ 56 w 86"/>
                    <a:gd name="T51" fmla="*/ 62 h 63"/>
                    <a:gd name="T52" fmla="*/ 0 w 86"/>
                    <a:gd name="T53" fmla="*/ 31 h 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6" h="63">
                      <a:moveTo>
                        <a:pt x="0" y="31"/>
                      </a:moveTo>
                      <a:lnTo>
                        <a:pt x="3" y="28"/>
                      </a:lnTo>
                      <a:lnTo>
                        <a:pt x="10" y="22"/>
                      </a:lnTo>
                      <a:lnTo>
                        <a:pt x="17" y="19"/>
                      </a:lnTo>
                      <a:lnTo>
                        <a:pt x="25" y="13"/>
                      </a:lnTo>
                      <a:lnTo>
                        <a:pt x="32" y="10"/>
                      </a:lnTo>
                      <a:lnTo>
                        <a:pt x="42" y="6"/>
                      </a:lnTo>
                      <a:lnTo>
                        <a:pt x="46" y="3"/>
                      </a:lnTo>
                      <a:lnTo>
                        <a:pt x="53" y="3"/>
                      </a:lnTo>
                      <a:lnTo>
                        <a:pt x="60" y="0"/>
                      </a:lnTo>
                      <a:lnTo>
                        <a:pt x="64" y="0"/>
                      </a:lnTo>
                      <a:lnTo>
                        <a:pt x="71" y="3"/>
                      </a:lnTo>
                      <a:lnTo>
                        <a:pt x="74" y="3"/>
                      </a:lnTo>
                      <a:lnTo>
                        <a:pt x="78" y="6"/>
                      </a:lnTo>
                      <a:lnTo>
                        <a:pt x="81" y="10"/>
                      </a:lnTo>
                      <a:lnTo>
                        <a:pt x="81" y="13"/>
                      </a:lnTo>
                      <a:lnTo>
                        <a:pt x="85" y="16"/>
                      </a:lnTo>
                      <a:lnTo>
                        <a:pt x="85" y="22"/>
                      </a:lnTo>
                      <a:lnTo>
                        <a:pt x="85" y="25"/>
                      </a:lnTo>
                      <a:lnTo>
                        <a:pt x="81" y="31"/>
                      </a:lnTo>
                      <a:lnTo>
                        <a:pt x="78" y="34"/>
                      </a:lnTo>
                      <a:lnTo>
                        <a:pt x="74" y="40"/>
                      </a:lnTo>
                      <a:lnTo>
                        <a:pt x="71" y="43"/>
                      </a:lnTo>
                      <a:lnTo>
                        <a:pt x="67" y="49"/>
                      </a:lnTo>
                      <a:lnTo>
                        <a:pt x="60" y="59"/>
                      </a:lnTo>
                      <a:lnTo>
                        <a:pt x="56" y="62"/>
                      </a:lnTo>
                      <a:lnTo>
                        <a:pt x="0" y="31"/>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7198" name="Freeform 101"/>
              <p:cNvSpPr>
                <a:spLocks/>
              </p:cNvSpPr>
              <p:nvPr/>
            </p:nvSpPr>
            <p:spPr bwMode="auto">
              <a:xfrm>
                <a:off x="1816" y="1266"/>
                <a:ext cx="114" cy="632"/>
              </a:xfrm>
              <a:custGeom>
                <a:avLst/>
                <a:gdLst>
                  <a:gd name="T0" fmla="*/ 0 w 114"/>
                  <a:gd name="T1" fmla="*/ 0 h 632"/>
                  <a:gd name="T2" fmla="*/ 0 w 114"/>
                  <a:gd name="T3" fmla="*/ 576 h 632"/>
                  <a:gd name="T4" fmla="*/ 113 w 114"/>
                  <a:gd name="T5" fmla="*/ 631 h 632"/>
                  <a:gd name="T6" fmla="*/ 113 w 114"/>
                  <a:gd name="T7" fmla="*/ 56 h 632"/>
                  <a:gd name="T8" fmla="*/ 0 w 114"/>
                  <a:gd name="T9" fmla="*/ 0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32">
                    <a:moveTo>
                      <a:pt x="0" y="0"/>
                    </a:moveTo>
                    <a:lnTo>
                      <a:pt x="0" y="576"/>
                    </a:lnTo>
                    <a:lnTo>
                      <a:pt x="113" y="631"/>
                    </a:lnTo>
                    <a:lnTo>
                      <a:pt x="113" y="56"/>
                    </a:lnTo>
                    <a:lnTo>
                      <a:pt x="0" y="0"/>
                    </a:lnTo>
                  </a:path>
                </a:pathLst>
              </a:custGeom>
              <a:solidFill>
                <a:srgbClr val="FDA4B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7199" name="Oval 102"/>
              <p:cNvSpPr>
                <a:spLocks noChangeArrowheads="1"/>
              </p:cNvSpPr>
              <p:nvPr/>
            </p:nvSpPr>
            <p:spPr bwMode="auto">
              <a:xfrm>
                <a:off x="1852" y="1362"/>
                <a:ext cx="10" cy="8"/>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0" name="Oval 103"/>
              <p:cNvSpPr>
                <a:spLocks noChangeArrowheads="1"/>
              </p:cNvSpPr>
              <p:nvPr/>
            </p:nvSpPr>
            <p:spPr bwMode="auto">
              <a:xfrm>
                <a:off x="1855" y="1751"/>
                <a:ext cx="7" cy="7"/>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1" name="Rectangle 104"/>
              <p:cNvSpPr>
                <a:spLocks noChangeArrowheads="1"/>
              </p:cNvSpPr>
              <p:nvPr/>
            </p:nvSpPr>
            <p:spPr bwMode="auto">
              <a:xfrm rot="21060000">
                <a:off x="1915" y="1365"/>
                <a:ext cx="585"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285750" eaLnBrk="0" hangingPunct="0">
                  <a:lnSpc>
                    <a:spcPct val="90000"/>
                  </a:lnSpc>
                  <a:spcBef>
                    <a:spcPct val="50000"/>
                  </a:spcBef>
                </a:pPr>
                <a:r>
                  <a:rPr kumimoji="1" lang="en-US" altLang="zh-CN" sz="2400" b="1"/>
                  <a:t>SDP</a:t>
                </a:r>
              </a:p>
            </p:txBody>
          </p:sp>
        </p:grpSp>
        <p:grpSp>
          <p:nvGrpSpPr>
            <p:cNvPr id="177184" name="Group 105"/>
            <p:cNvGrpSpPr>
              <a:grpSpLocks/>
            </p:cNvGrpSpPr>
            <p:nvPr/>
          </p:nvGrpSpPr>
          <p:grpSpPr bwMode="auto">
            <a:xfrm>
              <a:off x="3626" y="1044"/>
              <a:ext cx="679" cy="390"/>
              <a:chOff x="3626" y="1044"/>
              <a:chExt cx="679" cy="390"/>
            </a:xfrm>
          </p:grpSpPr>
          <p:grpSp>
            <p:nvGrpSpPr>
              <p:cNvPr id="177188" name="Group 106"/>
              <p:cNvGrpSpPr>
                <a:grpSpLocks/>
              </p:cNvGrpSpPr>
              <p:nvPr/>
            </p:nvGrpSpPr>
            <p:grpSpPr bwMode="auto">
              <a:xfrm>
                <a:off x="3626" y="1044"/>
                <a:ext cx="672" cy="390"/>
                <a:chOff x="3626" y="1044"/>
                <a:chExt cx="672" cy="390"/>
              </a:xfrm>
            </p:grpSpPr>
            <p:sp>
              <p:nvSpPr>
                <p:cNvPr id="177190" name="Rectangle 107"/>
                <p:cNvSpPr>
                  <a:spLocks noChangeArrowheads="1"/>
                </p:cNvSpPr>
                <p:nvPr/>
              </p:nvSpPr>
              <p:spPr bwMode="auto">
                <a:xfrm>
                  <a:off x="3630" y="1048"/>
                  <a:ext cx="662" cy="382"/>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1" name="Rectangle 108"/>
                <p:cNvSpPr>
                  <a:spLocks noChangeArrowheads="1"/>
                </p:cNvSpPr>
                <p:nvPr/>
              </p:nvSpPr>
              <p:spPr bwMode="auto">
                <a:xfrm>
                  <a:off x="3744" y="1044"/>
                  <a:ext cx="134" cy="39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2" name="Rectangle 109"/>
                <p:cNvSpPr>
                  <a:spLocks noChangeArrowheads="1"/>
                </p:cNvSpPr>
                <p:nvPr/>
              </p:nvSpPr>
              <p:spPr bwMode="auto">
                <a:xfrm>
                  <a:off x="4020" y="1044"/>
                  <a:ext cx="134" cy="39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3" name="Rectangle 110"/>
                <p:cNvSpPr>
                  <a:spLocks noChangeArrowheads="1"/>
                </p:cNvSpPr>
                <p:nvPr/>
              </p:nvSpPr>
              <p:spPr bwMode="auto">
                <a:xfrm>
                  <a:off x="3626" y="1121"/>
                  <a:ext cx="670" cy="8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4" name="Rectangle 111"/>
                <p:cNvSpPr>
                  <a:spLocks noChangeArrowheads="1"/>
                </p:cNvSpPr>
                <p:nvPr/>
              </p:nvSpPr>
              <p:spPr bwMode="auto">
                <a:xfrm>
                  <a:off x="3626" y="1280"/>
                  <a:ext cx="672" cy="75"/>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7189" name="Freeform 112"/>
              <p:cNvSpPr>
                <a:spLocks/>
              </p:cNvSpPr>
              <p:nvPr/>
            </p:nvSpPr>
            <p:spPr bwMode="auto">
              <a:xfrm>
                <a:off x="3639" y="1076"/>
                <a:ext cx="666" cy="347"/>
              </a:xfrm>
              <a:custGeom>
                <a:avLst/>
                <a:gdLst>
                  <a:gd name="T0" fmla="*/ 0 w 666"/>
                  <a:gd name="T1" fmla="*/ 346 h 347"/>
                  <a:gd name="T2" fmla="*/ 31 w 666"/>
                  <a:gd name="T3" fmla="*/ 336 h 347"/>
                  <a:gd name="T4" fmla="*/ 78 w 666"/>
                  <a:gd name="T5" fmla="*/ 331 h 347"/>
                  <a:gd name="T6" fmla="*/ 96 w 666"/>
                  <a:gd name="T7" fmla="*/ 305 h 347"/>
                  <a:gd name="T8" fmla="*/ 138 w 666"/>
                  <a:gd name="T9" fmla="*/ 303 h 347"/>
                  <a:gd name="T10" fmla="*/ 188 w 666"/>
                  <a:gd name="T11" fmla="*/ 262 h 347"/>
                  <a:gd name="T12" fmla="*/ 245 w 666"/>
                  <a:gd name="T13" fmla="*/ 258 h 347"/>
                  <a:gd name="T14" fmla="*/ 274 w 666"/>
                  <a:gd name="T15" fmla="*/ 235 h 347"/>
                  <a:gd name="T16" fmla="*/ 339 w 666"/>
                  <a:gd name="T17" fmla="*/ 225 h 347"/>
                  <a:gd name="T18" fmla="*/ 349 w 666"/>
                  <a:gd name="T19" fmla="*/ 164 h 347"/>
                  <a:gd name="T20" fmla="*/ 429 w 666"/>
                  <a:gd name="T21" fmla="*/ 162 h 347"/>
                  <a:gd name="T22" fmla="*/ 492 w 666"/>
                  <a:gd name="T23" fmla="*/ 97 h 347"/>
                  <a:gd name="T24" fmla="*/ 554 w 666"/>
                  <a:gd name="T25" fmla="*/ 92 h 347"/>
                  <a:gd name="T26" fmla="*/ 606 w 666"/>
                  <a:gd name="T27" fmla="*/ 45 h 347"/>
                  <a:gd name="T28" fmla="*/ 642 w 666"/>
                  <a:gd name="T29" fmla="*/ 6 h 347"/>
                  <a:gd name="T30" fmla="*/ 665 w 666"/>
                  <a:gd name="T31" fmla="*/ 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66" h="347">
                    <a:moveTo>
                      <a:pt x="0" y="346"/>
                    </a:moveTo>
                    <a:lnTo>
                      <a:pt x="31" y="336"/>
                    </a:lnTo>
                    <a:lnTo>
                      <a:pt x="78" y="331"/>
                    </a:lnTo>
                    <a:lnTo>
                      <a:pt x="96" y="305"/>
                    </a:lnTo>
                    <a:lnTo>
                      <a:pt x="138" y="303"/>
                    </a:lnTo>
                    <a:lnTo>
                      <a:pt x="188" y="262"/>
                    </a:lnTo>
                    <a:lnTo>
                      <a:pt x="245" y="258"/>
                    </a:lnTo>
                    <a:lnTo>
                      <a:pt x="274" y="235"/>
                    </a:lnTo>
                    <a:lnTo>
                      <a:pt x="339" y="225"/>
                    </a:lnTo>
                    <a:lnTo>
                      <a:pt x="349" y="164"/>
                    </a:lnTo>
                    <a:lnTo>
                      <a:pt x="429" y="162"/>
                    </a:lnTo>
                    <a:lnTo>
                      <a:pt x="492" y="97"/>
                    </a:lnTo>
                    <a:lnTo>
                      <a:pt x="554" y="92"/>
                    </a:lnTo>
                    <a:lnTo>
                      <a:pt x="606" y="45"/>
                    </a:lnTo>
                    <a:lnTo>
                      <a:pt x="642" y="6"/>
                    </a:lnTo>
                    <a:lnTo>
                      <a:pt x="665" y="0"/>
                    </a:lnTo>
                  </a:path>
                </a:pathLst>
              </a:custGeom>
              <a:noFill/>
              <a:ln w="25400" cap="rnd" cmpd="sng">
                <a:solidFill>
                  <a:schemeClr val="accent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77185" name="Rectangle 113"/>
            <p:cNvSpPr>
              <a:spLocks noChangeArrowheads="1"/>
            </p:cNvSpPr>
            <p:nvPr/>
          </p:nvSpPr>
          <p:spPr bwMode="auto">
            <a:xfrm>
              <a:off x="1424" y="2430"/>
              <a:ext cx="733" cy="341"/>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t>设 计</a:t>
              </a:r>
            </a:p>
          </p:txBody>
        </p:sp>
        <p:sp>
          <p:nvSpPr>
            <p:cNvPr id="177186" name="Rectangle 114"/>
            <p:cNvSpPr>
              <a:spLocks noChangeArrowheads="1"/>
            </p:cNvSpPr>
            <p:nvPr/>
          </p:nvSpPr>
          <p:spPr bwMode="auto">
            <a:xfrm>
              <a:off x="2728" y="2558"/>
              <a:ext cx="734" cy="341"/>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t>编 码</a:t>
              </a:r>
            </a:p>
          </p:txBody>
        </p:sp>
        <p:sp>
          <p:nvSpPr>
            <p:cNvPr id="177187" name="Rectangle 115"/>
            <p:cNvSpPr>
              <a:spLocks noChangeArrowheads="1"/>
            </p:cNvSpPr>
            <p:nvPr/>
          </p:nvSpPr>
          <p:spPr bwMode="auto">
            <a:xfrm>
              <a:off x="4033" y="2712"/>
              <a:ext cx="734" cy="341"/>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t>测 试</a:t>
              </a:r>
            </a:p>
          </p:txBody>
        </p:sp>
      </p:grpSp>
    </p:spTree>
    <p:extLst>
      <p:ext uri="{BB962C8B-B14F-4D97-AF65-F5344CB8AC3E}">
        <p14:creationId xmlns:p14="http://schemas.microsoft.com/office/powerpoint/2010/main" val="12744565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3"/>
          <p:cNvSpPr txBox="1">
            <a:spLocks noChangeArrowheads="1"/>
          </p:cNvSpPr>
          <p:nvPr/>
        </p:nvSpPr>
        <p:spPr bwMode="auto">
          <a:xfrm>
            <a:off x="179388" y="55562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过程活动：需求过程</a:t>
            </a:r>
          </a:p>
        </p:txBody>
      </p:sp>
      <p:graphicFrame>
        <p:nvGraphicFramePr>
          <p:cNvPr id="178179" name="Object 4"/>
          <p:cNvGraphicFramePr>
            <a:graphicFrameLocks noGrp="1" noChangeAspect="1"/>
          </p:cNvGraphicFramePr>
          <p:nvPr>
            <p:ph/>
            <p:extLst>
              <p:ext uri="{D42A27DB-BD31-4B8C-83A1-F6EECF244321}">
                <p14:modId xmlns:p14="http://schemas.microsoft.com/office/powerpoint/2010/main" val="3022632661"/>
              </p:ext>
            </p:extLst>
          </p:nvPr>
        </p:nvGraphicFramePr>
        <p:xfrm>
          <a:off x="827088" y="1628775"/>
          <a:ext cx="7548562" cy="4762500"/>
        </p:xfrm>
        <a:graphic>
          <a:graphicData uri="http://schemas.openxmlformats.org/presentationml/2006/ole">
            <mc:AlternateContent xmlns:mc="http://schemas.openxmlformats.org/markup-compatibility/2006">
              <mc:Choice xmlns:v="urn:schemas-microsoft-com:vml" Requires="v">
                <p:oleObj spid="_x0000_s70769" name="Visio" r:id="rId3" imgW="3867113" imgH="2438531" progId="Visio.Drawing.11">
                  <p:embed/>
                </p:oleObj>
              </mc:Choice>
              <mc:Fallback>
                <p:oleObj name="Visio" r:id="rId3" imgW="3867113" imgH="2438531" progId="Visio.Drawing.11">
                  <p:embed/>
                  <p:pic>
                    <p:nvPicPr>
                      <p:cNvPr id="0" name=""/>
                      <p:cNvPicPr>
                        <a:picLocks noChangeAspect="1" noChangeArrowheads="1"/>
                      </p:cNvPicPr>
                      <p:nvPr/>
                    </p:nvPicPr>
                    <p:blipFill>
                      <a:blip r:embed="rId4"/>
                      <a:srcRect/>
                      <a:stretch>
                        <a:fillRect/>
                      </a:stretch>
                    </p:blipFill>
                    <p:spPr bwMode="auto">
                      <a:xfrm>
                        <a:off x="827088" y="1628775"/>
                        <a:ext cx="7548562" cy="47625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32357624"/>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3"/>
          <p:cNvSpPr txBox="1">
            <a:spLocks noChangeArrowheads="1"/>
          </p:cNvSpPr>
          <p:nvPr/>
        </p:nvSpPr>
        <p:spPr bwMode="auto">
          <a:xfrm>
            <a:off x="179388" y="55562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过程活动：需求获取之概要</a:t>
            </a:r>
          </a:p>
        </p:txBody>
      </p:sp>
      <p:sp>
        <p:nvSpPr>
          <p:cNvPr id="179203" name="AutoShape 4"/>
          <p:cNvSpPr>
            <a:spLocks noChangeArrowheads="1"/>
          </p:cNvSpPr>
          <p:nvPr/>
        </p:nvSpPr>
        <p:spPr bwMode="auto">
          <a:xfrm rot="-8446105">
            <a:off x="1247775" y="2830513"/>
            <a:ext cx="1295400" cy="3838575"/>
          </a:xfrm>
          <a:prstGeom prst="flowChartPunchedTape">
            <a:avLst/>
          </a:prstGeom>
          <a:solidFill>
            <a:srgbClr val="96969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04" name="Text Box 5"/>
          <p:cNvSpPr txBox="1">
            <a:spLocks noChangeArrowheads="1"/>
          </p:cNvSpPr>
          <p:nvPr/>
        </p:nvSpPr>
        <p:spPr bwMode="auto">
          <a:xfrm rot="2215576">
            <a:off x="1719025" y="3870325"/>
            <a:ext cx="738664"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a:t>开发什么样的软件？</a:t>
            </a:r>
          </a:p>
        </p:txBody>
      </p:sp>
      <p:graphicFrame>
        <p:nvGraphicFramePr>
          <p:cNvPr id="190470" name="Object 6"/>
          <p:cNvGraphicFramePr>
            <a:graphicFrameLocks noChangeAspect="1"/>
          </p:cNvGraphicFramePr>
          <p:nvPr>
            <p:extLst>
              <p:ext uri="{D42A27DB-BD31-4B8C-83A1-F6EECF244321}">
                <p14:modId xmlns:p14="http://schemas.microsoft.com/office/powerpoint/2010/main" val="2126437391"/>
              </p:ext>
            </p:extLst>
          </p:nvPr>
        </p:nvGraphicFramePr>
        <p:xfrm>
          <a:off x="23813" y="2419350"/>
          <a:ext cx="2122487" cy="3097213"/>
        </p:xfrm>
        <a:graphic>
          <a:graphicData uri="http://schemas.openxmlformats.org/presentationml/2006/ole">
            <mc:AlternateContent xmlns:mc="http://schemas.openxmlformats.org/markup-compatibility/2006">
              <mc:Choice xmlns:v="urn:schemas-microsoft-com:vml" Requires="v">
                <p:oleObj spid="_x0000_s71793" name="剪辑" r:id="rId3" imgW="3025775" imgH="3252788" progId="MS_ClipArt_Gallery.2">
                  <p:embed/>
                </p:oleObj>
              </mc:Choice>
              <mc:Fallback>
                <p:oleObj name="剪辑" r:id="rId3" imgW="3025775" imgH="3252788"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3" y="2419350"/>
                        <a:ext cx="2122487" cy="309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06" name="Rectangle 7"/>
          <p:cNvSpPr>
            <a:spLocks noChangeArrowheads="1"/>
          </p:cNvSpPr>
          <p:nvPr/>
        </p:nvSpPr>
        <p:spPr bwMode="auto">
          <a:xfrm>
            <a:off x="3609975" y="2085965"/>
            <a:ext cx="5067300" cy="3416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lgn="just"/>
            <a:r>
              <a:rPr kumimoji="1" lang="en-US" altLang="zh-CN" sz="2400" b="1" dirty="0"/>
              <a:t>    </a:t>
            </a:r>
            <a:r>
              <a:rPr kumimoji="1" lang="zh-CN" altLang="en-US" sz="2400" b="1" dirty="0">
                <a:ea typeface="华文仿宋" pitchFamily="2" charset="-122"/>
              </a:rPr>
              <a:t>如果使用方没有提出形成文档的给定</a:t>
            </a:r>
            <a:r>
              <a:rPr kumimoji="1" lang="zh-CN" altLang="en-US" sz="2400" b="1" dirty="0" smtClean="0">
                <a:ea typeface="华文仿宋" pitchFamily="2" charset="-122"/>
              </a:rPr>
              <a:t>需求</a:t>
            </a:r>
            <a:r>
              <a:rPr kumimoji="1" lang="en-US" altLang="zh-CN" sz="2400" b="1" dirty="0" smtClean="0">
                <a:ea typeface="华文仿宋" pitchFamily="2" charset="-122"/>
              </a:rPr>
              <a:t>, </a:t>
            </a:r>
            <a:r>
              <a:rPr kumimoji="1" lang="zh-CN" altLang="en-US" sz="2400" b="1" dirty="0" smtClean="0">
                <a:ea typeface="华文仿宋" pitchFamily="2" charset="-122"/>
              </a:rPr>
              <a:t>软件</a:t>
            </a:r>
            <a:r>
              <a:rPr kumimoji="1" lang="zh-CN" altLang="en-US" sz="2400" b="1" dirty="0">
                <a:ea typeface="华文仿宋" pitchFamily="2" charset="-122"/>
              </a:rPr>
              <a:t>承制单位应对系统需求进行分析，从系统需求中获取给定软件需求，即</a:t>
            </a:r>
            <a:r>
              <a:rPr kumimoji="1" lang="zh-TW" altLang="en-US" sz="2400" b="1" dirty="0">
                <a:ea typeface="华文仿宋" pitchFamily="2" charset="-122"/>
              </a:rPr>
              <a:t>将</a:t>
            </a:r>
            <a:r>
              <a:rPr kumimoji="1" lang="zh-CN" altLang="en-US" sz="2400" b="1" dirty="0">
                <a:ea typeface="华文仿宋" pitchFamily="2" charset="-122"/>
              </a:rPr>
              <a:t>系统需求</a:t>
            </a:r>
            <a:r>
              <a:rPr kumimoji="1" lang="zh-TW" altLang="en-US" sz="2400" b="1" dirty="0">
                <a:ea typeface="华文仿宋" pitchFamily="2" charset="-122"/>
              </a:rPr>
              <a:t>按软件</a:t>
            </a:r>
            <a:r>
              <a:rPr kumimoji="1" lang="zh-CN" altLang="en-US" sz="2400" b="1" dirty="0">
                <a:ea typeface="华文仿宋" pitchFamily="2" charset="-122"/>
              </a:rPr>
              <a:t>给定</a:t>
            </a:r>
            <a:r>
              <a:rPr kumimoji="1" lang="zh-TW" altLang="en-US" sz="2400" b="1" dirty="0">
                <a:ea typeface="华文仿宋" pitchFamily="2" charset="-122"/>
              </a:rPr>
              <a:t>需求</a:t>
            </a:r>
            <a:r>
              <a:rPr kumimoji="1" lang="zh-CN" altLang="en-US" sz="2400" b="1" dirty="0">
                <a:ea typeface="华文仿宋" pitchFamily="2" charset="-122"/>
              </a:rPr>
              <a:t>的要求和</a:t>
            </a:r>
            <a:r>
              <a:rPr kumimoji="1" lang="zh-TW" altLang="en-US" sz="2400" b="1" dirty="0">
                <a:ea typeface="华文仿宋" pitchFamily="2" charset="-122"/>
              </a:rPr>
              <a:t>格式分解为软件的功能、性能、接口、数据、环境需求、软件的安全、保密要求</a:t>
            </a:r>
            <a:r>
              <a:rPr kumimoji="1" lang="zh-CN" altLang="en-US" sz="2400" b="1" dirty="0">
                <a:ea typeface="华文仿宋" pitchFamily="2" charset="-122"/>
              </a:rPr>
              <a:t>，</a:t>
            </a:r>
            <a:r>
              <a:rPr kumimoji="1" lang="zh-TW" altLang="en-US" sz="2400" b="1" dirty="0">
                <a:ea typeface="华文仿宋" pitchFamily="2" charset="-122"/>
              </a:rPr>
              <a:t>以及假设和约束</a:t>
            </a:r>
            <a:r>
              <a:rPr kumimoji="1" lang="zh-CN" altLang="en-US" sz="2400" b="1" dirty="0">
                <a:ea typeface="华文仿宋" pitchFamily="2" charset="-122"/>
              </a:rPr>
              <a:t>，</a:t>
            </a:r>
            <a:r>
              <a:rPr kumimoji="1" lang="zh-TW" altLang="en-US" sz="2400" b="1" dirty="0">
                <a:ea typeface="华文仿宋" pitchFamily="2" charset="-122"/>
              </a:rPr>
              <a:t>采用适用的</a:t>
            </a:r>
            <a:r>
              <a:rPr kumimoji="1" lang="zh-CN" altLang="en-US" sz="2400" b="1" dirty="0">
                <a:ea typeface="华文仿宋" pitchFamily="2" charset="-122"/>
              </a:rPr>
              <a:t>方法</a:t>
            </a:r>
            <a:r>
              <a:rPr kumimoji="1" lang="zh-TW" altLang="en-US" sz="2400" b="1" dirty="0">
                <a:ea typeface="华文仿宋" pitchFamily="2" charset="-122"/>
              </a:rPr>
              <a:t>加以描述</a:t>
            </a:r>
            <a:r>
              <a:rPr kumimoji="1" lang="zh-CN" altLang="en-US" sz="2400" b="1" dirty="0">
                <a:ea typeface="华文仿宋" pitchFamily="2" charset="-122"/>
              </a:rPr>
              <a:t>并形成给定需求文档。</a:t>
            </a:r>
          </a:p>
        </p:txBody>
      </p:sp>
    </p:spTree>
    <p:extLst>
      <p:ext uri="{BB962C8B-B14F-4D97-AF65-F5344CB8AC3E}">
        <p14:creationId xmlns:p14="http://schemas.microsoft.com/office/powerpoint/2010/main" val="496258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verb" presetSubtype="0" fill="hold" nodeType="clickEffect">
                                  <p:stCondLst>
                                    <p:cond delay="0"/>
                                  </p:stCondLst>
                                  <p:childTnLst>
                                    <p:cmd type="verb" cmd="0">
                                      <p:cBhvr>
                                        <p:cTn id="6" dur="1" fill="hold"/>
                                        <p:tgtEl>
                                          <p:spTgt spid="190470"/>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3"/>
          <p:cNvSpPr txBox="1">
            <a:spLocks noChangeArrowheads="1"/>
          </p:cNvSpPr>
          <p:nvPr/>
        </p:nvSpPr>
        <p:spPr bwMode="auto">
          <a:xfrm>
            <a:off x="179388" y="55562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过程活动：需求获取之阶段任务</a:t>
            </a:r>
          </a:p>
        </p:txBody>
      </p:sp>
      <p:sp>
        <p:nvSpPr>
          <p:cNvPr id="180227" name="Rectangle 4"/>
          <p:cNvSpPr>
            <a:spLocks noChangeArrowheads="1"/>
          </p:cNvSpPr>
          <p:nvPr/>
        </p:nvSpPr>
        <p:spPr bwMode="auto">
          <a:xfrm>
            <a:off x="539750" y="1773238"/>
            <a:ext cx="8424863" cy="341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r>
              <a:rPr lang="en-US" altLang="zh-CN" sz="2400" b="1">
                <a:latin typeface="华文仿宋" pitchFamily="2" charset="-122"/>
                <a:ea typeface="华文仿宋" pitchFamily="2" charset="-122"/>
              </a:rPr>
              <a:t>     1</a:t>
            </a:r>
            <a:r>
              <a:rPr lang="zh-CN" altLang="en-US" sz="2400" b="1">
                <a:latin typeface="华文仿宋" pitchFamily="2" charset="-122"/>
                <a:ea typeface="华文仿宋" pitchFamily="2" charset="-122"/>
              </a:rPr>
              <a:t>、在系统初步危险分析（</a:t>
            </a:r>
            <a:r>
              <a:rPr lang="en-US" altLang="zh-CN" sz="2400" b="1">
                <a:latin typeface="华文仿宋" pitchFamily="2" charset="-122"/>
                <a:ea typeface="华文仿宋" pitchFamily="2" charset="-122"/>
              </a:rPr>
              <a:t>PHA</a:t>
            </a:r>
            <a:r>
              <a:rPr lang="zh-CN" altLang="en-US" sz="2400" b="1">
                <a:latin typeface="华文仿宋" pitchFamily="2" charset="-122"/>
                <a:ea typeface="华文仿宋" pitchFamily="2" charset="-122"/>
              </a:rPr>
              <a:t>）的基础上确定软件的安全关键等级；</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、确定软件可靠性要求与目标，明确失效定义；</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、对安全关键软件明确不期望的事件；</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4</a:t>
            </a:r>
            <a:r>
              <a:rPr lang="zh-CN" altLang="en-US" sz="2400" b="1">
                <a:latin typeface="华文仿宋" pitchFamily="2" charset="-122"/>
                <a:ea typeface="华文仿宋" pitchFamily="2" charset="-122"/>
              </a:rPr>
              <a:t>、权衡开发周期、资源和技术基础，确定可靠性指标的验收方法；</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5</a:t>
            </a:r>
            <a:r>
              <a:rPr lang="zh-CN" altLang="en-US" sz="2400" b="1">
                <a:latin typeface="华文仿宋" pitchFamily="2" charset="-122"/>
                <a:ea typeface="华文仿宋" pitchFamily="2" charset="-122"/>
              </a:rPr>
              <a:t>、提出软件可靠性工作项目要求；</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6</a:t>
            </a:r>
            <a:r>
              <a:rPr lang="zh-CN" altLang="en-US" sz="2400" b="1">
                <a:latin typeface="华文仿宋" pitchFamily="2" charset="-122"/>
                <a:ea typeface="华文仿宋" pitchFamily="2" charset="-122"/>
              </a:rPr>
              <a:t>、对可靠性要求及其目标组织实施评审，确定其合理性与可行性。</a:t>
            </a:r>
          </a:p>
        </p:txBody>
      </p:sp>
    </p:spTree>
    <p:extLst>
      <p:ext uri="{BB962C8B-B14F-4D97-AF65-F5344CB8AC3E}">
        <p14:creationId xmlns:p14="http://schemas.microsoft.com/office/powerpoint/2010/main" val="1301944630"/>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1250" name="Object 3"/>
          <p:cNvGraphicFramePr>
            <a:graphicFrameLocks noGrp="1" noChangeAspect="1"/>
          </p:cNvGraphicFramePr>
          <p:nvPr>
            <p:ph/>
            <p:extLst>
              <p:ext uri="{D42A27DB-BD31-4B8C-83A1-F6EECF244321}">
                <p14:modId xmlns:p14="http://schemas.microsoft.com/office/powerpoint/2010/main" val="1914034126"/>
              </p:ext>
            </p:extLst>
          </p:nvPr>
        </p:nvGraphicFramePr>
        <p:xfrm>
          <a:off x="760413" y="2278063"/>
          <a:ext cx="7658100" cy="3028950"/>
        </p:xfrm>
        <a:graphic>
          <a:graphicData uri="http://schemas.openxmlformats.org/presentationml/2006/ole">
            <mc:AlternateContent xmlns:mc="http://schemas.openxmlformats.org/markup-compatibility/2006">
              <mc:Choice xmlns:v="urn:schemas-microsoft-com:vml" Requires="v">
                <p:oleObj spid="_x0000_s72817" name="Visio" r:id="rId3" imgW="3186886" imgH="1261241" progId="Visio.Drawing.11">
                  <p:embed/>
                </p:oleObj>
              </mc:Choice>
              <mc:Fallback>
                <p:oleObj name="Visio" r:id="rId3" imgW="3186886" imgH="1261241" progId="Visio.Drawing.11">
                  <p:embed/>
                  <p:pic>
                    <p:nvPicPr>
                      <p:cNvPr id="0" name=""/>
                      <p:cNvPicPr>
                        <a:picLocks noChangeAspect="1" noChangeArrowheads="1"/>
                      </p:cNvPicPr>
                      <p:nvPr/>
                    </p:nvPicPr>
                    <p:blipFill>
                      <a:blip r:embed="rId4"/>
                      <a:srcRect/>
                      <a:stretch>
                        <a:fillRect/>
                      </a:stretch>
                    </p:blipFill>
                    <p:spPr bwMode="auto">
                      <a:xfrm>
                        <a:off x="760413" y="2278063"/>
                        <a:ext cx="7658100" cy="302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1251" name="Text Box 4"/>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过程活动：需求获取之工作流程</a:t>
            </a:r>
          </a:p>
        </p:txBody>
      </p:sp>
    </p:spTree>
    <p:extLst>
      <p:ext uri="{BB962C8B-B14F-4D97-AF65-F5344CB8AC3E}">
        <p14:creationId xmlns:p14="http://schemas.microsoft.com/office/powerpoint/2010/main" val="2691347952"/>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过程活动：需求获取之活动内容</a:t>
            </a:r>
          </a:p>
        </p:txBody>
      </p:sp>
      <p:sp>
        <p:nvSpPr>
          <p:cNvPr id="182275" name="Rectangle 4"/>
          <p:cNvSpPr>
            <a:spLocks noChangeArrowheads="1"/>
          </p:cNvSpPr>
          <p:nvPr/>
        </p:nvSpPr>
        <p:spPr bwMode="auto">
          <a:xfrm>
            <a:off x="1547813" y="2338388"/>
            <a:ext cx="6048375" cy="193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r>
              <a:rPr lang="en-US" altLang="zh-CN" sz="2400" b="1">
                <a:latin typeface="华文仿宋" pitchFamily="2" charset="-122"/>
                <a:ea typeface="华文仿宋" pitchFamily="2" charset="-122"/>
              </a:rPr>
              <a:t>     1</a:t>
            </a:r>
            <a:r>
              <a:rPr lang="zh-CN" altLang="en-US" sz="2400" b="1">
                <a:latin typeface="华文仿宋" pitchFamily="2" charset="-122"/>
                <a:ea typeface="华文仿宋" pitchFamily="2" charset="-122"/>
              </a:rPr>
              <a:t>、确定功能剖面；</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、系统分析与需求获取；</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、失效定义与分类；</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4</a:t>
            </a:r>
            <a:r>
              <a:rPr lang="zh-CN" altLang="en-US" sz="2400" b="1">
                <a:latin typeface="华文仿宋" pitchFamily="2" charset="-122"/>
                <a:ea typeface="华文仿宋" pitchFamily="2" charset="-122"/>
              </a:rPr>
              <a:t>、 识别或确定用户的可靠性需求；</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5</a:t>
            </a:r>
            <a:r>
              <a:rPr lang="zh-CN" altLang="en-US" sz="2400" b="1">
                <a:latin typeface="华文仿宋" pitchFamily="2" charset="-122"/>
                <a:ea typeface="华文仿宋" pitchFamily="2" charset="-122"/>
              </a:rPr>
              <a:t>、 给定需求控制。</a:t>
            </a:r>
          </a:p>
        </p:txBody>
      </p:sp>
    </p:spTree>
    <p:extLst>
      <p:ext uri="{BB962C8B-B14F-4D97-AF65-F5344CB8AC3E}">
        <p14:creationId xmlns:p14="http://schemas.microsoft.com/office/powerpoint/2010/main" val="3821070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3"/>
          <p:cNvSpPr txBox="1">
            <a:spLocks noChangeArrowheads="1"/>
          </p:cNvSpPr>
          <p:nvPr/>
        </p:nvSpPr>
        <p:spPr bwMode="auto">
          <a:xfrm>
            <a:off x="250825" y="260350"/>
            <a:ext cx="8893175" cy="707886"/>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4000" b="1">
                <a:solidFill>
                  <a:schemeClr val="bg1"/>
                </a:solidFill>
                <a:latin typeface="华文细黑" panose="02010600040101010101" pitchFamily="2" charset="-122"/>
                <a:ea typeface="华文细黑" panose="02010600040101010101" pitchFamily="2" charset="-122"/>
                <a:cs typeface="+mj-cs"/>
              </a:defRPr>
            </a:lvl1pPr>
          </a:lstStyle>
          <a:p>
            <a:r>
              <a:rPr lang="zh-CN" altLang="en-US" sz="3200" dirty="0"/>
              <a:t>一、软件可靠性工程：重要性与必要性</a:t>
            </a:r>
          </a:p>
        </p:txBody>
      </p:sp>
      <p:sp>
        <p:nvSpPr>
          <p:cNvPr id="5123" name="Rectangle 4"/>
          <p:cNvSpPr>
            <a:spLocks noChangeArrowheads="1"/>
          </p:cNvSpPr>
          <p:nvPr/>
        </p:nvSpPr>
        <p:spPr bwMode="auto">
          <a:xfrm>
            <a:off x="395288" y="1125538"/>
            <a:ext cx="8569325"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ea typeface="华文仿宋" pitchFamily="2" charset="-122"/>
              </a:rPr>
              <a:t>       </a:t>
            </a:r>
            <a:r>
              <a:rPr lang="zh-CN" altLang="en-US" sz="2600" b="1">
                <a:ea typeface="华文仿宋" pitchFamily="2" charset="-122"/>
              </a:rPr>
              <a:t>因为软件可靠性问题造成的产品故障甚至事故或灾难屡见不鲜，俯拾皆是，触目惊心！重视软件可靠性工程的研究并付诸于实践，是改进软件过程，提高软件可靠性的根本出路！加强软件可靠性工程的研究和实践，势在必行，势在必然！</a:t>
            </a:r>
          </a:p>
        </p:txBody>
      </p:sp>
      <p:sp>
        <p:nvSpPr>
          <p:cNvPr id="5124" name="AutoShape 5"/>
          <p:cNvSpPr>
            <a:spLocks noChangeArrowheads="1"/>
          </p:cNvSpPr>
          <p:nvPr/>
        </p:nvSpPr>
        <p:spPr bwMode="auto">
          <a:xfrm>
            <a:off x="900113" y="4510088"/>
            <a:ext cx="2160587" cy="5746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5" name="Text Box 6"/>
          <p:cNvSpPr txBox="1">
            <a:spLocks noChangeArrowheads="1"/>
          </p:cNvSpPr>
          <p:nvPr/>
        </p:nvSpPr>
        <p:spPr bwMode="auto">
          <a:xfrm>
            <a:off x="3295650" y="3181350"/>
            <a:ext cx="5453063" cy="34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600" b="1" dirty="0">
                <a:latin typeface="华文仿宋" pitchFamily="2" charset="-122"/>
                <a:ea typeface="华文仿宋" pitchFamily="2" charset="-122"/>
              </a:rPr>
              <a:t>1.1 </a:t>
            </a:r>
            <a:r>
              <a:rPr lang="zh-CN" altLang="en-US" sz="2600" b="1" dirty="0">
                <a:latin typeface="华文仿宋" pitchFamily="2" charset="-122"/>
                <a:ea typeface="华文仿宋" pitchFamily="2" charset="-122"/>
              </a:rPr>
              <a:t>实例分析</a:t>
            </a:r>
          </a:p>
          <a:p>
            <a:pPr eaLnBrk="1" hangingPunct="1">
              <a:spcBef>
                <a:spcPct val="50000"/>
              </a:spcBef>
            </a:pPr>
            <a:r>
              <a:rPr lang="en-US" altLang="zh-CN" sz="2600" b="1" dirty="0">
                <a:latin typeface="华文仿宋" pitchFamily="2" charset="-122"/>
                <a:ea typeface="华文仿宋" pitchFamily="2" charset="-122"/>
              </a:rPr>
              <a:t>1.2 </a:t>
            </a:r>
            <a:r>
              <a:rPr lang="zh-CN" altLang="en-US" sz="2600" b="1" dirty="0">
                <a:latin typeface="华文仿宋" pitchFamily="2" charset="-122"/>
                <a:ea typeface="华文仿宋" pitchFamily="2" charset="-122"/>
              </a:rPr>
              <a:t>软件现状</a:t>
            </a:r>
          </a:p>
          <a:p>
            <a:pPr eaLnBrk="1" hangingPunct="1">
              <a:spcBef>
                <a:spcPct val="50000"/>
              </a:spcBef>
            </a:pPr>
            <a:r>
              <a:rPr lang="en-US" altLang="zh-CN" sz="2600" b="1" dirty="0">
                <a:latin typeface="华文仿宋" pitchFamily="2" charset="-122"/>
                <a:ea typeface="华文仿宋" pitchFamily="2" charset="-122"/>
              </a:rPr>
              <a:t>1.3 </a:t>
            </a:r>
            <a:r>
              <a:rPr lang="zh-CN" altLang="en-US" sz="2600" b="1" dirty="0">
                <a:latin typeface="华文仿宋" pitchFamily="2" charset="-122"/>
                <a:ea typeface="华文仿宋" pitchFamily="2" charset="-122"/>
              </a:rPr>
              <a:t>软件可靠性工程进展</a:t>
            </a:r>
          </a:p>
          <a:p>
            <a:pPr eaLnBrk="1" hangingPunct="1">
              <a:spcBef>
                <a:spcPct val="50000"/>
              </a:spcBef>
            </a:pPr>
            <a:r>
              <a:rPr lang="en-US" altLang="zh-CN" sz="2600" b="1" dirty="0">
                <a:latin typeface="华文仿宋" pitchFamily="2" charset="-122"/>
                <a:ea typeface="华文仿宋" pitchFamily="2" charset="-122"/>
              </a:rPr>
              <a:t>1.4 </a:t>
            </a:r>
            <a:r>
              <a:rPr lang="zh-CN" altLang="en-US" sz="2600" b="1" dirty="0">
                <a:latin typeface="华文仿宋" pitchFamily="2" charset="-122"/>
                <a:ea typeface="华文仿宋" pitchFamily="2" charset="-122"/>
              </a:rPr>
              <a:t>软件可靠性对装备可靠性的影响</a:t>
            </a:r>
          </a:p>
          <a:p>
            <a:pPr eaLnBrk="1" hangingPunct="1">
              <a:spcBef>
                <a:spcPct val="50000"/>
              </a:spcBef>
            </a:pPr>
            <a:r>
              <a:rPr lang="en-US" altLang="zh-CN" sz="2600" b="1" dirty="0">
                <a:latin typeface="华文仿宋" pitchFamily="2" charset="-122"/>
                <a:ea typeface="华文仿宋" pitchFamily="2" charset="-122"/>
              </a:rPr>
              <a:t>1.5 </a:t>
            </a:r>
            <a:r>
              <a:rPr lang="zh-CN" altLang="en-US" sz="2600" b="1" dirty="0">
                <a:latin typeface="华文仿宋" pitchFamily="2" charset="-122"/>
                <a:ea typeface="华文仿宋" pitchFamily="2" charset="-122"/>
              </a:rPr>
              <a:t>软件可靠性工程的基本问题</a:t>
            </a:r>
          </a:p>
          <a:p>
            <a:pPr eaLnBrk="1" hangingPunct="1">
              <a:spcBef>
                <a:spcPct val="50000"/>
              </a:spcBef>
            </a:pPr>
            <a:r>
              <a:rPr lang="en-US" altLang="zh-CN" sz="2600" b="1" dirty="0">
                <a:latin typeface="华文仿宋" pitchFamily="2" charset="-122"/>
                <a:ea typeface="华文仿宋" pitchFamily="2" charset="-122"/>
              </a:rPr>
              <a:t>1.6 </a:t>
            </a:r>
            <a:r>
              <a:rPr lang="zh-CN" altLang="en-US" sz="2600" b="1" dirty="0">
                <a:latin typeface="华文仿宋" pitchFamily="2" charset="-122"/>
                <a:ea typeface="华文仿宋" pitchFamily="2" charset="-122"/>
              </a:rPr>
              <a:t>总结</a:t>
            </a:r>
          </a:p>
        </p:txBody>
      </p:sp>
    </p:spTree>
    <p:extLst>
      <p:ext uri="{BB962C8B-B14F-4D97-AF65-F5344CB8AC3E}">
        <p14:creationId xmlns:p14="http://schemas.microsoft.com/office/powerpoint/2010/main" val="30894306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ChangeArrowheads="1"/>
          </p:cNvSpPr>
          <p:nvPr/>
        </p:nvSpPr>
        <p:spPr bwMode="auto">
          <a:xfrm>
            <a:off x="719138" y="1412875"/>
            <a:ext cx="8029575" cy="447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a:lnSpc>
                <a:spcPts val="3400"/>
              </a:lnSpc>
              <a:spcBef>
                <a:spcPts val="1200"/>
              </a:spcBef>
            </a:pPr>
            <a:r>
              <a:rPr lang="en-US" altLang="zh-CN" sz="2400" dirty="0">
                <a:latin typeface="黑体" pitchFamily="49" charset="-122"/>
                <a:ea typeface="黑体" pitchFamily="49" charset="-122"/>
              </a:rPr>
              <a:t>   </a:t>
            </a:r>
            <a:r>
              <a:rPr lang="zh-CN" altLang="en-US" sz="2400" dirty="0">
                <a:latin typeface="黑体" pitchFamily="49" charset="-122"/>
                <a:ea typeface="黑体" pitchFamily="49" charset="-122"/>
              </a:rPr>
              <a:t>即便是已经走过了二十一世纪</a:t>
            </a:r>
            <a:r>
              <a:rPr lang="zh-CN" altLang="en-US" sz="2400" dirty="0" smtClean="0">
                <a:latin typeface="黑体" pitchFamily="49" charset="-122"/>
                <a:ea typeface="黑体" pitchFamily="49" charset="-122"/>
              </a:rPr>
              <a:t>的二十年</a:t>
            </a:r>
            <a:r>
              <a:rPr lang="zh-CN" altLang="en-US" sz="2400" dirty="0">
                <a:latin typeface="黑体" pitchFamily="49" charset="-122"/>
                <a:ea typeface="黑体" pitchFamily="49" charset="-122"/>
              </a:rPr>
              <a:t>，人们仍然在质量的大堤下生活</a:t>
            </a:r>
            <a:r>
              <a:rPr lang="zh-CN" altLang="en-US" sz="2400" dirty="0" smtClean="0">
                <a:latin typeface="黑体" pitchFamily="49" charset="-122"/>
                <a:ea typeface="黑体" pitchFamily="49" charset="-122"/>
              </a:rPr>
              <a:t>，企业</a:t>
            </a:r>
            <a:r>
              <a:rPr lang="zh-CN" altLang="en-US" sz="2400" dirty="0">
                <a:latin typeface="黑体" pitchFamily="49" charset="-122"/>
                <a:ea typeface="黑体" pitchFamily="49" charset="-122"/>
              </a:rPr>
              <a:t>在质量的波涛中经受考验。</a:t>
            </a:r>
            <a:r>
              <a:rPr lang="en-US" altLang="zh-CN" sz="2400" dirty="0">
                <a:latin typeface="黑体" pitchFamily="49" charset="-122"/>
                <a:ea typeface="黑体" pitchFamily="49" charset="-122"/>
              </a:rPr>
              <a:t> </a:t>
            </a:r>
          </a:p>
          <a:p>
            <a:pPr marL="800100" lvl="1" indent="-342900">
              <a:lnSpc>
                <a:spcPts val="3400"/>
              </a:lnSpc>
              <a:spcBef>
                <a:spcPts val="1200"/>
              </a:spcBef>
              <a:buFont typeface="Wingdings" pitchFamily="2" charset="2"/>
              <a:buChar char="p"/>
            </a:pPr>
            <a:r>
              <a:rPr lang="zh-CN" altLang="en-US" sz="2400" b="1" dirty="0">
                <a:latin typeface="华文仿宋" pitchFamily="2" charset="-122"/>
                <a:ea typeface="华文仿宋" pitchFamily="2" charset="-122"/>
              </a:rPr>
              <a:t>质量工作已不再是“单个烟囱”，软件质量正在向着不同的深度和广度发生着深刻的变革。</a:t>
            </a:r>
            <a:endParaRPr lang="en-US" altLang="zh-CN" sz="2400" b="1" dirty="0">
              <a:latin typeface="华文仿宋" pitchFamily="2" charset="-122"/>
              <a:ea typeface="华文仿宋" pitchFamily="2" charset="-122"/>
            </a:endParaRPr>
          </a:p>
          <a:p>
            <a:pPr marL="800100" lvl="1" indent="-342900">
              <a:lnSpc>
                <a:spcPts val="3400"/>
              </a:lnSpc>
              <a:spcBef>
                <a:spcPts val="1200"/>
              </a:spcBef>
              <a:buFont typeface="Wingdings" pitchFamily="2" charset="2"/>
              <a:buChar char="p"/>
            </a:pPr>
            <a:r>
              <a:rPr lang="zh-CN" altLang="en-US" sz="2400" b="1" dirty="0">
                <a:latin typeface="华文仿宋" pitchFamily="2" charset="-122"/>
                <a:ea typeface="华文仿宋" pitchFamily="2" charset="-122"/>
              </a:rPr>
              <a:t>作为软件最重要质量特性的可靠性已经成为开放式技术社会中企业的最后一道防火墙与最重要的市场竞争武器。</a:t>
            </a:r>
            <a:endParaRPr lang="en-US" altLang="zh-CN" sz="2400" b="1" dirty="0">
              <a:latin typeface="华文仿宋" pitchFamily="2" charset="-122"/>
              <a:ea typeface="华文仿宋" pitchFamily="2" charset="-122"/>
            </a:endParaRPr>
          </a:p>
          <a:p>
            <a:pPr indent="266700">
              <a:lnSpc>
                <a:spcPts val="3400"/>
              </a:lnSpc>
              <a:spcBef>
                <a:spcPts val="1200"/>
              </a:spcBef>
            </a:pPr>
            <a:r>
              <a:rPr lang="zh-CN" altLang="en-US" sz="2400" dirty="0">
                <a:latin typeface="黑体" pitchFamily="49" charset="-122"/>
                <a:ea typeface="黑体" pitchFamily="49" charset="-122"/>
              </a:rPr>
              <a:t>  这一现实强力地推进着软件可靠性工程理论研究与实践的进展。</a:t>
            </a:r>
          </a:p>
        </p:txBody>
      </p:sp>
      <p:sp>
        <p:nvSpPr>
          <p:cNvPr id="32771" name="Text Box 6"/>
          <p:cNvSpPr txBox="1">
            <a:spLocks noChangeArrowheads="1"/>
          </p:cNvSpPr>
          <p:nvPr/>
        </p:nvSpPr>
        <p:spPr bwMode="auto">
          <a:xfrm>
            <a:off x="250825" y="495300"/>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1.6  </a:t>
            </a:r>
            <a:r>
              <a:rPr lang="zh-CN" altLang="en-US" dirty="0"/>
              <a:t>总结：作用与意义</a:t>
            </a:r>
          </a:p>
        </p:txBody>
      </p:sp>
    </p:spTree>
    <p:extLst>
      <p:ext uri="{BB962C8B-B14F-4D97-AF65-F5344CB8AC3E}">
        <p14:creationId xmlns:p14="http://schemas.microsoft.com/office/powerpoint/2010/main" val="1635287654"/>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3"/>
          <p:cNvSpPr txBox="1">
            <a:spLocks noChangeArrowheads="1"/>
          </p:cNvSpPr>
          <p:nvPr/>
        </p:nvSpPr>
        <p:spPr bwMode="auto">
          <a:xfrm>
            <a:off x="179388" y="495300"/>
            <a:ext cx="88566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200" b="1" dirty="0" smtClean="0">
                <a:latin typeface="黑体" pitchFamily="49" charset="-122"/>
                <a:ea typeface="黑体" pitchFamily="49" charset="-122"/>
              </a:rPr>
              <a:t>4.1   </a:t>
            </a:r>
            <a:r>
              <a:rPr lang="zh-CN" altLang="en-US" sz="3200" b="1" dirty="0">
                <a:latin typeface="黑体" pitchFamily="49" charset="-122"/>
                <a:ea typeface="黑体" pitchFamily="49" charset="-122"/>
              </a:rPr>
              <a:t>过程活动：需求获取之给定需求控制</a:t>
            </a:r>
          </a:p>
        </p:txBody>
      </p:sp>
      <p:pic>
        <p:nvPicPr>
          <p:cNvPr id="183299" name="Picture 4"/>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403350" y="1436688"/>
            <a:ext cx="6342063" cy="4297362"/>
          </a:xfrm>
          <a:solidFill>
            <a:srgbClr val="66FFCC"/>
          </a:solidFill>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rgbClr val="FFFFCC"/>
                  </a:outerShdw>
                </a:effectLst>
              </a14:hiddenEffects>
            </a:ext>
          </a:extLst>
        </p:spPr>
      </p:pic>
    </p:spTree>
    <p:extLst>
      <p:ext uri="{BB962C8B-B14F-4D97-AF65-F5344CB8AC3E}">
        <p14:creationId xmlns:p14="http://schemas.microsoft.com/office/powerpoint/2010/main" val="4206175"/>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22" name="Object 3"/>
          <p:cNvGraphicFramePr>
            <a:graphicFrameLocks noGrp="1" noChangeAspect="1"/>
          </p:cNvGraphicFramePr>
          <p:nvPr>
            <p:ph/>
            <p:extLst>
              <p:ext uri="{D42A27DB-BD31-4B8C-83A1-F6EECF244321}">
                <p14:modId xmlns:p14="http://schemas.microsoft.com/office/powerpoint/2010/main" val="2537886920"/>
              </p:ext>
            </p:extLst>
          </p:nvPr>
        </p:nvGraphicFramePr>
        <p:xfrm>
          <a:off x="1087438" y="2006600"/>
          <a:ext cx="7016750" cy="3294063"/>
        </p:xfrm>
        <a:graphic>
          <a:graphicData uri="http://schemas.openxmlformats.org/presentationml/2006/ole">
            <mc:AlternateContent xmlns:mc="http://schemas.openxmlformats.org/markup-compatibility/2006">
              <mc:Choice xmlns:v="urn:schemas-microsoft-com:vml" Requires="v">
                <p:oleObj spid="_x0000_s73841" name="Visio" r:id="rId3" imgW="5086708" imgH="2386899" progId="Visio.Drawing.11">
                  <p:embed/>
                </p:oleObj>
              </mc:Choice>
              <mc:Fallback>
                <p:oleObj name="Visio" r:id="rId3" imgW="5086708" imgH="2386899" progId="Visio.Drawing.11">
                  <p:embed/>
                  <p:pic>
                    <p:nvPicPr>
                      <p:cNvPr id="0" name=""/>
                      <p:cNvPicPr>
                        <a:picLocks noChangeAspect="1" noChangeArrowheads="1"/>
                      </p:cNvPicPr>
                      <p:nvPr/>
                    </p:nvPicPr>
                    <p:blipFill>
                      <a:blip r:embed="rId4"/>
                      <a:srcRect/>
                      <a:stretch>
                        <a:fillRect/>
                      </a:stretch>
                    </p:blipFill>
                    <p:spPr bwMode="auto">
                      <a:xfrm>
                        <a:off x="1087438" y="2006600"/>
                        <a:ext cx="7016750" cy="3294063"/>
                      </a:xfrm>
                      <a:prstGeom prst="rect">
                        <a:avLst/>
                      </a:prstGeom>
                      <a:solidFill>
                        <a:schemeClr val="accent4">
                          <a:lumMod val="20000"/>
                          <a:lumOff val="80000"/>
                        </a:schemeClr>
                      </a:solidFill>
                      <a:ln>
                        <a:noFill/>
                      </a:ln>
                      <a:effectLst/>
                    </p:spPr>
                  </p:pic>
                </p:oleObj>
              </mc:Fallback>
            </mc:AlternateContent>
          </a:graphicData>
        </a:graphic>
      </p:graphicFrame>
      <p:sp>
        <p:nvSpPr>
          <p:cNvPr id="184323" name="Text Box 4"/>
          <p:cNvSpPr txBox="1">
            <a:spLocks noChangeArrowheads="1"/>
          </p:cNvSpPr>
          <p:nvPr/>
        </p:nvSpPr>
        <p:spPr bwMode="auto">
          <a:xfrm>
            <a:off x="179388" y="495300"/>
            <a:ext cx="88566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200" b="1" dirty="0" smtClean="0">
                <a:latin typeface="黑体" pitchFamily="49" charset="-122"/>
                <a:ea typeface="黑体" pitchFamily="49" charset="-122"/>
              </a:rPr>
              <a:t>4.1   </a:t>
            </a:r>
            <a:r>
              <a:rPr lang="zh-CN" altLang="en-US" sz="3200" b="1" dirty="0">
                <a:latin typeface="黑体" pitchFamily="49" charset="-122"/>
                <a:ea typeface="黑体" pitchFamily="49" charset="-122"/>
              </a:rPr>
              <a:t>过程活动：需求获取之给定需求控制</a:t>
            </a:r>
          </a:p>
        </p:txBody>
      </p:sp>
    </p:spTree>
    <p:extLst>
      <p:ext uri="{BB962C8B-B14F-4D97-AF65-F5344CB8AC3E}">
        <p14:creationId xmlns:p14="http://schemas.microsoft.com/office/powerpoint/2010/main" val="2893776021"/>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3"/>
          <p:cNvSpPr>
            <a:spLocks noChangeArrowheads="1"/>
          </p:cNvSpPr>
          <p:nvPr/>
        </p:nvSpPr>
        <p:spPr bwMode="auto">
          <a:xfrm>
            <a:off x="1187450" y="2636838"/>
            <a:ext cx="770572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a:t>
            </a:r>
            <a:r>
              <a:rPr kumimoji="1" lang="zh-CN" altLang="en-US" sz="2400" b="1">
                <a:latin typeface="华文仿宋" pitchFamily="2" charset="-122"/>
                <a:ea typeface="华文仿宋" pitchFamily="2" charset="-122"/>
              </a:rPr>
              <a:t>软件开发、测试、验收等的依据唯一、有效；</a:t>
            </a:r>
          </a:p>
          <a:p>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a:t>
            </a:r>
            <a:r>
              <a:rPr kumimoji="1" lang="zh-CN" altLang="en-US" sz="2400" b="1">
                <a:latin typeface="华文仿宋" pitchFamily="2" charset="-122"/>
                <a:ea typeface="华文仿宋" pitchFamily="2" charset="-122"/>
              </a:rPr>
              <a:t>有效避免缺陷和错误的传递与放大；</a:t>
            </a:r>
          </a:p>
          <a:p>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a:t>
            </a:r>
            <a:r>
              <a:rPr kumimoji="1" lang="zh-CN" altLang="en-US" sz="2400" b="1">
                <a:latin typeface="华文仿宋" pitchFamily="2" charset="-122"/>
                <a:ea typeface="华文仿宋" pitchFamily="2" charset="-122"/>
              </a:rPr>
              <a:t>提高开发效率，避免颠覆；</a:t>
            </a:r>
          </a:p>
          <a:p>
            <a:r>
              <a:rPr lang="en-US" altLang="zh-CN" sz="2400" b="1">
                <a:latin typeface="华文仿宋" pitchFamily="2" charset="-122"/>
                <a:ea typeface="华文仿宋" pitchFamily="2" charset="-122"/>
              </a:rPr>
              <a:t>4</a:t>
            </a:r>
            <a:r>
              <a:rPr lang="zh-CN" altLang="en-US" sz="2400" b="1">
                <a:latin typeface="华文仿宋" pitchFamily="2" charset="-122"/>
                <a:ea typeface="华文仿宋" pitchFamily="2" charset="-122"/>
              </a:rPr>
              <a:t>、</a:t>
            </a:r>
            <a:r>
              <a:rPr kumimoji="1" lang="zh-CN" altLang="en-US" sz="2400" b="1">
                <a:latin typeface="华文仿宋" pitchFamily="2" charset="-122"/>
                <a:ea typeface="华文仿宋" pitchFamily="2" charset="-122"/>
              </a:rPr>
              <a:t>节约开发成本。</a:t>
            </a:r>
          </a:p>
        </p:txBody>
      </p:sp>
      <p:sp>
        <p:nvSpPr>
          <p:cNvPr id="185347" name="Text Box 4"/>
          <p:cNvSpPr txBox="1">
            <a:spLocks noChangeArrowheads="1"/>
          </p:cNvSpPr>
          <p:nvPr/>
        </p:nvSpPr>
        <p:spPr bwMode="auto">
          <a:xfrm>
            <a:off x="179388" y="495300"/>
            <a:ext cx="88566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200" b="1" dirty="0" smtClean="0">
                <a:latin typeface="黑体" pitchFamily="49" charset="-122"/>
                <a:ea typeface="黑体" pitchFamily="49" charset="-122"/>
              </a:rPr>
              <a:t>4.1   </a:t>
            </a:r>
            <a:r>
              <a:rPr lang="zh-CN" altLang="en-US" sz="3200" b="1" dirty="0">
                <a:latin typeface="黑体" pitchFamily="49" charset="-122"/>
                <a:ea typeface="黑体" pitchFamily="49" charset="-122"/>
              </a:rPr>
              <a:t>过程活动：需求获取之给定需求控制</a:t>
            </a:r>
          </a:p>
        </p:txBody>
      </p:sp>
    </p:spTree>
    <p:extLst>
      <p:ext uri="{BB962C8B-B14F-4D97-AF65-F5344CB8AC3E}">
        <p14:creationId xmlns:p14="http://schemas.microsoft.com/office/powerpoint/2010/main" val="2519196730"/>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0" name="Object 3"/>
          <p:cNvGraphicFramePr>
            <a:graphicFrameLocks noGrp="1" noChangeAspect="1"/>
          </p:cNvGraphicFramePr>
          <p:nvPr>
            <p:ph/>
            <p:extLst>
              <p:ext uri="{D42A27DB-BD31-4B8C-83A1-F6EECF244321}">
                <p14:modId xmlns:p14="http://schemas.microsoft.com/office/powerpoint/2010/main" val="3916829251"/>
              </p:ext>
            </p:extLst>
          </p:nvPr>
        </p:nvGraphicFramePr>
        <p:xfrm>
          <a:off x="1908175" y="1628775"/>
          <a:ext cx="5668963" cy="3530600"/>
        </p:xfrm>
        <a:graphic>
          <a:graphicData uri="http://schemas.openxmlformats.org/presentationml/2006/ole">
            <mc:AlternateContent xmlns:mc="http://schemas.openxmlformats.org/markup-compatibility/2006">
              <mc:Choice xmlns:v="urn:schemas-microsoft-com:vml" Requires="v">
                <p:oleObj spid="_x0000_s74865" name="Visio" r:id="rId3" imgW="4136600" imgH="2576086" progId="Visio.Drawing.11">
                  <p:embed/>
                </p:oleObj>
              </mc:Choice>
              <mc:Fallback>
                <p:oleObj name="Visio" r:id="rId3" imgW="4136600" imgH="2576086" progId="Visio.Drawing.11">
                  <p:embed/>
                  <p:pic>
                    <p:nvPicPr>
                      <p:cNvPr id="0" name=""/>
                      <p:cNvPicPr>
                        <a:picLocks noChangeAspect="1" noChangeArrowheads="1"/>
                      </p:cNvPicPr>
                      <p:nvPr/>
                    </p:nvPicPr>
                    <p:blipFill>
                      <a:blip r:embed="rId4"/>
                      <a:srcRect/>
                      <a:stretch>
                        <a:fillRect/>
                      </a:stretch>
                    </p:blipFill>
                    <p:spPr bwMode="auto">
                      <a:xfrm>
                        <a:off x="1908175" y="1628775"/>
                        <a:ext cx="5668963" cy="35306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86371" name="Rectangle 4"/>
          <p:cNvSpPr>
            <a:spLocks noChangeArrowheads="1"/>
          </p:cNvSpPr>
          <p:nvPr/>
        </p:nvSpPr>
        <p:spPr bwMode="auto">
          <a:xfrm>
            <a:off x="2628900" y="5492750"/>
            <a:ext cx="4319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a:latin typeface="华文仿宋" pitchFamily="2" charset="-122"/>
                <a:ea typeface="华文仿宋" pitchFamily="2" charset="-122"/>
              </a:rPr>
              <a:t>有效性控制          一致性控制</a:t>
            </a:r>
            <a:endParaRPr kumimoji="1" lang="zh-CN" altLang="en-US" sz="2400" b="1">
              <a:latin typeface="华文仿宋" pitchFamily="2" charset="-122"/>
              <a:ea typeface="华文仿宋" pitchFamily="2" charset="-122"/>
            </a:endParaRPr>
          </a:p>
        </p:txBody>
      </p:sp>
      <p:sp>
        <p:nvSpPr>
          <p:cNvPr id="186372" name="Text Box 5"/>
          <p:cNvSpPr txBox="1">
            <a:spLocks noChangeArrowheads="1"/>
          </p:cNvSpPr>
          <p:nvPr/>
        </p:nvSpPr>
        <p:spPr bwMode="auto">
          <a:xfrm>
            <a:off x="179388" y="495300"/>
            <a:ext cx="8856662"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200" b="1" dirty="0">
                <a:latin typeface="黑体" pitchFamily="49" charset="-122"/>
                <a:ea typeface="黑体" pitchFamily="49" charset="-122"/>
              </a:rPr>
              <a:t>过程活动：需求获取之给定需求控制</a:t>
            </a:r>
          </a:p>
        </p:txBody>
      </p:sp>
    </p:spTree>
    <p:extLst>
      <p:ext uri="{BB962C8B-B14F-4D97-AF65-F5344CB8AC3E}">
        <p14:creationId xmlns:p14="http://schemas.microsoft.com/office/powerpoint/2010/main" val="3316494440"/>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过程活动：需求分析之概要</a:t>
            </a:r>
          </a:p>
        </p:txBody>
      </p:sp>
      <p:sp>
        <p:nvSpPr>
          <p:cNvPr id="187395" name="Rectangle 4"/>
          <p:cNvSpPr>
            <a:spLocks noChangeArrowheads="1"/>
          </p:cNvSpPr>
          <p:nvPr/>
        </p:nvSpPr>
        <p:spPr bwMode="auto">
          <a:xfrm>
            <a:off x="755650" y="1851025"/>
            <a:ext cx="78486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dirty="0">
                <a:ea typeface="华文仿宋" pitchFamily="2" charset="-122"/>
              </a:rPr>
              <a:t>       </a:t>
            </a:r>
            <a:r>
              <a:rPr lang="zh-CN" altLang="en-US" sz="2400" b="1" dirty="0">
                <a:ea typeface="华文仿宋" pitchFamily="2" charset="-122"/>
              </a:rPr>
              <a:t>需求分析是指理解用户给定需求，就软件的功能、性能、操作使用等与客户达成一致，估计软件风险和评估项目代价，最终形成开发计划的一个复杂过程。</a:t>
            </a:r>
            <a:r>
              <a:rPr lang="zh-CN" altLang="en-US" dirty="0"/>
              <a:t> </a:t>
            </a:r>
          </a:p>
        </p:txBody>
      </p:sp>
    </p:spTree>
    <p:extLst>
      <p:ext uri="{BB962C8B-B14F-4D97-AF65-F5344CB8AC3E}">
        <p14:creationId xmlns:p14="http://schemas.microsoft.com/office/powerpoint/2010/main" val="171914849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过程活动：需求分析之阶段任务</a:t>
            </a:r>
          </a:p>
        </p:txBody>
      </p:sp>
      <p:sp>
        <p:nvSpPr>
          <p:cNvPr id="188419" name="Rectangle 4"/>
          <p:cNvSpPr>
            <a:spLocks noChangeArrowheads="1"/>
          </p:cNvSpPr>
          <p:nvPr/>
        </p:nvSpPr>
        <p:spPr bwMode="auto">
          <a:xfrm>
            <a:off x="539750" y="1671638"/>
            <a:ext cx="828040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r>
              <a:rPr lang="en-US" altLang="zh-CN" sz="20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、确定软件的功能、性能、操作使用以及可靠性等的定性要求、定量指标及其验收确认方法；</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、确定软件的功能剖面、运行环境和运行剖面；</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、分析不期望的事件，确定关键功能；</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4</a:t>
            </a:r>
            <a:r>
              <a:rPr lang="zh-CN" altLang="en-US" sz="2400" b="1" dirty="0">
                <a:latin typeface="华文仿宋" pitchFamily="2" charset="-122"/>
                <a:ea typeface="华文仿宋" pitchFamily="2" charset="-122"/>
              </a:rPr>
              <a:t>、分析并确定系统的数据要求、数据采集要求和采集计划；</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5</a:t>
            </a:r>
            <a:r>
              <a:rPr lang="zh-CN" altLang="en-US" sz="2400" b="1" dirty="0">
                <a:latin typeface="华文仿宋" pitchFamily="2" charset="-122"/>
                <a:ea typeface="华文仿宋" pitchFamily="2" charset="-122"/>
              </a:rPr>
              <a:t>、导出系统的详细逻辑模型；</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6</a:t>
            </a:r>
            <a:r>
              <a:rPr lang="zh-CN" altLang="en-US" sz="2400" b="1" dirty="0">
                <a:latin typeface="华文仿宋" pitchFamily="2" charset="-122"/>
                <a:ea typeface="华文仿宋" pitchFamily="2" charset="-122"/>
              </a:rPr>
              <a:t>、综合可靠性工作项目和要求，对与可靠性有关的活动的资源进行策划和安排；</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7</a:t>
            </a:r>
            <a:r>
              <a:rPr lang="zh-CN" altLang="en-US" sz="2400" b="1" dirty="0">
                <a:latin typeface="华文仿宋" pitchFamily="2" charset="-122"/>
                <a:ea typeface="华文仿宋" pitchFamily="2" charset="-122"/>
              </a:rPr>
              <a:t>、制定并发布可靠性设计准则；</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8</a:t>
            </a:r>
            <a:r>
              <a:rPr lang="zh-CN" altLang="en-US" sz="2400" b="1" dirty="0">
                <a:latin typeface="华文仿宋" pitchFamily="2" charset="-122"/>
                <a:ea typeface="华文仿宋" pitchFamily="2" charset="-122"/>
              </a:rPr>
              <a:t>、软件可靠性评审；</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9</a:t>
            </a:r>
            <a:r>
              <a:rPr lang="zh-CN" altLang="en-US" sz="2400" b="1" dirty="0">
                <a:latin typeface="华文仿宋" pitchFamily="2" charset="-122"/>
                <a:ea typeface="华文仿宋" pitchFamily="2" charset="-122"/>
              </a:rPr>
              <a:t>、开发原型。</a:t>
            </a:r>
          </a:p>
        </p:txBody>
      </p:sp>
    </p:spTree>
    <p:extLst>
      <p:ext uri="{BB962C8B-B14F-4D97-AF65-F5344CB8AC3E}">
        <p14:creationId xmlns:p14="http://schemas.microsoft.com/office/powerpoint/2010/main" val="752196041"/>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过程活动：需求分析之工作流程</a:t>
            </a:r>
          </a:p>
        </p:txBody>
      </p:sp>
      <p:sp>
        <p:nvSpPr>
          <p:cNvPr id="189443" name="Rectangle 4"/>
          <p:cNvSpPr>
            <a:spLocks noChangeArrowheads="1"/>
          </p:cNvSpPr>
          <p:nvPr/>
        </p:nvSpPr>
        <p:spPr bwMode="auto">
          <a:xfrm>
            <a:off x="-180975" y="1588572"/>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89444" name="Object 5"/>
          <p:cNvGraphicFramePr>
            <a:graphicFrameLocks noChangeAspect="1"/>
          </p:cNvGraphicFramePr>
          <p:nvPr>
            <p:extLst>
              <p:ext uri="{D42A27DB-BD31-4B8C-83A1-F6EECF244321}">
                <p14:modId xmlns:p14="http://schemas.microsoft.com/office/powerpoint/2010/main" val="3205029701"/>
              </p:ext>
            </p:extLst>
          </p:nvPr>
        </p:nvGraphicFramePr>
        <p:xfrm>
          <a:off x="611188" y="1296988"/>
          <a:ext cx="7777162" cy="5561012"/>
        </p:xfrm>
        <a:graphic>
          <a:graphicData uri="http://schemas.openxmlformats.org/presentationml/2006/ole">
            <mc:AlternateContent xmlns:mc="http://schemas.openxmlformats.org/markup-compatibility/2006">
              <mc:Choice xmlns:v="urn:schemas-microsoft-com:vml" Requires="v">
                <p:oleObj spid="_x0000_s75889" name="Visio" r:id="rId3" imgW="3764132" imgH="3522411" progId="Visio.Drawing.11">
                  <p:embed/>
                </p:oleObj>
              </mc:Choice>
              <mc:Fallback>
                <p:oleObj name="Visio" r:id="rId3" imgW="3764132" imgH="3522411" progId="Visio.Drawing.11">
                  <p:embed/>
                  <p:pic>
                    <p:nvPicPr>
                      <p:cNvPr id="0" name=""/>
                      <p:cNvPicPr>
                        <a:picLocks noChangeAspect="1" noChangeArrowheads="1"/>
                      </p:cNvPicPr>
                      <p:nvPr/>
                    </p:nvPicPr>
                    <p:blipFill>
                      <a:blip r:embed="rId4"/>
                      <a:srcRect/>
                      <a:stretch>
                        <a:fillRect/>
                      </a:stretch>
                    </p:blipFill>
                    <p:spPr bwMode="auto">
                      <a:xfrm>
                        <a:off x="611188" y="1296988"/>
                        <a:ext cx="7777162" cy="5561012"/>
                      </a:xfrm>
                      <a:prstGeom prst="rect">
                        <a:avLst/>
                      </a:prstGeom>
                      <a:solidFill>
                        <a:schemeClr val="accent4">
                          <a:lumMod val="20000"/>
                          <a:lumOff val="80000"/>
                        </a:schemeClr>
                      </a:solidFill>
                      <a:ln>
                        <a:noFill/>
                      </a:ln>
                    </p:spPr>
                  </p:pic>
                </p:oleObj>
              </mc:Fallback>
            </mc:AlternateContent>
          </a:graphicData>
        </a:graphic>
      </p:graphicFrame>
    </p:spTree>
    <p:extLst>
      <p:ext uri="{BB962C8B-B14F-4D97-AF65-F5344CB8AC3E}">
        <p14:creationId xmlns:p14="http://schemas.microsoft.com/office/powerpoint/2010/main" val="1015290590"/>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过程活动：需求分析之活动内容</a:t>
            </a:r>
          </a:p>
        </p:txBody>
      </p:sp>
      <p:sp>
        <p:nvSpPr>
          <p:cNvPr id="190467" name="Rectangle 4"/>
          <p:cNvSpPr>
            <a:spLocks noChangeArrowheads="1"/>
          </p:cNvSpPr>
          <p:nvPr/>
        </p:nvSpPr>
        <p:spPr bwMode="auto">
          <a:xfrm>
            <a:off x="526285" y="1628800"/>
            <a:ext cx="8280400" cy="378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r>
              <a:rPr lang="en-US" altLang="zh-CN" sz="20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、按设计方案选择或建立可靠性模型；</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、进行软件系统的可靠性指标分配；</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、组织实施可靠性预计，发现薄弱环节，确定关键、重要的软件单元， 判断软件需求规格说明确定的可靠性要求能否满足系统的可靠性要求；</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4</a:t>
            </a:r>
            <a:r>
              <a:rPr lang="zh-CN" altLang="en-US" sz="2400" b="1" dirty="0">
                <a:latin typeface="华文仿宋" pitchFamily="2" charset="-122"/>
                <a:ea typeface="华文仿宋" pitchFamily="2" charset="-122"/>
              </a:rPr>
              <a:t>、根据预计和分配实施可靠性指标调整；</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5</a:t>
            </a:r>
            <a:r>
              <a:rPr lang="zh-CN" altLang="en-US" sz="2400" b="1" dirty="0">
                <a:latin typeface="华文仿宋" pitchFamily="2" charset="-122"/>
                <a:ea typeface="华文仿宋" pitchFamily="2" charset="-122"/>
              </a:rPr>
              <a:t>、制定初步的可靠性设计准则；</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6</a:t>
            </a:r>
            <a:r>
              <a:rPr lang="zh-CN" altLang="en-US" sz="2400" b="1" dirty="0">
                <a:latin typeface="华文仿宋" pitchFamily="2" charset="-122"/>
                <a:ea typeface="华文仿宋" pitchFamily="2" charset="-122"/>
              </a:rPr>
              <a:t>、确定可靠性分析方法；</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7</a:t>
            </a:r>
            <a:r>
              <a:rPr lang="zh-CN" altLang="en-US" sz="2400" b="1" dirty="0">
                <a:latin typeface="华文仿宋" pitchFamily="2" charset="-122"/>
                <a:ea typeface="华文仿宋" pitchFamily="2" charset="-122"/>
              </a:rPr>
              <a:t>、确定可靠性评审、测试、验证、确认的内容、时机和要求。</a:t>
            </a:r>
          </a:p>
        </p:txBody>
      </p:sp>
    </p:spTree>
    <p:extLst>
      <p:ext uri="{BB962C8B-B14F-4D97-AF65-F5344CB8AC3E}">
        <p14:creationId xmlns:p14="http://schemas.microsoft.com/office/powerpoint/2010/main" val="2182366086"/>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3600" b="1" dirty="0" smtClean="0">
                <a:latin typeface="黑体" pitchFamily="2" charset="-122"/>
                <a:ea typeface="黑体" pitchFamily="2" charset="-122"/>
              </a:rPr>
              <a:t>4.1   </a:t>
            </a:r>
            <a:r>
              <a:rPr lang="zh-CN" altLang="en-US" sz="3600" b="1" dirty="0" smtClean="0">
                <a:latin typeface="黑体" pitchFamily="2" charset="-122"/>
                <a:ea typeface="黑体" pitchFamily="2" charset="-122"/>
              </a:rPr>
              <a:t>过程活动：需求分析之活动内容</a:t>
            </a:r>
          </a:p>
        </p:txBody>
      </p:sp>
      <p:sp>
        <p:nvSpPr>
          <p:cNvPr id="203780" name="Rectangle 4"/>
          <p:cNvSpPr>
            <a:spLocks noChangeArrowheads="1"/>
          </p:cNvSpPr>
          <p:nvPr/>
        </p:nvSpPr>
        <p:spPr bwMode="auto">
          <a:xfrm>
            <a:off x="395536" y="1803593"/>
            <a:ext cx="3169542"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defRPr/>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存在的主要问题</a:t>
            </a:r>
          </a:p>
          <a:p>
            <a:pPr algn="ctr">
              <a:defRPr/>
            </a:pPr>
            <a:endParaRPr lang="zh-CN" altLang="en-US" sz="2400" b="1" dirty="0">
              <a:latin typeface="黑体" panose="02010609060101010101" pitchFamily="49" charset="-122"/>
              <a:ea typeface="黑体" panose="02010609060101010101" pitchFamily="49" charset="-122"/>
            </a:endParaRPr>
          </a:p>
          <a:p>
            <a:pPr algn="r">
              <a:defRPr/>
            </a:pPr>
            <a:r>
              <a:rPr lang="zh-CN" altLang="en-US" sz="2000" b="1" dirty="0">
                <a:latin typeface="黑体" panose="02010609060101010101" pitchFamily="49" charset="-122"/>
                <a:ea typeface="黑体" panose="02010609060101010101" pitchFamily="49" charset="-122"/>
              </a:rPr>
              <a:t>无足够用户参与</a:t>
            </a:r>
          </a:p>
          <a:p>
            <a:pPr algn="r">
              <a:defRPr/>
            </a:pPr>
            <a:r>
              <a:rPr lang="zh-CN" altLang="en-US" sz="2000" b="1" dirty="0">
                <a:latin typeface="黑体" panose="02010609060101010101" pitchFamily="49" charset="-122"/>
                <a:ea typeface="黑体" panose="02010609060101010101" pitchFamily="49" charset="-122"/>
              </a:rPr>
              <a:t>用户需求不断增加</a:t>
            </a:r>
          </a:p>
          <a:p>
            <a:pPr algn="r">
              <a:defRPr/>
            </a:pPr>
            <a:r>
              <a:rPr lang="zh-CN" altLang="en-US" sz="2000" b="1" dirty="0">
                <a:latin typeface="黑体" panose="02010609060101010101" pitchFamily="49" charset="-122"/>
                <a:ea typeface="黑体" panose="02010609060101010101" pitchFamily="49" charset="-122"/>
              </a:rPr>
              <a:t>模棱两可的需求</a:t>
            </a:r>
          </a:p>
          <a:p>
            <a:pPr algn="r">
              <a:defRPr/>
            </a:pPr>
            <a:r>
              <a:rPr lang="zh-CN" altLang="en-US" sz="2000" b="1" dirty="0">
                <a:latin typeface="黑体" panose="02010609060101010101" pitchFamily="49" charset="-122"/>
                <a:ea typeface="黑体" panose="02010609060101010101" pitchFamily="49" charset="-122"/>
              </a:rPr>
              <a:t>不必要的特性</a:t>
            </a:r>
          </a:p>
          <a:p>
            <a:pPr algn="r">
              <a:defRPr/>
            </a:pPr>
            <a:r>
              <a:rPr lang="zh-CN" altLang="en-US" sz="2000" b="1" dirty="0">
                <a:latin typeface="黑体" panose="02010609060101010101" pitchFamily="49" charset="-122"/>
                <a:ea typeface="黑体" panose="02010609060101010101" pitchFamily="49" charset="-122"/>
              </a:rPr>
              <a:t>过于精简的需求</a:t>
            </a:r>
          </a:p>
          <a:p>
            <a:pPr algn="r">
              <a:defRPr/>
            </a:pPr>
            <a:r>
              <a:rPr lang="zh-CN" altLang="en-US" sz="2000" b="1" dirty="0">
                <a:latin typeface="黑体" panose="02010609060101010101" pitchFamily="49" charset="-122"/>
                <a:ea typeface="黑体" panose="02010609060101010101" pitchFamily="49" charset="-122"/>
              </a:rPr>
              <a:t>忽略用户分类</a:t>
            </a:r>
          </a:p>
          <a:p>
            <a:pPr algn="r">
              <a:defRPr/>
            </a:pPr>
            <a:r>
              <a:rPr lang="zh-CN" altLang="en-US" sz="2000" b="1" dirty="0">
                <a:latin typeface="黑体" panose="02010609060101010101" pitchFamily="49" charset="-122"/>
                <a:ea typeface="黑体" panose="02010609060101010101" pitchFamily="49" charset="-122"/>
              </a:rPr>
              <a:t>不准确的计划</a:t>
            </a:r>
            <a:endParaRPr lang="zh-CN" altLang="en-US" sz="2000" dirty="0">
              <a:latin typeface="黑体" panose="02010609060101010101" pitchFamily="49" charset="-122"/>
              <a:ea typeface="黑体" panose="02010609060101010101" pitchFamily="49" charset="-122"/>
            </a:endParaRPr>
          </a:p>
        </p:txBody>
      </p:sp>
      <p:sp>
        <p:nvSpPr>
          <p:cNvPr id="203781" name="Rectangle 5"/>
          <p:cNvSpPr>
            <a:spLocks noChangeArrowheads="1"/>
          </p:cNvSpPr>
          <p:nvPr/>
        </p:nvSpPr>
        <p:spPr bwMode="auto">
          <a:xfrm>
            <a:off x="3995936" y="1772816"/>
            <a:ext cx="244827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zh-CN" altLang="en-US" sz="2400" b="1" dirty="0">
                <a:latin typeface="黑体" panose="02010609060101010101" pitchFamily="49" charset="-122"/>
                <a:ea typeface="黑体" panose="02010609060101010101" pitchFamily="49" charset="-122"/>
              </a:rPr>
              <a:t>分析方法</a:t>
            </a:r>
          </a:p>
          <a:p>
            <a:pPr algn="ctr"/>
            <a:endParaRPr lang="zh-CN" altLang="en-US" sz="2400" b="1" dirty="0">
              <a:latin typeface="黑体" panose="02010609060101010101" pitchFamily="49" charset="-122"/>
              <a:ea typeface="黑体" panose="02010609060101010101" pitchFamily="49" charset="-122"/>
            </a:endParaRPr>
          </a:p>
          <a:p>
            <a:pPr algn="ctr"/>
            <a:endParaRPr lang="zh-CN" altLang="en-US" sz="2400" b="1" dirty="0">
              <a:latin typeface="黑体" panose="02010609060101010101" pitchFamily="49" charset="-122"/>
              <a:ea typeface="黑体" panose="02010609060101010101" pitchFamily="49" charset="-122"/>
            </a:endParaRPr>
          </a:p>
          <a:p>
            <a:pPr algn="ctr"/>
            <a:endParaRPr lang="zh-CN" altLang="en-US"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结构化方法</a:t>
            </a:r>
            <a:endParaRPr lang="zh-CN" altLang="en-US"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面向对象方法</a:t>
            </a:r>
          </a:p>
          <a:p>
            <a:pPr algn="ctr"/>
            <a:r>
              <a:rPr lang="zh-CN" altLang="en-US" sz="2400" b="1" dirty="0">
                <a:latin typeface="黑体" panose="02010609060101010101" pitchFamily="49" charset="-122"/>
                <a:ea typeface="黑体" panose="02010609060101010101" pitchFamily="49" charset="-122"/>
              </a:rPr>
              <a:t>面向控制方法</a:t>
            </a:r>
          </a:p>
          <a:p>
            <a:pPr algn="ctr"/>
            <a:r>
              <a:rPr lang="zh-CN" altLang="en-US" sz="2400" b="1" dirty="0">
                <a:latin typeface="黑体" panose="02010609060101010101" pitchFamily="49" charset="-122"/>
                <a:ea typeface="黑体" panose="02010609060101010101" pitchFamily="49" charset="-122"/>
              </a:rPr>
              <a:t>面向数据方法 </a:t>
            </a:r>
          </a:p>
        </p:txBody>
      </p:sp>
      <p:sp>
        <p:nvSpPr>
          <p:cNvPr id="203782" name="Rectangle 6"/>
          <p:cNvSpPr>
            <a:spLocks noChangeArrowheads="1"/>
          </p:cNvSpPr>
          <p:nvPr/>
        </p:nvSpPr>
        <p:spPr bwMode="auto">
          <a:xfrm>
            <a:off x="7129463" y="1772816"/>
            <a:ext cx="1690687"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r"/>
            <a:r>
              <a:rPr lang="zh-CN" altLang="en-US" sz="2400" b="1" dirty="0">
                <a:latin typeface="黑体" panose="02010609060101010101" pitchFamily="49" charset="-122"/>
                <a:ea typeface="黑体" panose="02010609060101010101" pitchFamily="49" charset="-122"/>
              </a:rPr>
              <a:t>理想需求</a:t>
            </a:r>
          </a:p>
          <a:p>
            <a:pPr algn="r"/>
            <a:endParaRPr lang="zh-CN" altLang="en-US" sz="2400" b="1" dirty="0">
              <a:latin typeface="黑体" panose="02010609060101010101" pitchFamily="49" charset="-122"/>
              <a:ea typeface="黑体" panose="02010609060101010101" pitchFamily="49" charset="-122"/>
            </a:endParaRPr>
          </a:p>
          <a:p>
            <a:pPr algn="r"/>
            <a:endParaRPr lang="zh-CN" altLang="en-US" sz="2400" b="1" dirty="0">
              <a:latin typeface="黑体" panose="02010609060101010101" pitchFamily="49" charset="-122"/>
              <a:ea typeface="黑体" panose="02010609060101010101" pitchFamily="49" charset="-122"/>
            </a:endParaRPr>
          </a:p>
          <a:p>
            <a:pPr algn="r"/>
            <a:endParaRPr lang="zh-CN" altLang="en-US" sz="2400" b="1" dirty="0">
              <a:latin typeface="黑体" panose="02010609060101010101" pitchFamily="49" charset="-122"/>
              <a:ea typeface="黑体" panose="02010609060101010101" pitchFamily="49" charset="-122"/>
            </a:endParaRPr>
          </a:p>
          <a:p>
            <a:pPr algn="r"/>
            <a:r>
              <a:rPr lang="zh-CN" altLang="en-US" sz="2400" b="1" dirty="0">
                <a:latin typeface="黑体" panose="02010609060101010101" pitchFamily="49" charset="-122"/>
                <a:ea typeface="黑体" panose="02010609060101010101" pitchFamily="49" charset="-122"/>
              </a:rPr>
              <a:t>清楚</a:t>
            </a:r>
          </a:p>
          <a:p>
            <a:pPr algn="r"/>
            <a:r>
              <a:rPr lang="zh-CN" altLang="en-US" sz="2400" b="1" dirty="0">
                <a:latin typeface="黑体" panose="02010609060101010101" pitchFamily="49" charset="-122"/>
                <a:ea typeface="黑体" panose="02010609060101010101" pitchFamily="49" charset="-122"/>
              </a:rPr>
              <a:t>一致</a:t>
            </a:r>
          </a:p>
          <a:p>
            <a:pPr algn="r"/>
            <a:r>
              <a:rPr lang="zh-CN" altLang="en-US" sz="2400" b="1" dirty="0">
                <a:latin typeface="黑体" panose="02010609060101010101" pitchFamily="49" charset="-122"/>
                <a:ea typeface="黑体" panose="02010609060101010101" pitchFamily="49" charset="-122"/>
              </a:rPr>
              <a:t>完整</a:t>
            </a:r>
          </a:p>
          <a:p>
            <a:pPr algn="r"/>
            <a:r>
              <a:rPr lang="zh-CN" altLang="en-US" sz="2400" b="1" dirty="0">
                <a:latin typeface="黑体" panose="02010609060101010101" pitchFamily="49" charset="-122"/>
                <a:ea typeface="黑体" panose="02010609060101010101" pitchFamily="49" charset="-122"/>
              </a:rPr>
              <a:t>可测试</a:t>
            </a:r>
          </a:p>
        </p:txBody>
      </p:sp>
      <p:sp>
        <p:nvSpPr>
          <p:cNvPr id="192518" name="AutoShape 7"/>
          <p:cNvSpPr>
            <a:spLocks noChangeArrowheads="1"/>
          </p:cNvSpPr>
          <p:nvPr/>
        </p:nvSpPr>
        <p:spPr bwMode="auto">
          <a:xfrm>
            <a:off x="3636715" y="3074059"/>
            <a:ext cx="503237" cy="720725"/>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a typeface="宋体" pitchFamily="2" charset="-122"/>
            </a:endParaRPr>
          </a:p>
        </p:txBody>
      </p:sp>
      <p:sp>
        <p:nvSpPr>
          <p:cNvPr id="192519" name="AutoShape 8"/>
          <p:cNvSpPr>
            <a:spLocks noChangeArrowheads="1"/>
          </p:cNvSpPr>
          <p:nvPr/>
        </p:nvSpPr>
        <p:spPr bwMode="auto">
          <a:xfrm>
            <a:off x="6373813" y="3074059"/>
            <a:ext cx="503237" cy="720725"/>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effectLst>
                <a:outerShdw blurRad="38100" dist="38100" dir="2700000" algn="tl">
                  <a:srgbClr val="000000">
                    <a:alpha val="43137"/>
                  </a:srgbClr>
                </a:outerShdw>
              </a:effectLst>
              <a:ea typeface="宋体" pitchFamily="2" charset="-122"/>
            </a:endParaRPr>
          </a:p>
        </p:txBody>
      </p:sp>
    </p:spTree>
    <p:extLst>
      <p:ext uri="{BB962C8B-B14F-4D97-AF65-F5344CB8AC3E}">
        <p14:creationId xmlns:p14="http://schemas.microsoft.com/office/powerpoint/2010/main" val="3629149982"/>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过程活动：软件设计之概要</a:t>
            </a:r>
          </a:p>
        </p:txBody>
      </p:sp>
      <p:sp>
        <p:nvSpPr>
          <p:cNvPr id="194563" name="Rectangle 4"/>
          <p:cNvSpPr>
            <a:spLocks noChangeArrowheads="1"/>
          </p:cNvSpPr>
          <p:nvPr/>
        </p:nvSpPr>
        <p:spPr bwMode="auto">
          <a:xfrm>
            <a:off x="609600" y="1830388"/>
            <a:ext cx="8066088"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dirty="0">
                <a:ea typeface="华文仿宋" pitchFamily="2" charset="-122"/>
              </a:rPr>
              <a:t>       </a:t>
            </a:r>
            <a:r>
              <a:rPr lang="en-US" altLang="zh-CN" sz="2400" b="1" dirty="0" smtClean="0">
                <a:ea typeface="华文仿宋" pitchFamily="2" charset="-122"/>
              </a:rPr>
              <a:t>  </a:t>
            </a:r>
            <a:r>
              <a:rPr lang="zh-CN" altLang="en-US" sz="2400" b="1" dirty="0" smtClean="0">
                <a:ea typeface="华文仿宋" pitchFamily="2" charset="-122"/>
              </a:rPr>
              <a:t>关于</a:t>
            </a:r>
            <a:r>
              <a:rPr lang="zh-CN" altLang="en-US" sz="2400" b="1" dirty="0">
                <a:ea typeface="华文仿宋" pitchFamily="2" charset="-122"/>
              </a:rPr>
              <a:t>软件可靠性设计技术的外延并不明确，但一般是指在软件开发过程中，在严格实施软件工程的背景下，有目的、有针对性地采取用以保证和提高软件可靠性目标的技术和方法，如避错设计、查错设计、纠错设计、容错设计等。经验表明，在软件开发过程中，在良好的软件工程背景下，实施有效的可靠性设计对软件的可靠性具有重大的影响和贡献。</a:t>
            </a:r>
          </a:p>
        </p:txBody>
      </p:sp>
    </p:spTree>
    <p:extLst>
      <p:ext uri="{BB962C8B-B14F-4D97-AF65-F5344CB8AC3E}">
        <p14:creationId xmlns:p14="http://schemas.microsoft.com/office/powerpoint/2010/main" val="4113584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ChangeArrowheads="1"/>
          </p:cNvSpPr>
          <p:nvPr/>
        </p:nvSpPr>
        <p:spPr bwMode="auto">
          <a:xfrm>
            <a:off x="611188" y="1484313"/>
            <a:ext cx="8064500" cy="495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dirty="0">
                <a:latin typeface="黑体" pitchFamily="49" charset="-122"/>
                <a:ea typeface="黑体" pitchFamily="49" charset="-122"/>
              </a:rPr>
              <a:t>    </a:t>
            </a:r>
            <a:r>
              <a:rPr lang="zh-CN" altLang="en-US" sz="2400" b="1" dirty="0">
                <a:latin typeface="黑体" pitchFamily="49" charset="-122"/>
                <a:ea typeface="黑体" pitchFamily="49" charset="-122"/>
              </a:rPr>
              <a:t>软件可靠性的研究和实践具有如下重要意义：</a:t>
            </a:r>
          </a:p>
          <a:p>
            <a:pPr>
              <a:spcBef>
                <a:spcPts val="1200"/>
              </a:spcBef>
            </a:pPr>
            <a:r>
              <a:rPr lang="en-US" altLang="zh-CN" sz="2200" dirty="0">
                <a:latin typeface="黑体" pitchFamily="49" charset="-122"/>
                <a:ea typeface="黑体" pitchFamily="49" charset="-122"/>
              </a:rPr>
              <a:t>    1</a:t>
            </a:r>
            <a:r>
              <a:rPr lang="zh-CN" altLang="en-US" sz="2200" dirty="0">
                <a:latin typeface="黑体" pitchFamily="49" charset="-122"/>
                <a:ea typeface="黑体" pitchFamily="49" charset="-122"/>
              </a:rPr>
              <a:t>、推进软件的可靠性预计预测、分析设计、测试验证及其软件可靠性工程管理能力的改进提高，确保并不断改进软件可靠性，提高企业诚信，增强顾客满意，超越顾客期望；</a:t>
            </a:r>
          </a:p>
          <a:p>
            <a:pPr>
              <a:spcBef>
                <a:spcPts val="1200"/>
              </a:spcBef>
            </a:pPr>
            <a:r>
              <a:rPr lang="en-US" altLang="zh-CN" sz="2200" dirty="0">
                <a:latin typeface="黑体" pitchFamily="49" charset="-122"/>
                <a:ea typeface="黑体" pitchFamily="49" charset="-122"/>
              </a:rPr>
              <a:t>    2</a:t>
            </a:r>
            <a:r>
              <a:rPr lang="zh-CN" altLang="en-US" sz="2200" dirty="0">
                <a:latin typeface="黑体" pitchFamily="49" charset="-122"/>
                <a:ea typeface="黑体" pitchFamily="49" charset="-122"/>
              </a:rPr>
              <a:t>、指导软件可靠性分析、评估、验证与鉴定，为软件验收（验证）提供依据，增强用户信心；</a:t>
            </a:r>
          </a:p>
          <a:p>
            <a:pPr>
              <a:spcBef>
                <a:spcPts val="1200"/>
              </a:spcBef>
            </a:pPr>
            <a:r>
              <a:rPr lang="en-US" altLang="zh-CN" sz="2200" dirty="0">
                <a:latin typeface="黑体" pitchFamily="49" charset="-122"/>
                <a:ea typeface="黑体" pitchFamily="49" charset="-122"/>
              </a:rPr>
              <a:t>    3</a:t>
            </a:r>
            <a:r>
              <a:rPr lang="zh-CN" altLang="en-US" sz="2200" dirty="0">
                <a:latin typeface="黑体" pitchFamily="49" charset="-122"/>
                <a:ea typeface="黑体" pitchFamily="49" charset="-122"/>
              </a:rPr>
              <a:t>、推进软、硬件可靠性工程的均衡发展，提高系统可靠性水平；</a:t>
            </a:r>
          </a:p>
          <a:p>
            <a:pPr>
              <a:spcBef>
                <a:spcPts val="1200"/>
              </a:spcBef>
            </a:pPr>
            <a:r>
              <a:rPr lang="en-US" altLang="zh-CN" sz="2200" dirty="0">
                <a:latin typeface="黑体" pitchFamily="49" charset="-122"/>
                <a:ea typeface="黑体" pitchFamily="49" charset="-122"/>
              </a:rPr>
              <a:t>    4</a:t>
            </a:r>
            <a:r>
              <a:rPr lang="zh-CN" altLang="en-US" sz="2200" dirty="0">
                <a:latin typeface="黑体" pitchFamily="49" charset="-122"/>
                <a:ea typeface="黑体" pitchFamily="49" charset="-122"/>
              </a:rPr>
              <a:t>、推进软件工程的不断丰富和发展，促进软件工程管理水平及其软件过程能力的改进提高；</a:t>
            </a:r>
          </a:p>
          <a:p>
            <a:pPr>
              <a:spcBef>
                <a:spcPts val="1200"/>
              </a:spcBef>
            </a:pPr>
            <a:r>
              <a:rPr lang="en-US" altLang="zh-CN" sz="2200" dirty="0">
                <a:latin typeface="黑体" pitchFamily="49" charset="-122"/>
                <a:ea typeface="黑体" pitchFamily="49" charset="-122"/>
              </a:rPr>
              <a:t>    5</a:t>
            </a:r>
            <a:r>
              <a:rPr lang="zh-CN" altLang="en-US" sz="2200" dirty="0">
                <a:latin typeface="黑体" pitchFamily="49" charset="-122"/>
                <a:ea typeface="黑体" pitchFamily="49" charset="-122"/>
              </a:rPr>
              <a:t>、转变观念，有效扭转只重视硬件，忽视软件可靠性的现状。</a:t>
            </a:r>
          </a:p>
        </p:txBody>
      </p:sp>
      <p:sp>
        <p:nvSpPr>
          <p:cNvPr id="33795" name="Text Box 6"/>
          <p:cNvSpPr txBox="1">
            <a:spLocks noChangeArrowheads="1"/>
          </p:cNvSpPr>
          <p:nvPr/>
        </p:nvSpPr>
        <p:spPr bwMode="auto">
          <a:xfrm>
            <a:off x="250825" y="495300"/>
            <a:ext cx="8642350"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1.6  </a:t>
            </a:r>
            <a:r>
              <a:rPr lang="zh-CN" altLang="en-US" dirty="0"/>
              <a:t>总结：作用与意义</a:t>
            </a:r>
          </a:p>
        </p:txBody>
      </p:sp>
    </p:spTree>
    <p:extLst>
      <p:ext uri="{BB962C8B-B14F-4D97-AF65-F5344CB8AC3E}">
        <p14:creationId xmlns:p14="http://schemas.microsoft.com/office/powerpoint/2010/main" val="403270822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3"/>
          <p:cNvSpPr>
            <a:spLocks noChangeArrowheads="1"/>
          </p:cNvSpPr>
          <p:nvPr/>
        </p:nvSpPr>
        <p:spPr bwMode="auto">
          <a:xfrm>
            <a:off x="323528" y="1340768"/>
            <a:ext cx="8675688"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a:defRPr/>
            </a:pPr>
            <a:r>
              <a:rPr lang="en-US" altLang="zh-CN" sz="2400" b="1" dirty="0">
                <a:latin typeface="华文仿宋" pitchFamily="2" charset="-122"/>
                <a:ea typeface="华文仿宋" pitchFamily="2" charset="-122"/>
              </a:rPr>
              <a:t>    1</a:t>
            </a:r>
            <a:r>
              <a:rPr lang="zh-CN" altLang="en-US" sz="2400" b="1" dirty="0">
                <a:latin typeface="华文仿宋" pitchFamily="2" charset="-122"/>
                <a:ea typeface="华文仿宋" pitchFamily="2" charset="-122"/>
              </a:rPr>
              <a:t>、设计过程不应该受“隧道视野”的限制。</a:t>
            </a:r>
          </a:p>
          <a:p>
            <a:pPr indent="266700">
              <a:defRPr/>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、分析模型是可跟踪的。</a:t>
            </a:r>
          </a:p>
          <a:p>
            <a:pPr indent="266700">
              <a:defRPr/>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、不是所有设计都从头开始。</a:t>
            </a:r>
          </a:p>
          <a:p>
            <a:pPr indent="266700">
              <a:defRPr/>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4</a:t>
            </a:r>
            <a:r>
              <a:rPr lang="zh-CN" altLang="en-US" sz="2400" b="1" dirty="0">
                <a:latin typeface="华文仿宋" pitchFamily="2" charset="-122"/>
                <a:ea typeface="华文仿宋" pitchFamily="2" charset="-122"/>
              </a:rPr>
              <a:t>、设计应该缩短软件和现实世界问题域的“智力距离”。</a:t>
            </a:r>
          </a:p>
          <a:p>
            <a:pPr indent="266700">
              <a:defRPr/>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5</a:t>
            </a:r>
            <a:r>
              <a:rPr lang="zh-CN" altLang="en-US" sz="2400" b="1" dirty="0">
                <a:latin typeface="华文仿宋" pitchFamily="2" charset="-122"/>
                <a:ea typeface="华文仿宋" pitchFamily="2" charset="-122"/>
              </a:rPr>
              <a:t>、设计应该表现出一致性和集成性。</a:t>
            </a:r>
          </a:p>
          <a:p>
            <a:pPr indent="266700">
              <a:defRPr/>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6</a:t>
            </a:r>
            <a:r>
              <a:rPr lang="zh-CN" altLang="en-US" sz="2400" b="1" dirty="0">
                <a:latin typeface="华文仿宋" pitchFamily="2" charset="-122"/>
                <a:ea typeface="华文仿宋" pitchFamily="2" charset="-122"/>
              </a:rPr>
              <a:t>、设计应被构造为以适应不同的变更。 </a:t>
            </a:r>
          </a:p>
          <a:p>
            <a:pPr indent="266700">
              <a:defRPr/>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7</a:t>
            </a:r>
            <a:r>
              <a:rPr lang="zh-CN" altLang="en-US" sz="2400" b="1" dirty="0">
                <a:latin typeface="华文仿宋" pitchFamily="2" charset="-122"/>
                <a:ea typeface="华文仿宋" pitchFamily="2" charset="-122"/>
              </a:rPr>
              <a:t>、遇到异常的数据、事件或操作时，设计应能平滑、有效地予以处理。</a:t>
            </a:r>
          </a:p>
          <a:p>
            <a:pPr indent="266700">
              <a:defRPr/>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8</a:t>
            </a:r>
            <a:r>
              <a:rPr lang="zh-CN" altLang="en-US" sz="2400" b="1" dirty="0">
                <a:latin typeface="华文仿宋" pitchFamily="2" charset="-122"/>
                <a:ea typeface="华文仿宋" pitchFamily="2" charset="-122"/>
              </a:rPr>
              <a:t>、设计不是编码，编码也不是设计。</a:t>
            </a:r>
          </a:p>
          <a:p>
            <a:pPr indent="266700">
              <a:defRPr/>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9</a:t>
            </a:r>
            <a:r>
              <a:rPr lang="zh-CN" altLang="en-US" sz="2400" b="1" dirty="0">
                <a:latin typeface="华文仿宋" pitchFamily="2" charset="-122"/>
                <a:ea typeface="华文仿宋" pitchFamily="2" charset="-122"/>
              </a:rPr>
              <a:t>、在创建设计时就应该能够评估软件质量，而不是在事后实施。</a:t>
            </a:r>
          </a:p>
          <a:p>
            <a:pPr indent="266700">
              <a:defRPr/>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10</a:t>
            </a:r>
            <a:r>
              <a:rPr lang="zh-CN" altLang="en-US" sz="2400" b="1" dirty="0">
                <a:latin typeface="华文仿宋" pitchFamily="2" charset="-122"/>
                <a:ea typeface="华文仿宋" pitchFamily="2" charset="-122"/>
              </a:rPr>
              <a:t>、组织并实施设计评审以减少概念性、语义性错误。</a:t>
            </a:r>
          </a:p>
        </p:txBody>
      </p:sp>
      <p:sp>
        <p:nvSpPr>
          <p:cNvPr id="196611" name="Text Box 4"/>
          <p:cNvSpPr txBox="1">
            <a:spLocks noChangeArrowheads="1"/>
          </p:cNvSpPr>
          <p:nvPr/>
        </p:nvSpPr>
        <p:spPr bwMode="auto">
          <a:xfrm>
            <a:off x="323850" y="411163"/>
            <a:ext cx="8642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3600" b="1" dirty="0" smtClean="0">
                <a:latin typeface="黑体" pitchFamily="2" charset="-122"/>
                <a:ea typeface="黑体" pitchFamily="2" charset="-122"/>
              </a:rPr>
              <a:t>4.1   </a:t>
            </a:r>
            <a:r>
              <a:rPr lang="zh-CN" altLang="en-US" sz="3600" b="1" dirty="0" smtClean="0">
                <a:latin typeface="黑体" pitchFamily="2" charset="-122"/>
                <a:ea typeface="黑体" pitchFamily="2" charset="-122"/>
              </a:rPr>
              <a:t>过程活动：软件设计原则</a:t>
            </a:r>
          </a:p>
        </p:txBody>
      </p:sp>
    </p:spTree>
    <p:extLst>
      <p:ext uri="{BB962C8B-B14F-4D97-AF65-F5344CB8AC3E}">
        <p14:creationId xmlns:p14="http://schemas.microsoft.com/office/powerpoint/2010/main" val="3203245514"/>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过程活动：软件设计之阶段任务</a:t>
            </a:r>
          </a:p>
        </p:txBody>
      </p:sp>
      <p:sp>
        <p:nvSpPr>
          <p:cNvPr id="196611" name="Rectangle 4"/>
          <p:cNvSpPr>
            <a:spLocks noChangeArrowheads="1"/>
          </p:cNvSpPr>
          <p:nvPr/>
        </p:nvSpPr>
        <p:spPr bwMode="auto">
          <a:xfrm>
            <a:off x="250825" y="1412776"/>
            <a:ext cx="842645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dirty="0">
                <a:ea typeface="华文仿宋" pitchFamily="2" charset="-122"/>
              </a:rPr>
              <a:t>    </a:t>
            </a:r>
            <a:r>
              <a:rPr lang="en-US" altLang="zh-CN" sz="2400" b="1" dirty="0" smtClean="0">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、可靠性指标分配，将软件系统的可靠性指标分配到各个软件模块直至软部件、软件单元；</a:t>
            </a:r>
          </a:p>
          <a:p>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、按可靠性要求进行可靠性设计；</a:t>
            </a:r>
          </a:p>
          <a:p>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、对功能剖面和运行剖面进行细化和量化；</a:t>
            </a:r>
          </a:p>
          <a:p>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4</a:t>
            </a:r>
            <a:r>
              <a:rPr lang="zh-CN" altLang="en-US" sz="2400" b="1" dirty="0">
                <a:latin typeface="华文仿宋" pitchFamily="2" charset="-122"/>
                <a:ea typeface="华文仿宋" pitchFamily="2" charset="-122"/>
              </a:rPr>
              <a:t>、进行可靠性测量和分析；</a:t>
            </a:r>
          </a:p>
          <a:p>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5</a:t>
            </a:r>
            <a:r>
              <a:rPr lang="zh-CN" altLang="en-US" sz="2400" b="1" dirty="0">
                <a:latin typeface="华文仿宋" pitchFamily="2" charset="-122"/>
                <a:ea typeface="华文仿宋" pitchFamily="2" charset="-122"/>
              </a:rPr>
              <a:t>、收集并管理可靠性数据；</a:t>
            </a:r>
          </a:p>
          <a:p>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6</a:t>
            </a:r>
            <a:r>
              <a:rPr lang="zh-CN" altLang="en-US" sz="2400" b="1" dirty="0">
                <a:latin typeface="华文仿宋" pitchFamily="2" charset="-122"/>
                <a:ea typeface="华文仿宋" pitchFamily="2" charset="-122"/>
              </a:rPr>
              <a:t>、明确影响软件可靠性的编程规则；</a:t>
            </a:r>
          </a:p>
          <a:p>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7</a:t>
            </a:r>
            <a:r>
              <a:rPr lang="zh-CN" altLang="en-US" sz="2400" b="1" dirty="0">
                <a:latin typeface="华文仿宋" pitchFamily="2" charset="-122"/>
                <a:ea typeface="华文仿宋" pitchFamily="2" charset="-122"/>
              </a:rPr>
              <a:t>、进行可靠性预计和风险评估，做出相应的管理决策；</a:t>
            </a:r>
          </a:p>
          <a:p>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8</a:t>
            </a:r>
            <a:r>
              <a:rPr lang="zh-CN" altLang="en-US" sz="2400" b="1" dirty="0">
                <a:latin typeface="华文仿宋" pitchFamily="2" charset="-122"/>
                <a:ea typeface="华文仿宋" pitchFamily="2" charset="-122"/>
              </a:rPr>
              <a:t>、确定对所采用的可重用软件进行可靠性验证并纳入相应管理和控制；</a:t>
            </a:r>
          </a:p>
          <a:p>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9</a:t>
            </a:r>
            <a:r>
              <a:rPr lang="zh-CN" altLang="en-US" sz="2400" b="1" dirty="0">
                <a:latin typeface="华文仿宋" pitchFamily="2" charset="-122"/>
                <a:ea typeface="华文仿宋" pitchFamily="2" charset="-122"/>
              </a:rPr>
              <a:t>、审查软件可靠性设计的合理性和实现的可行性，验证软件可靠性设计与需求等符合性。</a:t>
            </a:r>
          </a:p>
        </p:txBody>
      </p:sp>
    </p:spTree>
    <p:extLst>
      <p:ext uri="{BB962C8B-B14F-4D97-AF65-F5344CB8AC3E}">
        <p14:creationId xmlns:p14="http://schemas.microsoft.com/office/powerpoint/2010/main" val="1599701045"/>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Text Box 4"/>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过程活动：软件设计之工作流程</a:t>
            </a:r>
          </a:p>
        </p:txBody>
      </p:sp>
      <p:graphicFrame>
        <p:nvGraphicFramePr>
          <p:cNvPr id="197637" name="Object 6"/>
          <p:cNvGraphicFramePr>
            <a:graphicFrameLocks noChangeAspect="1"/>
          </p:cNvGraphicFramePr>
          <p:nvPr>
            <p:extLst>
              <p:ext uri="{D42A27DB-BD31-4B8C-83A1-F6EECF244321}">
                <p14:modId xmlns:p14="http://schemas.microsoft.com/office/powerpoint/2010/main" val="1025887201"/>
              </p:ext>
            </p:extLst>
          </p:nvPr>
        </p:nvGraphicFramePr>
        <p:xfrm>
          <a:off x="971550" y="1193800"/>
          <a:ext cx="7313613" cy="5403850"/>
        </p:xfrm>
        <a:graphic>
          <a:graphicData uri="http://schemas.openxmlformats.org/presentationml/2006/ole">
            <mc:AlternateContent xmlns:mc="http://schemas.openxmlformats.org/markup-compatibility/2006">
              <mc:Choice xmlns:v="urn:schemas-microsoft-com:vml" Requires="v">
                <p:oleObj spid="_x0000_s76913" name="Visio" r:id="rId3" imgW="4050190" imgH="3671001" progId="Visio.Drawing.11">
                  <p:embed/>
                </p:oleObj>
              </mc:Choice>
              <mc:Fallback>
                <p:oleObj name="Visio" r:id="rId3" imgW="4050190" imgH="3671001" progId="Visio.Drawing.11">
                  <p:embed/>
                  <p:pic>
                    <p:nvPicPr>
                      <p:cNvPr id="0" name=""/>
                      <p:cNvPicPr>
                        <a:picLocks noChangeAspect="1" noChangeArrowheads="1"/>
                      </p:cNvPicPr>
                      <p:nvPr/>
                    </p:nvPicPr>
                    <p:blipFill>
                      <a:blip r:embed="rId4"/>
                      <a:srcRect/>
                      <a:stretch>
                        <a:fillRect/>
                      </a:stretch>
                    </p:blipFill>
                    <p:spPr bwMode="auto">
                      <a:xfrm>
                        <a:off x="971550" y="1193800"/>
                        <a:ext cx="7313613"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81378212"/>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过程活动：软件设计之活动内容</a:t>
            </a:r>
          </a:p>
        </p:txBody>
      </p:sp>
      <p:sp>
        <p:nvSpPr>
          <p:cNvPr id="198659" name="Rectangle 4"/>
          <p:cNvSpPr>
            <a:spLocks noChangeArrowheads="1"/>
          </p:cNvSpPr>
          <p:nvPr/>
        </p:nvSpPr>
        <p:spPr bwMode="auto">
          <a:xfrm>
            <a:off x="585788" y="1628775"/>
            <a:ext cx="7921625" cy="30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600"/>
              </a:spcBef>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、基本活动内容</a:t>
            </a:r>
          </a:p>
          <a:p>
            <a:endParaRPr lang="zh-CN" altLang="en-US" sz="2400" b="1" dirty="0">
              <a:latin typeface="华文仿宋" pitchFamily="2" charset="-122"/>
              <a:ea typeface="华文仿宋" pitchFamily="2" charset="-122"/>
            </a:endParaRPr>
          </a:p>
          <a:p>
            <a:r>
              <a:rPr lang="zh-CN" altLang="en-US" sz="2400" b="1" dirty="0">
                <a:latin typeface="华文仿宋" pitchFamily="2" charset="-122"/>
                <a:ea typeface="华文仿宋" pitchFamily="2" charset="-122"/>
              </a:rPr>
              <a:t>        修正和优化可靠性模型，组织实施进一步的可靠性预计与分配，判断软件设计能否实现系统的可靠性目标，以便及时进行设计调整。</a:t>
            </a:r>
          </a:p>
          <a:p>
            <a:r>
              <a:rPr lang="zh-CN" altLang="en-US" sz="2400" b="1" dirty="0">
                <a:latin typeface="华文仿宋" pitchFamily="2" charset="-122"/>
                <a:ea typeface="华文仿宋" pitchFamily="2" charset="-122"/>
              </a:rPr>
              <a:t>        按照确定的可靠性分析方法进行分析，对照可靠性设计准则进行检查，找出薄弱环节，进一步改进设计或采取相应的纠正和预防措施。</a:t>
            </a:r>
          </a:p>
        </p:txBody>
      </p:sp>
    </p:spTree>
    <p:extLst>
      <p:ext uri="{BB962C8B-B14F-4D97-AF65-F5344CB8AC3E}">
        <p14:creationId xmlns:p14="http://schemas.microsoft.com/office/powerpoint/2010/main" val="745159445"/>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过程活动：软件设计之活动内容</a:t>
            </a:r>
          </a:p>
        </p:txBody>
      </p:sp>
      <p:sp>
        <p:nvSpPr>
          <p:cNvPr id="199683" name="Rectangle 4"/>
          <p:cNvSpPr>
            <a:spLocks noChangeArrowheads="1"/>
          </p:cNvSpPr>
          <p:nvPr/>
        </p:nvSpPr>
        <p:spPr bwMode="auto">
          <a:xfrm>
            <a:off x="394494" y="1484784"/>
            <a:ext cx="8426450"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600"/>
              </a:spcBef>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、在构件间分配可靠性指标</a:t>
            </a:r>
          </a:p>
          <a:p>
            <a:endParaRPr lang="zh-CN" altLang="en-US" sz="2400" b="1" dirty="0">
              <a:ea typeface="华文仿宋" pitchFamily="2" charset="-122"/>
            </a:endParaRPr>
          </a:p>
          <a:p>
            <a:r>
              <a:rPr lang="zh-CN" altLang="en-US" sz="2400" b="1" dirty="0">
                <a:ea typeface="华文仿宋" pitchFamily="2" charset="-122"/>
              </a:rPr>
              <a:t>       定义软件体系结构时，首先是实施软件结构分解。进行软件结构分解时，要考虑到各种因素，这些因素不仅包括系统的物理特性与功能分解，还需要系统地考虑可靠性指标与要求的分配和平衡。</a:t>
            </a:r>
          </a:p>
          <a:p>
            <a:r>
              <a:rPr lang="zh-CN" altLang="en-US" sz="2400" b="1" dirty="0">
                <a:ea typeface="华文仿宋" pitchFamily="2" charset="-122"/>
              </a:rPr>
              <a:t>       确定每个构件的可靠性指标与要求时，首先进行可靠性初步分配，然后根据初步分配结果计算并调整系统可靠性。这样可靠性要求才可能得到满足。同时各构件的开发时间、难度、风险及开发费用等才有可能得到有效控制。</a:t>
            </a:r>
          </a:p>
        </p:txBody>
      </p:sp>
    </p:spTree>
    <p:extLst>
      <p:ext uri="{BB962C8B-B14F-4D97-AF65-F5344CB8AC3E}">
        <p14:creationId xmlns:p14="http://schemas.microsoft.com/office/powerpoint/2010/main" val="1730934269"/>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过程活动：软件设计之活动内容</a:t>
            </a:r>
          </a:p>
        </p:txBody>
      </p:sp>
      <p:sp>
        <p:nvSpPr>
          <p:cNvPr id="200707" name="Rectangle 4"/>
          <p:cNvSpPr>
            <a:spLocks noChangeArrowheads="1"/>
          </p:cNvSpPr>
          <p:nvPr/>
        </p:nvSpPr>
        <p:spPr bwMode="auto">
          <a:xfrm>
            <a:off x="467544" y="924690"/>
            <a:ext cx="8424862"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600"/>
              </a:spcBef>
            </a:pPr>
            <a:r>
              <a:rPr lang="en-US" altLang="zh-CN" sz="2400" dirty="0">
                <a:solidFill>
                  <a:srgbClr val="FF0000"/>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、按可靠性要求进行设计</a:t>
            </a:r>
          </a:p>
          <a:p>
            <a:endParaRPr lang="zh-CN" altLang="en-US" sz="2400" b="1" dirty="0">
              <a:latin typeface="华文仿宋" pitchFamily="2" charset="-122"/>
              <a:ea typeface="华文仿宋" pitchFamily="2" charset="-122"/>
            </a:endParaRPr>
          </a:p>
          <a:p>
            <a:r>
              <a:rPr lang="zh-CN" altLang="en-US" sz="2400" b="1" dirty="0">
                <a:latin typeface="华文仿宋" pitchFamily="2" charset="-122"/>
                <a:ea typeface="华文仿宋" pitchFamily="2" charset="-122"/>
              </a:rPr>
              <a:t>       </a:t>
            </a:r>
            <a:r>
              <a:rPr lang="zh-CN" altLang="en-US" sz="2200" b="1" dirty="0">
                <a:latin typeface="华文仿宋" pitchFamily="2" charset="-122"/>
                <a:ea typeface="华文仿宋" pitchFamily="2" charset="-122"/>
              </a:rPr>
              <a:t>设计恢复策略：大多数软件失效都是由环境条件的瞬时变化所引起的，只需要简单地重新试运行，失效就可能不会再度出现。但在重新运行之前，必须采取措施恢复可能遭到损坏的数据，另外重复执行应从已知的位置，如预先设置的断点开始，最后，应具备确定失效发生的时机以及阻止其继续运行的机制，以减小对数据的破坏</a:t>
            </a:r>
            <a:r>
              <a:rPr lang="zh-CN" altLang="en-US" sz="2200" b="1" dirty="0" smtClean="0">
                <a:latin typeface="华文仿宋" pitchFamily="2" charset="-122"/>
                <a:ea typeface="华文仿宋" pitchFamily="2" charset="-122"/>
              </a:rPr>
              <a:t>； </a:t>
            </a:r>
            <a:endParaRPr lang="en-US" altLang="zh-CN" sz="2200" b="1" dirty="0" smtClean="0">
              <a:latin typeface="华文仿宋" pitchFamily="2" charset="-122"/>
              <a:ea typeface="华文仿宋" pitchFamily="2" charset="-122"/>
            </a:endParaRPr>
          </a:p>
          <a:p>
            <a:r>
              <a:rPr lang="en-US" altLang="zh-CN" sz="2200" b="1" dirty="0">
                <a:latin typeface="华文仿宋" pitchFamily="2" charset="-122"/>
                <a:ea typeface="华文仿宋" pitchFamily="2" charset="-122"/>
              </a:rPr>
              <a:t> </a:t>
            </a:r>
            <a:r>
              <a:rPr lang="en-US" altLang="zh-CN" sz="2200" b="1" dirty="0" smtClean="0">
                <a:latin typeface="华文仿宋" pitchFamily="2" charset="-122"/>
                <a:ea typeface="华文仿宋" pitchFamily="2" charset="-122"/>
              </a:rPr>
              <a:t>       </a:t>
            </a:r>
            <a:r>
              <a:rPr lang="zh-CN" altLang="en-US" sz="2200" b="1" dirty="0" smtClean="0">
                <a:latin typeface="华文仿宋" pitchFamily="2" charset="-122"/>
                <a:ea typeface="华文仿宋" pitchFamily="2" charset="-122"/>
              </a:rPr>
              <a:t>使用</a:t>
            </a:r>
            <a:r>
              <a:rPr lang="zh-CN" altLang="en-US" sz="2200" b="1" dirty="0">
                <a:latin typeface="华文仿宋" pitchFamily="2" charset="-122"/>
                <a:ea typeface="华文仿宋" pitchFamily="2" charset="-122"/>
              </a:rPr>
              <a:t>冗余软件单元：通常只有在超可靠系统中使用冗余软件</a:t>
            </a:r>
            <a:r>
              <a:rPr lang="zh-CN" altLang="en-US" sz="2200" b="1" dirty="0" smtClean="0">
                <a:latin typeface="华文仿宋" pitchFamily="2" charset="-122"/>
                <a:ea typeface="华文仿宋" pitchFamily="2" charset="-122"/>
              </a:rPr>
              <a:t>；鉴别</a:t>
            </a:r>
            <a:r>
              <a:rPr lang="zh-CN" altLang="en-US" sz="2200" b="1" dirty="0">
                <a:latin typeface="华文仿宋" pitchFamily="2" charset="-122"/>
                <a:ea typeface="华文仿宋" pitchFamily="2" charset="-122"/>
              </a:rPr>
              <a:t>高风险区域</a:t>
            </a:r>
            <a:r>
              <a:rPr lang="zh-CN" altLang="en-US" sz="2200" b="1" dirty="0" smtClean="0">
                <a:latin typeface="华文仿宋" pitchFamily="2" charset="-122"/>
                <a:ea typeface="华文仿宋" pitchFamily="2" charset="-122"/>
              </a:rPr>
              <a:t>：</a:t>
            </a:r>
            <a:r>
              <a:rPr lang="zh-CN" altLang="en-US" sz="2400" b="1" dirty="0">
                <a:latin typeface="华文仿宋" pitchFamily="2" charset="-122"/>
                <a:ea typeface="华文仿宋" pitchFamily="2" charset="-122"/>
                <a:cs typeface="Times New Roman" pitchFamily="18" charset="0"/>
              </a:rPr>
              <a:t>故障模式和影响</a:t>
            </a:r>
            <a:r>
              <a:rPr lang="zh-CN" altLang="en-US" sz="2400" b="1" dirty="0" smtClean="0">
                <a:latin typeface="华文仿宋" pitchFamily="2" charset="-122"/>
                <a:ea typeface="华文仿宋" pitchFamily="2" charset="-122"/>
                <a:cs typeface="Times New Roman" pitchFamily="18" charset="0"/>
              </a:rPr>
              <a:t>分析（</a:t>
            </a:r>
            <a:r>
              <a:rPr lang="en-US" altLang="zh-CN" sz="2400" b="1" dirty="0" smtClean="0">
                <a:latin typeface="华文仿宋" pitchFamily="2" charset="-122"/>
                <a:ea typeface="华文仿宋" pitchFamily="2" charset="-122"/>
              </a:rPr>
              <a:t>FMEA</a:t>
            </a:r>
            <a:r>
              <a:rPr lang="zh-CN" altLang="en-US" sz="2400" b="1" dirty="0" smtClean="0">
                <a:latin typeface="华文仿宋" pitchFamily="2" charset="-122"/>
                <a:ea typeface="华文仿宋" pitchFamily="2" charset="-122"/>
                <a:cs typeface="Times New Roman" pitchFamily="18" charset="0"/>
              </a:rPr>
              <a:t>）和故障树分析</a:t>
            </a:r>
            <a:r>
              <a:rPr lang="zh-CN" altLang="en-US" sz="2200" b="1" dirty="0" smtClean="0">
                <a:latin typeface="华文仿宋" pitchFamily="2" charset="-122"/>
                <a:ea typeface="华文仿宋" pitchFamily="2" charset="-122"/>
              </a:rPr>
              <a:t>（</a:t>
            </a:r>
            <a:r>
              <a:rPr lang="en-US" altLang="zh-CN" sz="2200" b="1" dirty="0">
                <a:latin typeface="华文仿宋" pitchFamily="2" charset="-122"/>
                <a:ea typeface="华文仿宋" pitchFamily="2" charset="-122"/>
              </a:rPr>
              <a:t>FTA </a:t>
            </a:r>
            <a:r>
              <a:rPr lang="zh-CN" altLang="en-US" sz="2200" b="1" dirty="0" smtClean="0">
                <a:latin typeface="华文仿宋" pitchFamily="2" charset="-122"/>
                <a:ea typeface="华文仿宋" pitchFamily="2" charset="-122"/>
              </a:rPr>
              <a:t>）是</a:t>
            </a:r>
            <a:r>
              <a:rPr lang="zh-CN" altLang="en-US" sz="2200" b="1" dirty="0">
                <a:latin typeface="华文仿宋" pitchFamily="2" charset="-122"/>
                <a:ea typeface="华文仿宋" pitchFamily="2" charset="-122"/>
              </a:rPr>
              <a:t>在高安全、高可靠系统设计中经常使用的两种方法， </a:t>
            </a:r>
            <a:r>
              <a:rPr lang="en-US" altLang="zh-CN" sz="2200" b="1" dirty="0">
                <a:latin typeface="华文仿宋" pitchFamily="2" charset="-122"/>
                <a:ea typeface="华文仿宋" pitchFamily="2" charset="-122"/>
              </a:rPr>
              <a:t>FMEA </a:t>
            </a:r>
            <a:r>
              <a:rPr lang="zh-CN" altLang="en-US" sz="2200" b="1" dirty="0">
                <a:latin typeface="华文仿宋" pitchFamily="2" charset="-122"/>
                <a:ea typeface="华文仿宋" pitchFamily="2" charset="-122"/>
              </a:rPr>
              <a:t>是一种自下而上的方法，它首先定义软件单元的失效类型，然后估测它们如何引起系统失效，</a:t>
            </a:r>
            <a:r>
              <a:rPr lang="en-US" altLang="zh-CN" sz="2200" b="1" dirty="0">
                <a:latin typeface="华文仿宋" pitchFamily="2" charset="-122"/>
                <a:ea typeface="华文仿宋" pitchFamily="2" charset="-122"/>
              </a:rPr>
              <a:t>FTA</a:t>
            </a:r>
            <a:r>
              <a:rPr lang="zh-CN" altLang="en-US" sz="2200" b="1" dirty="0">
                <a:latin typeface="华文仿宋" pitchFamily="2" charset="-122"/>
                <a:ea typeface="华文仿宋" pitchFamily="2" charset="-122"/>
              </a:rPr>
              <a:t>则是一种自上而下的方法，它从系统级失效出发，逐步分解并与子系统及软件单元的失效建立联系。</a:t>
            </a:r>
          </a:p>
        </p:txBody>
      </p:sp>
    </p:spTree>
    <p:extLst>
      <p:ext uri="{BB962C8B-B14F-4D97-AF65-F5344CB8AC3E}">
        <p14:creationId xmlns:p14="http://schemas.microsoft.com/office/powerpoint/2010/main" val="1833783915"/>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4.1   </a:t>
            </a:r>
            <a:r>
              <a:rPr lang="zh-CN" altLang="en-US" sz="3600" b="1" dirty="0">
                <a:latin typeface="黑体" pitchFamily="49" charset="-122"/>
                <a:ea typeface="黑体" pitchFamily="49" charset="-122"/>
              </a:rPr>
              <a:t>过程活动：软件设计之活动内容</a:t>
            </a:r>
          </a:p>
        </p:txBody>
      </p:sp>
      <p:sp>
        <p:nvSpPr>
          <p:cNvPr id="201731" name="Rectangle 4"/>
          <p:cNvSpPr>
            <a:spLocks noChangeArrowheads="1"/>
          </p:cNvSpPr>
          <p:nvPr/>
        </p:nvSpPr>
        <p:spPr bwMode="auto">
          <a:xfrm>
            <a:off x="395287" y="1484784"/>
            <a:ext cx="8424863"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600"/>
              </a:spcBef>
            </a:pPr>
            <a:r>
              <a:rPr lang="en-US" altLang="zh-CN" sz="2400" dirty="0">
                <a:solidFill>
                  <a:srgbClr val="FF0000"/>
                </a:solidFill>
                <a:latin typeface="微软雅黑" panose="020B0503020204020204" pitchFamily="34" charset="-122"/>
                <a:ea typeface="微软雅黑" panose="020B0503020204020204" pitchFamily="34" charset="-122"/>
              </a:rPr>
              <a:t>4</a:t>
            </a:r>
            <a:r>
              <a:rPr lang="zh-CN" altLang="en-US" sz="2400" dirty="0">
                <a:solidFill>
                  <a:srgbClr val="FF0000"/>
                </a:solidFill>
                <a:latin typeface="微软雅黑" panose="020B0503020204020204" pitchFamily="34" charset="-122"/>
                <a:ea typeface="微软雅黑" panose="020B0503020204020204" pitchFamily="34" charset="-122"/>
              </a:rPr>
              <a:t>、根据功能剖面集中资源配置</a:t>
            </a:r>
          </a:p>
          <a:p>
            <a:endParaRPr lang="zh-CN" altLang="en-US" sz="2400" b="1" dirty="0">
              <a:latin typeface="华文仿宋" pitchFamily="2" charset="-122"/>
              <a:ea typeface="华文仿宋" pitchFamily="2" charset="-122"/>
            </a:endParaRPr>
          </a:p>
          <a:p>
            <a:r>
              <a:rPr lang="zh-CN" altLang="en-US" sz="2400" b="1" dirty="0">
                <a:latin typeface="华文仿宋" pitchFamily="2" charset="-122"/>
                <a:ea typeface="华文仿宋" pitchFamily="2" charset="-122"/>
              </a:rPr>
              <a:t>        功能剖面可以帮助软件开发人员把精力和资源集中在用户认为最重要的地方，它所提供的不同功能的使用频度及重要性信息，有助于设计方案的选择。例如，对于一个不经常发生的条件，设计人员一般倾向于设计成简单的人工恢复方式，而不是复杂的自动恢复方式。</a:t>
            </a:r>
          </a:p>
        </p:txBody>
      </p:sp>
    </p:spTree>
    <p:extLst>
      <p:ext uri="{BB962C8B-B14F-4D97-AF65-F5344CB8AC3E}">
        <p14:creationId xmlns:p14="http://schemas.microsoft.com/office/powerpoint/2010/main" val="41947541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避错设计：概念</a:t>
            </a:r>
          </a:p>
        </p:txBody>
      </p:sp>
      <p:sp>
        <p:nvSpPr>
          <p:cNvPr id="202755" name="Rectangle 4"/>
          <p:cNvSpPr>
            <a:spLocks noChangeArrowheads="1"/>
          </p:cNvSpPr>
          <p:nvPr/>
        </p:nvSpPr>
        <p:spPr bwMode="auto">
          <a:xfrm>
            <a:off x="611188" y="1624013"/>
            <a:ext cx="8135937" cy="357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spcBef>
                <a:spcPts val="600"/>
              </a:spcBef>
              <a:defRPr/>
            </a:pPr>
            <a:r>
              <a:rPr lang="en-US" altLang="zh-CN" sz="2400" b="1" dirty="0">
                <a:ea typeface="华文仿宋" pitchFamily="2" charset="-122"/>
              </a:rPr>
              <a:t>       </a:t>
            </a:r>
            <a:r>
              <a:rPr lang="zh-CN" altLang="en-US" sz="2400" b="1" dirty="0">
                <a:ea typeface="华文仿宋" pitchFamily="2" charset="-122"/>
              </a:rPr>
              <a:t>避错设计是在软件开发设计过程中，针对软件的具体特点，充分应用有效的软件工程技术、方法、工具，加强软件工程管理，避免软件错误的引入，从而保证和提高软件的可靠性。</a:t>
            </a:r>
            <a:endParaRPr lang="en-US" altLang="zh-CN" sz="2400" b="1" dirty="0">
              <a:ea typeface="华文仿宋" pitchFamily="2" charset="-122"/>
            </a:endParaRPr>
          </a:p>
          <a:p>
            <a:pPr marL="342900" indent="-342900">
              <a:spcBef>
                <a:spcPts val="600"/>
              </a:spcBef>
              <a:buFont typeface="Wingdings" panose="05000000000000000000" pitchFamily="2" charset="2"/>
              <a:buChar char="p"/>
              <a:defRPr/>
            </a:pPr>
            <a:r>
              <a:rPr lang="zh-CN" altLang="en-US" sz="2400" b="1" dirty="0">
                <a:ea typeface="华文仿宋" pitchFamily="2" charset="-122"/>
              </a:rPr>
              <a:t>避错设计是软件可靠性设计的基本方法，也是保证和改进软件可靠性的根本措施，它充分地体现了预防为主的思想。</a:t>
            </a:r>
            <a:endParaRPr lang="en-US" altLang="zh-CN" sz="2400" b="1" dirty="0">
              <a:ea typeface="华文仿宋" pitchFamily="2" charset="-122"/>
            </a:endParaRPr>
          </a:p>
          <a:p>
            <a:pPr marL="342900" indent="-342900">
              <a:spcBef>
                <a:spcPts val="600"/>
              </a:spcBef>
              <a:buFont typeface="Wingdings" panose="05000000000000000000" pitchFamily="2" charset="2"/>
              <a:buChar char="p"/>
              <a:defRPr/>
            </a:pPr>
            <a:r>
              <a:rPr lang="zh-CN" altLang="en-US" sz="2400" b="1" dirty="0">
                <a:ea typeface="华文仿宋" pitchFamily="2" charset="-122"/>
              </a:rPr>
              <a:t>避错设计贯穿于整个软件开发设计过程，与常规软件设计融为一体，相互支持，互为补充。</a:t>
            </a:r>
          </a:p>
        </p:txBody>
      </p:sp>
    </p:spTree>
    <p:extLst>
      <p:ext uri="{BB962C8B-B14F-4D97-AF65-F5344CB8AC3E}">
        <p14:creationId xmlns:p14="http://schemas.microsoft.com/office/powerpoint/2010/main" val="2471652200"/>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3"/>
          <p:cNvSpPr txBox="1">
            <a:spLocks noChangeArrowheads="1"/>
          </p:cNvSpPr>
          <p:nvPr/>
        </p:nvSpPr>
        <p:spPr bwMode="auto">
          <a:xfrm>
            <a:off x="179388" y="404813"/>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避错设计：可靠性设计准则之概要</a:t>
            </a:r>
          </a:p>
        </p:txBody>
      </p:sp>
      <p:sp>
        <p:nvSpPr>
          <p:cNvPr id="215043" name="Rectangle 4"/>
          <p:cNvSpPr>
            <a:spLocks noChangeArrowheads="1"/>
          </p:cNvSpPr>
          <p:nvPr/>
        </p:nvSpPr>
        <p:spPr bwMode="auto">
          <a:xfrm>
            <a:off x="492131" y="1484784"/>
            <a:ext cx="8351837" cy="291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r>
              <a:rPr lang="en-US" altLang="zh-CN" sz="2400" b="1" dirty="0">
                <a:latin typeface="华文仿宋" pitchFamily="2" charset="-122"/>
                <a:ea typeface="华文仿宋" pitchFamily="2" charset="-122"/>
              </a:rPr>
              <a:t>    </a:t>
            </a:r>
            <a:r>
              <a:rPr lang="zh-CN" altLang="en-US" sz="2300" b="1" dirty="0">
                <a:latin typeface="华文仿宋" pitchFamily="2" charset="-122"/>
                <a:ea typeface="华文仿宋" pitchFamily="2" charset="-122"/>
              </a:rPr>
              <a:t>软件可靠性设计准则是长期的软件开发实践经验和可靠性设计经验的总结，使其条理化、系统化、科学化，成为软件开发人员进行可靠性设计所遵循的原则和应满足的要求。</a:t>
            </a:r>
          </a:p>
          <a:p>
            <a:pPr indent="266700"/>
            <a:endParaRPr lang="zh-CN" altLang="en-US" sz="2300" b="1" dirty="0">
              <a:latin typeface="华文仿宋" pitchFamily="2" charset="-122"/>
              <a:ea typeface="华文仿宋" pitchFamily="2" charset="-122"/>
            </a:endParaRPr>
          </a:p>
          <a:p>
            <a:pPr indent="266700"/>
            <a:r>
              <a:rPr lang="zh-CN" altLang="en-US" sz="2300" b="1" dirty="0">
                <a:latin typeface="华文仿宋" pitchFamily="2" charset="-122"/>
                <a:ea typeface="华文仿宋" pitchFamily="2" charset="-122"/>
              </a:rPr>
              <a:t>     </a:t>
            </a:r>
            <a:r>
              <a:rPr lang="en-US" altLang="zh-CN" sz="2300" b="1" dirty="0">
                <a:latin typeface="华文仿宋" pitchFamily="2" charset="-122"/>
                <a:ea typeface="华文仿宋" pitchFamily="2" charset="-122"/>
              </a:rPr>
              <a:t>1</a:t>
            </a:r>
            <a:r>
              <a:rPr lang="zh-CN" altLang="en-US" sz="2300" b="1" dirty="0">
                <a:latin typeface="华文仿宋" pitchFamily="2" charset="-122"/>
                <a:ea typeface="华文仿宋" pitchFamily="2" charset="-122"/>
              </a:rPr>
              <a:t>、可靠性设计准则是进行可靠性设计的重要依据；</a:t>
            </a:r>
          </a:p>
          <a:p>
            <a:pPr indent="266700"/>
            <a:r>
              <a:rPr lang="zh-CN" altLang="en-US" sz="2300" b="1" dirty="0">
                <a:latin typeface="华文仿宋" pitchFamily="2" charset="-122"/>
                <a:ea typeface="华文仿宋" pitchFamily="2" charset="-122"/>
              </a:rPr>
              <a:t>     </a:t>
            </a:r>
            <a:r>
              <a:rPr lang="en-US" altLang="zh-CN" sz="2300" b="1" dirty="0">
                <a:latin typeface="华文仿宋" pitchFamily="2" charset="-122"/>
                <a:ea typeface="华文仿宋" pitchFamily="2" charset="-122"/>
              </a:rPr>
              <a:t>2</a:t>
            </a:r>
            <a:r>
              <a:rPr lang="zh-CN" altLang="en-US" sz="2300" b="1" dirty="0">
                <a:latin typeface="华文仿宋" pitchFamily="2" charset="-122"/>
                <a:ea typeface="华文仿宋" pitchFamily="2" charset="-122"/>
              </a:rPr>
              <a:t>、贯彻可靠性设计准则可以提高软件的固有可靠性；</a:t>
            </a:r>
          </a:p>
          <a:p>
            <a:pPr indent="266700"/>
            <a:r>
              <a:rPr lang="zh-CN" altLang="en-US" sz="2300" b="1" dirty="0">
                <a:latin typeface="华文仿宋" pitchFamily="2" charset="-122"/>
                <a:ea typeface="华文仿宋" pitchFamily="2" charset="-122"/>
              </a:rPr>
              <a:t>     </a:t>
            </a:r>
            <a:r>
              <a:rPr lang="en-US" altLang="zh-CN" sz="2300" b="1" dirty="0">
                <a:latin typeface="华文仿宋" pitchFamily="2" charset="-122"/>
                <a:ea typeface="华文仿宋" pitchFamily="2" charset="-122"/>
              </a:rPr>
              <a:t>3</a:t>
            </a:r>
            <a:r>
              <a:rPr lang="zh-CN" altLang="en-US" sz="2300" b="1" dirty="0">
                <a:latin typeface="华文仿宋" pitchFamily="2" charset="-122"/>
                <a:ea typeface="华文仿宋" pitchFamily="2" charset="-122"/>
              </a:rPr>
              <a:t>、是使可靠性设计和功能、性能设计相结合的有效方法；</a:t>
            </a:r>
          </a:p>
          <a:p>
            <a:pPr indent="266700"/>
            <a:r>
              <a:rPr lang="zh-CN" altLang="en-US" sz="2300" b="1" dirty="0">
                <a:latin typeface="华文仿宋" pitchFamily="2" charset="-122"/>
                <a:ea typeface="华文仿宋" pitchFamily="2" charset="-122"/>
              </a:rPr>
              <a:t>     </a:t>
            </a:r>
            <a:r>
              <a:rPr lang="en-US" altLang="zh-CN" sz="2300" b="1" dirty="0">
                <a:latin typeface="华文仿宋" pitchFamily="2" charset="-122"/>
                <a:ea typeface="华文仿宋" pitchFamily="2" charset="-122"/>
              </a:rPr>
              <a:t>4</a:t>
            </a:r>
            <a:r>
              <a:rPr lang="zh-CN" altLang="en-US" sz="2300" b="1" dirty="0">
                <a:latin typeface="华文仿宋" pitchFamily="2" charset="-122"/>
                <a:ea typeface="华文仿宋" pitchFamily="2" charset="-122"/>
              </a:rPr>
              <a:t>、工程使用价值高，费效比低。</a:t>
            </a:r>
          </a:p>
        </p:txBody>
      </p:sp>
    </p:spTree>
    <p:extLst>
      <p:ext uri="{BB962C8B-B14F-4D97-AF65-F5344CB8AC3E}">
        <p14:creationId xmlns:p14="http://schemas.microsoft.com/office/powerpoint/2010/main" val="4177799253"/>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3"/>
          <p:cNvSpPr txBox="1">
            <a:spLocks noChangeArrowheads="1"/>
          </p:cNvSpPr>
          <p:nvPr/>
        </p:nvSpPr>
        <p:spPr bwMode="auto">
          <a:xfrm>
            <a:off x="179388" y="4841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避错设计：可靠性设计准则之流程</a:t>
            </a:r>
          </a:p>
        </p:txBody>
      </p:sp>
      <p:sp>
        <p:nvSpPr>
          <p:cNvPr id="216067" name="Rectangle 4"/>
          <p:cNvSpPr>
            <a:spLocks noChangeArrowheads="1"/>
          </p:cNvSpPr>
          <p:nvPr/>
        </p:nvSpPr>
        <p:spPr bwMode="auto">
          <a:xfrm>
            <a:off x="468313" y="1787525"/>
            <a:ext cx="8207375" cy="341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r>
              <a:rPr lang="en-US" altLang="zh-CN" sz="2400" b="1">
                <a:latin typeface="华文仿宋" pitchFamily="2" charset="-122"/>
                <a:ea typeface="华文仿宋" pitchFamily="2" charset="-122"/>
              </a:rPr>
              <a:t>    </a:t>
            </a:r>
            <a:r>
              <a:rPr lang="zh-CN" altLang="en-US" sz="2400" b="1">
                <a:latin typeface="华文仿宋" pitchFamily="2" charset="-122"/>
                <a:ea typeface="华文仿宋" pitchFamily="2" charset="-122"/>
              </a:rPr>
              <a:t>软件可靠性设计准则一般根据不同软件类型、规模、重要程度、可靠性要求、运行剖面和相似软件的可靠性设计经验以及相关标准、规范等来制定。软件可靠性设计准则的制定一般包括如下步骤：</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、收集分析相关信息和数据， 如规范、指南等，特别是对成功的经验和失败的教训加以归纳、整理、分析后形成初始可靠性设计准则；</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、对初始可靠性设计准则进行修改、补充和完善；</a:t>
            </a:r>
          </a:p>
          <a:p>
            <a:pPr indent="266700"/>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、统一编制，形成文件，使其条理化、系统化。</a:t>
            </a:r>
          </a:p>
        </p:txBody>
      </p:sp>
    </p:spTree>
    <p:extLst>
      <p:ext uri="{BB962C8B-B14F-4D97-AF65-F5344CB8AC3E}">
        <p14:creationId xmlns:p14="http://schemas.microsoft.com/office/powerpoint/2010/main" val="2622742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684213" y="260350"/>
            <a:ext cx="7921625"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1.6  </a:t>
            </a:r>
            <a:r>
              <a:rPr lang="zh-CN" altLang="en-US" dirty="0"/>
              <a:t>总结：启示与对策</a:t>
            </a:r>
          </a:p>
        </p:txBody>
      </p:sp>
      <p:grpSp>
        <p:nvGrpSpPr>
          <p:cNvPr id="34819" name="Group 5"/>
          <p:cNvGrpSpPr>
            <a:grpSpLocks/>
          </p:cNvGrpSpPr>
          <p:nvPr/>
        </p:nvGrpSpPr>
        <p:grpSpPr bwMode="auto">
          <a:xfrm rot="-5400000">
            <a:off x="-956469" y="1180307"/>
            <a:ext cx="5113337" cy="2984500"/>
            <a:chOff x="1862" y="1190"/>
            <a:chExt cx="1272" cy="1880"/>
          </a:xfrm>
        </p:grpSpPr>
        <p:sp>
          <p:nvSpPr>
            <p:cNvPr id="34822" name="Freeform 6"/>
            <p:cNvSpPr>
              <a:spLocks/>
            </p:cNvSpPr>
            <p:nvPr/>
          </p:nvSpPr>
          <p:spPr bwMode="auto">
            <a:xfrm>
              <a:off x="1862" y="1590"/>
              <a:ext cx="1008" cy="1480"/>
            </a:xfrm>
            <a:custGeom>
              <a:avLst/>
              <a:gdLst>
                <a:gd name="T0" fmla="*/ 992 w 1008"/>
                <a:gd name="T1" fmla="*/ 1248 h 1480"/>
                <a:gd name="T2" fmla="*/ 960 w 1008"/>
                <a:gd name="T3" fmla="*/ 968 h 1480"/>
                <a:gd name="T4" fmla="*/ 944 w 1008"/>
                <a:gd name="T5" fmla="*/ 792 h 1480"/>
                <a:gd name="T6" fmla="*/ 912 w 1008"/>
                <a:gd name="T7" fmla="*/ 584 h 1480"/>
                <a:gd name="T8" fmla="*/ 880 w 1008"/>
                <a:gd name="T9" fmla="*/ 376 h 1480"/>
                <a:gd name="T10" fmla="*/ 864 w 1008"/>
                <a:gd name="T11" fmla="*/ 208 h 1480"/>
                <a:gd name="T12" fmla="*/ 856 w 1008"/>
                <a:gd name="T13" fmla="*/ 88 h 1480"/>
                <a:gd name="T14" fmla="*/ 848 w 1008"/>
                <a:gd name="T15" fmla="*/ 80 h 1480"/>
                <a:gd name="T16" fmla="*/ 848 w 1008"/>
                <a:gd name="T17" fmla="*/ 72 h 1480"/>
                <a:gd name="T18" fmla="*/ 848 w 1008"/>
                <a:gd name="T19" fmla="*/ 72 h 1480"/>
                <a:gd name="T20" fmla="*/ 848 w 1008"/>
                <a:gd name="T21" fmla="*/ 64 h 1480"/>
                <a:gd name="T22" fmla="*/ 848 w 1008"/>
                <a:gd name="T23" fmla="*/ 64 h 1480"/>
                <a:gd name="T24" fmla="*/ 848 w 1008"/>
                <a:gd name="T25" fmla="*/ 56 h 1480"/>
                <a:gd name="T26" fmla="*/ 848 w 1008"/>
                <a:gd name="T27" fmla="*/ 56 h 1480"/>
                <a:gd name="T28" fmla="*/ 840 w 1008"/>
                <a:gd name="T29" fmla="*/ 48 h 1480"/>
                <a:gd name="T30" fmla="*/ 840 w 1008"/>
                <a:gd name="T31" fmla="*/ 40 h 1480"/>
                <a:gd name="T32" fmla="*/ 840 w 1008"/>
                <a:gd name="T33" fmla="*/ 40 h 1480"/>
                <a:gd name="T34" fmla="*/ 832 w 1008"/>
                <a:gd name="T35" fmla="*/ 32 h 1480"/>
                <a:gd name="T36" fmla="*/ 832 w 1008"/>
                <a:gd name="T37" fmla="*/ 32 h 1480"/>
                <a:gd name="T38" fmla="*/ 824 w 1008"/>
                <a:gd name="T39" fmla="*/ 32 h 1480"/>
                <a:gd name="T40" fmla="*/ 824 w 1008"/>
                <a:gd name="T41" fmla="*/ 24 h 1480"/>
                <a:gd name="T42" fmla="*/ 816 w 1008"/>
                <a:gd name="T43" fmla="*/ 24 h 1480"/>
                <a:gd name="T44" fmla="*/ 816 w 1008"/>
                <a:gd name="T45" fmla="*/ 24 h 1480"/>
                <a:gd name="T46" fmla="*/ 808 w 1008"/>
                <a:gd name="T47" fmla="*/ 24 h 1480"/>
                <a:gd name="T48" fmla="*/ 760 w 1008"/>
                <a:gd name="T49" fmla="*/ 8 h 1480"/>
                <a:gd name="T50" fmla="*/ 696 w 1008"/>
                <a:gd name="T51" fmla="*/ 0 h 1480"/>
                <a:gd name="T52" fmla="*/ 608 w 1008"/>
                <a:gd name="T53" fmla="*/ 0 h 1480"/>
                <a:gd name="T54" fmla="*/ 512 w 1008"/>
                <a:gd name="T55" fmla="*/ 8 h 1480"/>
                <a:gd name="T56" fmla="*/ 0 w 1008"/>
                <a:gd name="T57" fmla="*/ 32 h 1480"/>
                <a:gd name="T58" fmla="*/ 48 w 1008"/>
                <a:gd name="T59" fmla="*/ 56 h 1480"/>
                <a:gd name="T60" fmla="*/ 640 w 1008"/>
                <a:gd name="T61" fmla="*/ 40 h 1480"/>
                <a:gd name="T62" fmla="*/ 752 w 1008"/>
                <a:gd name="T63" fmla="*/ 40 h 1480"/>
                <a:gd name="T64" fmla="*/ 784 w 1008"/>
                <a:gd name="T65" fmla="*/ 48 h 1480"/>
                <a:gd name="T66" fmla="*/ 800 w 1008"/>
                <a:gd name="T67" fmla="*/ 56 h 1480"/>
                <a:gd name="T68" fmla="*/ 824 w 1008"/>
                <a:gd name="T69" fmla="*/ 88 h 1480"/>
                <a:gd name="T70" fmla="*/ 840 w 1008"/>
                <a:gd name="T71" fmla="*/ 216 h 1480"/>
                <a:gd name="T72" fmla="*/ 856 w 1008"/>
                <a:gd name="T73" fmla="*/ 328 h 1480"/>
                <a:gd name="T74" fmla="*/ 872 w 1008"/>
                <a:gd name="T75" fmla="*/ 440 h 1480"/>
                <a:gd name="T76" fmla="*/ 888 w 1008"/>
                <a:gd name="T77" fmla="*/ 560 h 1480"/>
                <a:gd name="T78" fmla="*/ 912 w 1008"/>
                <a:gd name="T79" fmla="*/ 696 h 1480"/>
                <a:gd name="T80" fmla="*/ 928 w 1008"/>
                <a:gd name="T81" fmla="*/ 840 h 1480"/>
                <a:gd name="T82" fmla="*/ 944 w 1008"/>
                <a:gd name="T83" fmla="*/ 984 h 1480"/>
                <a:gd name="T84" fmla="*/ 952 w 1008"/>
                <a:gd name="T85" fmla="*/ 1096 h 1480"/>
                <a:gd name="T86" fmla="*/ 976 w 1008"/>
                <a:gd name="T87" fmla="*/ 1256 h 1480"/>
                <a:gd name="T88" fmla="*/ 984 w 1008"/>
                <a:gd name="T89" fmla="*/ 1368 h 1480"/>
                <a:gd name="T90" fmla="*/ 984 w 1008"/>
                <a:gd name="T91" fmla="*/ 1368 h 1480"/>
                <a:gd name="T92" fmla="*/ 992 w 1008"/>
                <a:gd name="T93" fmla="*/ 1480 h 1480"/>
                <a:gd name="T94" fmla="*/ 1008 w 1008"/>
                <a:gd name="T95" fmla="*/ 1472 h 1480"/>
                <a:gd name="T96" fmla="*/ 1008 w 1008"/>
                <a:gd name="T97" fmla="*/ 1400 h 1480"/>
                <a:gd name="T98" fmla="*/ 1000 w 1008"/>
                <a:gd name="T99" fmla="*/ 1296 h 1480"/>
                <a:gd name="T100" fmla="*/ 992 w 1008"/>
                <a:gd name="T101" fmla="*/ 1248 h 14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08" h="1480">
                  <a:moveTo>
                    <a:pt x="992" y="1248"/>
                  </a:moveTo>
                  <a:lnTo>
                    <a:pt x="960" y="968"/>
                  </a:lnTo>
                  <a:lnTo>
                    <a:pt x="944" y="792"/>
                  </a:lnTo>
                  <a:lnTo>
                    <a:pt x="912" y="584"/>
                  </a:lnTo>
                  <a:lnTo>
                    <a:pt x="880" y="376"/>
                  </a:lnTo>
                  <a:lnTo>
                    <a:pt x="864" y="208"/>
                  </a:lnTo>
                  <a:lnTo>
                    <a:pt x="856" y="88"/>
                  </a:lnTo>
                  <a:lnTo>
                    <a:pt x="848" y="80"/>
                  </a:lnTo>
                  <a:lnTo>
                    <a:pt x="848" y="72"/>
                  </a:lnTo>
                  <a:lnTo>
                    <a:pt x="848" y="64"/>
                  </a:lnTo>
                  <a:lnTo>
                    <a:pt x="848" y="56"/>
                  </a:lnTo>
                  <a:lnTo>
                    <a:pt x="840" y="48"/>
                  </a:lnTo>
                  <a:lnTo>
                    <a:pt x="840" y="40"/>
                  </a:lnTo>
                  <a:lnTo>
                    <a:pt x="832" y="32"/>
                  </a:lnTo>
                  <a:lnTo>
                    <a:pt x="824" y="32"/>
                  </a:lnTo>
                  <a:lnTo>
                    <a:pt x="824" y="24"/>
                  </a:lnTo>
                  <a:lnTo>
                    <a:pt x="816" y="24"/>
                  </a:lnTo>
                  <a:lnTo>
                    <a:pt x="808" y="24"/>
                  </a:lnTo>
                  <a:lnTo>
                    <a:pt x="760" y="8"/>
                  </a:lnTo>
                  <a:lnTo>
                    <a:pt x="696" y="0"/>
                  </a:lnTo>
                  <a:lnTo>
                    <a:pt x="608" y="0"/>
                  </a:lnTo>
                  <a:lnTo>
                    <a:pt x="512" y="8"/>
                  </a:lnTo>
                  <a:lnTo>
                    <a:pt x="0" y="32"/>
                  </a:lnTo>
                  <a:lnTo>
                    <a:pt x="48" y="56"/>
                  </a:lnTo>
                  <a:lnTo>
                    <a:pt x="640" y="40"/>
                  </a:lnTo>
                  <a:lnTo>
                    <a:pt x="752" y="40"/>
                  </a:lnTo>
                  <a:lnTo>
                    <a:pt x="784" y="48"/>
                  </a:lnTo>
                  <a:lnTo>
                    <a:pt x="800" y="56"/>
                  </a:lnTo>
                  <a:lnTo>
                    <a:pt x="824" y="88"/>
                  </a:lnTo>
                  <a:lnTo>
                    <a:pt x="840" y="216"/>
                  </a:lnTo>
                  <a:lnTo>
                    <a:pt x="856" y="328"/>
                  </a:lnTo>
                  <a:lnTo>
                    <a:pt x="872" y="440"/>
                  </a:lnTo>
                  <a:lnTo>
                    <a:pt x="888" y="560"/>
                  </a:lnTo>
                  <a:lnTo>
                    <a:pt x="912" y="696"/>
                  </a:lnTo>
                  <a:lnTo>
                    <a:pt x="928" y="840"/>
                  </a:lnTo>
                  <a:lnTo>
                    <a:pt x="944" y="984"/>
                  </a:lnTo>
                  <a:lnTo>
                    <a:pt x="952" y="1096"/>
                  </a:lnTo>
                  <a:lnTo>
                    <a:pt x="976" y="1256"/>
                  </a:lnTo>
                  <a:lnTo>
                    <a:pt x="984" y="1368"/>
                  </a:lnTo>
                  <a:lnTo>
                    <a:pt x="992" y="1480"/>
                  </a:lnTo>
                  <a:lnTo>
                    <a:pt x="1008" y="1472"/>
                  </a:lnTo>
                  <a:lnTo>
                    <a:pt x="1008" y="1400"/>
                  </a:lnTo>
                  <a:lnTo>
                    <a:pt x="1000" y="1296"/>
                  </a:lnTo>
                  <a:lnTo>
                    <a:pt x="992" y="124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3" name="Freeform 7"/>
            <p:cNvSpPr>
              <a:spLocks/>
            </p:cNvSpPr>
            <p:nvPr/>
          </p:nvSpPr>
          <p:spPr bwMode="auto">
            <a:xfrm>
              <a:off x="2894" y="1958"/>
              <a:ext cx="176" cy="208"/>
            </a:xfrm>
            <a:custGeom>
              <a:avLst/>
              <a:gdLst>
                <a:gd name="T0" fmla="*/ 56 w 176"/>
                <a:gd name="T1" fmla="*/ 48 h 208"/>
                <a:gd name="T2" fmla="*/ 72 w 176"/>
                <a:gd name="T3" fmla="*/ 40 h 208"/>
                <a:gd name="T4" fmla="*/ 96 w 176"/>
                <a:gd name="T5" fmla="*/ 32 h 208"/>
                <a:gd name="T6" fmla="*/ 120 w 176"/>
                <a:gd name="T7" fmla="*/ 32 h 208"/>
                <a:gd name="T8" fmla="*/ 144 w 176"/>
                <a:gd name="T9" fmla="*/ 40 h 208"/>
                <a:gd name="T10" fmla="*/ 160 w 176"/>
                <a:gd name="T11" fmla="*/ 48 h 208"/>
                <a:gd name="T12" fmla="*/ 176 w 176"/>
                <a:gd name="T13" fmla="*/ 64 h 208"/>
                <a:gd name="T14" fmla="*/ 176 w 176"/>
                <a:gd name="T15" fmla="*/ 88 h 208"/>
                <a:gd name="T16" fmla="*/ 176 w 176"/>
                <a:gd name="T17" fmla="*/ 112 h 208"/>
                <a:gd name="T18" fmla="*/ 168 w 176"/>
                <a:gd name="T19" fmla="*/ 136 h 208"/>
                <a:gd name="T20" fmla="*/ 144 w 176"/>
                <a:gd name="T21" fmla="*/ 160 h 208"/>
                <a:gd name="T22" fmla="*/ 120 w 176"/>
                <a:gd name="T23" fmla="*/ 184 h 208"/>
                <a:gd name="T24" fmla="*/ 96 w 176"/>
                <a:gd name="T25" fmla="*/ 200 h 208"/>
                <a:gd name="T26" fmla="*/ 80 w 176"/>
                <a:gd name="T27" fmla="*/ 208 h 208"/>
                <a:gd name="T28" fmla="*/ 48 w 176"/>
                <a:gd name="T29" fmla="*/ 208 h 208"/>
                <a:gd name="T30" fmla="*/ 24 w 176"/>
                <a:gd name="T31" fmla="*/ 208 h 208"/>
                <a:gd name="T32" fmla="*/ 8 w 176"/>
                <a:gd name="T33" fmla="*/ 200 h 208"/>
                <a:gd name="T34" fmla="*/ 0 w 176"/>
                <a:gd name="T35" fmla="*/ 176 h 208"/>
                <a:gd name="T36" fmla="*/ 0 w 176"/>
                <a:gd name="T37" fmla="*/ 152 h 208"/>
                <a:gd name="T38" fmla="*/ 8 w 176"/>
                <a:gd name="T39" fmla="*/ 128 h 208"/>
                <a:gd name="T40" fmla="*/ 24 w 176"/>
                <a:gd name="T41" fmla="*/ 96 h 208"/>
                <a:gd name="T42" fmla="*/ 40 w 176"/>
                <a:gd name="T43" fmla="*/ 72 h 208"/>
                <a:gd name="T44" fmla="*/ 24 w 176"/>
                <a:gd name="T45" fmla="*/ 40 h 208"/>
                <a:gd name="T46" fmla="*/ 8 w 176"/>
                <a:gd name="T47" fmla="*/ 24 h 208"/>
                <a:gd name="T48" fmla="*/ 8 w 176"/>
                <a:gd name="T49" fmla="*/ 24 h 208"/>
                <a:gd name="T50" fmla="*/ 0 w 176"/>
                <a:gd name="T51" fmla="*/ 16 h 208"/>
                <a:gd name="T52" fmla="*/ 0 w 176"/>
                <a:gd name="T53" fmla="*/ 16 h 208"/>
                <a:gd name="T54" fmla="*/ 0 w 176"/>
                <a:gd name="T55" fmla="*/ 8 h 208"/>
                <a:gd name="T56" fmla="*/ 0 w 176"/>
                <a:gd name="T57" fmla="*/ 8 h 208"/>
                <a:gd name="T58" fmla="*/ 8 w 176"/>
                <a:gd name="T59" fmla="*/ 0 h 208"/>
                <a:gd name="T60" fmla="*/ 8 w 176"/>
                <a:gd name="T61" fmla="*/ 0 h 208"/>
                <a:gd name="T62" fmla="*/ 16 w 176"/>
                <a:gd name="T63" fmla="*/ 0 h 208"/>
                <a:gd name="T64" fmla="*/ 24 w 176"/>
                <a:gd name="T65" fmla="*/ 0 h 208"/>
                <a:gd name="T66" fmla="*/ 24 w 176"/>
                <a:gd name="T67" fmla="*/ 0 h 208"/>
                <a:gd name="T68" fmla="*/ 32 w 176"/>
                <a:gd name="T69" fmla="*/ 0 h 208"/>
                <a:gd name="T70" fmla="*/ 32 w 176"/>
                <a:gd name="T71" fmla="*/ 0 h 208"/>
                <a:gd name="T72" fmla="*/ 32 w 176"/>
                <a:gd name="T73" fmla="*/ 0 h 208"/>
                <a:gd name="T74" fmla="*/ 48 w 176"/>
                <a:gd name="T75" fmla="*/ 24 h 208"/>
                <a:gd name="T76" fmla="*/ 56 w 176"/>
                <a:gd name="T77" fmla="*/ 48 h 20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6" h="208">
                  <a:moveTo>
                    <a:pt x="56" y="48"/>
                  </a:moveTo>
                  <a:lnTo>
                    <a:pt x="72" y="40"/>
                  </a:lnTo>
                  <a:lnTo>
                    <a:pt x="96" y="32"/>
                  </a:lnTo>
                  <a:lnTo>
                    <a:pt x="120" y="32"/>
                  </a:lnTo>
                  <a:lnTo>
                    <a:pt x="144" y="40"/>
                  </a:lnTo>
                  <a:lnTo>
                    <a:pt x="160" y="48"/>
                  </a:lnTo>
                  <a:lnTo>
                    <a:pt x="176" y="64"/>
                  </a:lnTo>
                  <a:lnTo>
                    <a:pt x="176" y="88"/>
                  </a:lnTo>
                  <a:lnTo>
                    <a:pt x="176" y="112"/>
                  </a:lnTo>
                  <a:lnTo>
                    <a:pt x="168" y="136"/>
                  </a:lnTo>
                  <a:lnTo>
                    <a:pt x="144" y="160"/>
                  </a:lnTo>
                  <a:lnTo>
                    <a:pt x="120" y="184"/>
                  </a:lnTo>
                  <a:lnTo>
                    <a:pt x="96" y="200"/>
                  </a:lnTo>
                  <a:lnTo>
                    <a:pt x="80" y="208"/>
                  </a:lnTo>
                  <a:lnTo>
                    <a:pt x="48" y="208"/>
                  </a:lnTo>
                  <a:lnTo>
                    <a:pt x="24" y="208"/>
                  </a:lnTo>
                  <a:lnTo>
                    <a:pt x="8" y="200"/>
                  </a:lnTo>
                  <a:lnTo>
                    <a:pt x="0" y="176"/>
                  </a:lnTo>
                  <a:lnTo>
                    <a:pt x="0" y="152"/>
                  </a:lnTo>
                  <a:lnTo>
                    <a:pt x="8" y="128"/>
                  </a:lnTo>
                  <a:lnTo>
                    <a:pt x="24" y="96"/>
                  </a:lnTo>
                  <a:lnTo>
                    <a:pt x="40" y="72"/>
                  </a:lnTo>
                  <a:lnTo>
                    <a:pt x="24" y="40"/>
                  </a:lnTo>
                  <a:lnTo>
                    <a:pt x="8" y="24"/>
                  </a:lnTo>
                  <a:lnTo>
                    <a:pt x="0" y="16"/>
                  </a:lnTo>
                  <a:lnTo>
                    <a:pt x="0" y="8"/>
                  </a:lnTo>
                  <a:lnTo>
                    <a:pt x="8" y="0"/>
                  </a:lnTo>
                  <a:lnTo>
                    <a:pt x="16" y="0"/>
                  </a:lnTo>
                  <a:lnTo>
                    <a:pt x="24" y="0"/>
                  </a:lnTo>
                  <a:lnTo>
                    <a:pt x="32" y="0"/>
                  </a:lnTo>
                  <a:lnTo>
                    <a:pt x="48" y="24"/>
                  </a:lnTo>
                  <a:lnTo>
                    <a:pt x="56" y="48"/>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4" name="Freeform 8"/>
            <p:cNvSpPr>
              <a:spLocks/>
            </p:cNvSpPr>
            <p:nvPr/>
          </p:nvSpPr>
          <p:spPr bwMode="auto">
            <a:xfrm>
              <a:off x="2718" y="1982"/>
              <a:ext cx="248" cy="320"/>
            </a:xfrm>
            <a:custGeom>
              <a:avLst/>
              <a:gdLst>
                <a:gd name="T0" fmla="*/ 216 w 248"/>
                <a:gd name="T1" fmla="*/ 232 h 320"/>
                <a:gd name="T2" fmla="*/ 248 w 248"/>
                <a:gd name="T3" fmla="*/ 256 h 320"/>
                <a:gd name="T4" fmla="*/ 240 w 248"/>
                <a:gd name="T5" fmla="*/ 280 h 320"/>
                <a:gd name="T6" fmla="*/ 168 w 248"/>
                <a:gd name="T7" fmla="*/ 320 h 320"/>
                <a:gd name="T8" fmla="*/ 104 w 248"/>
                <a:gd name="T9" fmla="*/ 304 h 320"/>
                <a:gd name="T10" fmla="*/ 88 w 248"/>
                <a:gd name="T11" fmla="*/ 224 h 320"/>
                <a:gd name="T12" fmla="*/ 72 w 248"/>
                <a:gd name="T13" fmla="*/ 128 h 320"/>
                <a:gd name="T14" fmla="*/ 56 w 248"/>
                <a:gd name="T15" fmla="*/ 112 h 320"/>
                <a:gd name="T16" fmla="*/ 48 w 248"/>
                <a:gd name="T17" fmla="*/ 112 h 320"/>
                <a:gd name="T18" fmla="*/ 40 w 248"/>
                <a:gd name="T19" fmla="*/ 120 h 320"/>
                <a:gd name="T20" fmla="*/ 40 w 248"/>
                <a:gd name="T21" fmla="*/ 128 h 320"/>
                <a:gd name="T22" fmla="*/ 40 w 248"/>
                <a:gd name="T23" fmla="*/ 136 h 320"/>
                <a:gd name="T24" fmla="*/ 40 w 248"/>
                <a:gd name="T25" fmla="*/ 144 h 320"/>
                <a:gd name="T26" fmla="*/ 24 w 248"/>
                <a:gd name="T27" fmla="*/ 152 h 320"/>
                <a:gd name="T28" fmla="*/ 16 w 248"/>
                <a:gd name="T29" fmla="*/ 152 h 320"/>
                <a:gd name="T30" fmla="*/ 16 w 248"/>
                <a:gd name="T31" fmla="*/ 144 h 320"/>
                <a:gd name="T32" fmla="*/ 16 w 248"/>
                <a:gd name="T33" fmla="*/ 136 h 320"/>
                <a:gd name="T34" fmla="*/ 16 w 248"/>
                <a:gd name="T35" fmla="*/ 128 h 320"/>
                <a:gd name="T36" fmla="*/ 16 w 248"/>
                <a:gd name="T37" fmla="*/ 120 h 320"/>
                <a:gd name="T38" fmla="*/ 24 w 248"/>
                <a:gd name="T39" fmla="*/ 112 h 320"/>
                <a:gd name="T40" fmla="*/ 24 w 248"/>
                <a:gd name="T41" fmla="*/ 104 h 320"/>
                <a:gd name="T42" fmla="*/ 32 w 248"/>
                <a:gd name="T43" fmla="*/ 96 h 320"/>
                <a:gd name="T44" fmla="*/ 32 w 248"/>
                <a:gd name="T45" fmla="*/ 88 h 320"/>
                <a:gd name="T46" fmla="*/ 24 w 248"/>
                <a:gd name="T47" fmla="*/ 80 h 320"/>
                <a:gd name="T48" fmla="*/ 16 w 248"/>
                <a:gd name="T49" fmla="*/ 80 h 320"/>
                <a:gd name="T50" fmla="*/ 8 w 248"/>
                <a:gd name="T51" fmla="*/ 72 h 320"/>
                <a:gd name="T52" fmla="*/ 0 w 248"/>
                <a:gd name="T53" fmla="*/ 72 h 320"/>
                <a:gd name="T54" fmla="*/ 0 w 248"/>
                <a:gd name="T55" fmla="*/ 56 h 320"/>
                <a:gd name="T56" fmla="*/ 0 w 248"/>
                <a:gd name="T57" fmla="*/ 56 h 320"/>
                <a:gd name="T58" fmla="*/ 8 w 248"/>
                <a:gd name="T59" fmla="*/ 48 h 320"/>
                <a:gd name="T60" fmla="*/ 24 w 248"/>
                <a:gd name="T61" fmla="*/ 56 h 320"/>
                <a:gd name="T62" fmla="*/ 32 w 248"/>
                <a:gd name="T63" fmla="*/ 56 h 320"/>
                <a:gd name="T64" fmla="*/ 24 w 248"/>
                <a:gd name="T65" fmla="*/ 48 h 320"/>
                <a:gd name="T66" fmla="*/ 16 w 248"/>
                <a:gd name="T67" fmla="*/ 40 h 320"/>
                <a:gd name="T68" fmla="*/ 8 w 248"/>
                <a:gd name="T69" fmla="*/ 32 h 320"/>
                <a:gd name="T70" fmla="*/ 8 w 248"/>
                <a:gd name="T71" fmla="*/ 24 h 320"/>
                <a:gd name="T72" fmla="*/ 8 w 248"/>
                <a:gd name="T73" fmla="*/ 16 h 320"/>
                <a:gd name="T74" fmla="*/ 8 w 248"/>
                <a:gd name="T75" fmla="*/ 8 h 320"/>
                <a:gd name="T76" fmla="*/ 16 w 248"/>
                <a:gd name="T77" fmla="*/ 8 h 320"/>
                <a:gd name="T78" fmla="*/ 24 w 248"/>
                <a:gd name="T79" fmla="*/ 8 h 320"/>
                <a:gd name="T80" fmla="*/ 32 w 248"/>
                <a:gd name="T81" fmla="*/ 8 h 320"/>
                <a:gd name="T82" fmla="*/ 40 w 248"/>
                <a:gd name="T83" fmla="*/ 16 h 320"/>
                <a:gd name="T84" fmla="*/ 48 w 248"/>
                <a:gd name="T85" fmla="*/ 24 h 320"/>
                <a:gd name="T86" fmla="*/ 56 w 248"/>
                <a:gd name="T87" fmla="*/ 32 h 320"/>
                <a:gd name="T88" fmla="*/ 56 w 248"/>
                <a:gd name="T89" fmla="*/ 40 h 320"/>
                <a:gd name="T90" fmla="*/ 56 w 248"/>
                <a:gd name="T91" fmla="*/ 56 h 320"/>
                <a:gd name="T92" fmla="*/ 72 w 248"/>
                <a:gd name="T93" fmla="*/ 80 h 320"/>
                <a:gd name="T94" fmla="*/ 104 w 248"/>
                <a:gd name="T95" fmla="*/ 144 h 320"/>
                <a:gd name="T96" fmla="*/ 112 w 248"/>
                <a:gd name="T97" fmla="*/ 224 h 320"/>
                <a:gd name="T98" fmla="*/ 128 w 248"/>
                <a:gd name="T99" fmla="*/ 272 h 320"/>
                <a:gd name="T100" fmla="*/ 152 w 248"/>
                <a:gd name="T101" fmla="*/ 280 h 320"/>
                <a:gd name="T102" fmla="*/ 192 w 248"/>
                <a:gd name="T103" fmla="*/ 248 h 32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48" h="320">
                  <a:moveTo>
                    <a:pt x="192" y="248"/>
                  </a:moveTo>
                  <a:lnTo>
                    <a:pt x="216" y="232"/>
                  </a:lnTo>
                  <a:lnTo>
                    <a:pt x="240" y="240"/>
                  </a:lnTo>
                  <a:lnTo>
                    <a:pt x="248" y="256"/>
                  </a:lnTo>
                  <a:lnTo>
                    <a:pt x="240" y="280"/>
                  </a:lnTo>
                  <a:lnTo>
                    <a:pt x="224" y="304"/>
                  </a:lnTo>
                  <a:lnTo>
                    <a:pt x="168" y="320"/>
                  </a:lnTo>
                  <a:lnTo>
                    <a:pt x="128" y="320"/>
                  </a:lnTo>
                  <a:lnTo>
                    <a:pt x="104" y="304"/>
                  </a:lnTo>
                  <a:lnTo>
                    <a:pt x="96" y="280"/>
                  </a:lnTo>
                  <a:lnTo>
                    <a:pt x="88" y="224"/>
                  </a:lnTo>
                  <a:lnTo>
                    <a:pt x="88" y="176"/>
                  </a:lnTo>
                  <a:lnTo>
                    <a:pt x="72" y="128"/>
                  </a:lnTo>
                  <a:lnTo>
                    <a:pt x="56" y="112"/>
                  </a:lnTo>
                  <a:lnTo>
                    <a:pt x="48" y="112"/>
                  </a:lnTo>
                  <a:lnTo>
                    <a:pt x="40" y="120"/>
                  </a:lnTo>
                  <a:lnTo>
                    <a:pt x="40" y="128"/>
                  </a:lnTo>
                  <a:lnTo>
                    <a:pt x="40" y="136"/>
                  </a:lnTo>
                  <a:lnTo>
                    <a:pt x="40" y="144"/>
                  </a:lnTo>
                  <a:lnTo>
                    <a:pt x="32" y="152"/>
                  </a:lnTo>
                  <a:lnTo>
                    <a:pt x="24" y="152"/>
                  </a:lnTo>
                  <a:lnTo>
                    <a:pt x="16" y="152"/>
                  </a:lnTo>
                  <a:lnTo>
                    <a:pt x="16" y="144"/>
                  </a:lnTo>
                  <a:lnTo>
                    <a:pt x="16" y="136"/>
                  </a:lnTo>
                  <a:lnTo>
                    <a:pt x="16" y="128"/>
                  </a:lnTo>
                  <a:lnTo>
                    <a:pt x="16" y="120"/>
                  </a:lnTo>
                  <a:lnTo>
                    <a:pt x="16" y="112"/>
                  </a:lnTo>
                  <a:lnTo>
                    <a:pt x="24" y="112"/>
                  </a:lnTo>
                  <a:lnTo>
                    <a:pt x="24" y="104"/>
                  </a:lnTo>
                  <a:lnTo>
                    <a:pt x="32" y="96"/>
                  </a:lnTo>
                  <a:lnTo>
                    <a:pt x="40" y="88"/>
                  </a:lnTo>
                  <a:lnTo>
                    <a:pt x="32" y="88"/>
                  </a:lnTo>
                  <a:lnTo>
                    <a:pt x="32" y="80"/>
                  </a:lnTo>
                  <a:lnTo>
                    <a:pt x="24" y="80"/>
                  </a:lnTo>
                  <a:lnTo>
                    <a:pt x="16" y="80"/>
                  </a:lnTo>
                  <a:lnTo>
                    <a:pt x="8" y="72"/>
                  </a:lnTo>
                  <a:lnTo>
                    <a:pt x="0" y="72"/>
                  </a:lnTo>
                  <a:lnTo>
                    <a:pt x="0" y="64"/>
                  </a:lnTo>
                  <a:lnTo>
                    <a:pt x="0" y="56"/>
                  </a:lnTo>
                  <a:lnTo>
                    <a:pt x="8" y="48"/>
                  </a:lnTo>
                  <a:lnTo>
                    <a:pt x="16" y="48"/>
                  </a:lnTo>
                  <a:lnTo>
                    <a:pt x="24" y="56"/>
                  </a:lnTo>
                  <a:lnTo>
                    <a:pt x="32" y="56"/>
                  </a:lnTo>
                  <a:lnTo>
                    <a:pt x="32" y="48"/>
                  </a:lnTo>
                  <a:lnTo>
                    <a:pt x="24" y="48"/>
                  </a:lnTo>
                  <a:lnTo>
                    <a:pt x="24" y="40"/>
                  </a:lnTo>
                  <a:lnTo>
                    <a:pt x="16" y="40"/>
                  </a:lnTo>
                  <a:lnTo>
                    <a:pt x="8" y="32"/>
                  </a:lnTo>
                  <a:lnTo>
                    <a:pt x="8" y="24"/>
                  </a:lnTo>
                  <a:lnTo>
                    <a:pt x="8" y="16"/>
                  </a:lnTo>
                  <a:lnTo>
                    <a:pt x="8" y="8"/>
                  </a:lnTo>
                  <a:lnTo>
                    <a:pt x="16" y="8"/>
                  </a:lnTo>
                  <a:lnTo>
                    <a:pt x="24" y="0"/>
                  </a:lnTo>
                  <a:lnTo>
                    <a:pt x="24" y="8"/>
                  </a:lnTo>
                  <a:lnTo>
                    <a:pt x="32" y="8"/>
                  </a:lnTo>
                  <a:lnTo>
                    <a:pt x="40" y="16"/>
                  </a:lnTo>
                  <a:lnTo>
                    <a:pt x="48" y="24"/>
                  </a:lnTo>
                  <a:lnTo>
                    <a:pt x="48" y="32"/>
                  </a:lnTo>
                  <a:lnTo>
                    <a:pt x="56" y="32"/>
                  </a:lnTo>
                  <a:lnTo>
                    <a:pt x="56" y="40"/>
                  </a:lnTo>
                  <a:lnTo>
                    <a:pt x="56" y="48"/>
                  </a:lnTo>
                  <a:lnTo>
                    <a:pt x="56" y="56"/>
                  </a:lnTo>
                  <a:lnTo>
                    <a:pt x="64" y="56"/>
                  </a:lnTo>
                  <a:lnTo>
                    <a:pt x="72" y="80"/>
                  </a:lnTo>
                  <a:lnTo>
                    <a:pt x="96" y="120"/>
                  </a:lnTo>
                  <a:lnTo>
                    <a:pt x="104" y="144"/>
                  </a:lnTo>
                  <a:lnTo>
                    <a:pt x="112" y="176"/>
                  </a:lnTo>
                  <a:lnTo>
                    <a:pt x="112" y="224"/>
                  </a:lnTo>
                  <a:lnTo>
                    <a:pt x="120" y="256"/>
                  </a:lnTo>
                  <a:lnTo>
                    <a:pt x="128" y="272"/>
                  </a:lnTo>
                  <a:lnTo>
                    <a:pt x="144" y="280"/>
                  </a:lnTo>
                  <a:lnTo>
                    <a:pt x="152" y="280"/>
                  </a:lnTo>
                  <a:lnTo>
                    <a:pt x="176" y="264"/>
                  </a:lnTo>
                  <a:lnTo>
                    <a:pt x="192" y="248"/>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5" name="Freeform 9"/>
            <p:cNvSpPr>
              <a:spLocks/>
            </p:cNvSpPr>
            <p:nvPr/>
          </p:nvSpPr>
          <p:spPr bwMode="auto">
            <a:xfrm>
              <a:off x="2814" y="1734"/>
              <a:ext cx="152" cy="480"/>
            </a:xfrm>
            <a:custGeom>
              <a:avLst/>
              <a:gdLst>
                <a:gd name="T0" fmla="*/ 96 w 152"/>
                <a:gd name="T1" fmla="*/ 368 h 480"/>
                <a:gd name="T2" fmla="*/ 144 w 152"/>
                <a:gd name="T3" fmla="*/ 424 h 480"/>
                <a:gd name="T4" fmla="*/ 144 w 152"/>
                <a:gd name="T5" fmla="*/ 464 h 480"/>
                <a:gd name="T6" fmla="*/ 104 w 152"/>
                <a:gd name="T7" fmla="*/ 480 h 480"/>
                <a:gd name="T8" fmla="*/ 80 w 152"/>
                <a:gd name="T9" fmla="*/ 440 h 480"/>
                <a:gd name="T10" fmla="*/ 32 w 152"/>
                <a:gd name="T11" fmla="*/ 288 h 480"/>
                <a:gd name="T12" fmla="*/ 24 w 152"/>
                <a:gd name="T13" fmla="*/ 184 h 480"/>
                <a:gd name="T14" fmla="*/ 48 w 152"/>
                <a:gd name="T15" fmla="*/ 104 h 480"/>
                <a:gd name="T16" fmla="*/ 48 w 152"/>
                <a:gd name="T17" fmla="*/ 80 h 480"/>
                <a:gd name="T18" fmla="*/ 40 w 152"/>
                <a:gd name="T19" fmla="*/ 72 h 480"/>
                <a:gd name="T20" fmla="*/ 32 w 152"/>
                <a:gd name="T21" fmla="*/ 72 h 480"/>
                <a:gd name="T22" fmla="*/ 24 w 152"/>
                <a:gd name="T23" fmla="*/ 72 h 480"/>
                <a:gd name="T24" fmla="*/ 8 w 152"/>
                <a:gd name="T25" fmla="*/ 72 h 480"/>
                <a:gd name="T26" fmla="*/ 0 w 152"/>
                <a:gd name="T27" fmla="*/ 64 h 480"/>
                <a:gd name="T28" fmla="*/ 0 w 152"/>
                <a:gd name="T29" fmla="*/ 56 h 480"/>
                <a:gd name="T30" fmla="*/ 0 w 152"/>
                <a:gd name="T31" fmla="*/ 48 h 480"/>
                <a:gd name="T32" fmla="*/ 8 w 152"/>
                <a:gd name="T33" fmla="*/ 40 h 480"/>
                <a:gd name="T34" fmla="*/ 16 w 152"/>
                <a:gd name="T35" fmla="*/ 40 h 480"/>
                <a:gd name="T36" fmla="*/ 32 w 152"/>
                <a:gd name="T37" fmla="*/ 48 h 480"/>
                <a:gd name="T38" fmla="*/ 40 w 152"/>
                <a:gd name="T39" fmla="*/ 48 h 480"/>
                <a:gd name="T40" fmla="*/ 40 w 152"/>
                <a:gd name="T41" fmla="*/ 40 h 480"/>
                <a:gd name="T42" fmla="*/ 40 w 152"/>
                <a:gd name="T43" fmla="*/ 32 h 480"/>
                <a:gd name="T44" fmla="*/ 32 w 152"/>
                <a:gd name="T45" fmla="*/ 24 h 480"/>
                <a:gd name="T46" fmla="*/ 40 w 152"/>
                <a:gd name="T47" fmla="*/ 16 h 480"/>
                <a:gd name="T48" fmla="*/ 40 w 152"/>
                <a:gd name="T49" fmla="*/ 0 h 480"/>
                <a:gd name="T50" fmla="*/ 56 w 152"/>
                <a:gd name="T51" fmla="*/ 0 h 480"/>
                <a:gd name="T52" fmla="*/ 64 w 152"/>
                <a:gd name="T53" fmla="*/ 8 h 480"/>
                <a:gd name="T54" fmla="*/ 64 w 152"/>
                <a:gd name="T55" fmla="*/ 16 h 480"/>
                <a:gd name="T56" fmla="*/ 64 w 152"/>
                <a:gd name="T57" fmla="*/ 32 h 480"/>
                <a:gd name="T58" fmla="*/ 64 w 152"/>
                <a:gd name="T59" fmla="*/ 40 h 480"/>
                <a:gd name="T60" fmla="*/ 72 w 152"/>
                <a:gd name="T61" fmla="*/ 40 h 480"/>
                <a:gd name="T62" fmla="*/ 80 w 152"/>
                <a:gd name="T63" fmla="*/ 32 h 480"/>
                <a:gd name="T64" fmla="*/ 88 w 152"/>
                <a:gd name="T65" fmla="*/ 24 h 480"/>
                <a:gd name="T66" fmla="*/ 96 w 152"/>
                <a:gd name="T67" fmla="*/ 16 h 480"/>
                <a:gd name="T68" fmla="*/ 112 w 152"/>
                <a:gd name="T69" fmla="*/ 16 h 480"/>
                <a:gd name="T70" fmla="*/ 120 w 152"/>
                <a:gd name="T71" fmla="*/ 16 h 480"/>
                <a:gd name="T72" fmla="*/ 128 w 152"/>
                <a:gd name="T73" fmla="*/ 24 h 480"/>
                <a:gd name="T74" fmla="*/ 128 w 152"/>
                <a:gd name="T75" fmla="*/ 32 h 480"/>
                <a:gd name="T76" fmla="*/ 120 w 152"/>
                <a:gd name="T77" fmla="*/ 40 h 480"/>
                <a:gd name="T78" fmla="*/ 112 w 152"/>
                <a:gd name="T79" fmla="*/ 48 h 480"/>
                <a:gd name="T80" fmla="*/ 104 w 152"/>
                <a:gd name="T81" fmla="*/ 56 h 480"/>
                <a:gd name="T82" fmla="*/ 96 w 152"/>
                <a:gd name="T83" fmla="*/ 48 h 480"/>
                <a:gd name="T84" fmla="*/ 88 w 152"/>
                <a:gd name="T85" fmla="*/ 48 h 480"/>
                <a:gd name="T86" fmla="*/ 80 w 152"/>
                <a:gd name="T87" fmla="*/ 56 h 480"/>
                <a:gd name="T88" fmla="*/ 64 w 152"/>
                <a:gd name="T89" fmla="*/ 120 h 480"/>
                <a:gd name="T90" fmla="*/ 40 w 152"/>
                <a:gd name="T91" fmla="*/ 208 h 480"/>
                <a:gd name="T92" fmla="*/ 56 w 152"/>
                <a:gd name="T93" fmla="*/ 280 h 480"/>
                <a:gd name="T94" fmla="*/ 72 w 152"/>
                <a:gd name="T95" fmla="*/ 320 h 48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52" h="480">
                  <a:moveTo>
                    <a:pt x="72" y="320"/>
                  </a:moveTo>
                  <a:lnTo>
                    <a:pt x="96" y="368"/>
                  </a:lnTo>
                  <a:lnTo>
                    <a:pt x="128" y="408"/>
                  </a:lnTo>
                  <a:lnTo>
                    <a:pt x="144" y="424"/>
                  </a:lnTo>
                  <a:lnTo>
                    <a:pt x="152" y="440"/>
                  </a:lnTo>
                  <a:lnTo>
                    <a:pt x="144" y="464"/>
                  </a:lnTo>
                  <a:lnTo>
                    <a:pt x="128" y="480"/>
                  </a:lnTo>
                  <a:lnTo>
                    <a:pt x="104" y="480"/>
                  </a:lnTo>
                  <a:lnTo>
                    <a:pt x="96" y="472"/>
                  </a:lnTo>
                  <a:lnTo>
                    <a:pt x="80" y="440"/>
                  </a:lnTo>
                  <a:lnTo>
                    <a:pt x="56" y="368"/>
                  </a:lnTo>
                  <a:lnTo>
                    <a:pt x="32" y="288"/>
                  </a:lnTo>
                  <a:lnTo>
                    <a:pt x="24" y="232"/>
                  </a:lnTo>
                  <a:lnTo>
                    <a:pt x="24" y="184"/>
                  </a:lnTo>
                  <a:lnTo>
                    <a:pt x="32" y="144"/>
                  </a:lnTo>
                  <a:lnTo>
                    <a:pt x="48" y="104"/>
                  </a:lnTo>
                  <a:lnTo>
                    <a:pt x="48" y="88"/>
                  </a:lnTo>
                  <a:lnTo>
                    <a:pt x="48" y="80"/>
                  </a:lnTo>
                  <a:lnTo>
                    <a:pt x="48" y="72"/>
                  </a:lnTo>
                  <a:lnTo>
                    <a:pt x="40" y="72"/>
                  </a:lnTo>
                  <a:lnTo>
                    <a:pt x="32" y="72"/>
                  </a:lnTo>
                  <a:lnTo>
                    <a:pt x="24" y="72"/>
                  </a:lnTo>
                  <a:lnTo>
                    <a:pt x="16" y="72"/>
                  </a:lnTo>
                  <a:lnTo>
                    <a:pt x="8" y="72"/>
                  </a:lnTo>
                  <a:lnTo>
                    <a:pt x="0" y="64"/>
                  </a:lnTo>
                  <a:lnTo>
                    <a:pt x="0" y="56"/>
                  </a:lnTo>
                  <a:lnTo>
                    <a:pt x="0" y="48"/>
                  </a:lnTo>
                  <a:lnTo>
                    <a:pt x="0" y="40"/>
                  </a:lnTo>
                  <a:lnTo>
                    <a:pt x="8" y="40"/>
                  </a:lnTo>
                  <a:lnTo>
                    <a:pt x="16" y="40"/>
                  </a:lnTo>
                  <a:lnTo>
                    <a:pt x="24" y="48"/>
                  </a:lnTo>
                  <a:lnTo>
                    <a:pt x="32" y="48"/>
                  </a:lnTo>
                  <a:lnTo>
                    <a:pt x="40" y="48"/>
                  </a:lnTo>
                  <a:lnTo>
                    <a:pt x="40" y="40"/>
                  </a:lnTo>
                  <a:lnTo>
                    <a:pt x="40" y="32"/>
                  </a:lnTo>
                  <a:lnTo>
                    <a:pt x="32" y="24"/>
                  </a:lnTo>
                  <a:lnTo>
                    <a:pt x="32" y="16"/>
                  </a:lnTo>
                  <a:lnTo>
                    <a:pt x="40" y="16"/>
                  </a:lnTo>
                  <a:lnTo>
                    <a:pt x="40" y="8"/>
                  </a:lnTo>
                  <a:lnTo>
                    <a:pt x="40" y="0"/>
                  </a:lnTo>
                  <a:lnTo>
                    <a:pt x="48" y="0"/>
                  </a:lnTo>
                  <a:lnTo>
                    <a:pt x="56" y="0"/>
                  </a:lnTo>
                  <a:lnTo>
                    <a:pt x="64" y="8"/>
                  </a:lnTo>
                  <a:lnTo>
                    <a:pt x="64" y="16"/>
                  </a:lnTo>
                  <a:lnTo>
                    <a:pt x="64" y="24"/>
                  </a:lnTo>
                  <a:lnTo>
                    <a:pt x="64" y="32"/>
                  </a:lnTo>
                  <a:lnTo>
                    <a:pt x="64" y="40"/>
                  </a:lnTo>
                  <a:lnTo>
                    <a:pt x="72" y="40"/>
                  </a:lnTo>
                  <a:lnTo>
                    <a:pt x="72" y="32"/>
                  </a:lnTo>
                  <a:lnTo>
                    <a:pt x="80" y="32"/>
                  </a:lnTo>
                  <a:lnTo>
                    <a:pt x="88" y="24"/>
                  </a:lnTo>
                  <a:lnTo>
                    <a:pt x="96" y="16"/>
                  </a:lnTo>
                  <a:lnTo>
                    <a:pt x="104" y="16"/>
                  </a:lnTo>
                  <a:lnTo>
                    <a:pt x="112" y="16"/>
                  </a:lnTo>
                  <a:lnTo>
                    <a:pt x="120" y="16"/>
                  </a:lnTo>
                  <a:lnTo>
                    <a:pt x="128" y="24"/>
                  </a:lnTo>
                  <a:lnTo>
                    <a:pt x="128" y="32"/>
                  </a:lnTo>
                  <a:lnTo>
                    <a:pt x="128" y="40"/>
                  </a:lnTo>
                  <a:lnTo>
                    <a:pt x="120" y="40"/>
                  </a:lnTo>
                  <a:lnTo>
                    <a:pt x="120" y="48"/>
                  </a:lnTo>
                  <a:lnTo>
                    <a:pt x="112" y="48"/>
                  </a:lnTo>
                  <a:lnTo>
                    <a:pt x="104" y="48"/>
                  </a:lnTo>
                  <a:lnTo>
                    <a:pt x="104" y="56"/>
                  </a:lnTo>
                  <a:lnTo>
                    <a:pt x="96" y="56"/>
                  </a:lnTo>
                  <a:lnTo>
                    <a:pt x="96" y="48"/>
                  </a:lnTo>
                  <a:lnTo>
                    <a:pt x="88" y="48"/>
                  </a:lnTo>
                  <a:lnTo>
                    <a:pt x="80" y="48"/>
                  </a:lnTo>
                  <a:lnTo>
                    <a:pt x="80" y="56"/>
                  </a:lnTo>
                  <a:lnTo>
                    <a:pt x="72" y="80"/>
                  </a:lnTo>
                  <a:lnTo>
                    <a:pt x="64" y="120"/>
                  </a:lnTo>
                  <a:lnTo>
                    <a:pt x="48" y="160"/>
                  </a:lnTo>
                  <a:lnTo>
                    <a:pt x="40" y="208"/>
                  </a:lnTo>
                  <a:lnTo>
                    <a:pt x="40" y="240"/>
                  </a:lnTo>
                  <a:lnTo>
                    <a:pt x="56" y="280"/>
                  </a:lnTo>
                  <a:lnTo>
                    <a:pt x="64" y="312"/>
                  </a:lnTo>
                  <a:lnTo>
                    <a:pt x="72" y="320"/>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6" name="Freeform 10"/>
            <p:cNvSpPr>
              <a:spLocks/>
            </p:cNvSpPr>
            <p:nvPr/>
          </p:nvSpPr>
          <p:spPr bwMode="auto">
            <a:xfrm>
              <a:off x="2806" y="2190"/>
              <a:ext cx="200" cy="416"/>
            </a:xfrm>
            <a:custGeom>
              <a:avLst/>
              <a:gdLst>
                <a:gd name="T0" fmla="*/ 72 w 200"/>
                <a:gd name="T1" fmla="*/ 40 h 416"/>
                <a:gd name="T2" fmla="*/ 88 w 200"/>
                <a:gd name="T3" fmla="*/ 16 h 416"/>
                <a:gd name="T4" fmla="*/ 104 w 200"/>
                <a:gd name="T5" fmla="*/ 0 h 416"/>
                <a:gd name="T6" fmla="*/ 136 w 200"/>
                <a:gd name="T7" fmla="*/ 0 h 416"/>
                <a:gd name="T8" fmla="*/ 160 w 200"/>
                <a:gd name="T9" fmla="*/ 0 h 416"/>
                <a:gd name="T10" fmla="*/ 176 w 200"/>
                <a:gd name="T11" fmla="*/ 0 h 416"/>
                <a:gd name="T12" fmla="*/ 184 w 200"/>
                <a:gd name="T13" fmla="*/ 16 h 416"/>
                <a:gd name="T14" fmla="*/ 200 w 200"/>
                <a:gd name="T15" fmla="*/ 32 h 416"/>
                <a:gd name="T16" fmla="*/ 200 w 200"/>
                <a:gd name="T17" fmla="*/ 56 h 416"/>
                <a:gd name="T18" fmla="*/ 200 w 200"/>
                <a:gd name="T19" fmla="*/ 96 h 416"/>
                <a:gd name="T20" fmla="*/ 192 w 200"/>
                <a:gd name="T21" fmla="*/ 120 h 416"/>
                <a:gd name="T22" fmla="*/ 176 w 200"/>
                <a:gd name="T23" fmla="*/ 152 h 416"/>
                <a:gd name="T24" fmla="*/ 152 w 200"/>
                <a:gd name="T25" fmla="*/ 192 h 416"/>
                <a:gd name="T26" fmla="*/ 144 w 200"/>
                <a:gd name="T27" fmla="*/ 224 h 416"/>
                <a:gd name="T28" fmla="*/ 136 w 200"/>
                <a:gd name="T29" fmla="*/ 248 h 416"/>
                <a:gd name="T30" fmla="*/ 152 w 200"/>
                <a:gd name="T31" fmla="*/ 280 h 416"/>
                <a:gd name="T32" fmla="*/ 160 w 200"/>
                <a:gd name="T33" fmla="*/ 304 h 416"/>
                <a:gd name="T34" fmla="*/ 160 w 200"/>
                <a:gd name="T35" fmla="*/ 328 h 416"/>
                <a:gd name="T36" fmla="*/ 160 w 200"/>
                <a:gd name="T37" fmla="*/ 352 h 416"/>
                <a:gd name="T38" fmla="*/ 152 w 200"/>
                <a:gd name="T39" fmla="*/ 376 h 416"/>
                <a:gd name="T40" fmla="*/ 136 w 200"/>
                <a:gd name="T41" fmla="*/ 392 h 416"/>
                <a:gd name="T42" fmla="*/ 120 w 200"/>
                <a:gd name="T43" fmla="*/ 408 h 416"/>
                <a:gd name="T44" fmla="*/ 96 w 200"/>
                <a:gd name="T45" fmla="*/ 416 h 416"/>
                <a:gd name="T46" fmla="*/ 72 w 200"/>
                <a:gd name="T47" fmla="*/ 408 h 416"/>
                <a:gd name="T48" fmla="*/ 48 w 200"/>
                <a:gd name="T49" fmla="*/ 408 h 416"/>
                <a:gd name="T50" fmla="*/ 32 w 200"/>
                <a:gd name="T51" fmla="*/ 400 h 416"/>
                <a:gd name="T52" fmla="*/ 16 w 200"/>
                <a:gd name="T53" fmla="*/ 376 h 416"/>
                <a:gd name="T54" fmla="*/ 0 w 200"/>
                <a:gd name="T55" fmla="*/ 336 h 416"/>
                <a:gd name="T56" fmla="*/ 0 w 200"/>
                <a:gd name="T57" fmla="*/ 296 h 416"/>
                <a:gd name="T58" fmla="*/ 0 w 200"/>
                <a:gd name="T59" fmla="*/ 256 h 416"/>
                <a:gd name="T60" fmla="*/ 0 w 200"/>
                <a:gd name="T61" fmla="*/ 208 h 416"/>
                <a:gd name="T62" fmla="*/ 16 w 200"/>
                <a:gd name="T63" fmla="*/ 160 h 416"/>
                <a:gd name="T64" fmla="*/ 32 w 200"/>
                <a:gd name="T65" fmla="*/ 128 h 416"/>
                <a:gd name="T66" fmla="*/ 48 w 200"/>
                <a:gd name="T67" fmla="*/ 88 h 416"/>
                <a:gd name="T68" fmla="*/ 64 w 200"/>
                <a:gd name="T69" fmla="*/ 56 h 416"/>
                <a:gd name="T70" fmla="*/ 80 w 200"/>
                <a:gd name="T71" fmla="*/ 32 h 416"/>
                <a:gd name="T72" fmla="*/ 72 w 200"/>
                <a:gd name="T73" fmla="*/ 40 h 4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0" h="416">
                  <a:moveTo>
                    <a:pt x="72" y="40"/>
                  </a:moveTo>
                  <a:lnTo>
                    <a:pt x="88" y="16"/>
                  </a:lnTo>
                  <a:lnTo>
                    <a:pt x="104" y="0"/>
                  </a:lnTo>
                  <a:lnTo>
                    <a:pt x="136" y="0"/>
                  </a:lnTo>
                  <a:lnTo>
                    <a:pt x="160" y="0"/>
                  </a:lnTo>
                  <a:lnTo>
                    <a:pt x="176" y="0"/>
                  </a:lnTo>
                  <a:lnTo>
                    <a:pt x="184" y="16"/>
                  </a:lnTo>
                  <a:lnTo>
                    <a:pt x="200" y="32"/>
                  </a:lnTo>
                  <a:lnTo>
                    <a:pt x="200" y="56"/>
                  </a:lnTo>
                  <a:lnTo>
                    <a:pt x="200" y="96"/>
                  </a:lnTo>
                  <a:lnTo>
                    <a:pt x="192" y="120"/>
                  </a:lnTo>
                  <a:lnTo>
                    <a:pt x="176" y="152"/>
                  </a:lnTo>
                  <a:lnTo>
                    <a:pt x="152" y="192"/>
                  </a:lnTo>
                  <a:lnTo>
                    <a:pt x="144" y="224"/>
                  </a:lnTo>
                  <a:lnTo>
                    <a:pt x="136" y="248"/>
                  </a:lnTo>
                  <a:lnTo>
                    <a:pt x="152" y="280"/>
                  </a:lnTo>
                  <a:lnTo>
                    <a:pt x="160" y="304"/>
                  </a:lnTo>
                  <a:lnTo>
                    <a:pt x="160" y="328"/>
                  </a:lnTo>
                  <a:lnTo>
                    <a:pt x="160" y="352"/>
                  </a:lnTo>
                  <a:lnTo>
                    <a:pt x="152" y="376"/>
                  </a:lnTo>
                  <a:lnTo>
                    <a:pt x="136" y="392"/>
                  </a:lnTo>
                  <a:lnTo>
                    <a:pt x="120" y="408"/>
                  </a:lnTo>
                  <a:lnTo>
                    <a:pt x="96" y="416"/>
                  </a:lnTo>
                  <a:lnTo>
                    <a:pt x="72" y="408"/>
                  </a:lnTo>
                  <a:lnTo>
                    <a:pt x="48" y="408"/>
                  </a:lnTo>
                  <a:lnTo>
                    <a:pt x="32" y="400"/>
                  </a:lnTo>
                  <a:lnTo>
                    <a:pt x="16" y="376"/>
                  </a:lnTo>
                  <a:lnTo>
                    <a:pt x="0" y="336"/>
                  </a:lnTo>
                  <a:lnTo>
                    <a:pt x="0" y="296"/>
                  </a:lnTo>
                  <a:lnTo>
                    <a:pt x="0" y="256"/>
                  </a:lnTo>
                  <a:lnTo>
                    <a:pt x="0" y="208"/>
                  </a:lnTo>
                  <a:lnTo>
                    <a:pt x="16" y="160"/>
                  </a:lnTo>
                  <a:lnTo>
                    <a:pt x="32" y="128"/>
                  </a:lnTo>
                  <a:lnTo>
                    <a:pt x="48" y="88"/>
                  </a:lnTo>
                  <a:lnTo>
                    <a:pt x="64" y="56"/>
                  </a:lnTo>
                  <a:lnTo>
                    <a:pt x="80" y="32"/>
                  </a:lnTo>
                  <a:lnTo>
                    <a:pt x="72" y="40"/>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7" name="Freeform 11"/>
            <p:cNvSpPr>
              <a:spLocks/>
            </p:cNvSpPr>
            <p:nvPr/>
          </p:nvSpPr>
          <p:spPr bwMode="auto">
            <a:xfrm>
              <a:off x="2622" y="2494"/>
              <a:ext cx="288" cy="328"/>
            </a:xfrm>
            <a:custGeom>
              <a:avLst/>
              <a:gdLst>
                <a:gd name="T0" fmla="*/ 168 w 288"/>
                <a:gd name="T1" fmla="*/ 32 h 328"/>
                <a:gd name="T2" fmla="*/ 224 w 288"/>
                <a:gd name="T3" fmla="*/ 32 h 328"/>
                <a:gd name="T4" fmla="*/ 272 w 288"/>
                <a:gd name="T5" fmla="*/ 40 h 328"/>
                <a:gd name="T6" fmla="*/ 288 w 288"/>
                <a:gd name="T7" fmla="*/ 56 h 328"/>
                <a:gd name="T8" fmla="*/ 288 w 288"/>
                <a:gd name="T9" fmla="*/ 80 h 328"/>
                <a:gd name="T10" fmla="*/ 280 w 288"/>
                <a:gd name="T11" fmla="*/ 96 h 328"/>
                <a:gd name="T12" fmla="*/ 256 w 288"/>
                <a:gd name="T13" fmla="*/ 104 h 328"/>
                <a:gd name="T14" fmla="*/ 216 w 288"/>
                <a:gd name="T15" fmla="*/ 104 h 328"/>
                <a:gd name="T16" fmla="*/ 176 w 288"/>
                <a:gd name="T17" fmla="*/ 96 h 328"/>
                <a:gd name="T18" fmla="*/ 144 w 288"/>
                <a:gd name="T19" fmla="*/ 88 h 328"/>
                <a:gd name="T20" fmla="*/ 104 w 288"/>
                <a:gd name="T21" fmla="*/ 64 h 328"/>
                <a:gd name="T22" fmla="*/ 72 w 288"/>
                <a:gd name="T23" fmla="*/ 48 h 328"/>
                <a:gd name="T24" fmla="*/ 48 w 288"/>
                <a:gd name="T25" fmla="*/ 40 h 328"/>
                <a:gd name="T26" fmla="*/ 40 w 288"/>
                <a:gd name="T27" fmla="*/ 48 h 328"/>
                <a:gd name="T28" fmla="*/ 48 w 288"/>
                <a:gd name="T29" fmla="*/ 64 h 328"/>
                <a:gd name="T30" fmla="*/ 64 w 288"/>
                <a:gd name="T31" fmla="*/ 96 h 328"/>
                <a:gd name="T32" fmla="*/ 80 w 288"/>
                <a:gd name="T33" fmla="*/ 136 h 328"/>
                <a:gd name="T34" fmla="*/ 112 w 288"/>
                <a:gd name="T35" fmla="*/ 184 h 328"/>
                <a:gd name="T36" fmla="*/ 120 w 288"/>
                <a:gd name="T37" fmla="*/ 200 h 328"/>
                <a:gd name="T38" fmla="*/ 128 w 288"/>
                <a:gd name="T39" fmla="*/ 208 h 328"/>
                <a:gd name="T40" fmla="*/ 136 w 288"/>
                <a:gd name="T41" fmla="*/ 216 h 328"/>
                <a:gd name="T42" fmla="*/ 136 w 288"/>
                <a:gd name="T43" fmla="*/ 232 h 328"/>
                <a:gd name="T44" fmla="*/ 120 w 288"/>
                <a:gd name="T45" fmla="*/ 248 h 328"/>
                <a:gd name="T46" fmla="*/ 96 w 288"/>
                <a:gd name="T47" fmla="*/ 256 h 328"/>
                <a:gd name="T48" fmla="*/ 80 w 288"/>
                <a:gd name="T49" fmla="*/ 280 h 328"/>
                <a:gd name="T50" fmla="*/ 72 w 288"/>
                <a:gd name="T51" fmla="*/ 312 h 328"/>
                <a:gd name="T52" fmla="*/ 64 w 288"/>
                <a:gd name="T53" fmla="*/ 320 h 328"/>
                <a:gd name="T54" fmla="*/ 64 w 288"/>
                <a:gd name="T55" fmla="*/ 328 h 328"/>
                <a:gd name="T56" fmla="*/ 48 w 288"/>
                <a:gd name="T57" fmla="*/ 328 h 328"/>
                <a:gd name="T58" fmla="*/ 24 w 288"/>
                <a:gd name="T59" fmla="*/ 328 h 328"/>
                <a:gd name="T60" fmla="*/ 16 w 288"/>
                <a:gd name="T61" fmla="*/ 312 h 328"/>
                <a:gd name="T62" fmla="*/ 16 w 288"/>
                <a:gd name="T63" fmla="*/ 288 h 328"/>
                <a:gd name="T64" fmla="*/ 8 w 288"/>
                <a:gd name="T65" fmla="*/ 288 h 328"/>
                <a:gd name="T66" fmla="*/ 32 w 288"/>
                <a:gd name="T67" fmla="*/ 288 h 328"/>
                <a:gd name="T68" fmla="*/ 48 w 288"/>
                <a:gd name="T69" fmla="*/ 288 h 328"/>
                <a:gd name="T70" fmla="*/ 48 w 288"/>
                <a:gd name="T71" fmla="*/ 264 h 328"/>
                <a:gd name="T72" fmla="*/ 64 w 288"/>
                <a:gd name="T73" fmla="*/ 240 h 328"/>
                <a:gd name="T74" fmla="*/ 80 w 288"/>
                <a:gd name="T75" fmla="*/ 216 h 328"/>
                <a:gd name="T76" fmla="*/ 88 w 288"/>
                <a:gd name="T77" fmla="*/ 200 h 328"/>
                <a:gd name="T78" fmla="*/ 72 w 288"/>
                <a:gd name="T79" fmla="*/ 168 h 328"/>
                <a:gd name="T80" fmla="*/ 40 w 288"/>
                <a:gd name="T81" fmla="*/ 128 h 328"/>
                <a:gd name="T82" fmla="*/ 16 w 288"/>
                <a:gd name="T83" fmla="*/ 96 h 328"/>
                <a:gd name="T84" fmla="*/ 8 w 288"/>
                <a:gd name="T85" fmla="*/ 56 h 328"/>
                <a:gd name="T86" fmla="*/ 0 w 288"/>
                <a:gd name="T87" fmla="*/ 40 h 328"/>
                <a:gd name="T88" fmla="*/ 8 w 288"/>
                <a:gd name="T89" fmla="*/ 24 h 328"/>
                <a:gd name="T90" fmla="*/ 16 w 288"/>
                <a:gd name="T91" fmla="*/ 8 h 328"/>
                <a:gd name="T92" fmla="*/ 32 w 288"/>
                <a:gd name="T93" fmla="*/ 0 h 328"/>
                <a:gd name="T94" fmla="*/ 56 w 288"/>
                <a:gd name="T95" fmla="*/ 0 h 328"/>
                <a:gd name="T96" fmla="*/ 88 w 288"/>
                <a:gd name="T97" fmla="*/ 8 h 328"/>
                <a:gd name="T98" fmla="*/ 112 w 288"/>
                <a:gd name="T99" fmla="*/ 16 h 328"/>
                <a:gd name="T100" fmla="*/ 136 w 288"/>
                <a:gd name="T101" fmla="*/ 24 h 328"/>
                <a:gd name="T102" fmla="*/ 168 w 288"/>
                <a:gd name="T103" fmla="*/ 32 h 3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8" h="328">
                  <a:moveTo>
                    <a:pt x="168" y="32"/>
                  </a:moveTo>
                  <a:lnTo>
                    <a:pt x="224" y="32"/>
                  </a:lnTo>
                  <a:lnTo>
                    <a:pt x="272" y="40"/>
                  </a:lnTo>
                  <a:lnTo>
                    <a:pt x="288" y="56"/>
                  </a:lnTo>
                  <a:lnTo>
                    <a:pt x="288" y="80"/>
                  </a:lnTo>
                  <a:lnTo>
                    <a:pt x="280" y="96"/>
                  </a:lnTo>
                  <a:lnTo>
                    <a:pt x="256" y="104"/>
                  </a:lnTo>
                  <a:lnTo>
                    <a:pt x="216" y="104"/>
                  </a:lnTo>
                  <a:lnTo>
                    <a:pt x="176" y="96"/>
                  </a:lnTo>
                  <a:lnTo>
                    <a:pt x="144" y="88"/>
                  </a:lnTo>
                  <a:lnTo>
                    <a:pt x="104" y="64"/>
                  </a:lnTo>
                  <a:lnTo>
                    <a:pt x="72" y="48"/>
                  </a:lnTo>
                  <a:lnTo>
                    <a:pt x="48" y="40"/>
                  </a:lnTo>
                  <a:lnTo>
                    <a:pt x="40" y="48"/>
                  </a:lnTo>
                  <a:lnTo>
                    <a:pt x="48" y="64"/>
                  </a:lnTo>
                  <a:lnTo>
                    <a:pt x="64" y="96"/>
                  </a:lnTo>
                  <a:lnTo>
                    <a:pt x="80" y="136"/>
                  </a:lnTo>
                  <a:lnTo>
                    <a:pt x="112" y="184"/>
                  </a:lnTo>
                  <a:lnTo>
                    <a:pt x="120" y="200"/>
                  </a:lnTo>
                  <a:lnTo>
                    <a:pt x="128" y="208"/>
                  </a:lnTo>
                  <a:lnTo>
                    <a:pt x="136" y="216"/>
                  </a:lnTo>
                  <a:lnTo>
                    <a:pt x="136" y="232"/>
                  </a:lnTo>
                  <a:lnTo>
                    <a:pt x="120" y="248"/>
                  </a:lnTo>
                  <a:lnTo>
                    <a:pt x="96" y="256"/>
                  </a:lnTo>
                  <a:lnTo>
                    <a:pt x="80" y="280"/>
                  </a:lnTo>
                  <a:lnTo>
                    <a:pt x="72" y="312"/>
                  </a:lnTo>
                  <a:lnTo>
                    <a:pt x="64" y="320"/>
                  </a:lnTo>
                  <a:lnTo>
                    <a:pt x="64" y="328"/>
                  </a:lnTo>
                  <a:lnTo>
                    <a:pt x="48" y="328"/>
                  </a:lnTo>
                  <a:lnTo>
                    <a:pt x="24" y="328"/>
                  </a:lnTo>
                  <a:lnTo>
                    <a:pt x="16" y="312"/>
                  </a:lnTo>
                  <a:lnTo>
                    <a:pt x="16" y="288"/>
                  </a:lnTo>
                  <a:lnTo>
                    <a:pt x="8" y="288"/>
                  </a:lnTo>
                  <a:lnTo>
                    <a:pt x="32" y="288"/>
                  </a:lnTo>
                  <a:lnTo>
                    <a:pt x="48" y="288"/>
                  </a:lnTo>
                  <a:lnTo>
                    <a:pt x="48" y="264"/>
                  </a:lnTo>
                  <a:lnTo>
                    <a:pt x="64" y="240"/>
                  </a:lnTo>
                  <a:lnTo>
                    <a:pt x="80" y="216"/>
                  </a:lnTo>
                  <a:lnTo>
                    <a:pt x="88" y="200"/>
                  </a:lnTo>
                  <a:lnTo>
                    <a:pt x="72" y="168"/>
                  </a:lnTo>
                  <a:lnTo>
                    <a:pt x="40" y="128"/>
                  </a:lnTo>
                  <a:lnTo>
                    <a:pt x="16" y="96"/>
                  </a:lnTo>
                  <a:lnTo>
                    <a:pt x="8" y="56"/>
                  </a:lnTo>
                  <a:lnTo>
                    <a:pt x="0" y="40"/>
                  </a:lnTo>
                  <a:lnTo>
                    <a:pt x="8" y="24"/>
                  </a:lnTo>
                  <a:lnTo>
                    <a:pt x="16" y="8"/>
                  </a:lnTo>
                  <a:lnTo>
                    <a:pt x="32" y="0"/>
                  </a:lnTo>
                  <a:lnTo>
                    <a:pt x="56" y="0"/>
                  </a:lnTo>
                  <a:lnTo>
                    <a:pt x="88" y="8"/>
                  </a:lnTo>
                  <a:lnTo>
                    <a:pt x="112" y="16"/>
                  </a:lnTo>
                  <a:lnTo>
                    <a:pt x="136" y="24"/>
                  </a:lnTo>
                  <a:lnTo>
                    <a:pt x="168" y="32"/>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8" name="Freeform 12"/>
            <p:cNvSpPr>
              <a:spLocks/>
            </p:cNvSpPr>
            <p:nvPr/>
          </p:nvSpPr>
          <p:spPr bwMode="auto">
            <a:xfrm>
              <a:off x="2798" y="2518"/>
              <a:ext cx="152" cy="448"/>
            </a:xfrm>
            <a:custGeom>
              <a:avLst/>
              <a:gdLst>
                <a:gd name="T0" fmla="*/ 56 w 152"/>
                <a:gd name="T1" fmla="*/ 112 h 448"/>
                <a:gd name="T2" fmla="*/ 64 w 152"/>
                <a:gd name="T3" fmla="*/ 48 h 448"/>
                <a:gd name="T4" fmla="*/ 80 w 152"/>
                <a:gd name="T5" fmla="*/ 8 h 448"/>
                <a:gd name="T6" fmla="*/ 96 w 152"/>
                <a:gd name="T7" fmla="*/ 0 h 448"/>
                <a:gd name="T8" fmla="*/ 136 w 152"/>
                <a:gd name="T9" fmla="*/ 0 h 448"/>
                <a:gd name="T10" fmla="*/ 152 w 152"/>
                <a:gd name="T11" fmla="*/ 16 h 448"/>
                <a:gd name="T12" fmla="*/ 152 w 152"/>
                <a:gd name="T13" fmla="*/ 48 h 448"/>
                <a:gd name="T14" fmla="*/ 128 w 152"/>
                <a:gd name="T15" fmla="*/ 96 h 448"/>
                <a:gd name="T16" fmla="*/ 96 w 152"/>
                <a:gd name="T17" fmla="*/ 144 h 448"/>
                <a:gd name="T18" fmla="*/ 72 w 152"/>
                <a:gd name="T19" fmla="*/ 192 h 448"/>
                <a:gd name="T20" fmla="*/ 56 w 152"/>
                <a:gd name="T21" fmla="*/ 232 h 448"/>
                <a:gd name="T22" fmla="*/ 56 w 152"/>
                <a:gd name="T23" fmla="*/ 248 h 448"/>
                <a:gd name="T24" fmla="*/ 64 w 152"/>
                <a:gd name="T25" fmla="*/ 272 h 448"/>
                <a:gd name="T26" fmla="*/ 88 w 152"/>
                <a:gd name="T27" fmla="*/ 304 h 448"/>
                <a:gd name="T28" fmla="*/ 96 w 152"/>
                <a:gd name="T29" fmla="*/ 328 h 448"/>
                <a:gd name="T30" fmla="*/ 104 w 152"/>
                <a:gd name="T31" fmla="*/ 360 h 448"/>
                <a:gd name="T32" fmla="*/ 112 w 152"/>
                <a:gd name="T33" fmla="*/ 392 h 448"/>
                <a:gd name="T34" fmla="*/ 120 w 152"/>
                <a:gd name="T35" fmla="*/ 416 h 448"/>
                <a:gd name="T36" fmla="*/ 120 w 152"/>
                <a:gd name="T37" fmla="*/ 432 h 448"/>
                <a:gd name="T38" fmla="*/ 112 w 152"/>
                <a:gd name="T39" fmla="*/ 440 h 448"/>
                <a:gd name="T40" fmla="*/ 104 w 152"/>
                <a:gd name="T41" fmla="*/ 448 h 448"/>
                <a:gd name="T42" fmla="*/ 88 w 152"/>
                <a:gd name="T43" fmla="*/ 440 h 448"/>
                <a:gd name="T44" fmla="*/ 72 w 152"/>
                <a:gd name="T45" fmla="*/ 440 h 448"/>
                <a:gd name="T46" fmla="*/ 56 w 152"/>
                <a:gd name="T47" fmla="*/ 416 h 448"/>
                <a:gd name="T48" fmla="*/ 40 w 152"/>
                <a:gd name="T49" fmla="*/ 384 h 448"/>
                <a:gd name="T50" fmla="*/ 24 w 152"/>
                <a:gd name="T51" fmla="*/ 376 h 448"/>
                <a:gd name="T52" fmla="*/ 8 w 152"/>
                <a:gd name="T53" fmla="*/ 376 h 448"/>
                <a:gd name="T54" fmla="*/ 0 w 152"/>
                <a:gd name="T55" fmla="*/ 360 h 448"/>
                <a:gd name="T56" fmla="*/ 8 w 152"/>
                <a:gd name="T57" fmla="*/ 328 h 448"/>
                <a:gd name="T58" fmla="*/ 24 w 152"/>
                <a:gd name="T59" fmla="*/ 328 h 448"/>
                <a:gd name="T60" fmla="*/ 48 w 152"/>
                <a:gd name="T61" fmla="*/ 352 h 448"/>
                <a:gd name="T62" fmla="*/ 72 w 152"/>
                <a:gd name="T63" fmla="*/ 376 h 448"/>
                <a:gd name="T64" fmla="*/ 80 w 152"/>
                <a:gd name="T65" fmla="*/ 376 h 448"/>
                <a:gd name="T66" fmla="*/ 72 w 152"/>
                <a:gd name="T67" fmla="*/ 352 h 448"/>
                <a:gd name="T68" fmla="*/ 56 w 152"/>
                <a:gd name="T69" fmla="*/ 320 h 448"/>
                <a:gd name="T70" fmla="*/ 40 w 152"/>
                <a:gd name="T71" fmla="*/ 296 h 448"/>
                <a:gd name="T72" fmla="*/ 24 w 152"/>
                <a:gd name="T73" fmla="*/ 272 h 448"/>
                <a:gd name="T74" fmla="*/ 16 w 152"/>
                <a:gd name="T75" fmla="*/ 256 h 448"/>
                <a:gd name="T76" fmla="*/ 16 w 152"/>
                <a:gd name="T77" fmla="*/ 232 h 448"/>
                <a:gd name="T78" fmla="*/ 32 w 152"/>
                <a:gd name="T79" fmla="*/ 192 h 448"/>
                <a:gd name="T80" fmla="*/ 48 w 152"/>
                <a:gd name="T81" fmla="*/ 144 h 448"/>
                <a:gd name="T82" fmla="*/ 56 w 152"/>
                <a:gd name="T83" fmla="*/ 112 h 4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2" h="448">
                  <a:moveTo>
                    <a:pt x="56" y="112"/>
                  </a:moveTo>
                  <a:lnTo>
                    <a:pt x="64" y="48"/>
                  </a:lnTo>
                  <a:lnTo>
                    <a:pt x="80" y="8"/>
                  </a:lnTo>
                  <a:lnTo>
                    <a:pt x="96" y="0"/>
                  </a:lnTo>
                  <a:lnTo>
                    <a:pt x="136" y="0"/>
                  </a:lnTo>
                  <a:lnTo>
                    <a:pt x="152" y="16"/>
                  </a:lnTo>
                  <a:lnTo>
                    <a:pt x="152" y="48"/>
                  </a:lnTo>
                  <a:lnTo>
                    <a:pt x="128" y="96"/>
                  </a:lnTo>
                  <a:lnTo>
                    <a:pt x="96" y="144"/>
                  </a:lnTo>
                  <a:lnTo>
                    <a:pt x="72" y="192"/>
                  </a:lnTo>
                  <a:lnTo>
                    <a:pt x="56" y="232"/>
                  </a:lnTo>
                  <a:lnTo>
                    <a:pt x="56" y="248"/>
                  </a:lnTo>
                  <a:lnTo>
                    <a:pt x="64" y="272"/>
                  </a:lnTo>
                  <a:lnTo>
                    <a:pt x="88" y="304"/>
                  </a:lnTo>
                  <a:lnTo>
                    <a:pt x="96" y="328"/>
                  </a:lnTo>
                  <a:lnTo>
                    <a:pt x="104" y="360"/>
                  </a:lnTo>
                  <a:lnTo>
                    <a:pt x="112" y="392"/>
                  </a:lnTo>
                  <a:lnTo>
                    <a:pt x="120" y="416"/>
                  </a:lnTo>
                  <a:lnTo>
                    <a:pt x="120" y="432"/>
                  </a:lnTo>
                  <a:lnTo>
                    <a:pt x="112" y="440"/>
                  </a:lnTo>
                  <a:lnTo>
                    <a:pt x="104" y="448"/>
                  </a:lnTo>
                  <a:lnTo>
                    <a:pt x="88" y="440"/>
                  </a:lnTo>
                  <a:lnTo>
                    <a:pt x="72" y="440"/>
                  </a:lnTo>
                  <a:lnTo>
                    <a:pt x="56" y="416"/>
                  </a:lnTo>
                  <a:lnTo>
                    <a:pt x="40" y="384"/>
                  </a:lnTo>
                  <a:lnTo>
                    <a:pt x="24" y="376"/>
                  </a:lnTo>
                  <a:lnTo>
                    <a:pt x="8" y="376"/>
                  </a:lnTo>
                  <a:lnTo>
                    <a:pt x="0" y="360"/>
                  </a:lnTo>
                  <a:lnTo>
                    <a:pt x="8" y="328"/>
                  </a:lnTo>
                  <a:lnTo>
                    <a:pt x="24" y="328"/>
                  </a:lnTo>
                  <a:lnTo>
                    <a:pt x="48" y="352"/>
                  </a:lnTo>
                  <a:lnTo>
                    <a:pt x="72" y="376"/>
                  </a:lnTo>
                  <a:lnTo>
                    <a:pt x="80" y="376"/>
                  </a:lnTo>
                  <a:lnTo>
                    <a:pt x="72" y="352"/>
                  </a:lnTo>
                  <a:lnTo>
                    <a:pt x="56" y="320"/>
                  </a:lnTo>
                  <a:lnTo>
                    <a:pt x="40" y="296"/>
                  </a:lnTo>
                  <a:lnTo>
                    <a:pt x="24" y="272"/>
                  </a:lnTo>
                  <a:lnTo>
                    <a:pt x="16" y="256"/>
                  </a:lnTo>
                  <a:lnTo>
                    <a:pt x="16" y="232"/>
                  </a:lnTo>
                  <a:lnTo>
                    <a:pt x="32" y="192"/>
                  </a:lnTo>
                  <a:lnTo>
                    <a:pt x="48" y="144"/>
                  </a:lnTo>
                  <a:lnTo>
                    <a:pt x="56" y="112"/>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29" name="Freeform 13"/>
            <p:cNvSpPr>
              <a:spLocks/>
            </p:cNvSpPr>
            <p:nvPr/>
          </p:nvSpPr>
          <p:spPr bwMode="auto">
            <a:xfrm>
              <a:off x="2894" y="2230"/>
              <a:ext cx="240" cy="328"/>
            </a:xfrm>
            <a:custGeom>
              <a:avLst/>
              <a:gdLst>
                <a:gd name="T0" fmla="*/ 88 w 240"/>
                <a:gd name="T1" fmla="*/ 64 h 328"/>
                <a:gd name="T2" fmla="*/ 88 w 240"/>
                <a:gd name="T3" fmla="*/ 40 h 328"/>
                <a:gd name="T4" fmla="*/ 104 w 240"/>
                <a:gd name="T5" fmla="*/ 16 h 328"/>
                <a:gd name="T6" fmla="*/ 128 w 240"/>
                <a:gd name="T7" fmla="*/ 8 h 328"/>
                <a:gd name="T8" fmla="*/ 168 w 240"/>
                <a:gd name="T9" fmla="*/ 0 h 328"/>
                <a:gd name="T10" fmla="*/ 208 w 240"/>
                <a:gd name="T11" fmla="*/ 16 h 328"/>
                <a:gd name="T12" fmla="*/ 224 w 240"/>
                <a:gd name="T13" fmla="*/ 32 h 328"/>
                <a:gd name="T14" fmla="*/ 240 w 240"/>
                <a:gd name="T15" fmla="*/ 48 h 328"/>
                <a:gd name="T16" fmla="*/ 240 w 240"/>
                <a:gd name="T17" fmla="*/ 80 h 328"/>
                <a:gd name="T18" fmla="*/ 224 w 240"/>
                <a:gd name="T19" fmla="*/ 104 h 328"/>
                <a:gd name="T20" fmla="*/ 208 w 240"/>
                <a:gd name="T21" fmla="*/ 120 h 328"/>
                <a:gd name="T22" fmla="*/ 224 w 240"/>
                <a:gd name="T23" fmla="*/ 144 h 328"/>
                <a:gd name="T24" fmla="*/ 232 w 240"/>
                <a:gd name="T25" fmla="*/ 168 h 328"/>
                <a:gd name="T26" fmla="*/ 232 w 240"/>
                <a:gd name="T27" fmla="*/ 200 h 328"/>
                <a:gd name="T28" fmla="*/ 216 w 240"/>
                <a:gd name="T29" fmla="*/ 216 h 328"/>
                <a:gd name="T30" fmla="*/ 200 w 240"/>
                <a:gd name="T31" fmla="*/ 232 h 328"/>
                <a:gd name="T32" fmla="*/ 160 w 240"/>
                <a:gd name="T33" fmla="*/ 248 h 328"/>
                <a:gd name="T34" fmla="*/ 168 w 240"/>
                <a:gd name="T35" fmla="*/ 272 h 328"/>
                <a:gd name="T36" fmla="*/ 160 w 240"/>
                <a:gd name="T37" fmla="*/ 296 h 328"/>
                <a:gd name="T38" fmla="*/ 144 w 240"/>
                <a:gd name="T39" fmla="*/ 320 h 328"/>
                <a:gd name="T40" fmla="*/ 128 w 240"/>
                <a:gd name="T41" fmla="*/ 328 h 328"/>
                <a:gd name="T42" fmla="*/ 96 w 240"/>
                <a:gd name="T43" fmla="*/ 320 h 328"/>
                <a:gd name="T44" fmla="*/ 72 w 240"/>
                <a:gd name="T45" fmla="*/ 312 h 328"/>
                <a:gd name="T46" fmla="*/ 56 w 240"/>
                <a:gd name="T47" fmla="*/ 288 h 328"/>
                <a:gd name="T48" fmla="*/ 48 w 240"/>
                <a:gd name="T49" fmla="*/ 264 h 328"/>
                <a:gd name="T50" fmla="*/ 24 w 240"/>
                <a:gd name="T51" fmla="*/ 256 h 328"/>
                <a:gd name="T52" fmla="*/ 8 w 240"/>
                <a:gd name="T53" fmla="*/ 240 h 328"/>
                <a:gd name="T54" fmla="*/ 0 w 240"/>
                <a:gd name="T55" fmla="*/ 224 h 328"/>
                <a:gd name="T56" fmla="*/ 0 w 240"/>
                <a:gd name="T57" fmla="*/ 200 h 328"/>
                <a:gd name="T58" fmla="*/ 0 w 240"/>
                <a:gd name="T59" fmla="*/ 176 h 328"/>
                <a:gd name="T60" fmla="*/ 16 w 240"/>
                <a:gd name="T61" fmla="*/ 152 h 328"/>
                <a:gd name="T62" fmla="*/ 32 w 240"/>
                <a:gd name="T63" fmla="*/ 144 h 328"/>
                <a:gd name="T64" fmla="*/ 40 w 240"/>
                <a:gd name="T65" fmla="*/ 120 h 328"/>
                <a:gd name="T66" fmla="*/ 48 w 240"/>
                <a:gd name="T67" fmla="*/ 88 h 328"/>
                <a:gd name="T68" fmla="*/ 64 w 240"/>
                <a:gd name="T69" fmla="*/ 72 h 328"/>
                <a:gd name="T70" fmla="*/ 88 w 240"/>
                <a:gd name="T71" fmla="*/ 64 h 3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40" h="328">
                  <a:moveTo>
                    <a:pt x="88" y="64"/>
                  </a:moveTo>
                  <a:lnTo>
                    <a:pt x="88" y="40"/>
                  </a:lnTo>
                  <a:lnTo>
                    <a:pt x="104" y="16"/>
                  </a:lnTo>
                  <a:lnTo>
                    <a:pt x="128" y="8"/>
                  </a:lnTo>
                  <a:lnTo>
                    <a:pt x="168" y="0"/>
                  </a:lnTo>
                  <a:lnTo>
                    <a:pt x="208" y="16"/>
                  </a:lnTo>
                  <a:lnTo>
                    <a:pt x="224" y="32"/>
                  </a:lnTo>
                  <a:lnTo>
                    <a:pt x="240" y="48"/>
                  </a:lnTo>
                  <a:lnTo>
                    <a:pt x="240" y="80"/>
                  </a:lnTo>
                  <a:lnTo>
                    <a:pt x="224" y="104"/>
                  </a:lnTo>
                  <a:lnTo>
                    <a:pt x="208" y="120"/>
                  </a:lnTo>
                  <a:lnTo>
                    <a:pt x="224" y="144"/>
                  </a:lnTo>
                  <a:lnTo>
                    <a:pt x="232" y="168"/>
                  </a:lnTo>
                  <a:lnTo>
                    <a:pt x="232" y="200"/>
                  </a:lnTo>
                  <a:lnTo>
                    <a:pt x="216" y="216"/>
                  </a:lnTo>
                  <a:lnTo>
                    <a:pt x="200" y="232"/>
                  </a:lnTo>
                  <a:lnTo>
                    <a:pt x="160" y="248"/>
                  </a:lnTo>
                  <a:lnTo>
                    <a:pt x="168" y="272"/>
                  </a:lnTo>
                  <a:lnTo>
                    <a:pt x="160" y="296"/>
                  </a:lnTo>
                  <a:lnTo>
                    <a:pt x="144" y="320"/>
                  </a:lnTo>
                  <a:lnTo>
                    <a:pt x="128" y="328"/>
                  </a:lnTo>
                  <a:lnTo>
                    <a:pt x="96" y="320"/>
                  </a:lnTo>
                  <a:lnTo>
                    <a:pt x="72" y="312"/>
                  </a:lnTo>
                  <a:lnTo>
                    <a:pt x="56" y="288"/>
                  </a:lnTo>
                  <a:lnTo>
                    <a:pt x="48" y="264"/>
                  </a:lnTo>
                  <a:lnTo>
                    <a:pt x="24" y="256"/>
                  </a:lnTo>
                  <a:lnTo>
                    <a:pt x="8" y="240"/>
                  </a:lnTo>
                  <a:lnTo>
                    <a:pt x="0" y="224"/>
                  </a:lnTo>
                  <a:lnTo>
                    <a:pt x="0" y="200"/>
                  </a:lnTo>
                  <a:lnTo>
                    <a:pt x="0" y="176"/>
                  </a:lnTo>
                  <a:lnTo>
                    <a:pt x="16" y="152"/>
                  </a:lnTo>
                  <a:lnTo>
                    <a:pt x="32" y="144"/>
                  </a:lnTo>
                  <a:lnTo>
                    <a:pt x="40" y="120"/>
                  </a:lnTo>
                  <a:lnTo>
                    <a:pt x="48" y="88"/>
                  </a:lnTo>
                  <a:lnTo>
                    <a:pt x="64" y="72"/>
                  </a:lnTo>
                  <a:lnTo>
                    <a:pt x="88"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0" name="Freeform 14"/>
            <p:cNvSpPr>
              <a:spLocks/>
            </p:cNvSpPr>
            <p:nvPr/>
          </p:nvSpPr>
          <p:spPr bwMode="auto">
            <a:xfrm>
              <a:off x="2910" y="2246"/>
              <a:ext cx="208" cy="296"/>
            </a:xfrm>
            <a:custGeom>
              <a:avLst/>
              <a:gdLst>
                <a:gd name="T0" fmla="*/ 88 w 208"/>
                <a:gd name="T1" fmla="*/ 64 h 296"/>
                <a:gd name="T2" fmla="*/ 88 w 208"/>
                <a:gd name="T3" fmla="*/ 40 h 296"/>
                <a:gd name="T4" fmla="*/ 88 w 208"/>
                <a:gd name="T5" fmla="*/ 24 h 296"/>
                <a:gd name="T6" fmla="*/ 104 w 208"/>
                <a:gd name="T7" fmla="*/ 8 h 296"/>
                <a:gd name="T8" fmla="*/ 128 w 208"/>
                <a:gd name="T9" fmla="*/ 0 h 296"/>
                <a:gd name="T10" fmla="*/ 160 w 208"/>
                <a:gd name="T11" fmla="*/ 0 h 296"/>
                <a:gd name="T12" fmla="*/ 192 w 208"/>
                <a:gd name="T13" fmla="*/ 16 h 296"/>
                <a:gd name="T14" fmla="*/ 208 w 208"/>
                <a:gd name="T15" fmla="*/ 32 h 296"/>
                <a:gd name="T16" fmla="*/ 208 w 208"/>
                <a:gd name="T17" fmla="*/ 56 h 296"/>
                <a:gd name="T18" fmla="*/ 200 w 208"/>
                <a:gd name="T19" fmla="*/ 72 h 296"/>
                <a:gd name="T20" fmla="*/ 192 w 208"/>
                <a:gd name="T21" fmla="*/ 88 h 296"/>
                <a:gd name="T22" fmla="*/ 168 w 208"/>
                <a:gd name="T23" fmla="*/ 104 h 296"/>
                <a:gd name="T24" fmla="*/ 176 w 208"/>
                <a:gd name="T25" fmla="*/ 112 h 296"/>
                <a:gd name="T26" fmla="*/ 200 w 208"/>
                <a:gd name="T27" fmla="*/ 136 h 296"/>
                <a:gd name="T28" fmla="*/ 200 w 208"/>
                <a:gd name="T29" fmla="*/ 160 h 296"/>
                <a:gd name="T30" fmla="*/ 192 w 208"/>
                <a:gd name="T31" fmla="*/ 184 h 296"/>
                <a:gd name="T32" fmla="*/ 176 w 208"/>
                <a:gd name="T33" fmla="*/ 200 h 296"/>
                <a:gd name="T34" fmla="*/ 152 w 208"/>
                <a:gd name="T35" fmla="*/ 216 h 296"/>
                <a:gd name="T36" fmla="*/ 128 w 208"/>
                <a:gd name="T37" fmla="*/ 224 h 296"/>
                <a:gd name="T38" fmla="*/ 128 w 208"/>
                <a:gd name="T39" fmla="*/ 232 h 296"/>
                <a:gd name="T40" fmla="*/ 136 w 208"/>
                <a:gd name="T41" fmla="*/ 256 h 296"/>
                <a:gd name="T42" fmla="*/ 136 w 208"/>
                <a:gd name="T43" fmla="*/ 272 h 296"/>
                <a:gd name="T44" fmla="*/ 120 w 208"/>
                <a:gd name="T45" fmla="*/ 288 h 296"/>
                <a:gd name="T46" fmla="*/ 104 w 208"/>
                <a:gd name="T47" fmla="*/ 296 h 296"/>
                <a:gd name="T48" fmla="*/ 88 w 208"/>
                <a:gd name="T49" fmla="*/ 296 h 296"/>
                <a:gd name="T50" fmla="*/ 56 w 208"/>
                <a:gd name="T51" fmla="*/ 272 h 296"/>
                <a:gd name="T52" fmla="*/ 48 w 208"/>
                <a:gd name="T53" fmla="*/ 240 h 296"/>
                <a:gd name="T54" fmla="*/ 40 w 208"/>
                <a:gd name="T55" fmla="*/ 240 h 296"/>
                <a:gd name="T56" fmla="*/ 24 w 208"/>
                <a:gd name="T57" fmla="*/ 232 h 296"/>
                <a:gd name="T58" fmla="*/ 8 w 208"/>
                <a:gd name="T59" fmla="*/ 224 h 296"/>
                <a:gd name="T60" fmla="*/ 0 w 208"/>
                <a:gd name="T61" fmla="*/ 200 h 296"/>
                <a:gd name="T62" fmla="*/ 0 w 208"/>
                <a:gd name="T63" fmla="*/ 168 h 296"/>
                <a:gd name="T64" fmla="*/ 16 w 208"/>
                <a:gd name="T65" fmla="*/ 152 h 296"/>
                <a:gd name="T66" fmla="*/ 32 w 208"/>
                <a:gd name="T67" fmla="*/ 144 h 296"/>
                <a:gd name="T68" fmla="*/ 32 w 208"/>
                <a:gd name="T69" fmla="*/ 136 h 296"/>
                <a:gd name="T70" fmla="*/ 32 w 208"/>
                <a:gd name="T71" fmla="*/ 96 h 296"/>
                <a:gd name="T72" fmla="*/ 40 w 208"/>
                <a:gd name="T73" fmla="*/ 80 h 296"/>
                <a:gd name="T74" fmla="*/ 56 w 208"/>
                <a:gd name="T75" fmla="*/ 64 h 296"/>
                <a:gd name="T76" fmla="*/ 80 w 208"/>
                <a:gd name="T77" fmla="*/ 64 h 296"/>
                <a:gd name="T78" fmla="*/ 88 w 208"/>
                <a:gd name="T79" fmla="*/ 64 h 2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08" h="296">
                  <a:moveTo>
                    <a:pt x="88" y="64"/>
                  </a:moveTo>
                  <a:lnTo>
                    <a:pt x="88" y="40"/>
                  </a:lnTo>
                  <a:lnTo>
                    <a:pt x="88" y="24"/>
                  </a:lnTo>
                  <a:lnTo>
                    <a:pt x="104" y="8"/>
                  </a:lnTo>
                  <a:lnTo>
                    <a:pt x="128" y="0"/>
                  </a:lnTo>
                  <a:lnTo>
                    <a:pt x="160" y="0"/>
                  </a:lnTo>
                  <a:lnTo>
                    <a:pt x="192" y="16"/>
                  </a:lnTo>
                  <a:lnTo>
                    <a:pt x="208" y="32"/>
                  </a:lnTo>
                  <a:lnTo>
                    <a:pt x="208" y="56"/>
                  </a:lnTo>
                  <a:lnTo>
                    <a:pt x="200" y="72"/>
                  </a:lnTo>
                  <a:lnTo>
                    <a:pt x="192" y="88"/>
                  </a:lnTo>
                  <a:lnTo>
                    <a:pt x="168" y="104"/>
                  </a:lnTo>
                  <a:lnTo>
                    <a:pt x="176" y="112"/>
                  </a:lnTo>
                  <a:lnTo>
                    <a:pt x="200" y="136"/>
                  </a:lnTo>
                  <a:lnTo>
                    <a:pt x="200" y="160"/>
                  </a:lnTo>
                  <a:lnTo>
                    <a:pt x="192" y="184"/>
                  </a:lnTo>
                  <a:lnTo>
                    <a:pt x="176" y="200"/>
                  </a:lnTo>
                  <a:lnTo>
                    <a:pt x="152" y="216"/>
                  </a:lnTo>
                  <a:lnTo>
                    <a:pt x="128" y="224"/>
                  </a:lnTo>
                  <a:lnTo>
                    <a:pt x="128" y="232"/>
                  </a:lnTo>
                  <a:lnTo>
                    <a:pt x="136" y="256"/>
                  </a:lnTo>
                  <a:lnTo>
                    <a:pt x="136" y="272"/>
                  </a:lnTo>
                  <a:lnTo>
                    <a:pt x="120" y="288"/>
                  </a:lnTo>
                  <a:lnTo>
                    <a:pt x="104" y="296"/>
                  </a:lnTo>
                  <a:lnTo>
                    <a:pt x="88" y="296"/>
                  </a:lnTo>
                  <a:lnTo>
                    <a:pt x="56" y="272"/>
                  </a:lnTo>
                  <a:lnTo>
                    <a:pt x="48" y="240"/>
                  </a:lnTo>
                  <a:lnTo>
                    <a:pt x="40" y="240"/>
                  </a:lnTo>
                  <a:lnTo>
                    <a:pt x="24" y="232"/>
                  </a:lnTo>
                  <a:lnTo>
                    <a:pt x="8" y="224"/>
                  </a:lnTo>
                  <a:lnTo>
                    <a:pt x="0" y="200"/>
                  </a:lnTo>
                  <a:lnTo>
                    <a:pt x="0" y="168"/>
                  </a:lnTo>
                  <a:lnTo>
                    <a:pt x="16" y="152"/>
                  </a:lnTo>
                  <a:lnTo>
                    <a:pt x="32" y="144"/>
                  </a:lnTo>
                  <a:lnTo>
                    <a:pt x="32" y="136"/>
                  </a:lnTo>
                  <a:lnTo>
                    <a:pt x="32" y="96"/>
                  </a:lnTo>
                  <a:lnTo>
                    <a:pt x="40" y="80"/>
                  </a:lnTo>
                  <a:lnTo>
                    <a:pt x="56" y="64"/>
                  </a:lnTo>
                  <a:lnTo>
                    <a:pt x="80" y="64"/>
                  </a:lnTo>
                  <a:lnTo>
                    <a:pt x="88" y="64"/>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1" name="Freeform 15"/>
            <p:cNvSpPr>
              <a:spLocks/>
            </p:cNvSpPr>
            <p:nvPr/>
          </p:nvSpPr>
          <p:spPr bwMode="auto">
            <a:xfrm>
              <a:off x="2934" y="2246"/>
              <a:ext cx="160" cy="248"/>
            </a:xfrm>
            <a:custGeom>
              <a:avLst/>
              <a:gdLst>
                <a:gd name="T0" fmla="*/ 56 w 160"/>
                <a:gd name="T1" fmla="*/ 48 h 248"/>
                <a:gd name="T2" fmla="*/ 96 w 160"/>
                <a:gd name="T3" fmla="*/ 56 h 248"/>
                <a:gd name="T4" fmla="*/ 120 w 160"/>
                <a:gd name="T5" fmla="*/ 64 h 248"/>
                <a:gd name="T6" fmla="*/ 128 w 160"/>
                <a:gd name="T7" fmla="*/ 40 h 248"/>
                <a:gd name="T8" fmla="*/ 128 w 160"/>
                <a:gd name="T9" fmla="*/ 16 h 248"/>
                <a:gd name="T10" fmla="*/ 128 w 160"/>
                <a:gd name="T11" fmla="*/ 0 h 248"/>
                <a:gd name="T12" fmla="*/ 144 w 160"/>
                <a:gd name="T13" fmla="*/ 0 h 248"/>
                <a:gd name="T14" fmla="*/ 144 w 160"/>
                <a:gd name="T15" fmla="*/ 24 h 248"/>
                <a:gd name="T16" fmla="*/ 144 w 160"/>
                <a:gd name="T17" fmla="*/ 48 h 248"/>
                <a:gd name="T18" fmla="*/ 128 w 160"/>
                <a:gd name="T19" fmla="*/ 72 h 248"/>
                <a:gd name="T20" fmla="*/ 144 w 160"/>
                <a:gd name="T21" fmla="*/ 88 h 248"/>
                <a:gd name="T22" fmla="*/ 160 w 160"/>
                <a:gd name="T23" fmla="*/ 104 h 248"/>
                <a:gd name="T24" fmla="*/ 152 w 160"/>
                <a:gd name="T25" fmla="*/ 112 h 248"/>
                <a:gd name="T26" fmla="*/ 136 w 160"/>
                <a:gd name="T27" fmla="*/ 96 h 248"/>
                <a:gd name="T28" fmla="*/ 128 w 160"/>
                <a:gd name="T29" fmla="*/ 88 h 248"/>
                <a:gd name="T30" fmla="*/ 120 w 160"/>
                <a:gd name="T31" fmla="*/ 120 h 248"/>
                <a:gd name="T32" fmla="*/ 104 w 160"/>
                <a:gd name="T33" fmla="*/ 152 h 248"/>
                <a:gd name="T34" fmla="*/ 80 w 160"/>
                <a:gd name="T35" fmla="*/ 184 h 248"/>
                <a:gd name="T36" fmla="*/ 96 w 160"/>
                <a:gd name="T37" fmla="*/ 200 h 248"/>
                <a:gd name="T38" fmla="*/ 112 w 160"/>
                <a:gd name="T39" fmla="*/ 224 h 248"/>
                <a:gd name="T40" fmla="*/ 112 w 160"/>
                <a:gd name="T41" fmla="*/ 232 h 248"/>
                <a:gd name="T42" fmla="*/ 96 w 160"/>
                <a:gd name="T43" fmla="*/ 216 h 248"/>
                <a:gd name="T44" fmla="*/ 72 w 160"/>
                <a:gd name="T45" fmla="*/ 200 h 248"/>
                <a:gd name="T46" fmla="*/ 48 w 160"/>
                <a:gd name="T47" fmla="*/ 224 h 248"/>
                <a:gd name="T48" fmla="*/ 24 w 160"/>
                <a:gd name="T49" fmla="*/ 248 h 248"/>
                <a:gd name="T50" fmla="*/ 16 w 160"/>
                <a:gd name="T51" fmla="*/ 240 h 248"/>
                <a:gd name="T52" fmla="*/ 32 w 160"/>
                <a:gd name="T53" fmla="*/ 224 h 248"/>
                <a:gd name="T54" fmla="*/ 48 w 160"/>
                <a:gd name="T55" fmla="*/ 200 h 248"/>
                <a:gd name="T56" fmla="*/ 56 w 160"/>
                <a:gd name="T57" fmla="*/ 192 h 248"/>
                <a:gd name="T58" fmla="*/ 32 w 160"/>
                <a:gd name="T59" fmla="*/ 176 h 248"/>
                <a:gd name="T60" fmla="*/ 16 w 160"/>
                <a:gd name="T61" fmla="*/ 160 h 248"/>
                <a:gd name="T62" fmla="*/ 0 w 160"/>
                <a:gd name="T63" fmla="*/ 144 h 248"/>
                <a:gd name="T64" fmla="*/ 0 w 160"/>
                <a:gd name="T65" fmla="*/ 136 h 248"/>
                <a:gd name="T66" fmla="*/ 16 w 160"/>
                <a:gd name="T67" fmla="*/ 144 h 248"/>
                <a:gd name="T68" fmla="*/ 40 w 160"/>
                <a:gd name="T69" fmla="*/ 160 h 248"/>
                <a:gd name="T70" fmla="*/ 64 w 160"/>
                <a:gd name="T71" fmla="*/ 176 h 248"/>
                <a:gd name="T72" fmla="*/ 80 w 160"/>
                <a:gd name="T73" fmla="*/ 152 h 248"/>
                <a:gd name="T74" fmla="*/ 96 w 160"/>
                <a:gd name="T75" fmla="*/ 128 h 248"/>
                <a:gd name="T76" fmla="*/ 104 w 160"/>
                <a:gd name="T77" fmla="*/ 104 h 248"/>
                <a:gd name="T78" fmla="*/ 112 w 160"/>
                <a:gd name="T79" fmla="*/ 72 h 248"/>
                <a:gd name="T80" fmla="*/ 56 w 160"/>
                <a:gd name="T81" fmla="*/ 56 h 248"/>
                <a:gd name="T82" fmla="*/ 56 w 160"/>
                <a:gd name="T83" fmla="*/ 48 h 24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248">
                  <a:moveTo>
                    <a:pt x="56" y="48"/>
                  </a:moveTo>
                  <a:lnTo>
                    <a:pt x="96" y="56"/>
                  </a:lnTo>
                  <a:lnTo>
                    <a:pt x="120" y="64"/>
                  </a:lnTo>
                  <a:lnTo>
                    <a:pt x="128" y="40"/>
                  </a:lnTo>
                  <a:lnTo>
                    <a:pt x="128" y="16"/>
                  </a:lnTo>
                  <a:lnTo>
                    <a:pt x="128" y="0"/>
                  </a:lnTo>
                  <a:lnTo>
                    <a:pt x="144" y="0"/>
                  </a:lnTo>
                  <a:lnTo>
                    <a:pt x="144" y="24"/>
                  </a:lnTo>
                  <a:lnTo>
                    <a:pt x="144" y="48"/>
                  </a:lnTo>
                  <a:lnTo>
                    <a:pt x="128" y="72"/>
                  </a:lnTo>
                  <a:lnTo>
                    <a:pt x="144" y="88"/>
                  </a:lnTo>
                  <a:lnTo>
                    <a:pt x="160" y="104"/>
                  </a:lnTo>
                  <a:lnTo>
                    <a:pt x="152" y="112"/>
                  </a:lnTo>
                  <a:lnTo>
                    <a:pt x="136" y="96"/>
                  </a:lnTo>
                  <a:lnTo>
                    <a:pt x="128" y="88"/>
                  </a:lnTo>
                  <a:lnTo>
                    <a:pt x="120" y="120"/>
                  </a:lnTo>
                  <a:lnTo>
                    <a:pt x="104" y="152"/>
                  </a:lnTo>
                  <a:lnTo>
                    <a:pt x="80" y="184"/>
                  </a:lnTo>
                  <a:lnTo>
                    <a:pt x="96" y="200"/>
                  </a:lnTo>
                  <a:lnTo>
                    <a:pt x="112" y="224"/>
                  </a:lnTo>
                  <a:lnTo>
                    <a:pt x="112" y="232"/>
                  </a:lnTo>
                  <a:lnTo>
                    <a:pt x="96" y="216"/>
                  </a:lnTo>
                  <a:lnTo>
                    <a:pt x="72" y="200"/>
                  </a:lnTo>
                  <a:lnTo>
                    <a:pt x="48" y="224"/>
                  </a:lnTo>
                  <a:lnTo>
                    <a:pt x="24" y="248"/>
                  </a:lnTo>
                  <a:lnTo>
                    <a:pt x="16" y="240"/>
                  </a:lnTo>
                  <a:lnTo>
                    <a:pt x="32" y="224"/>
                  </a:lnTo>
                  <a:lnTo>
                    <a:pt x="48" y="200"/>
                  </a:lnTo>
                  <a:lnTo>
                    <a:pt x="56" y="192"/>
                  </a:lnTo>
                  <a:lnTo>
                    <a:pt x="32" y="176"/>
                  </a:lnTo>
                  <a:lnTo>
                    <a:pt x="16" y="160"/>
                  </a:lnTo>
                  <a:lnTo>
                    <a:pt x="0" y="144"/>
                  </a:lnTo>
                  <a:lnTo>
                    <a:pt x="0" y="136"/>
                  </a:lnTo>
                  <a:lnTo>
                    <a:pt x="16" y="144"/>
                  </a:lnTo>
                  <a:lnTo>
                    <a:pt x="40" y="160"/>
                  </a:lnTo>
                  <a:lnTo>
                    <a:pt x="64" y="176"/>
                  </a:lnTo>
                  <a:lnTo>
                    <a:pt x="80" y="152"/>
                  </a:lnTo>
                  <a:lnTo>
                    <a:pt x="96" y="128"/>
                  </a:lnTo>
                  <a:lnTo>
                    <a:pt x="104" y="104"/>
                  </a:lnTo>
                  <a:lnTo>
                    <a:pt x="112" y="72"/>
                  </a:lnTo>
                  <a:lnTo>
                    <a:pt x="56" y="56"/>
                  </a:lnTo>
                  <a:lnTo>
                    <a:pt x="56"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2" name="Freeform 16"/>
            <p:cNvSpPr>
              <a:spLocks/>
            </p:cNvSpPr>
            <p:nvPr/>
          </p:nvSpPr>
          <p:spPr bwMode="auto">
            <a:xfrm>
              <a:off x="2646" y="1190"/>
              <a:ext cx="200" cy="192"/>
            </a:xfrm>
            <a:custGeom>
              <a:avLst/>
              <a:gdLst>
                <a:gd name="T0" fmla="*/ 160 w 200"/>
                <a:gd name="T1" fmla="*/ 128 h 192"/>
                <a:gd name="T2" fmla="*/ 176 w 200"/>
                <a:gd name="T3" fmla="*/ 112 h 192"/>
                <a:gd name="T4" fmla="*/ 184 w 200"/>
                <a:gd name="T5" fmla="*/ 96 h 192"/>
                <a:gd name="T6" fmla="*/ 192 w 200"/>
                <a:gd name="T7" fmla="*/ 80 h 192"/>
                <a:gd name="T8" fmla="*/ 200 w 200"/>
                <a:gd name="T9" fmla="*/ 56 h 192"/>
                <a:gd name="T10" fmla="*/ 200 w 200"/>
                <a:gd name="T11" fmla="*/ 32 h 192"/>
                <a:gd name="T12" fmla="*/ 184 w 200"/>
                <a:gd name="T13" fmla="*/ 16 h 192"/>
                <a:gd name="T14" fmla="*/ 168 w 200"/>
                <a:gd name="T15" fmla="*/ 0 h 192"/>
                <a:gd name="T16" fmla="*/ 152 w 200"/>
                <a:gd name="T17" fmla="*/ 0 h 192"/>
                <a:gd name="T18" fmla="*/ 120 w 200"/>
                <a:gd name="T19" fmla="*/ 0 h 192"/>
                <a:gd name="T20" fmla="*/ 88 w 200"/>
                <a:gd name="T21" fmla="*/ 0 h 192"/>
                <a:gd name="T22" fmla="*/ 64 w 200"/>
                <a:gd name="T23" fmla="*/ 16 h 192"/>
                <a:gd name="T24" fmla="*/ 40 w 200"/>
                <a:gd name="T25" fmla="*/ 32 h 192"/>
                <a:gd name="T26" fmla="*/ 24 w 200"/>
                <a:gd name="T27" fmla="*/ 48 h 192"/>
                <a:gd name="T28" fmla="*/ 8 w 200"/>
                <a:gd name="T29" fmla="*/ 80 h 192"/>
                <a:gd name="T30" fmla="*/ 0 w 200"/>
                <a:gd name="T31" fmla="*/ 96 h 192"/>
                <a:gd name="T32" fmla="*/ 8 w 200"/>
                <a:gd name="T33" fmla="*/ 120 h 192"/>
                <a:gd name="T34" fmla="*/ 24 w 200"/>
                <a:gd name="T35" fmla="*/ 128 h 192"/>
                <a:gd name="T36" fmla="*/ 40 w 200"/>
                <a:gd name="T37" fmla="*/ 136 h 192"/>
                <a:gd name="T38" fmla="*/ 72 w 200"/>
                <a:gd name="T39" fmla="*/ 144 h 192"/>
                <a:gd name="T40" fmla="*/ 104 w 200"/>
                <a:gd name="T41" fmla="*/ 136 h 192"/>
                <a:gd name="T42" fmla="*/ 136 w 200"/>
                <a:gd name="T43" fmla="*/ 136 h 192"/>
                <a:gd name="T44" fmla="*/ 152 w 200"/>
                <a:gd name="T45" fmla="*/ 160 h 192"/>
                <a:gd name="T46" fmla="*/ 160 w 200"/>
                <a:gd name="T47" fmla="*/ 184 h 192"/>
                <a:gd name="T48" fmla="*/ 168 w 200"/>
                <a:gd name="T49" fmla="*/ 184 h 192"/>
                <a:gd name="T50" fmla="*/ 168 w 200"/>
                <a:gd name="T51" fmla="*/ 192 h 192"/>
                <a:gd name="T52" fmla="*/ 176 w 200"/>
                <a:gd name="T53" fmla="*/ 192 h 192"/>
                <a:gd name="T54" fmla="*/ 176 w 200"/>
                <a:gd name="T55" fmla="*/ 192 h 192"/>
                <a:gd name="T56" fmla="*/ 184 w 200"/>
                <a:gd name="T57" fmla="*/ 192 h 192"/>
                <a:gd name="T58" fmla="*/ 184 w 200"/>
                <a:gd name="T59" fmla="*/ 192 h 192"/>
                <a:gd name="T60" fmla="*/ 192 w 200"/>
                <a:gd name="T61" fmla="*/ 192 h 192"/>
                <a:gd name="T62" fmla="*/ 192 w 200"/>
                <a:gd name="T63" fmla="*/ 184 h 192"/>
                <a:gd name="T64" fmla="*/ 192 w 200"/>
                <a:gd name="T65" fmla="*/ 184 h 192"/>
                <a:gd name="T66" fmla="*/ 200 w 200"/>
                <a:gd name="T67" fmla="*/ 176 h 192"/>
                <a:gd name="T68" fmla="*/ 200 w 200"/>
                <a:gd name="T69" fmla="*/ 176 h 192"/>
                <a:gd name="T70" fmla="*/ 200 w 200"/>
                <a:gd name="T71" fmla="*/ 168 h 192"/>
                <a:gd name="T72" fmla="*/ 192 w 200"/>
                <a:gd name="T73" fmla="*/ 168 h 192"/>
                <a:gd name="T74" fmla="*/ 176 w 200"/>
                <a:gd name="T75" fmla="*/ 144 h 192"/>
                <a:gd name="T76" fmla="*/ 160 w 200"/>
                <a:gd name="T77" fmla="*/ 128 h 19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00" h="192">
                  <a:moveTo>
                    <a:pt x="160" y="128"/>
                  </a:moveTo>
                  <a:lnTo>
                    <a:pt x="176" y="112"/>
                  </a:lnTo>
                  <a:lnTo>
                    <a:pt x="184" y="96"/>
                  </a:lnTo>
                  <a:lnTo>
                    <a:pt x="192" y="80"/>
                  </a:lnTo>
                  <a:lnTo>
                    <a:pt x="200" y="56"/>
                  </a:lnTo>
                  <a:lnTo>
                    <a:pt x="200" y="32"/>
                  </a:lnTo>
                  <a:lnTo>
                    <a:pt x="184" y="16"/>
                  </a:lnTo>
                  <a:lnTo>
                    <a:pt x="168" y="0"/>
                  </a:lnTo>
                  <a:lnTo>
                    <a:pt x="152" y="0"/>
                  </a:lnTo>
                  <a:lnTo>
                    <a:pt x="120" y="0"/>
                  </a:lnTo>
                  <a:lnTo>
                    <a:pt x="88" y="0"/>
                  </a:lnTo>
                  <a:lnTo>
                    <a:pt x="64" y="16"/>
                  </a:lnTo>
                  <a:lnTo>
                    <a:pt x="40" y="32"/>
                  </a:lnTo>
                  <a:lnTo>
                    <a:pt x="24" y="48"/>
                  </a:lnTo>
                  <a:lnTo>
                    <a:pt x="8" y="80"/>
                  </a:lnTo>
                  <a:lnTo>
                    <a:pt x="0" y="96"/>
                  </a:lnTo>
                  <a:lnTo>
                    <a:pt x="8" y="120"/>
                  </a:lnTo>
                  <a:lnTo>
                    <a:pt x="24" y="128"/>
                  </a:lnTo>
                  <a:lnTo>
                    <a:pt x="40" y="136"/>
                  </a:lnTo>
                  <a:lnTo>
                    <a:pt x="72" y="144"/>
                  </a:lnTo>
                  <a:lnTo>
                    <a:pt x="104" y="136"/>
                  </a:lnTo>
                  <a:lnTo>
                    <a:pt x="136" y="136"/>
                  </a:lnTo>
                  <a:lnTo>
                    <a:pt x="152" y="160"/>
                  </a:lnTo>
                  <a:lnTo>
                    <a:pt x="160" y="184"/>
                  </a:lnTo>
                  <a:lnTo>
                    <a:pt x="168" y="184"/>
                  </a:lnTo>
                  <a:lnTo>
                    <a:pt x="168" y="192"/>
                  </a:lnTo>
                  <a:lnTo>
                    <a:pt x="176" y="192"/>
                  </a:lnTo>
                  <a:lnTo>
                    <a:pt x="184" y="192"/>
                  </a:lnTo>
                  <a:lnTo>
                    <a:pt x="192" y="192"/>
                  </a:lnTo>
                  <a:lnTo>
                    <a:pt x="192" y="184"/>
                  </a:lnTo>
                  <a:lnTo>
                    <a:pt x="200" y="176"/>
                  </a:lnTo>
                  <a:lnTo>
                    <a:pt x="200" y="168"/>
                  </a:lnTo>
                  <a:lnTo>
                    <a:pt x="192" y="168"/>
                  </a:lnTo>
                  <a:lnTo>
                    <a:pt x="176" y="144"/>
                  </a:lnTo>
                  <a:lnTo>
                    <a:pt x="160" y="128"/>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3" name="Freeform 17"/>
            <p:cNvSpPr>
              <a:spLocks/>
            </p:cNvSpPr>
            <p:nvPr/>
          </p:nvSpPr>
          <p:spPr bwMode="auto">
            <a:xfrm>
              <a:off x="2502" y="1342"/>
              <a:ext cx="232" cy="336"/>
            </a:xfrm>
            <a:custGeom>
              <a:avLst/>
              <a:gdLst>
                <a:gd name="T0" fmla="*/ 112 w 232"/>
                <a:gd name="T1" fmla="*/ 48 h 336"/>
                <a:gd name="T2" fmla="*/ 112 w 232"/>
                <a:gd name="T3" fmla="*/ 8 h 336"/>
                <a:gd name="T4" fmla="*/ 80 w 232"/>
                <a:gd name="T5" fmla="*/ 0 h 336"/>
                <a:gd name="T6" fmla="*/ 16 w 232"/>
                <a:gd name="T7" fmla="*/ 48 h 336"/>
                <a:gd name="T8" fmla="*/ 0 w 232"/>
                <a:gd name="T9" fmla="*/ 112 h 336"/>
                <a:gd name="T10" fmla="*/ 64 w 232"/>
                <a:gd name="T11" fmla="*/ 160 h 336"/>
                <a:gd name="T12" fmla="*/ 144 w 232"/>
                <a:gd name="T13" fmla="*/ 224 h 336"/>
                <a:gd name="T14" fmla="*/ 152 w 232"/>
                <a:gd name="T15" fmla="*/ 248 h 336"/>
                <a:gd name="T16" fmla="*/ 144 w 232"/>
                <a:gd name="T17" fmla="*/ 256 h 336"/>
                <a:gd name="T18" fmla="*/ 136 w 232"/>
                <a:gd name="T19" fmla="*/ 256 h 336"/>
                <a:gd name="T20" fmla="*/ 128 w 232"/>
                <a:gd name="T21" fmla="*/ 248 h 336"/>
                <a:gd name="T22" fmla="*/ 120 w 232"/>
                <a:gd name="T23" fmla="*/ 248 h 336"/>
                <a:gd name="T24" fmla="*/ 112 w 232"/>
                <a:gd name="T25" fmla="*/ 248 h 336"/>
                <a:gd name="T26" fmla="*/ 96 w 232"/>
                <a:gd name="T27" fmla="*/ 248 h 336"/>
                <a:gd name="T28" fmla="*/ 96 w 232"/>
                <a:gd name="T29" fmla="*/ 256 h 336"/>
                <a:gd name="T30" fmla="*/ 96 w 232"/>
                <a:gd name="T31" fmla="*/ 264 h 336"/>
                <a:gd name="T32" fmla="*/ 104 w 232"/>
                <a:gd name="T33" fmla="*/ 272 h 336"/>
                <a:gd name="T34" fmla="*/ 120 w 232"/>
                <a:gd name="T35" fmla="*/ 280 h 336"/>
                <a:gd name="T36" fmla="*/ 128 w 232"/>
                <a:gd name="T37" fmla="*/ 280 h 336"/>
                <a:gd name="T38" fmla="*/ 136 w 232"/>
                <a:gd name="T39" fmla="*/ 280 h 336"/>
                <a:gd name="T40" fmla="*/ 144 w 232"/>
                <a:gd name="T41" fmla="*/ 272 h 336"/>
                <a:gd name="T42" fmla="*/ 160 w 232"/>
                <a:gd name="T43" fmla="*/ 272 h 336"/>
                <a:gd name="T44" fmla="*/ 168 w 232"/>
                <a:gd name="T45" fmla="*/ 280 h 336"/>
                <a:gd name="T46" fmla="*/ 168 w 232"/>
                <a:gd name="T47" fmla="*/ 288 h 336"/>
                <a:gd name="T48" fmla="*/ 160 w 232"/>
                <a:gd name="T49" fmla="*/ 296 h 336"/>
                <a:gd name="T50" fmla="*/ 160 w 232"/>
                <a:gd name="T51" fmla="*/ 304 h 336"/>
                <a:gd name="T52" fmla="*/ 160 w 232"/>
                <a:gd name="T53" fmla="*/ 312 h 336"/>
                <a:gd name="T54" fmla="*/ 168 w 232"/>
                <a:gd name="T55" fmla="*/ 320 h 336"/>
                <a:gd name="T56" fmla="*/ 176 w 232"/>
                <a:gd name="T57" fmla="*/ 320 h 336"/>
                <a:gd name="T58" fmla="*/ 184 w 232"/>
                <a:gd name="T59" fmla="*/ 312 h 336"/>
                <a:gd name="T60" fmla="*/ 184 w 232"/>
                <a:gd name="T61" fmla="*/ 304 h 336"/>
                <a:gd name="T62" fmla="*/ 192 w 232"/>
                <a:gd name="T63" fmla="*/ 296 h 336"/>
                <a:gd name="T64" fmla="*/ 192 w 232"/>
                <a:gd name="T65" fmla="*/ 304 h 336"/>
                <a:gd name="T66" fmla="*/ 200 w 232"/>
                <a:gd name="T67" fmla="*/ 312 h 336"/>
                <a:gd name="T68" fmla="*/ 200 w 232"/>
                <a:gd name="T69" fmla="*/ 320 h 336"/>
                <a:gd name="T70" fmla="*/ 208 w 232"/>
                <a:gd name="T71" fmla="*/ 328 h 336"/>
                <a:gd name="T72" fmla="*/ 216 w 232"/>
                <a:gd name="T73" fmla="*/ 336 h 336"/>
                <a:gd name="T74" fmla="*/ 224 w 232"/>
                <a:gd name="T75" fmla="*/ 336 h 336"/>
                <a:gd name="T76" fmla="*/ 232 w 232"/>
                <a:gd name="T77" fmla="*/ 328 h 336"/>
                <a:gd name="T78" fmla="*/ 232 w 232"/>
                <a:gd name="T79" fmla="*/ 320 h 336"/>
                <a:gd name="T80" fmla="*/ 232 w 232"/>
                <a:gd name="T81" fmla="*/ 312 h 336"/>
                <a:gd name="T82" fmla="*/ 224 w 232"/>
                <a:gd name="T83" fmla="*/ 304 h 336"/>
                <a:gd name="T84" fmla="*/ 224 w 232"/>
                <a:gd name="T85" fmla="*/ 288 h 336"/>
                <a:gd name="T86" fmla="*/ 216 w 232"/>
                <a:gd name="T87" fmla="*/ 280 h 336"/>
                <a:gd name="T88" fmla="*/ 208 w 232"/>
                <a:gd name="T89" fmla="*/ 272 h 336"/>
                <a:gd name="T90" fmla="*/ 208 w 232"/>
                <a:gd name="T91" fmla="*/ 272 h 336"/>
                <a:gd name="T92" fmla="*/ 184 w 232"/>
                <a:gd name="T93" fmla="*/ 240 h 336"/>
                <a:gd name="T94" fmla="*/ 144 w 232"/>
                <a:gd name="T95" fmla="*/ 192 h 336"/>
                <a:gd name="T96" fmla="*/ 80 w 232"/>
                <a:gd name="T97" fmla="*/ 144 h 336"/>
                <a:gd name="T98" fmla="*/ 40 w 232"/>
                <a:gd name="T99" fmla="*/ 104 h 336"/>
                <a:gd name="T100" fmla="*/ 48 w 232"/>
                <a:gd name="T101" fmla="*/ 80 h 336"/>
                <a:gd name="T102" fmla="*/ 88 w 232"/>
                <a:gd name="T103" fmla="*/ 64 h 3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32" h="336">
                  <a:moveTo>
                    <a:pt x="88" y="64"/>
                  </a:moveTo>
                  <a:lnTo>
                    <a:pt x="112" y="48"/>
                  </a:lnTo>
                  <a:lnTo>
                    <a:pt x="120" y="24"/>
                  </a:lnTo>
                  <a:lnTo>
                    <a:pt x="112" y="8"/>
                  </a:lnTo>
                  <a:lnTo>
                    <a:pt x="88" y="0"/>
                  </a:lnTo>
                  <a:lnTo>
                    <a:pt x="80" y="0"/>
                  </a:lnTo>
                  <a:lnTo>
                    <a:pt x="56" y="8"/>
                  </a:lnTo>
                  <a:lnTo>
                    <a:pt x="16" y="48"/>
                  </a:lnTo>
                  <a:lnTo>
                    <a:pt x="0" y="88"/>
                  </a:lnTo>
                  <a:lnTo>
                    <a:pt x="0" y="112"/>
                  </a:lnTo>
                  <a:lnTo>
                    <a:pt x="16" y="136"/>
                  </a:lnTo>
                  <a:lnTo>
                    <a:pt x="64" y="160"/>
                  </a:lnTo>
                  <a:lnTo>
                    <a:pt x="104" y="192"/>
                  </a:lnTo>
                  <a:lnTo>
                    <a:pt x="144" y="224"/>
                  </a:lnTo>
                  <a:lnTo>
                    <a:pt x="152" y="248"/>
                  </a:lnTo>
                  <a:lnTo>
                    <a:pt x="144" y="248"/>
                  </a:lnTo>
                  <a:lnTo>
                    <a:pt x="144" y="256"/>
                  </a:lnTo>
                  <a:lnTo>
                    <a:pt x="136" y="256"/>
                  </a:lnTo>
                  <a:lnTo>
                    <a:pt x="128" y="256"/>
                  </a:lnTo>
                  <a:lnTo>
                    <a:pt x="128" y="248"/>
                  </a:lnTo>
                  <a:lnTo>
                    <a:pt x="120" y="248"/>
                  </a:lnTo>
                  <a:lnTo>
                    <a:pt x="112" y="248"/>
                  </a:lnTo>
                  <a:lnTo>
                    <a:pt x="104" y="248"/>
                  </a:lnTo>
                  <a:lnTo>
                    <a:pt x="96" y="248"/>
                  </a:lnTo>
                  <a:lnTo>
                    <a:pt x="96" y="256"/>
                  </a:lnTo>
                  <a:lnTo>
                    <a:pt x="96" y="264"/>
                  </a:lnTo>
                  <a:lnTo>
                    <a:pt x="104" y="272"/>
                  </a:lnTo>
                  <a:lnTo>
                    <a:pt x="112" y="272"/>
                  </a:lnTo>
                  <a:lnTo>
                    <a:pt x="120" y="280"/>
                  </a:lnTo>
                  <a:lnTo>
                    <a:pt x="128" y="280"/>
                  </a:lnTo>
                  <a:lnTo>
                    <a:pt x="136" y="280"/>
                  </a:lnTo>
                  <a:lnTo>
                    <a:pt x="144" y="272"/>
                  </a:lnTo>
                  <a:lnTo>
                    <a:pt x="152" y="272"/>
                  </a:lnTo>
                  <a:lnTo>
                    <a:pt x="160" y="272"/>
                  </a:lnTo>
                  <a:lnTo>
                    <a:pt x="168" y="280"/>
                  </a:lnTo>
                  <a:lnTo>
                    <a:pt x="168" y="288"/>
                  </a:lnTo>
                  <a:lnTo>
                    <a:pt x="160" y="296"/>
                  </a:lnTo>
                  <a:lnTo>
                    <a:pt x="160" y="304"/>
                  </a:lnTo>
                  <a:lnTo>
                    <a:pt x="160" y="312"/>
                  </a:lnTo>
                  <a:lnTo>
                    <a:pt x="168" y="320"/>
                  </a:lnTo>
                  <a:lnTo>
                    <a:pt x="176" y="320"/>
                  </a:lnTo>
                  <a:lnTo>
                    <a:pt x="184" y="320"/>
                  </a:lnTo>
                  <a:lnTo>
                    <a:pt x="184" y="312"/>
                  </a:lnTo>
                  <a:lnTo>
                    <a:pt x="184" y="304"/>
                  </a:lnTo>
                  <a:lnTo>
                    <a:pt x="184" y="296"/>
                  </a:lnTo>
                  <a:lnTo>
                    <a:pt x="192" y="296"/>
                  </a:lnTo>
                  <a:lnTo>
                    <a:pt x="192" y="304"/>
                  </a:lnTo>
                  <a:lnTo>
                    <a:pt x="200" y="304"/>
                  </a:lnTo>
                  <a:lnTo>
                    <a:pt x="200" y="312"/>
                  </a:lnTo>
                  <a:lnTo>
                    <a:pt x="200" y="320"/>
                  </a:lnTo>
                  <a:lnTo>
                    <a:pt x="200" y="328"/>
                  </a:lnTo>
                  <a:lnTo>
                    <a:pt x="208" y="328"/>
                  </a:lnTo>
                  <a:lnTo>
                    <a:pt x="216" y="336"/>
                  </a:lnTo>
                  <a:lnTo>
                    <a:pt x="224" y="336"/>
                  </a:lnTo>
                  <a:lnTo>
                    <a:pt x="232" y="328"/>
                  </a:lnTo>
                  <a:lnTo>
                    <a:pt x="232" y="320"/>
                  </a:lnTo>
                  <a:lnTo>
                    <a:pt x="232" y="312"/>
                  </a:lnTo>
                  <a:lnTo>
                    <a:pt x="232" y="304"/>
                  </a:lnTo>
                  <a:lnTo>
                    <a:pt x="224" y="304"/>
                  </a:lnTo>
                  <a:lnTo>
                    <a:pt x="224" y="296"/>
                  </a:lnTo>
                  <a:lnTo>
                    <a:pt x="224" y="288"/>
                  </a:lnTo>
                  <a:lnTo>
                    <a:pt x="216" y="288"/>
                  </a:lnTo>
                  <a:lnTo>
                    <a:pt x="216" y="280"/>
                  </a:lnTo>
                  <a:lnTo>
                    <a:pt x="208" y="272"/>
                  </a:lnTo>
                  <a:lnTo>
                    <a:pt x="200" y="264"/>
                  </a:lnTo>
                  <a:lnTo>
                    <a:pt x="184" y="240"/>
                  </a:lnTo>
                  <a:lnTo>
                    <a:pt x="160" y="208"/>
                  </a:lnTo>
                  <a:lnTo>
                    <a:pt x="144" y="192"/>
                  </a:lnTo>
                  <a:lnTo>
                    <a:pt x="112" y="168"/>
                  </a:lnTo>
                  <a:lnTo>
                    <a:pt x="80" y="144"/>
                  </a:lnTo>
                  <a:lnTo>
                    <a:pt x="56" y="120"/>
                  </a:lnTo>
                  <a:lnTo>
                    <a:pt x="40" y="104"/>
                  </a:lnTo>
                  <a:lnTo>
                    <a:pt x="40" y="96"/>
                  </a:lnTo>
                  <a:lnTo>
                    <a:pt x="48" y="80"/>
                  </a:lnTo>
                  <a:lnTo>
                    <a:pt x="64" y="72"/>
                  </a:lnTo>
                  <a:lnTo>
                    <a:pt x="88" y="64"/>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4" name="Freeform 18"/>
            <p:cNvSpPr>
              <a:spLocks/>
            </p:cNvSpPr>
            <p:nvPr/>
          </p:nvSpPr>
          <p:spPr bwMode="auto">
            <a:xfrm>
              <a:off x="2606" y="1342"/>
              <a:ext cx="320" cy="368"/>
            </a:xfrm>
            <a:custGeom>
              <a:avLst/>
              <a:gdLst>
                <a:gd name="T0" fmla="*/ 72 w 320"/>
                <a:gd name="T1" fmla="*/ 96 h 368"/>
                <a:gd name="T2" fmla="*/ 64 w 320"/>
                <a:gd name="T3" fmla="*/ 32 h 368"/>
                <a:gd name="T4" fmla="*/ 40 w 320"/>
                <a:gd name="T5" fmla="*/ 0 h 368"/>
                <a:gd name="T6" fmla="*/ 0 w 320"/>
                <a:gd name="T7" fmla="*/ 16 h 368"/>
                <a:gd name="T8" fmla="*/ 8 w 320"/>
                <a:gd name="T9" fmla="*/ 56 h 368"/>
                <a:gd name="T10" fmla="*/ 72 w 320"/>
                <a:gd name="T11" fmla="*/ 184 h 368"/>
                <a:gd name="T12" fmla="*/ 136 w 320"/>
                <a:gd name="T13" fmla="*/ 256 h 368"/>
                <a:gd name="T14" fmla="*/ 208 w 320"/>
                <a:gd name="T15" fmla="*/ 296 h 368"/>
                <a:gd name="T16" fmla="*/ 224 w 320"/>
                <a:gd name="T17" fmla="*/ 312 h 368"/>
                <a:gd name="T18" fmla="*/ 224 w 320"/>
                <a:gd name="T19" fmla="*/ 320 h 368"/>
                <a:gd name="T20" fmla="*/ 216 w 320"/>
                <a:gd name="T21" fmla="*/ 328 h 368"/>
                <a:gd name="T22" fmla="*/ 208 w 320"/>
                <a:gd name="T23" fmla="*/ 336 h 368"/>
                <a:gd name="T24" fmla="*/ 200 w 320"/>
                <a:gd name="T25" fmla="*/ 344 h 368"/>
                <a:gd name="T26" fmla="*/ 200 w 320"/>
                <a:gd name="T27" fmla="*/ 352 h 368"/>
                <a:gd name="T28" fmla="*/ 200 w 320"/>
                <a:gd name="T29" fmla="*/ 360 h 368"/>
                <a:gd name="T30" fmla="*/ 208 w 320"/>
                <a:gd name="T31" fmla="*/ 360 h 368"/>
                <a:gd name="T32" fmla="*/ 216 w 320"/>
                <a:gd name="T33" fmla="*/ 360 h 368"/>
                <a:gd name="T34" fmla="*/ 224 w 320"/>
                <a:gd name="T35" fmla="*/ 352 h 368"/>
                <a:gd name="T36" fmla="*/ 232 w 320"/>
                <a:gd name="T37" fmla="*/ 344 h 368"/>
                <a:gd name="T38" fmla="*/ 240 w 320"/>
                <a:gd name="T39" fmla="*/ 336 h 368"/>
                <a:gd name="T40" fmla="*/ 248 w 320"/>
                <a:gd name="T41" fmla="*/ 344 h 368"/>
                <a:gd name="T42" fmla="*/ 248 w 320"/>
                <a:gd name="T43" fmla="*/ 352 h 368"/>
                <a:gd name="T44" fmla="*/ 256 w 320"/>
                <a:gd name="T45" fmla="*/ 360 h 368"/>
                <a:gd name="T46" fmla="*/ 256 w 320"/>
                <a:gd name="T47" fmla="*/ 360 h 368"/>
                <a:gd name="T48" fmla="*/ 272 w 320"/>
                <a:gd name="T49" fmla="*/ 368 h 368"/>
                <a:gd name="T50" fmla="*/ 280 w 320"/>
                <a:gd name="T51" fmla="*/ 360 h 368"/>
                <a:gd name="T52" fmla="*/ 280 w 320"/>
                <a:gd name="T53" fmla="*/ 352 h 368"/>
                <a:gd name="T54" fmla="*/ 272 w 320"/>
                <a:gd name="T55" fmla="*/ 344 h 368"/>
                <a:gd name="T56" fmla="*/ 264 w 320"/>
                <a:gd name="T57" fmla="*/ 336 h 368"/>
                <a:gd name="T58" fmla="*/ 264 w 320"/>
                <a:gd name="T59" fmla="*/ 328 h 368"/>
                <a:gd name="T60" fmla="*/ 272 w 320"/>
                <a:gd name="T61" fmla="*/ 328 h 368"/>
                <a:gd name="T62" fmla="*/ 280 w 320"/>
                <a:gd name="T63" fmla="*/ 328 h 368"/>
                <a:gd name="T64" fmla="*/ 288 w 320"/>
                <a:gd name="T65" fmla="*/ 328 h 368"/>
                <a:gd name="T66" fmla="*/ 304 w 320"/>
                <a:gd name="T67" fmla="*/ 328 h 368"/>
                <a:gd name="T68" fmla="*/ 312 w 320"/>
                <a:gd name="T69" fmla="*/ 320 h 368"/>
                <a:gd name="T70" fmla="*/ 320 w 320"/>
                <a:gd name="T71" fmla="*/ 312 h 368"/>
                <a:gd name="T72" fmla="*/ 320 w 320"/>
                <a:gd name="T73" fmla="*/ 304 h 368"/>
                <a:gd name="T74" fmla="*/ 312 w 320"/>
                <a:gd name="T75" fmla="*/ 296 h 368"/>
                <a:gd name="T76" fmla="*/ 304 w 320"/>
                <a:gd name="T77" fmla="*/ 296 h 368"/>
                <a:gd name="T78" fmla="*/ 288 w 320"/>
                <a:gd name="T79" fmla="*/ 296 h 368"/>
                <a:gd name="T80" fmla="*/ 280 w 320"/>
                <a:gd name="T81" fmla="*/ 296 h 368"/>
                <a:gd name="T82" fmla="*/ 272 w 320"/>
                <a:gd name="T83" fmla="*/ 304 h 368"/>
                <a:gd name="T84" fmla="*/ 272 w 320"/>
                <a:gd name="T85" fmla="*/ 312 h 368"/>
                <a:gd name="T86" fmla="*/ 264 w 320"/>
                <a:gd name="T87" fmla="*/ 312 h 368"/>
                <a:gd name="T88" fmla="*/ 208 w 320"/>
                <a:gd name="T89" fmla="*/ 280 h 368"/>
                <a:gd name="T90" fmla="*/ 136 w 320"/>
                <a:gd name="T91" fmla="*/ 232 h 368"/>
                <a:gd name="T92" fmla="*/ 96 w 320"/>
                <a:gd name="T93" fmla="*/ 176 h 368"/>
                <a:gd name="T94" fmla="*/ 80 w 320"/>
                <a:gd name="T95" fmla="*/ 144 h 3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20" h="368">
                  <a:moveTo>
                    <a:pt x="80" y="144"/>
                  </a:moveTo>
                  <a:lnTo>
                    <a:pt x="72" y="96"/>
                  </a:lnTo>
                  <a:lnTo>
                    <a:pt x="64" y="48"/>
                  </a:lnTo>
                  <a:lnTo>
                    <a:pt x="64" y="32"/>
                  </a:lnTo>
                  <a:lnTo>
                    <a:pt x="56" y="16"/>
                  </a:lnTo>
                  <a:lnTo>
                    <a:pt x="40" y="0"/>
                  </a:lnTo>
                  <a:lnTo>
                    <a:pt x="16" y="0"/>
                  </a:lnTo>
                  <a:lnTo>
                    <a:pt x="0" y="16"/>
                  </a:lnTo>
                  <a:lnTo>
                    <a:pt x="0" y="32"/>
                  </a:lnTo>
                  <a:lnTo>
                    <a:pt x="8" y="56"/>
                  </a:lnTo>
                  <a:lnTo>
                    <a:pt x="40" y="120"/>
                  </a:lnTo>
                  <a:lnTo>
                    <a:pt x="72" y="184"/>
                  </a:lnTo>
                  <a:lnTo>
                    <a:pt x="104" y="224"/>
                  </a:lnTo>
                  <a:lnTo>
                    <a:pt x="136" y="256"/>
                  </a:lnTo>
                  <a:lnTo>
                    <a:pt x="168" y="280"/>
                  </a:lnTo>
                  <a:lnTo>
                    <a:pt x="208" y="296"/>
                  </a:lnTo>
                  <a:lnTo>
                    <a:pt x="224" y="312"/>
                  </a:lnTo>
                  <a:lnTo>
                    <a:pt x="224" y="320"/>
                  </a:lnTo>
                  <a:lnTo>
                    <a:pt x="216" y="328"/>
                  </a:lnTo>
                  <a:lnTo>
                    <a:pt x="208" y="336"/>
                  </a:lnTo>
                  <a:lnTo>
                    <a:pt x="200" y="344"/>
                  </a:lnTo>
                  <a:lnTo>
                    <a:pt x="200" y="352"/>
                  </a:lnTo>
                  <a:lnTo>
                    <a:pt x="200" y="360"/>
                  </a:lnTo>
                  <a:lnTo>
                    <a:pt x="208" y="360"/>
                  </a:lnTo>
                  <a:lnTo>
                    <a:pt x="216" y="360"/>
                  </a:lnTo>
                  <a:lnTo>
                    <a:pt x="224" y="360"/>
                  </a:lnTo>
                  <a:lnTo>
                    <a:pt x="224" y="352"/>
                  </a:lnTo>
                  <a:lnTo>
                    <a:pt x="232" y="352"/>
                  </a:lnTo>
                  <a:lnTo>
                    <a:pt x="232" y="344"/>
                  </a:lnTo>
                  <a:lnTo>
                    <a:pt x="240" y="336"/>
                  </a:lnTo>
                  <a:lnTo>
                    <a:pt x="248" y="344"/>
                  </a:lnTo>
                  <a:lnTo>
                    <a:pt x="248" y="352"/>
                  </a:lnTo>
                  <a:lnTo>
                    <a:pt x="256" y="360"/>
                  </a:lnTo>
                  <a:lnTo>
                    <a:pt x="264" y="368"/>
                  </a:lnTo>
                  <a:lnTo>
                    <a:pt x="272" y="368"/>
                  </a:lnTo>
                  <a:lnTo>
                    <a:pt x="280" y="360"/>
                  </a:lnTo>
                  <a:lnTo>
                    <a:pt x="280" y="352"/>
                  </a:lnTo>
                  <a:lnTo>
                    <a:pt x="280" y="344"/>
                  </a:lnTo>
                  <a:lnTo>
                    <a:pt x="272" y="344"/>
                  </a:lnTo>
                  <a:lnTo>
                    <a:pt x="272" y="336"/>
                  </a:lnTo>
                  <a:lnTo>
                    <a:pt x="264" y="336"/>
                  </a:lnTo>
                  <a:lnTo>
                    <a:pt x="264" y="328"/>
                  </a:lnTo>
                  <a:lnTo>
                    <a:pt x="272" y="328"/>
                  </a:lnTo>
                  <a:lnTo>
                    <a:pt x="280" y="328"/>
                  </a:lnTo>
                  <a:lnTo>
                    <a:pt x="288" y="328"/>
                  </a:lnTo>
                  <a:lnTo>
                    <a:pt x="296" y="328"/>
                  </a:lnTo>
                  <a:lnTo>
                    <a:pt x="304" y="328"/>
                  </a:lnTo>
                  <a:lnTo>
                    <a:pt x="304" y="320"/>
                  </a:lnTo>
                  <a:lnTo>
                    <a:pt x="312" y="320"/>
                  </a:lnTo>
                  <a:lnTo>
                    <a:pt x="320" y="312"/>
                  </a:lnTo>
                  <a:lnTo>
                    <a:pt x="320" y="304"/>
                  </a:lnTo>
                  <a:lnTo>
                    <a:pt x="312" y="304"/>
                  </a:lnTo>
                  <a:lnTo>
                    <a:pt x="312" y="296"/>
                  </a:lnTo>
                  <a:lnTo>
                    <a:pt x="304" y="296"/>
                  </a:lnTo>
                  <a:lnTo>
                    <a:pt x="296" y="296"/>
                  </a:lnTo>
                  <a:lnTo>
                    <a:pt x="288" y="296"/>
                  </a:lnTo>
                  <a:lnTo>
                    <a:pt x="280" y="296"/>
                  </a:lnTo>
                  <a:lnTo>
                    <a:pt x="280" y="304"/>
                  </a:lnTo>
                  <a:lnTo>
                    <a:pt x="272" y="304"/>
                  </a:lnTo>
                  <a:lnTo>
                    <a:pt x="272" y="312"/>
                  </a:lnTo>
                  <a:lnTo>
                    <a:pt x="264" y="312"/>
                  </a:lnTo>
                  <a:lnTo>
                    <a:pt x="240" y="304"/>
                  </a:lnTo>
                  <a:lnTo>
                    <a:pt x="208" y="280"/>
                  </a:lnTo>
                  <a:lnTo>
                    <a:pt x="168" y="256"/>
                  </a:lnTo>
                  <a:lnTo>
                    <a:pt x="136" y="232"/>
                  </a:lnTo>
                  <a:lnTo>
                    <a:pt x="112" y="208"/>
                  </a:lnTo>
                  <a:lnTo>
                    <a:pt x="96" y="176"/>
                  </a:lnTo>
                  <a:lnTo>
                    <a:pt x="88" y="152"/>
                  </a:lnTo>
                  <a:lnTo>
                    <a:pt x="80" y="144"/>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5" name="Freeform 19"/>
            <p:cNvSpPr>
              <a:spLocks/>
            </p:cNvSpPr>
            <p:nvPr/>
          </p:nvSpPr>
          <p:spPr bwMode="auto">
            <a:xfrm>
              <a:off x="2294" y="1318"/>
              <a:ext cx="376" cy="304"/>
            </a:xfrm>
            <a:custGeom>
              <a:avLst/>
              <a:gdLst>
                <a:gd name="T0" fmla="*/ 352 w 376"/>
                <a:gd name="T1" fmla="*/ 120 h 304"/>
                <a:gd name="T2" fmla="*/ 368 w 376"/>
                <a:gd name="T3" fmla="*/ 96 h 304"/>
                <a:gd name="T4" fmla="*/ 376 w 376"/>
                <a:gd name="T5" fmla="*/ 72 h 304"/>
                <a:gd name="T6" fmla="*/ 368 w 376"/>
                <a:gd name="T7" fmla="*/ 48 h 304"/>
                <a:gd name="T8" fmla="*/ 360 w 376"/>
                <a:gd name="T9" fmla="*/ 24 h 304"/>
                <a:gd name="T10" fmla="*/ 352 w 376"/>
                <a:gd name="T11" fmla="*/ 8 h 304"/>
                <a:gd name="T12" fmla="*/ 336 w 376"/>
                <a:gd name="T13" fmla="*/ 8 h 304"/>
                <a:gd name="T14" fmla="*/ 312 w 376"/>
                <a:gd name="T15" fmla="*/ 0 h 304"/>
                <a:gd name="T16" fmla="*/ 288 w 376"/>
                <a:gd name="T17" fmla="*/ 8 h 304"/>
                <a:gd name="T18" fmla="*/ 256 w 376"/>
                <a:gd name="T19" fmla="*/ 24 h 304"/>
                <a:gd name="T20" fmla="*/ 232 w 376"/>
                <a:gd name="T21" fmla="*/ 48 h 304"/>
                <a:gd name="T22" fmla="*/ 216 w 376"/>
                <a:gd name="T23" fmla="*/ 72 h 304"/>
                <a:gd name="T24" fmla="*/ 184 w 376"/>
                <a:gd name="T25" fmla="*/ 104 h 304"/>
                <a:gd name="T26" fmla="*/ 160 w 376"/>
                <a:gd name="T27" fmla="*/ 128 h 304"/>
                <a:gd name="T28" fmla="*/ 136 w 376"/>
                <a:gd name="T29" fmla="*/ 144 h 304"/>
                <a:gd name="T30" fmla="*/ 112 w 376"/>
                <a:gd name="T31" fmla="*/ 144 h 304"/>
                <a:gd name="T32" fmla="*/ 80 w 376"/>
                <a:gd name="T33" fmla="*/ 144 h 304"/>
                <a:gd name="T34" fmla="*/ 56 w 376"/>
                <a:gd name="T35" fmla="*/ 152 h 304"/>
                <a:gd name="T36" fmla="*/ 32 w 376"/>
                <a:gd name="T37" fmla="*/ 168 h 304"/>
                <a:gd name="T38" fmla="*/ 16 w 376"/>
                <a:gd name="T39" fmla="*/ 184 h 304"/>
                <a:gd name="T40" fmla="*/ 8 w 376"/>
                <a:gd name="T41" fmla="*/ 200 h 304"/>
                <a:gd name="T42" fmla="*/ 0 w 376"/>
                <a:gd name="T43" fmla="*/ 224 h 304"/>
                <a:gd name="T44" fmla="*/ 8 w 376"/>
                <a:gd name="T45" fmla="*/ 248 h 304"/>
                <a:gd name="T46" fmla="*/ 16 w 376"/>
                <a:gd name="T47" fmla="*/ 272 h 304"/>
                <a:gd name="T48" fmla="*/ 32 w 376"/>
                <a:gd name="T49" fmla="*/ 288 h 304"/>
                <a:gd name="T50" fmla="*/ 48 w 376"/>
                <a:gd name="T51" fmla="*/ 304 h 304"/>
                <a:gd name="T52" fmla="*/ 72 w 376"/>
                <a:gd name="T53" fmla="*/ 304 h 304"/>
                <a:gd name="T54" fmla="*/ 112 w 376"/>
                <a:gd name="T55" fmla="*/ 304 h 304"/>
                <a:gd name="T56" fmla="*/ 152 w 376"/>
                <a:gd name="T57" fmla="*/ 288 h 304"/>
                <a:gd name="T58" fmla="*/ 192 w 376"/>
                <a:gd name="T59" fmla="*/ 272 h 304"/>
                <a:gd name="T60" fmla="*/ 232 w 376"/>
                <a:gd name="T61" fmla="*/ 248 h 304"/>
                <a:gd name="T62" fmla="*/ 272 w 376"/>
                <a:gd name="T63" fmla="*/ 216 h 304"/>
                <a:gd name="T64" fmla="*/ 296 w 376"/>
                <a:gd name="T65" fmla="*/ 192 h 304"/>
                <a:gd name="T66" fmla="*/ 320 w 376"/>
                <a:gd name="T67" fmla="*/ 160 h 304"/>
                <a:gd name="T68" fmla="*/ 344 w 376"/>
                <a:gd name="T69" fmla="*/ 128 h 304"/>
                <a:gd name="T70" fmla="*/ 360 w 376"/>
                <a:gd name="T71" fmla="*/ 104 h 304"/>
                <a:gd name="T72" fmla="*/ 352 w 376"/>
                <a:gd name="T73" fmla="*/ 120 h 3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76" h="304">
                  <a:moveTo>
                    <a:pt x="352" y="120"/>
                  </a:moveTo>
                  <a:lnTo>
                    <a:pt x="368" y="96"/>
                  </a:lnTo>
                  <a:lnTo>
                    <a:pt x="376" y="72"/>
                  </a:lnTo>
                  <a:lnTo>
                    <a:pt x="368" y="48"/>
                  </a:lnTo>
                  <a:lnTo>
                    <a:pt x="360" y="24"/>
                  </a:lnTo>
                  <a:lnTo>
                    <a:pt x="352" y="8"/>
                  </a:lnTo>
                  <a:lnTo>
                    <a:pt x="336" y="8"/>
                  </a:lnTo>
                  <a:lnTo>
                    <a:pt x="312" y="0"/>
                  </a:lnTo>
                  <a:lnTo>
                    <a:pt x="288" y="8"/>
                  </a:lnTo>
                  <a:lnTo>
                    <a:pt x="256" y="24"/>
                  </a:lnTo>
                  <a:lnTo>
                    <a:pt x="232" y="48"/>
                  </a:lnTo>
                  <a:lnTo>
                    <a:pt x="216" y="72"/>
                  </a:lnTo>
                  <a:lnTo>
                    <a:pt x="184" y="104"/>
                  </a:lnTo>
                  <a:lnTo>
                    <a:pt x="160" y="128"/>
                  </a:lnTo>
                  <a:lnTo>
                    <a:pt x="136" y="144"/>
                  </a:lnTo>
                  <a:lnTo>
                    <a:pt x="112" y="144"/>
                  </a:lnTo>
                  <a:lnTo>
                    <a:pt x="80" y="144"/>
                  </a:lnTo>
                  <a:lnTo>
                    <a:pt x="56" y="152"/>
                  </a:lnTo>
                  <a:lnTo>
                    <a:pt x="32" y="168"/>
                  </a:lnTo>
                  <a:lnTo>
                    <a:pt x="16" y="184"/>
                  </a:lnTo>
                  <a:lnTo>
                    <a:pt x="8" y="200"/>
                  </a:lnTo>
                  <a:lnTo>
                    <a:pt x="0" y="224"/>
                  </a:lnTo>
                  <a:lnTo>
                    <a:pt x="8" y="248"/>
                  </a:lnTo>
                  <a:lnTo>
                    <a:pt x="16" y="272"/>
                  </a:lnTo>
                  <a:lnTo>
                    <a:pt x="32" y="288"/>
                  </a:lnTo>
                  <a:lnTo>
                    <a:pt x="48" y="304"/>
                  </a:lnTo>
                  <a:lnTo>
                    <a:pt x="72" y="304"/>
                  </a:lnTo>
                  <a:lnTo>
                    <a:pt x="112" y="304"/>
                  </a:lnTo>
                  <a:lnTo>
                    <a:pt x="152" y="288"/>
                  </a:lnTo>
                  <a:lnTo>
                    <a:pt x="192" y="272"/>
                  </a:lnTo>
                  <a:lnTo>
                    <a:pt x="232" y="248"/>
                  </a:lnTo>
                  <a:lnTo>
                    <a:pt x="272" y="216"/>
                  </a:lnTo>
                  <a:lnTo>
                    <a:pt x="296" y="192"/>
                  </a:lnTo>
                  <a:lnTo>
                    <a:pt x="320" y="160"/>
                  </a:lnTo>
                  <a:lnTo>
                    <a:pt x="344" y="128"/>
                  </a:lnTo>
                  <a:lnTo>
                    <a:pt x="360" y="104"/>
                  </a:lnTo>
                  <a:lnTo>
                    <a:pt x="352" y="120"/>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6" name="Freeform 20"/>
            <p:cNvSpPr>
              <a:spLocks/>
            </p:cNvSpPr>
            <p:nvPr/>
          </p:nvSpPr>
          <p:spPr bwMode="auto">
            <a:xfrm>
              <a:off x="1918" y="1478"/>
              <a:ext cx="448" cy="152"/>
            </a:xfrm>
            <a:custGeom>
              <a:avLst/>
              <a:gdLst>
                <a:gd name="T0" fmla="*/ 336 w 448"/>
                <a:gd name="T1" fmla="*/ 96 h 152"/>
                <a:gd name="T2" fmla="*/ 400 w 448"/>
                <a:gd name="T3" fmla="*/ 88 h 152"/>
                <a:gd name="T4" fmla="*/ 440 w 448"/>
                <a:gd name="T5" fmla="*/ 72 h 152"/>
                <a:gd name="T6" fmla="*/ 448 w 448"/>
                <a:gd name="T7" fmla="*/ 48 h 152"/>
                <a:gd name="T8" fmla="*/ 448 w 448"/>
                <a:gd name="T9" fmla="*/ 16 h 152"/>
                <a:gd name="T10" fmla="*/ 432 w 448"/>
                <a:gd name="T11" fmla="*/ 0 h 152"/>
                <a:gd name="T12" fmla="*/ 400 w 448"/>
                <a:gd name="T13" fmla="*/ 0 h 152"/>
                <a:gd name="T14" fmla="*/ 352 w 448"/>
                <a:gd name="T15" fmla="*/ 24 h 152"/>
                <a:gd name="T16" fmla="*/ 304 w 448"/>
                <a:gd name="T17" fmla="*/ 56 h 152"/>
                <a:gd name="T18" fmla="*/ 256 w 448"/>
                <a:gd name="T19" fmla="*/ 80 h 152"/>
                <a:gd name="T20" fmla="*/ 216 w 448"/>
                <a:gd name="T21" fmla="*/ 96 h 152"/>
                <a:gd name="T22" fmla="*/ 200 w 448"/>
                <a:gd name="T23" fmla="*/ 88 h 152"/>
                <a:gd name="T24" fmla="*/ 176 w 448"/>
                <a:gd name="T25" fmla="*/ 80 h 152"/>
                <a:gd name="T26" fmla="*/ 144 w 448"/>
                <a:gd name="T27" fmla="*/ 64 h 152"/>
                <a:gd name="T28" fmla="*/ 120 w 448"/>
                <a:gd name="T29" fmla="*/ 48 h 152"/>
                <a:gd name="T30" fmla="*/ 88 w 448"/>
                <a:gd name="T31" fmla="*/ 40 h 152"/>
                <a:gd name="T32" fmla="*/ 56 w 448"/>
                <a:gd name="T33" fmla="*/ 40 h 152"/>
                <a:gd name="T34" fmla="*/ 32 w 448"/>
                <a:gd name="T35" fmla="*/ 32 h 152"/>
                <a:gd name="T36" fmla="*/ 16 w 448"/>
                <a:gd name="T37" fmla="*/ 32 h 152"/>
                <a:gd name="T38" fmla="*/ 8 w 448"/>
                <a:gd name="T39" fmla="*/ 32 h 152"/>
                <a:gd name="T40" fmla="*/ 0 w 448"/>
                <a:gd name="T41" fmla="*/ 48 h 152"/>
                <a:gd name="T42" fmla="*/ 8 w 448"/>
                <a:gd name="T43" fmla="*/ 64 h 152"/>
                <a:gd name="T44" fmla="*/ 16 w 448"/>
                <a:gd name="T45" fmla="*/ 80 h 152"/>
                <a:gd name="T46" fmla="*/ 32 w 448"/>
                <a:gd name="T47" fmla="*/ 88 h 152"/>
                <a:gd name="T48" fmla="*/ 64 w 448"/>
                <a:gd name="T49" fmla="*/ 112 h 152"/>
                <a:gd name="T50" fmla="*/ 72 w 448"/>
                <a:gd name="T51" fmla="*/ 128 h 152"/>
                <a:gd name="T52" fmla="*/ 72 w 448"/>
                <a:gd name="T53" fmla="*/ 144 h 152"/>
                <a:gd name="T54" fmla="*/ 88 w 448"/>
                <a:gd name="T55" fmla="*/ 152 h 152"/>
                <a:gd name="T56" fmla="*/ 120 w 448"/>
                <a:gd name="T57" fmla="*/ 144 h 152"/>
                <a:gd name="T58" fmla="*/ 120 w 448"/>
                <a:gd name="T59" fmla="*/ 128 h 152"/>
                <a:gd name="T60" fmla="*/ 96 w 448"/>
                <a:gd name="T61" fmla="*/ 104 h 152"/>
                <a:gd name="T62" fmla="*/ 72 w 448"/>
                <a:gd name="T63" fmla="*/ 80 h 152"/>
                <a:gd name="T64" fmla="*/ 72 w 448"/>
                <a:gd name="T65" fmla="*/ 72 h 152"/>
                <a:gd name="T66" fmla="*/ 96 w 448"/>
                <a:gd name="T67" fmla="*/ 72 h 152"/>
                <a:gd name="T68" fmla="*/ 128 w 448"/>
                <a:gd name="T69" fmla="*/ 88 h 152"/>
                <a:gd name="T70" fmla="*/ 152 w 448"/>
                <a:gd name="T71" fmla="*/ 104 h 152"/>
                <a:gd name="T72" fmla="*/ 176 w 448"/>
                <a:gd name="T73" fmla="*/ 128 h 152"/>
                <a:gd name="T74" fmla="*/ 192 w 448"/>
                <a:gd name="T75" fmla="*/ 128 h 152"/>
                <a:gd name="T76" fmla="*/ 216 w 448"/>
                <a:gd name="T77" fmla="*/ 128 h 152"/>
                <a:gd name="T78" fmla="*/ 256 w 448"/>
                <a:gd name="T79" fmla="*/ 120 h 152"/>
                <a:gd name="T80" fmla="*/ 304 w 448"/>
                <a:gd name="T81" fmla="*/ 104 h 152"/>
                <a:gd name="T82" fmla="*/ 336 w 448"/>
                <a:gd name="T83" fmla="*/ 96 h 1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8" h="152">
                  <a:moveTo>
                    <a:pt x="336" y="96"/>
                  </a:moveTo>
                  <a:lnTo>
                    <a:pt x="400" y="88"/>
                  </a:lnTo>
                  <a:lnTo>
                    <a:pt x="440" y="72"/>
                  </a:lnTo>
                  <a:lnTo>
                    <a:pt x="448" y="48"/>
                  </a:lnTo>
                  <a:lnTo>
                    <a:pt x="448" y="16"/>
                  </a:lnTo>
                  <a:lnTo>
                    <a:pt x="432" y="0"/>
                  </a:lnTo>
                  <a:lnTo>
                    <a:pt x="400" y="0"/>
                  </a:lnTo>
                  <a:lnTo>
                    <a:pt x="352" y="24"/>
                  </a:lnTo>
                  <a:lnTo>
                    <a:pt x="304" y="56"/>
                  </a:lnTo>
                  <a:lnTo>
                    <a:pt x="256" y="80"/>
                  </a:lnTo>
                  <a:lnTo>
                    <a:pt x="216" y="96"/>
                  </a:lnTo>
                  <a:lnTo>
                    <a:pt x="200" y="88"/>
                  </a:lnTo>
                  <a:lnTo>
                    <a:pt x="176" y="80"/>
                  </a:lnTo>
                  <a:lnTo>
                    <a:pt x="144" y="64"/>
                  </a:lnTo>
                  <a:lnTo>
                    <a:pt x="120" y="48"/>
                  </a:lnTo>
                  <a:lnTo>
                    <a:pt x="88" y="40"/>
                  </a:lnTo>
                  <a:lnTo>
                    <a:pt x="56" y="40"/>
                  </a:lnTo>
                  <a:lnTo>
                    <a:pt x="32" y="32"/>
                  </a:lnTo>
                  <a:lnTo>
                    <a:pt x="16" y="32"/>
                  </a:lnTo>
                  <a:lnTo>
                    <a:pt x="8" y="32"/>
                  </a:lnTo>
                  <a:lnTo>
                    <a:pt x="0" y="48"/>
                  </a:lnTo>
                  <a:lnTo>
                    <a:pt x="8" y="64"/>
                  </a:lnTo>
                  <a:lnTo>
                    <a:pt x="16" y="80"/>
                  </a:lnTo>
                  <a:lnTo>
                    <a:pt x="32" y="88"/>
                  </a:lnTo>
                  <a:lnTo>
                    <a:pt x="64" y="112"/>
                  </a:lnTo>
                  <a:lnTo>
                    <a:pt x="72" y="128"/>
                  </a:lnTo>
                  <a:lnTo>
                    <a:pt x="72" y="144"/>
                  </a:lnTo>
                  <a:lnTo>
                    <a:pt x="88" y="152"/>
                  </a:lnTo>
                  <a:lnTo>
                    <a:pt x="120" y="144"/>
                  </a:lnTo>
                  <a:lnTo>
                    <a:pt x="120" y="128"/>
                  </a:lnTo>
                  <a:lnTo>
                    <a:pt x="96" y="104"/>
                  </a:lnTo>
                  <a:lnTo>
                    <a:pt x="72" y="80"/>
                  </a:lnTo>
                  <a:lnTo>
                    <a:pt x="72" y="72"/>
                  </a:lnTo>
                  <a:lnTo>
                    <a:pt x="96" y="72"/>
                  </a:lnTo>
                  <a:lnTo>
                    <a:pt x="128" y="88"/>
                  </a:lnTo>
                  <a:lnTo>
                    <a:pt x="152" y="104"/>
                  </a:lnTo>
                  <a:lnTo>
                    <a:pt x="176" y="128"/>
                  </a:lnTo>
                  <a:lnTo>
                    <a:pt x="192" y="128"/>
                  </a:lnTo>
                  <a:lnTo>
                    <a:pt x="216" y="128"/>
                  </a:lnTo>
                  <a:lnTo>
                    <a:pt x="256" y="120"/>
                  </a:lnTo>
                  <a:lnTo>
                    <a:pt x="304" y="104"/>
                  </a:lnTo>
                  <a:lnTo>
                    <a:pt x="336" y="96"/>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7" name="Freeform 21"/>
            <p:cNvSpPr>
              <a:spLocks/>
            </p:cNvSpPr>
            <p:nvPr/>
          </p:nvSpPr>
          <p:spPr bwMode="auto">
            <a:xfrm>
              <a:off x="2022" y="1486"/>
              <a:ext cx="440" cy="152"/>
            </a:xfrm>
            <a:custGeom>
              <a:avLst/>
              <a:gdLst>
                <a:gd name="T0" fmla="*/ 336 w 440"/>
                <a:gd name="T1" fmla="*/ 96 h 152"/>
                <a:gd name="T2" fmla="*/ 392 w 440"/>
                <a:gd name="T3" fmla="*/ 88 h 152"/>
                <a:gd name="T4" fmla="*/ 432 w 440"/>
                <a:gd name="T5" fmla="*/ 72 h 152"/>
                <a:gd name="T6" fmla="*/ 440 w 440"/>
                <a:gd name="T7" fmla="*/ 56 h 152"/>
                <a:gd name="T8" fmla="*/ 440 w 440"/>
                <a:gd name="T9" fmla="*/ 16 h 152"/>
                <a:gd name="T10" fmla="*/ 432 w 440"/>
                <a:gd name="T11" fmla="*/ 0 h 152"/>
                <a:gd name="T12" fmla="*/ 400 w 440"/>
                <a:gd name="T13" fmla="*/ 0 h 152"/>
                <a:gd name="T14" fmla="*/ 352 w 440"/>
                <a:gd name="T15" fmla="*/ 24 h 152"/>
                <a:gd name="T16" fmla="*/ 296 w 440"/>
                <a:gd name="T17" fmla="*/ 56 h 152"/>
                <a:gd name="T18" fmla="*/ 256 w 440"/>
                <a:gd name="T19" fmla="*/ 80 h 152"/>
                <a:gd name="T20" fmla="*/ 216 w 440"/>
                <a:gd name="T21" fmla="*/ 96 h 152"/>
                <a:gd name="T22" fmla="*/ 192 w 440"/>
                <a:gd name="T23" fmla="*/ 96 h 152"/>
                <a:gd name="T24" fmla="*/ 168 w 440"/>
                <a:gd name="T25" fmla="*/ 88 h 152"/>
                <a:gd name="T26" fmla="*/ 136 w 440"/>
                <a:gd name="T27" fmla="*/ 64 h 152"/>
                <a:gd name="T28" fmla="*/ 120 w 440"/>
                <a:gd name="T29" fmla="*/ 56 h 152"/>
                <a:gd name="T30" fmla="*/ 88 w 440"/>
                <a:gd name="T31" fmla="*/ 48 h 152"/>
                <a:gd name="T32" fmla="*/ 56 w 440"/>
                <a:gd name="T33" fmla="*/ 40 h 152"/>
                <a:gd name="T34" fmla="*/ 32 w 440"/>
                <a:gd name="T35" fmla="*/ 32 h 152"/>
                <a:gd name="T36" fmla="*/ 16 w 440"/>
                <a:gd name="T37" fmla="*/ 32 h 152"/>
                <a:gd name="T38" fmla="*/ 0 w 440"/>
                <a:gd name="T39" fmla="*/ 40 h 152"/>
                <a:gd name="T40" fmla="*/ 0 w 440"/>
                <a:gd name="T41" fmla="*/ 48 h 152"/>
                <a:gd name="T42" fmla="*/ 0 w 440"/>
                <a:gd name="T43" fmla="*/ 64 h 152"/>
                <a:gd name="T44" fmla="*/ 8 w 440"/>
                <a:gd name="T45" fmla="*/ 80 h 152"/>
                <a:gd name="T46" fmla="*/ 32 w 440"/>
                <a:gd name="T47" fmla="*/ 96 h 152"/>
                <a:gd name="T48" fmla="*/ 56 w 440"/>
                <a:gd name="T49" fmla="*/ 112 h 152"/>
                <a:gd name="T50" fmla="*/ 72 w 440"/>
                <a:gd name="T51" fmla="*/ 128 h 152"/>
                <a:gd name="T52" fmla="*/ 72 w 440"/>
                <a:gd name="T53" fmla="*/ 144 h 152"/>
                <a:gd name="T54" fmla="*/ 80 w 440"/>
                <a:gd name="T55" fmla="*/ 152 h 152"/>
                <a:gd name="T56" fmla="*/ 120 w 440"/>
                <a:gd name="T57" fmla="*/ 144 h 152"/>
                <a:gd name="T58" fmla="*/ 112 w 440"/>
                <a:gd name="T59" fmla="*/ 128 h 152"/>
                <a:gd name="T60" fmla="*/ 96 w 440"/>
                <a:gd name="T61" fmla="*/ 104 h 152"/>
                <a:gd name="T62" fmla="*/ 72 w 440"/>
                <a:gd name="T63" fmla="*/ 80 h 152"/>
                <a:gd name="T64" fmla="*/ 64 w 440"/>
                <a:gd name="T65" fmla="*/ 72 h 152"/>
                <a:gd name="T66" fmla="*/ 96 w 440"/>
                <a:gd name="T67" fmla="*/ 80 h 152"/>
                <a:gd name="T68" fmla="*/ 120 w 440"/>
                <a:gd name="T69" fmla="*/ 96 h 152"/>
                <a:gd name="T70" fmla="*/ 152 w 440"/>
                <a:gd name="T71" fmla="*/ 112 h 152"/>
                <a:gd name="T72" fmla="*/ 176 w 440"/>
                <a:gd name="T73" fmla="*/ 128 h 152"/>
                <a:gd name="T74" fmla="*/ 192 w 440"/>
                <a:gd name="T75" fmla="*/ 136 h 152"/>
                <a:gd name="T76" fmla="*/ 208 w 440"/>
                <a:gd name="T77" fmla="*/ 136 h 152"/>
                <a:gd name="T78" fmla="*/ 256 w 440"/>
                <a:gd name="T79" fmla="*/ 120 h 152"/>
                <a:gd name="T80" fmla="*/ 296 w 440"/>
                <a:gd name="T81" fmla="*/ 104 h 152"/>
                <a:gd name="T82" fmla="*/ 336 w 440"/>
                <a:gd name="T83" fmla="*/ 96 h 1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0" h="152">
                  <a:moveTo>
                    <a:pt x="336" y="96"/>
                  </a:moveTo>
                  <a:lnTo>
                    <a:pt x="392" y="88"/>
                  </a:lnTo>
                  <a:lnTo>
                    <a:pt x="432" y="72"/>
                  </a:lnTo>
                  <a:lnTo>
                    <a:pt x="440" y="56"/>
                  </a:lnTo>
                  <a:lnTo>
                    <a:pt x="440" y="16"/>
                  </a:lnTo>
                  <a:lnTo>
                    <a:pt x="432" y="0"/>
                  </a:lnTo>
                  <a:lnTo>
                    <a:pt x="400" y="0"/>
                  </a:lnTo>
                  <a:lnTo>
                    <a:pt x="352" y="24"/>
                  </a:lnTo>
                  <a:lnTo>
                    <a:pt x="296" y="56"/>
                  </a:lnTo>
                  <a:lnTo>
                    <a:pt x="256" y="80"/>
                  </a:lnTo>
                  <a:lnTo>
                    <a:pt x="216" y="96"/>
                  </a:lnTo>
                  <a:lnTo>
                    <a:pt x="192" y="96"/>
                  </a:lnTo>
                  <a:lnTo>
                    <a:pt x="168" y="88"/>
                  </a:lnTo>
                  <a:lnTo>
                    <a:pt x="136" y="64"/>
                  </a:lnTo>
                  <a:lnTo>
                    <a:pt x="120" y="56"/>
                  </a:lnTo>
                  <a:lnTo>
                    <a:pt x="88" y="48"/>
                  </a:lnTo>
                  <a:lnTo>
                    <a:pt x="56" y="40"/>
                  </a:lnTo>
                  <a:lnTo>
                    <a:pt x="32" y="32"/>
                  </a:lnTo>
                  <a:lnTo>
                    <a:pt x="16" y="32"/>
                  </a:lnTo>
                  <a:lnTo>
                    <a:pt x="0" y="40"/>
                  </a:lnTo>
                  <a:lnTo>
                    <a:pt x="0" y="48"/>
                  </a:lnTo>
                  <a:lnTo>
                    <a:pt x="0" y="64"/>
                  </a:lnTo>
                  <a:lnTo>
                    <a:pt x="8" y="80"/>
                  </a:lnTo>
                  <a:lnTo>
                    <a:pt x="32" y="96"/>
                  </a:lnTo>
                  <a:lnTo>
                    <a:pt x="56" y="112"/>
                  </a:lnTo>
                  <a:lnTo>
                    <a:pt x="72" y="128"/>
                  </a:lnTo>
                  <a:lnTo>
                    <a:pt x="72" y="144"/>
                  </a:lnTo>
                  <a:lnTo>
                    <a:pt x="80" y="152"/>
                  </a:lnTo>
                  <a:lnTo>
                    <a:pt x="120" y="144"/>
                  </a:lnTo>
                  <a:lnTo>
                    <a:pt x="112" y="128"/>
                  </a:lnTo>
                  <a:lnTo>
                    <a:pt x="96" y="104"/>
                  </a:lnTo>
                  <a:lnTo>
                    <a:pt x="72" y="80"/>
                  </a:lnTo>
                  <a:lnTo>
                    <a:pt x="64" y="72"/>
                  </a:lnTo>
                  <a:lnTo>
                    <a:pt x="96" y="80"/>
                  </a:lnTo>
                  <a:lnTo>
                    <a:pt x="120" y="96"/>
                  </a:lnTo>
                  <a:lnTo>
                    <a:pt x="152" y="112"/>
                  </a:lnTo>
                  <a:lnTo>
                    <a:pt x="176" y="128"/>
                  </a:lnTo>
                  <a:lnTo>
                    <a:pt x="192" y="136"/>
                  </a:lnTo>
                  <a:lnTo>
                    <a:pt x="208" y="136"/>
                  </a:lnTo>
                  <a:lnTo>
                    <a:pt x="256" y="120"/>
                  </a:lnTo>
                  <a:lnTo>
                    <a:pt x="296" y="104"/>
                  </a:lnTo>
                  <a:lnTo>
                    <a:pt x="336" y="96"/>
                  </a:lnTo>
                  <a:close/>
                </a:path>
              </a:pathLst>
            </a:custGeom>
            <a:solidFill>
              <a:srgbClr val="6633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8" name="Freeform 22"/>
            <p:cNvSpPr>
              <a:spLocks/>
            </p:cNvSpPr>
            <p:nvPr/>
          </p:nvSpPr>
          <p:spPr bwMode="auto">
            <a:xfrm>
              <a:off x="2254" y="1254"/>
              <a:ext cx="320" cy="256"/>
            </a:xfrm>
            <a:custGeom>
              <a:avLst/>
              <a:gdLst>
                <a:gd name="T0" fmla="*/ 272 w 320"/>
                <a:gd name="T1" fmla="*/ 152 h 256"/>
                <a:gd name="T2" fmla="*/ 296 w 320"/>
                <a:gd name="T3" fmla="*/ 152 h 256"/>
                <a:gd name="T4" fmla="*/ 312 w 320"/>
                <a:gd name="T5" fmla="*/ 136 h 256"/>
                <a:gd name="T6" fmla="*/ 320 w 320"/>
                <a:gd name="T7" fmla="*/ 112 h 256"/>
                <a:gd name="T8" fmla="*/ 320 w 320"/>
                <a:gd name="T9" fmla="*/ 72 h 256"/>
                <a:gd name="T10" fmla="*/ 312 w 320"/>
                <a:gd name="T11" fmla="*/ 32 h 256"/>
                <a:gd name="T12" fmla="*/ 296 w 320"/>
                <a:gd name="T13" fmla="*/ 16 h 256"/>
                <a:gd name="T14" fmla="*/ 272 w 320"/>
                <a:gd name="T15" fmla="*/ 0 h 256"/>
                <a:gd name="T16" fmla="*/ 240 w 320"/>
                <a:gd name="T17" fmla="*/ 8 h 256"/>
                <a:gd name="T18" fmla="*/ 224 w 320"/>
                <a:gd name="T19" fmla="*/ 16 h 256"/>
                <a:gd name="T20" fmla="*/ 200 w 320"/>
                <a:gd name="T21" fmla="*/ 40 h 256"/>
                <a:gd name="T22" fmla="*/ 176 w 320"/>
                <a:gd name="T23" fmla="*/ 24 h 256"/>
                <a:gd name="T24" fmla="*/ 152 w 320"/>
                <a:gd name="T25" fmla="*/ 16 h 256"/>
                <a:gd name="T26" fmla="*/ 128 w 320"/>
                <a:gd name="T27" fmla="*/ 24 h 256"/>
                <a:gd name="T28" fmla="*/ 104 w 320"/>
                <a:gd name="T29" fmla="*/ 40 h 256"/>
                <a:gd name="T30" fmla="*/ 96 w 320"/>
                <a:gd name="T31" fmla="*/ 56 h 256"/>
                <a:gd name="T32" fmla="*/ 80 w 320"/>
                <a:gd name="T33" fmla="*/ 104 h 256"/>
                <a:gd name="T34" fmla="*/ 56 w 320"/>
                <a:gd name="T35" fmla="*/ 96 h 256"/>
                <a:gd name="T36" fmla="*/ 32 w 320"/>
                <a:gd name="T37" fmla="*/ 96 h 256"/>
                <a:gd name="T38" fmla="*/ 8 w 320"/>
                <a:gd name="T39" fmla="*/ 120 h 256"/>
                <a:gd name="T40" fmla="*/ 0 w 320"/>
                <a:gd name="T41" fmla="*/ 136 h 256"/>
                <a:gd name="T42" fmla="*/ 8 w 320"/>
                <a:gd name="T43" fmla="*/ 168 h 256"/>
                <a:gd name="T44" fmla="*/ 24 w 320"/>
                <a:gd name="T45" fmla="*/ 184 h 256"/>
                <a:gd name="T46" fmla="*/ 48 w 320"/>
                <a:gd name="T47" fmla="*/ 200 h 256"/>
                <a:gd name="T48" fmla="*/ 72 w 320"/>
                <a:gd name="T49" fmla="*/ 208 h 256"/>
                <a:gd name="T50" fmla="*/ 88 w 320"/>
                <a:gd name="T51" fmla="*/ 232 h 256"/>
                <a:gd name="T52" fmla="*/ 104 w 320"/>
                <a:gd name="T53" fmla="*/ 248 h 256"/>
                <a:gd name="T54" fmla="*/ 120 w 320"/>
                <a:gd name="T55" fmla="*/ 256 h 256"/>
                <a:gd name="T56" fmla="*/ 144 w 320"/>
                <a:gd name="T57" fmla="*/ 256 h 256"/>
                <a:gd name="T58" fmla="*/ 168 w 320"/>
                <a:gd name="T59" fmla="*/ 248 h 256"/>
                <a:gd name="T60" fmla="*/ 184 w 320"/>
                <a:gd name="T61" fmla="*/ 232 h 256"/>
                <a:gd name="T62" fmla="*/ 192 w 320"/>
                <a:gd name="T63" fmla="*/ 216 h 256"/>
                <a:gd name="T64" fmla="*/ 224 w 320"/>
                <a:gd name="T65" fmla="*/ 200 h 256"/>
                <a:gd name="T66" fmla="*/ 248 w 320"/>
                <a:gd name="T67" fmla="*/ 192 h 256"/>
                <a:gd name="T68" fmla="*/ 264 w 320"/>
                <a:gd name="T69" fmla="*/ 176 h 256"/>
                <a:gd name="T70" fmla="*/ 272 w 320"/>
                <a:gd name="T71" fmla="*/ 152 h 25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0" h="256">
                  <a:moveTo>
                    <a:pt x="272" y="152"/>
                  </a:moveTo>
                  <a:lnTo>
                    <a:pt x="296" y="152"/>
                  </a:lnTo>
                  <a:lnTo>
                    <a:pt x="312" y="136"/>
                  </a:lnTo>
                  <a:lnTo>
                    <a:pt x="320" y="112"/>
                  </a:lnTo>
                  <a:lnTo>
                    <a:pt x="320" y="72"/>
                  </a:lnTo>
                  <a:lnTo>
                    <a:pt x="312" y="32"/>
                  </a:lnTo>
                  <a:lnTo>
                    <a:pt x="296" y="16"/>
                  </a:lnTo>
                  <a:lnTo>
                    <a:pt x="272" y="0"/>
                  </a:lnTo>
                  <a:lnTo>
                    <a:pt x="240" y="8"/>
                  </a:lnTo>
                  <a:lnTo>
                    <a:pt x="224" y="16"/>
                  </a:lnTo>
                  <a:lnTo>
                    <a:pt x="200" y="40"/>
                  </a:lnTo>
                  <a:lnTo>
                    <a:pt x="176" y="24"/>
                  </a:lnTo>
                  <a:lnTo>
                    <a:pt x="152" y="16"/>
                  </a:lnTo>
                  <a:lnTo>
                    <a:pt x="128" y="24"/>
                  </a:lnTo>
                  <a:lnTo>
                    <a:pt x="104" y="40"/>
                  </a:lnTo>
                  <a:lnTo>
                    <a:pt x="96" y="56"/>
                  </a:lnTo>
                  <a:lnTo>
                    <a:pt x="80" y="104"/>
                  </a:lnTo>
                  <a:lnTo>
                    <a:pt x="56" y="96"/>
                  </a:lnTo>
                  <a:lnTo>
                    <a:pt x="32" y="96"/>
                  </a:lnTo>
                  <a:lnTo>
                    <a:pt x="8" y="120"/>
                  </a:lnTo>
                  <a:lnTo>
                    <a:pt x="0" y="136"/>
                  </a:lnTo>
                  <a:lnTo>
                    <a:pt x="8" y="168"/>
                  </a:lnTo>
                  <a:lnTo>
                    <a:pt x="24" y="184"/>
                  </a:lnTo>
                  <a:lnTo>
                    <a:pt x="48" y="200"/>
                  </a:lnTo>
                  <a:lnTo>
                    <a:pt x="72" y="208"/>
                  </a:lnTo>
                  <a:lnTo>
                    <a:pt x="88" y="232"/>
                  </a:lnTo>
                  <a:lnTo>
                    <a:pt x="104" y="248"/>
                  </a:lnTo>
                  <a:lnTo>
                    <a:pt x="120" y="256"/>
                  </a:lnTo>
                  <a:lnTo>
                    <a:pt x="144" y="256"/>
                  </a:lnTo>
                  <a:lnTo>
                    <a:pt x="168" y="248"/>
                  </a:lnTo>
                  <a:lnTo>
                    <a:pt x="184" y="232"/>
                  </a:lnTo>
                  <a:lnTo>
                    <a:pt x="192" y="216"/>
                  </a:lnTo>
                  <a:lnTo>
                    <a:pt x="224" y="200"/>
                  </a:lnTo>
                  <a:lnTo>
                    <a:pt x="248" y="192"/>
                  </a:lnTo>
                  <a:lnTo>
                    <a:pt x="264" y="176"/>
                  </a:lnTo>
                  <a:lnTo>
                    <a:pt x="272"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9" name="Freeform 23"/>
            <p:cNvSpPr>
              <a:spLocks/>
            </p:cNvSpPr>
            <p:nvPr/>
          </p:nvSpPr>
          <p:spPr bwMode="auto">
            <a:xfrm>
              <a:off x="2270" y="1270"/>
              <a:ext cx="296" cy="224"/>
            </a:xfrm>
            <a:custGeom>
              <a:avLst/>
              <a:gdLst>
                <a:gd name="T0" fmla="*/ 240 w 296"/>
                <a:gd name="T1" fmla="*/ 120 h 224"/>
                <a:gd name="T2" fmla="*/ 264 w 296"/>
                <a:gd name="T3" fmla="*/ 120 h 224"/>
                <a:gd name="T4" fmla="*/ 280 w 296"/>
                <a:gd name="T5" fmla="*/ 112 h 224"/>
                <a:gd name="T6" fmla="*/ 288 w 296"/>
                <a:gd name="T7" fmla="*/ 104 h 224"/>
                <a:gd name="T8" fmla="*/ 296 w 296"/>
                <a:gd name="T9" fmla="*/ 80 h 224"/>
                <a:gd name="T10" fmla="*/ 288 w 296"/>
                <a:gd name="T11" fmla="*/ 48 h 224"/>
                <a:gd name="T12" fmla="*/ 280 w 296"/>
                <a:gd name="T13" fmla="*/ 16 h 224"/>
                <a:gd name="T14" fmla="*/ 256 w 296"/>
                <a:gd name="T15" fmla="*/ 0 h 224"/>
                <a:gd name="T16" fmla="*/ 232 w 296"/>
                <a:gd name="T17" fmla="*/ 0 h 224"/>
                <a:gd name="T18" fmla="*/ 216 w 296"/>
                <a:gd name="T19" fmla="*/ 8 h 224"/>
                <a:gd name="T20" fmla="*/ 208 w 296"/>
                <a:gd name="T21" fmla="*/ 24 h 224"/>
                <a:gd name="T22" fmla="*/ 192 w 296"/>
                <a:gd name="T23" fmla="*/ 40 h 224"/>
                <a:gd name="T24" fmla="*/ 184 w 296"/>
                <a:gd name="T25" fmla="*/ 40 h 224"/>
                <a:gd name="T26" fmla="*/ 160 w 296"/>
                <a:gd name="T27" fmla="*/ 16 h 224"/>
                <a:gd name="T28" fmla="*/ 128 w 296"/>
                <a:gd name="T29" fmla="*/ 16 h 224"/>
                <a:gd name="T30" fmla="*/ 112 w 296"/>
                <a:gd name="T31" fmla="*/ 24 h 224"/>
                <a:gd name="T32" fmla="*/ 96 w 296"/>
                <a:gd name="T33" fmla="*/ 48 h 224"/>
                <a:gd name="T34" fmla="*/ 80 w 296"/>
                <a:gd name="T35" fmla="*/ 72 h 224"/>
                <a:gd name="T36" fmla="*/ 80 w 296"/>
                <a:gd name="T37" fmla="*/ 96 h 224"/>
                <a:gd name="T38" fmla="*/ 72 w 296"/>
                <a:gd name="T39" fmla="*/ 96 h 224"/>
                <a:gd name="T40" fmla="*/ 48 w 296"/>
                <a:gd name="T41" fmla="*/ 88 h 224"/>
                <a:gd name="T42" fmla="*/ 24 w 296"/>
                <a:gd name="T43" fmla="*/ 96 h 224"/>
                <a:gd name="T44" fmla="*/ 16 w 296"/>
                <a:gd name="T45" fmla="*/ 104 h 224"/>
                <a:gd name="T46" fmla="*/ 0 w 296"/>
                <a:gd name="T47" fmla="*/ 120 h 224"/>
                <a:gd name="T48" fmla="*/ 8 w 296"/>
                <a:gd name="T49" fmla="*/ 144 h 224"/>
                <a:gd name="T50" fmla="*/ 32 w 296"/>
                <a:gd name="T51" fmla="*/ 168 h 224"/>
                <a:gd name="T52" fmla="*/ 64 w 296"/>
                <a:gd name="T53" fmla="*/ 176 h 224"/>
                <a:gd name="T54" fmla="*/ 72 w 296"/>
                <a:gd name="T55" fmla="*/ 184 h 224"/>
                <a:gd name="T56" fmla="*/ 72 w 296"/>
                <a:gd name="T57" fmla="*/ 192 h 224"/>
                <a:gd name="T58" fmla="*/ 88 w 296"/>
                <a:gd name="T59" fmla="*/ 216 h 224"/>
                <a:gd name="T60" fmla="*/ 104 w 296"/>
                <a:gd name="T61" fmla="*/ 224 h 224"/>
                <a:gd name="T62" fmla="*/ 136 w 296"/>
                <a:gd name="T63" fmla="*/ 216 h 224"/>
                <a:gd name="T64" fmla="*/ 160 w 296"/>
                <a:gd name="T65" fmla="*/ 200 h 224"/>
                <a:gd name="T66" fmla="*/ 160 w 296"/>
                <a:gd name="T67" fmla="*/ 184 h 224"/>
                <a:gd name="T68" fmla="*/ 176 w 296"/>
                <a:gd name="T69" fmla="*/ 184 h 224"/>
                <a:gd name="T70" fmla="*/ 208 w 296"/>
                <a:gd name="T71" fmla="*/ 176 h 224"/>
                <a:gd name="T72" fmla="*/ 224 w 296"/>
                <a:gd name="T73" fmla="*/ 168 h 224"/>
                <a:gd name="T74" fmla="*/ 240 w 296"/>
                <a:gd name="T75" fmla="*/ 144 h 224"/>
                <a:gd name="T76" fmla="*/ 240 w 296"/>
                <a:gd name="T77" fmla="*/ 128 h 224"/>
                <a:gd name="T78" fmla="*/ 240 w 296"/>
                <a:gd name="T79" fmla="*/ 120 h 2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6" h="224">
                  <a:moveTo>
                    <a:pt x="240" y="120"/>
                  </a:moveTo>
                  <a:lnTo>
                    <a:pt x="264" y="120"/>
                  </a:lnTo>
                  <a:lnTo>
                    <a:pt x="280" y="112"/>
                  </a:lnTo>
                  <a:lnTo>
                    <a:pt x="288" y="104"/>
                  </a:lnTo>
                  <a:lnTo>
                    <a:pt x="296" y="80"/>
                  </a:lnTo>
                  <a:lnTo>
                    <a:pt x="288" y="48"/>
                  </a:lnTo>
                  <a:lnTo>
                    <a:pt x="280" y="16"/>
                  </a:lnTo>
                  <a:lnTo>
                    <a:pt x="256" y="0"/>
                  </a:lnTo>
                  <a:lnTo>
                    <a:pt x="232" y="0"/>
                  </a:lnTo>
                  <a:lnTo>
                    <a:pt x="216" y="8"/>
                  </a:lnTo>
                  <a:lnTo>
                    <a:pt x="208" y="24"/>
                  </a:lnTo>
                  <a:lnTo>
                    <a:pt x="192" y="40"/>
                  </a:lnTo>
                  <a:lnTo>
                    <a:pt x="184" y="40"/>
                  </a:lnTo>
                  <a:lnTo>
                    <a:pt x="160" y="16"/>
                  </a:lnTo>
                  <a:lnTo>
                    <a:pt x="128" y="16"/>
                  </a:lnTo>
                  <a:lnTo>
                    <a:pt x="112" y="24"/>
                  </a:lnTo>
                  <a:lnTo>
                    <a:pt x="96" y="48"/>
                  </a:lnTo>
                  <a:lnTo>
                    <a:pt x="80" y="72"/>
                  </a:lnTo>
                  <a:lnTo>
                    <a:pt x="80" y="96"/>
                  </a:lnTo>
                  <a:lnTo>
                    <a:pt x="72" y="96"/>
                  </a:lnTo>
                  <a:lnTo>
                    <a:pt x="48" y="88"/>
                  </a:lnTo>
                  <a:lnTo>
                    <a:pt x="24" y="96"/>
                  </a:lnTo>
                  <a:lnTo>
                    <a:pt x="16" y="104"/>
                  </a:lnTo>
                  <a:lnTo>
                    <a:pt x="0" y="120"/>
                  </a:lnTo>
                  <a:lnTo>
                    <a:pt x="8" y="144"/>
                  </a:lnTo>
                  <a:lnTo>
                    <a:pt x="32" y="168"/>
                  </a:lnTo>
                  <a:lnTo>
                    <a:pt x="64" y="176"/>
                  </a:lnTo>
                  <a:lnTo>
                    <a:pt x="72" y="184"/>
                  </a:lnTo>
                  <a:lnTo>
                    <a:pt x="72" y="192"/>
                  </a:lnTo>
                  <a:lnTo>
                    <a:pt x="88" y="216"/>
                  </a:lnTo>
                  <a:lnTo>
                    <a:pt x="104" y="224"/>
                  </a:lnTo>
                  <a:lnTo>
                    <a:pt x="136" y="216"/>
                  </a:lnTo>
                  <a:lnTo>
                    <a:pt x="160" y="200"/>
                  </a:lnTo>
                  <a:lnTo>
                    <a:pt x="160" y="184"/>
                  </a:lnTo>
                  <a:lnTo>
                    <a:pt x="176" y="184"/>
                  </a:lnTo>
                  <a:lnTo>
                    <a:pt x="208" y="176"/>
                  </a:lnTo>
                  <a:lnTo>
                    <a:pt x="224" y="168"/>
                  </a:lnTo>
                  <a:lnTo>
                    <a:pt x="240" y="144"/>
                  </a:lnTo>
                  <a:lnTo>
                    <a:pt x="240" y="128"/>
                  </a:lnTo>
                  <a:lnTo>
                    <a:pt x="240" y="120"/>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0" name="Freeform 24"/>
            <p:cNvSpPr>
              <a:spLocks/>
            </p:cNvSpPr>
            <p:nvPr/>
          </p:nvSpPr>
          <p:spPr bwMode="auto">
            <a:xfrm>
              <a:off x="2326" y="1302"/>
              <a:ext cx="240" cy="160"/>
            </a:xfrm>
            <a:custGeom>
              <a:avLst/>
              <a:gdLst>
                <a:gd name="T0" fmla="*/ 200 w 240"/>
                <a:gd name="T1" fmla="*/ 96 h 160"/>
                <a:gd name="T2" fmla="*/ 184 w 240"/>
                <a:gd name="T3" fmla="*/ 64 h 160"/>
                <a:gd name="T4" fmla="*/ 176 w 240"/>
                <a:gd name="T5" fmla="*/ 40 h 160"/>
                <a:gd name="T6" fmla="*/ 200 w 240"/>
                <a:gd name="T7" fmla="*/ 24 h 160"/>
                <a:gd name="T8" fmla="*/ 224 w 240"/>
                <a:gd name="T9" fmla="*/ 16 h 160"/>
                <a:gd name="T10" fmla="*/ 240 w 240"/>
                <a:gd name="T11" fmla="*/ 16 h 160"/>
                <a:gd name="T12" fmla="*/ 240 w 240"/>
                <a:gd name="T13" fmla="*/ 8 h 160"/>
                <a:gd name="T14" fmla="*/ 216 w 240"/>
                <a:gd name="T15" fmla="*/ 0 h 160"/>
                <a:gd name="T16" fmla="*/ 192 w 240"/>
                <a:gd name="T17" fmla="*/ 8 h 160"/>
                <a:gd name="T18" fmla="*/ 168 w 240"/>
                <a:gd name="T19" fmla="*/ 32 h 160"/>
                <a:gd name="T20" fmla="*/ 152 w 240"/>
                <a:gd name="T21" fmla="*/ 8 h 160"/>
                <a:gd name="T22" fmla="*/ 136 w 240"/>
                <a:gd name="T23" fmla="*/ 0 h 160"/>
                <a:gd name="T24" fmla="*/ 128 w 240"/>
                <a:gd name="T25" fmla="*/ 8 h 160"/>
                <a:gd name="T26" fmla="*/ 144 w 240"/>
                <a:gd name="T27" fmla="*/ 24 h 160"/>
                <a:gd name="T28" fmla="*/ 152 w 240"/>
                <a:gd name="T29" fmla="*/ 32 h 160"/>
                <a:gd name="T30" fmla="*/ 120 w 240"/>
                <a:gd name="T31" fmla="*/ 40 h 160"/>
                <a:gd name="T32" fmla="*/ 88 w 240"/>
                <a:gd name="T33" fmla="*/ 56 h 160"/>
                <a:gd name="T34" fmla="*/ 56 w 240"/>
                <a:gd name="T35" fmla="*/ 80 h 160"/>
                <a:gd name="T36" fmla="*/ 48 w 240"/>
                <a:gd name="T37" fmla="*/ 72 h 160"/>
                <a:gd name="T38" fmla="*/ 16 w 240"/>
                <a:gd name="T39" fmla="*/ 56 h 160"/>
                <a:gd name="T40" fmla="*/ 8 w 240"/>
                <a:gd name="T41" fmla="*/ 56 h 160"/>
                <a:gd name="T42" fmla="*/ 24 w 240"/>
                <a:gd name="T43" fmla="*/ 72 h 160"/>
                <a:gd name="T44" fmla="*/ 48 w 240"/>
                <a:gd name="T45" fmla="*/ 88 h 160"/>
                <a:gd name="T46" fmla="*/ 24 w 240"/>
                <a:gd name="T47" fmla="*/ 120 h 160"/>
                <a:gd name="T48" fmla="*/ 0 w 240"/>
                <a:gd name="T49" fmla="*/ 144 h 160"/>
                <a:gd name="T50" fmla="*/ 8 w 240"/>
                <a:gd name="T51" fmla="*/ 152 h 160"/>
                <a:gd name="T52" fmla="*/ 24 w 240"/>
                <a:gd name="T53" fmla="*/ 136 h 160"/>
                <a:gd name="T54" fmla="*/ 48 w 240"/>
                <a:gd name="T55" fmla="*/ 120 h 160"/>
                <a:gd name="T56" fmla="*/ 56 w 240"/>
                <a:gd name="T57" fmla="*/ 104 h 160"/>
                <a:gd name="T58" fmla="*/ 72 w 240"/>
                <a:gd name="T59" fmla="*/ 128 h 160"/>
                <a:gd name="T60" fmla="*/ 88 w 240"/>
                <a:gd name="T61" fmla="*/ 144 h 160"/>
                <a:gd name="T62" fmla="*/ 112 w 240"/>
                <a:gd name="T63" fmla="*/ 160 h 160"/>
                <a:gd name="T64" fmla="*/ 120 w 240"/>
                <a:gd name="T65" fmla="*/ 160 h 160"/>
                <a:gd name="T66" fmla="*/ 104 w 240"/>
                <a:gd name="T67" fmla="*/ 144 h 160"/>
                <a:gd name="T68" fmla="*/ 88 w 240"/>
                <a:gd name="T69" fmla="*/ 120 h 160"/>
                <a:gd name="T70" fmla="*/ 72 w 240"/>
                <a:gd name="T71" fmla="*/ 96 h 160"/>
                <a:gd name="T72" fmla="*/ 88 w 240"/>
                <a:gd name="T73" fmla="*/ 80 h 160"/>
                <a:gd name="T74" fmla="*/ 112 w 240"/>
                <a:gd name="T75" fmla="*/ 64 h 160"/>
                <a:gd name="T76" fmla="*/ 144 w 240"/>
                <a:gd name="T77" fmla="*/ 56 h 160"/>
                <a:gd name="T78" fmla="*/ 168 w 240"/>
                <a:gd name="T79" fmla="*/ 48 h 160"/>
                <a:gd name="T80" fmla="*/ 184 w 240"/>
                <a:gd name="T81" fmla="*/ 96 h 160"/>
                <a:gd name="T82" fmla="*/ 200 w 240"/>
                <a:gd name="T83" fmla="*/ 96 h 16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40" h="160">
                  <a:moveTo>
                    <a:pt x="200" y="96"/>
                  </a:moveTo>
                  <a:lnTo>
                    <a:pt x="184" y="64"/>
                  </a:lnTo>
                  <a:lnTo>
                    <a:pt x="176" y="40"/>
                  </a:lnTo>
                  <a:lnTo>
                    <a:pt x="200" y="24"/>
                  </a:lnTo>
                  <a:lnTo>
                    <a:pt x="224" y="16"/>
                  </a:lnTo>
                  <a:lnTo>
                    <a:pt x="240" y="16"/>
                  </a:lnTo>
                  <a:lnTo>
                    <a:pt x="240" y="8"/>
                  </a:lnTo>
                  <a:lnTo>
                    <a:pt x="216" y="0"/>
                  </a:lnTo>
                  <a:lnTo>
                    <a:pt x="192" y="8"/>
                  </a:lnTo>
                  <a:lnTo>
                    <a:pt x="168" y="32"/>
                  </a:lnTo>
                  <a:lnTo>
                    <a:pt x="152" y="8"/>
                  </a:lnTo>
                  <a:lnTo>
                    <a:pt x="136" y="0"/>
                  </a:lnTo>
                  <a:lnTo>
                    <a:pt x="128" y="8"/>
                  </a:lnTo>
                  <a:lnTo>
                    <a:pt x="144" y="24"/>
                  </a:lnTo>
                  <a:lnTo>
                    <a:pt x="152" y="32"/>
                  </a:lnTo>
                  <a:lnTo>
                    <a:pt x="120" y="40"/>
                  </a:lnTo>
                  <a:lnTo>
                    <a:pt x="88" y="56"/>
                  </a:lnTo>
                  <a:lnTo>
                    <a:pt x="56" y="80"/>
                  </a:lnTo>
                  <a:lnTo>
                    <a:pt x="48" y="72"/>
                  </a:lnTo>
                  <a:lnTo>
                    <a:pt x="16" y="56"/>
                  </a:lnTo>
                  <a:lnTo>
                    <a:pt x="8" y="56"/>
                  </a:lnTo>
                  <a:lnTo>
                    <a:pt x="24" y="72"/>
                  </a:lnTo>
                  <a:lnTo>
                    <a:pt x="48" y="88"/>
                  </a:lnTo>
                  <a:lnTo>
                    <a:pt x="24" y="120"/>
                  </a:lnTo>
                  <a:lnTo>
                    <a:pt x="0" y="144"/>
                  </a:lnTo>
                  <a:lnTo>
                    <a:pt x="8" y="152"/>
                  </a:lnTo>
                  <a:lnTo>
                    <a:pt x="24" y="136"/>
                  </a:lnTo>
                  <a:lnTo>
                    <a:pt x="48" y="120"/>
                  </a:lnTo>
                  <a:lnTo>
                    <a:pt x="56" y="104"/>
                  </a:lnTo>
                  <a:lnTo>
                    <a:pt x="72" y="128"/>
                  </a:lnTo>
                  <a:lnTo>
                    <a:pt x="88" y="144"/>
                  </a:lnTo>
                  <a:lnTo>
                    <a:pt x="112" y="160"/>
                  </a:lnTo>
                  <a:lnTo>
                    <a:pt x="120" y="160"/>
                  </a:lnTo>
                  <a:lnTo>
                    <a:pt x="104" y="144"/>
                  </a:lnTo>
                  <a:lnTo>
                    <a:pt x="88" y="120"/>
                  </a:lnTo>
                  <a:lnTo>
                    <a:pt x="72" y="96"/>
                  </a:lnTo>
                  <a:lnTo>
                    <a:pt x="88" y="80"/>
                  </a:lnTo>
                  <a:lnTo>
                    <a:pt x="112" y="64"/>
                  </a:lnTo>
                  <a:lnTo>
                    <a:pt x="144" y="56"/>
                  </a:lnTo>
                  <a:lnTo>
                    <a:pt x="168" y="48"/>
                  </a:lnTo>
                  <a:lnTo>
                    <a:pt x="184" y="96"/>
                  </a:lnTo>
                  <a:lnTo>
                    <a:pt x="200"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4820" name="Rectangle 4"/>
          <p:cNvSpPr>
            <a:spLocks noChangeArrowheads="1"/>
          </p:cNvSpPr>
          <p:nvPr/>
        </p:nvSpPr>
        <p:spPr bwMode="auto">
          <a:xfrm>
            <a:off x="1149350" y="2636838"/>
            <a:ext cx="7454900" cy="415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dirty="0">
                <a:latin typeface="黑体" pitchFamily="49" charset="-122"/>
                <a:ea typeface="黑体" pitchFamily="49" charset="-122"/>
              </a:rPr>
              <a:t>可靠软件不是来自于天才和完美的代码，而是来自于：</a:t>
            </a:r>
          </a:p>
          <a:p>
            <a:pPr marL="800100" lvl="1" indent="-342900">
              <a:buFont typeface="Wingdings" pitchFamily="2" charset="2"/>
              <a:buChar char="p"/>
            </a:pPr>
            <a:r>
              <a:rPr kumimoji="1" lang="zh-CN" altLang="en-US" sz="2400" b="1" dirty="0">
                <a:latin typeface="华文仿宋" pitchFamily="2" charset="-122"/>
                <a:ea typeface="华文仿宋" pitchFamily="2" charset="-122"/>
              </a:rPr>
              <a:t>  沟通（项目组之间信息的共享）</a:t>
            </a:r>
          </a:p>
          <a:p>
            <a:pPr marL="800100" lvl="1" indent="-342900">
              <a:buFont typeface="Wingdings" pitchFamily="2" charset="2"/>
              <a:buChar char="p"/>
            </a:pPr>
            <a:r>
              <a:rPr kumimoji="1" lang="zh-CN" altLang="en-US" sz="2400" b="1" dirty="0">
                <a:latin typeface="华文仿宋" pitchFamily="2" charset="-122"/>
                <a:ea typeface="华文仿宋" pitchFamily="2" charset="-122"/>
              </a:rPr>
              <a:t>  设计（技术与方法）</a:t>
            </a:r>
          </a:p>
          <a:p>
            <a:pPr marL="800100" lvl="1" indent="-342900">
              <a:buFont typeface="Wingdings" pitchFamily="2" charset="2"/>
              <a:buChar char="p"/>
            </a:pPr>
            <a:r>
              <a:rPr kumimoji="1" lang="zh-CN" altLang="en-US" sz="2400" b="1" dirty="0">
                <a:latin typeface="华文仿宋" pitchFamily="2" charset="-122"/>
                <a:ea typeface="华文仿宋" pitchFamily="2" charset="-122"/>
              </a:rPr>
              <a:t>  管理（整个项目资源与风险）</a:t>
            </a:r>
          </a:p>
          <a:p>
            <a:pPr marL="800100" lvl="1" indent="-342900">
              <a:buFont typeface="Wingdings" pitchFamily="2" charset="2"/>
              <a:buChar char="p"/>
            </a:pPr>
            <a:r>
              <a:rPr kumimoji="1" lang="zh-CN" altLang="en-US" sz="2400" b="1" dirty="0">
                <a:latin typeface="华文仿宋" pitchFamily="2" charset="-122"/>
                <a:ea typeface="华文仿宋" pitchFamily="2" charset="-122"/>
              </a:rPr>
              <a:t>  验证与确认</a:t>
            </a:r>
          </a:p>
          <a:p>
            <a:pPr marL="800100" lvl="1" indent="-342900">
              <a:buFont typeface="Wingdings" pitchFamily="2" charset="2"/>
              <a:buChar char="p"/>
            </a:pPr>
            <a:r>
              <a:rPr kumimoji="1" lang="zh-CN" altLang="en-US" sz="2400" b="1" dirty="0">
                <a:latin typeface="华文仿宋" pitchFamily="2" charset="-122"/>
                <a:ea typeface="华文仿宋" pitchFamily="2" charset="-122"/>
              </a:rPr>
              <a:t>  风险识别与追踪</a:t>
            </a:r>
          </a:p>
          <a:p>
            <a:pPr marL="800100" lvl="1" indent="-342900">
              <a:buFont typeface="Wingdings" pitchFamily="2" charset="2"/>
              <a:buChar char="p"/>
            </a:pPr>
            <a:r>
              <a:rPr kumimoji="1" lang="zh-CN" altLang="en-US" sz="2400" b="1" dirty="0">
                <a:latin typeface="华文仿宋" pitchFamily="2" charset="-122"/>
                <a:ea typeface="华文仿宋" pitchFamily="2" charset="-122"/>
              </a:rPr>
              <a:t>  问题假设</a:t>
            </a:r>
          </a:p>
          <a:p>
            <a:r>
              <a:rPr kumimoji="1" lang="zh-CN" altLang="en-US" sz="2400" dirty="0">
                <a:latin typeface="黑体" pitchFamily="49" charset="-122"/>
                <a:ea typeface="黑体" pitchFamily="49" charset="-122"/>
              </a:rPr>
              <a:t>对策：</a:t>
            </a:r>
          </a:p>
          <a:p>
            <a:pPr marL="800100" lvl="1" indent="-342900">
              <a:buFont typeface="Wingdings" pitchFamily="2" charset="2"/>
              <a:buChar char="p"/>
            </a:pPr>
            <a:r>
              <a:rPr kumimoji="1" lang="zh-CN" altLang="en-US" sz="2400" b="1" dirty="0">
                <a:latin typeface="华文仿宋" pitchFamily="2" charset="-122"/>
                <a:ea typeface="华文仿宋" pitchFamily="2" charset="-122"/>
              </a:rPr>
              <a:t>   软件过程建立</a:t>
            </a:r>
          </a:p>
          <a:p>
            <a:pPr marL="800100" lvl="1" indent="-342900">
              <a:buFont typeface="Wingdings" pitchFamily="2" charset="2"/>
              <a:buChar char="p"/>
            </a:pPr>
            <a:r>
              <a:rPr kumimoji="1" lang="zh-CN" altLang="en-US" sz="2400" b="1" dirty="0">
                <a:latin typeface="华文仿宋" pitchFamily="2" charset="-122"/>
                <a:ea typeface="华文仿宋" pitchFamily="2" charset="-122"/>
              </a:rPr>
              <a:t>   软件工程（质量焦点、过程、方法、工具</a:t>
            </a:r>
            <a:r>
              <a:rPr kumimoji="1" lang="en-US" altLang="zh-CN" sz="2400" b="1" dirty="0">
                <a:latin typeface="华文仿宋" pitchFamily="2" charset="-122"/>
                <a:ea typeface="华文仿宋" pitchFamily="2" charset="-122"/>
              </a:rPr>
              <a:t>……</a:t>
            </a:r>
            <a:r>
              <a:rPr kumimoji="1" lang="zh-CN" altLang="en-US" sz="2400" b="1" dirty="0">
                <a:latin typeface="华文仿宋" pitchFamily="2" charset="-122"/>
                <a:ea typeface="华文仿宋" pitchFamily="2" charset="-122"/>
              </a:rPr>
              <a:t>）</a:t>
            </a:r>
          </a:p>
          <a:p>
            <a:pPr marL="800100" lvl="1" indent="-342900">
              <a:buFont typeface="Wingdings" pitchFamily="2" charset="2"/>
              <a:buChar char="p"/>
            </a:pPr>
            <a:r>
              <a:rPr kumimoji="1" lang="zh-CN" altLang="en-US" sz="2400" b="1" dirty="0">
                <a:latin typeface="华文仿宋" pitchFamily="2" charset="-122"/>
                <a:ea typeface="华文仿宋" pitchFamily="2" charset="-122"/>
              </a:rPr>
              <a:t>   软件可靠性工程实践</a:t>
            </a:r>
            <a:endParaRPr kumimoji="1" lang="en-US" altLang="zh-CN" sz="2400" b="1" dirty="0">
              <a:latin typeface="华文仿宋" pitchFamily="2" charset="-122"/>
              <a:ea typeface="华文仿宋" pitchFamily="2" charset="-122"/>
            </a:endParaRPr>
          </a:p>
        </p:txBody>
      </p:sp>
      <p:sp>
        <p:nvSpPr>
          <p:cNvPr id="34821" name="Text Box 25"/>
          <p:cNvSpPr txBox="1">
            <a:spLocks noChangeArrowheads="1"/>
          </p:cNvSpPr>
          <p:nvPr/>
        </p:nvSpPr>
        <p:spPr bwMode="auto">
          <a:xfrm>
            <a:off x="1149350" y="1066800"/>
            <a:ext cx="78105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400" b="1">
                <a:ea typeface="黑体" pitchFamily="49" charset="-122"/>
              </a:rPr>
              <a:t>       </a:t>
            </a:r>
            <a:r>
              <a:rPr lang="zh-CN" altLang="en-US" sz="2400">
                <a:latin typeface="黑体" pitchFamily="49" charset="-122"/>
                <a:ea typeface="黑体" pitchFamily="49" charset="-122"/>
              </a:rPr>
              <a:t>软件：规模越来越大，结构日趋复杂，应用日趋广泛。软件危机依然是我们难以逾越的障碍！ 加强软件工程管理，势在必行，势在必然！改进和提高软件可靠性，为部队提供可靠顶用的装备是我们的义务和责任！</a:t>
            </a:r>
          </a:p>
        </p:txBody>
      </p:sp>
    </p:spTree>
    <p:extLst>
      <p:ext uri="{BB962C8B-B14F-4D97-AF65-F5344CB8AC3E}">
        <p14:creationId xmlns:p14="http://schemas.microsoft.com/office/powerpoint/2010/main" val="774268606"/>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避错设计：可靠性设计准则之内容</a:t>
            </a:r>
          </a:p>
        </p:txBody>
      </p:sp>
      <p:sp>
        <p:nvSpPr>
          <p:cNvPr id="229380" name="Rectangle 4"/>
          <p:cNvSpPr>
            <a:spLocks noChangeArrowheads="1"/>
          </p:cNvSpPr>
          <p:nvPr/>
        </p:nvSpPr>
        <p:spPr bwMode="auto">
          <a:xfrm>
            <a:off x="468313" y="3267075"/>
            <a:ext cx="8207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defRPr/>
            </a:pPr>
            <a:endParaRPr lang="zh-CN" altLang="zh-CN" sz="2400" b="1">
              <a:latin typeface="华文仿宋" pitchFamily="2" charset="-122"/>
              <a:ea typeface="华文仿宋" pitchFamily="2" charset="-122"/>
            </a:endParaRPr>
          </a:p>
        </p:txBody>
      </p:sp>
      <p:sp>
        <p:nvSpPr>
          <p:cNvPr id="229381" name="Rectangle 5"/>
          <p:cNvSpPr>
            <a:spLocks noChangeArrowheads="1"/>
          </p:cNvSpPr>
          <p:nvPr/>
        </p:nvSpPr>
        <p:spPr bwMode="auto">
          <a:xfrm>
            <a:off x="468313" y="1327150"/>
            <a:ext cx="8496300" cy="4978400"/>
          </a:xfrm>
          <a:prstGeom prst="rect">
            <a:avLst/>
          </a:prstGeom>
          <a:noFill/>
          <a:ln w="9525" algn="ctr">
            <a:solidFill>
              <a:srgbClr val="FFFF00"/>
            </a:solidFill>
            <a:miter lim="800000"/>
            <a:headEnd/>
            <a:tailEnd/>
          </a:ln>
          <a:effectLst/>
          <a:extLst/>
        </p:spPr>
        <p:txBody>
          <a:bodyPr anchor="ctr">
            <a:spAutoFit/>
          </a:bodyPr>
          <a:lstStyle/>
          <a:p>
            <a:pPr indent="266700">
              <a:defRPr/>
            </a:pPr>
            <a:r>
              <a:rPr lang="en-US" altLang="zh-CN" sz="2000" b="1" dirty="0">
                <a:latin typeface="华文仿宋" pitchFamily="2" charset="-122"/>
                <a:ea typeface="华文仿宋" pitchFamily="2" charset="-122"/>
              </a:rPr>
              <a:t>1 </a:t>
            </a:r>
            <a:r>
              <a:rPr lang="zh-CN" altLang="en-US" sz="2000" b="1" dirty="0">
                <a:latin typeface="华文仿宋" pitchFamily="2" charset="-122"/>
                <a:ea typeface="华文仿宋" pitchFamily="2" charset="-122"/>
              </a:rPr>
              <a:t>概述</a:t>
            </a:r>
          </a:p>
          <a:p>
            <a:pPr indent="266700">
              <a:defRPr/>
            </a:pPr>
            <a:r>
              <a:rPr lang="zh-CN" altLang="en-US" sz="2000" b="1" dirty="0">
                <a:latin typeface="华文仿宋" pitchFamily="2" charset="-122"/>
                <a:ea typeface="华文仿宋" pitchFamily="2" charset="-122"/>
              </a:rPr>
              <a:t>       介绍软件系统的名称、代号、功能、性能和配套关系以及合同中规定的可靠性定性、定量要求。</a:t>
            </a:r>
          </a:p>
          <a:p>
            <a:pPr indent="266700">
              <a:defRPr/>
            </a:pPr>
            <a:r>
              <a:rPr lang="en-US" altLang="zh-CN" sz="2000" b="1" dirty="0">
                <a:latin typeface="华文仿宋" pitchFamily="2" charset="-122"/>
                <a:ea typeface="华文仿宋" pitchFamily="2" charset="-122"/>
              </a:rPr>
              <a:t>2 </a:t>
            </a:r>
            <a:r>
              <a:rPr lang="zh-CN" altLang="en-US" sz="2000" b="1" dirty="0">
                <a:latin typeface="华文仿宋" pitchFamily="2" charset="-122"/>
                <a:ea typeface="华文仿宋" pitchFamily="2" charset="-122"/>
              </a:rPr>
              <a:t>目的</a:t>
            </a:r>
          </a:p>
          <a:p>
            <a:pPr indent="266700">
              <a:defRPr/>
            </a:pPr>
            <a:r>
              <a:rPr lang="zh-CN" altLang="en-US" sz="2000" b="1" dirty="0">
                <a:latin typeface="华文仿宋" pitchFamily="2" charset="-122"/>
                <a:ea typeface="华文仿宋" pitchFamily="2" charset="-122"/>
              </a:rPr>
              <a:t>       说明编制可靠性设计准则的目的。</a:t>
            </a:r>
          </a:p>
          <a:p>
            <a:pPr indent="266700">
              <a:defRPr/>
            </a:pPr>
            <a:r>
              <a:rPr lang="en-US" altLang="zh-CN" sz="2000" b="1" dirty="0">
                <a:latin typeface="华文仿宋" pitchFamily="2" charset="-122"/>
                <a:ea typeface="华文仿宋" pitchFamily="2" charset="-122"/>
              </a:rPr>
              <a:t>3 </a:t>
            </a:r>
            <a:r>
              <a:rPr lang="zh-CN" altLang="en-US" sz="2000" b="1" dirty="0">
                <a:latin typeface="华文仿宋" pitchFamily="2" charset="-122"/>
                <a:ea typeface="华文仿宋" pitchFamily="2" charset="-122"/>
              </a:rPr>
              <a:t>适用范围</a:t>
            </a:r>
          </a:p>
          <a:p>
            <a:pPr indent="266700">
              <a:defRPr/>
            </a:pPr>
            <a:r>
              <a:rPr lang="zh-CN" altLang="en-US" sz="2000" b="1" dirty="0">
                <a:latin typeface="华文仿宋" pitchFamily="2" charset="-122"/>
                <a:ea typeface="华文仿宋" pitchFamily="2" charset="-122"/>
              </a:rPr>
              <a:t>       说明可靠性设计准则的适用范围。</a:t>
            </a:r>
          </a:p>
          <a:p>
            <a:pPr indent="266700">
              <a:defRPr/>
            </a:pPr>
            <a:r>
              <a:rPr lang="en-US" altLang="zh-CN" sz="2000" b="1" dirty="0">
                <a:latin typeface="华文仿宋" pitchFamily="2" charset="-122"/>
                <a:ea typeface="华文仿宋" pitchFamily="2" charset="-122"/>
              </a:rPr>
              <a:t>4 </a:t>
            </a:r>
            <a:r>
              <a:rPr lang="zh-CN" altLang="en-US" sz="2000" b="1" dirty="0">
                <a:latin typeface="华文仿宋" pitchFamily="2" charset="-122"/>
                <a:ea typeface="华文仿宋" pitchFamily="2" charset="-122"/>
              </a:rPr>
              <a:t>依据</a:t>
            </a:r>
          </a:p>
          <a:p>
            <a:pPr indent="266700">
              <a:defRPr/>
            </a:pPr>
            <a:r>
              <a:rPr lang="zh-CN" altLang="en-US" sz="2000" b="1" dirty="0">
                <a:latin typeface="华文仿宋" pitchFamily="2" charset="-122"/>
                <a:ea typeface="华文仿宋" pitchFamily="2" charset="-122"/>
              </a:rPr>
              <a:t>        说明编制可靠性设计准则的主要依据（如合同、标准、规范、技术规格书、技术协议等）。</a:t>
            </a:r>
          </a:p>
          <a:p>
            <a:pPr indent="266700">
              <a:defRPr/>
            </a:pPr>
            <a:r>
              <a:rPr lang="en-US" altLang="zh-CN" sz="2000" b="1" dirty="0">
                <a:latin typeface="华文仿宋" pitchFamily="2" charset="-122"/>
                <a:ea typeface="华文仿宋" pitchFamily="2" charset="-122"/>
              </a:rPr>
              <a:t>5 </a:t>
            </a:r>
            <a:r>
              <a:rPr lang="zh-CN" altLang="en-US" sz="2000" b="1" dirty="0">
                <a:latin typeface="华文仿宋" pitchFamily="2" charset="-122"/>
                <a:ea typeface="华文仿宋" pitchFamily="2" charset="-122"/>
              </a:rPr>
              <a:t>可靠性设计准则</a:t>
            </a:r>
          </a:p>
          <a:p>
            <a:pPr indent="266700">
              <a:defRPr/>
            </a:pPr>
            <a:r>
              <a:rPr lang="zh-CN" altLang="en-US" sz="2000" b="1" dirty="0">
                <a:latin typeface="华文仿宋" pitchFamily="2" charset="-122"/>
                <a:ea typeface="华文仿宋" pitchFamily="2" charset="-122"/>
              </a:rPr>
              <a:t>        将可靠性设计准则以条款的形式输出。</a:t>
            </a:r>
          </a:p>
          <a:p>
            <a:pPr indent="266700">
              <a:defRPr/>
            </a:pPr>
            <a:r>
              <a:rPr lang="en-US" altLang="zh-CN" sz="2000" b="1" dirty="0">
                <a:latin typeface="华文仿宋" pitchFamily="2" charset="-122"/>
                <a:ea typeface="华文仿宋" pitchFamily="2" charset="-122"/>
              </a:rPr>
              <a:t>6 </a:t>
            </a:r>
            <a:r>
              <a:rPr lang="zh-CN" altLang="en-US" sz="2000" b="1" dirty="0">
                <a:latin typeface="华文仿宋" pitchFamily="2" charset="-122"/>
                <a:ea typeface="华文仿宋" pitchFamily="2" charset="-122"/>
              </a:rPr>
              <a:t>说明</a:t>
            </a:r>
          </a:p>
          <a:p>
            <a:pPr indent="266700">
              <a:defRPr/>
            </a:pPr>
            <a:r>
              <a:rPr lang="zh-CN" altLang="en-US" sz="2000" b="1" dirty="0">
                <a:latin typeface="华文仿宋" pitchFamily="2" charset="-122"/>
                <a:ea typeface="华文仿宋" pitchFamily="2" charset="-122"/>
              </a:rPr>
              <a:t>        对可靠性设计准则使用的一些具体方法、使用时机等进行描述和说明，尤其要对某些准则的使用可能对某些设计产生不良影响做出警告性说明或详细规定。</a:t>
            </a:r>
          </a:p>
        </p:txBody>
      </p:sp>
    </p:spTree>
    <p:extLst>
      <p:ext uri="{BB962C8B-B14F-4D97-AF65-F5344CB8AC3E}">
        <p14:creationId xmlns:p14="http://schemas.microsoft.com/office/powerpoint/2010/main" val="119827732"/>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3"/>
          <p:cNvSpPr txBox="1">
            <a:spLocks noChangeArrowheads="1"/>
          </p:cNvSpPr>
          <p:nvPr/>
        </p:nvSpPr>
        <p:spPr bwMode="auto">
          <a:xfrm>
            <a:off x="179388" y="4841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避错设计：可靠性设计准则之示例</a:t>
            </a:r>
          </a:p>
        </p:txBody>
      </p:sp>
      <p:sp>
        <p:nvSpPr>
          <p:cNvPr id="219139" name="Rectangle 4"/>
          <p:cNvSpPr>
            <a:spLocks noChangeArrowheads="1"/>
          </p:cNvSpPr>
          <p:nvPr/>
        </p:nvSpPr>
        <p:spPr bwMode="auto">
          <a:xfrm>
            <a:off x="539750" y="1693863"/>
            <a:ext cx="8207375"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人</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机界面设计</a:t>
            </a:r>
          </a:p>
          <a:p>
            <a:pPr indent="266700"/>
            <a:endParaRPr lang="zh-CN" altLang="en-US" sz="2400" b="1" dirty="0">
              <a:latin typeface="华文仿宋" pitchFamily="2" charset="-122"/>
              <a:ea typeface="华文仿宋" pitchFamily="2" charset="-122"/>
            </a:endParaRPr>
          </a:p>
          <a:p>
            <a:pPr indent="266700"/>
            <a:r>
              <a:rPr lang="zh-CN" altLang="en-US" sz="2400" b="1" dirty="0">
                <a:latin typeface="华文仿宋" pitchFamily="2" charset="-122"/>
                <a:ea typeface="华文仿宋" pitchFamily="2" charset="-122"/>
              </a:rPr>
              <a:t>    人 </a:t>
            </a:r>
            <a:r>
              <a:rPr lang="en-US" altLang="zh-CN" sz="2400" b="1" dirty="0">
                <a:latin typeface="华文仿宋" pitchFamily="2" charset="-122"/>
                <a:ea typeface="华文仿宋" pitchFamily="2" charset="-122"/>
              </a:rPr>
              <a:t>/ </a:t>
            </a:r>
            <a:r>
              <a:rPr lang="zh-CN" altLang="en-US" sz="2400" b="1" dirty="0">
                <a:latin typeface="华文仿宋" pitchFamily="2" charset="-122"/>
                <a:ea typeface="华文仿宋" pitchFamily="2" charset="-122"/>
              </a:rPr>
              <a:t>机界面便于操作人员用单一行为处理当前事务，退出潜在不安全状态时，系统能恢复到安全状态。启用安全关键功能时，必须由两个或两个以上人员操作，并有完善的误触发保护机制，以免造成无意激活。</a:t>
            </a:r>
          </a:p>
          <a:p>
            <a:pPr indent="266700"/>
            <a:r>
              <a:rPr lang="zh-CN" altLang="en-US" sz="2400" b="1" dirty="0">
                <a:latin typeface="华文仿宋" pitchFamily="2" charset="-122"/>
                <a:ea typeface="华文仿宋" pitchFamily="2" charset="-122"/>
              </a:rPr>
              <a:t>    向操作员提供的显示信息、图标、图像、指示灯及其它人</a:t>
            </a:r>
            <a:r>
              <a:rPr lang="en-US" altLang="zh-CN" sz="2400" b="1" dirty="0">
                <a:latin typeface="华文仿宋" pitchFamily="2" charset="-122"/>
                <a:ea typeface="华文仿宋" pitchFamily="2" charset="-122"/>
              </a:rPr>
              <a:t>/</a:t>
            </a:r>
            <a:r>
              <a:rPr lang="zh-CN" altLang="en-US" sz="2400" b="1" dirty="0">
                <a:latin typeface="华文仿宋" pitchFamily="2" charset="-122"/>
                <a:ea typeface="华文仿宋" pitchFamily="2" charset="-122"/>
              </a:rPr>
              <a:t>机交互方式必须清晰、简明且意义单一。</a:t>
            </a:r>
          </a:p>
        </p:txBody>
      </p:sp>
    </p:spTree>
    <p:extLst>
      <p:ext uri="{BB962C8B-B14F-4D97-AF65-F5344CB8AC3E}">
        <p14:creationId xmlns:p14="http://schemas.microsoft.com/office/powerpoint/2010/main" val="2038513982"/>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 Box 3"/>
          <p:cNvSpPr txBox="1">
            <a:spLocks noChangeArrowheads="1"/>
          </p:cNvSpPr>
          <p:nvPr/>
        </p:nvSpPr>
        <p:spPr bwMode="auto">
          <a:xfrm>
            <a:off x="179388" y="55562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避错设计：可靠性设计准则之示例</a:t>
            </a:r>
          </a:p>
        </p:txBody>
      </p:sp>
      <p:sp>
        <p:nvSpPr>
          <p:cNvPr id="220163" name="Rectangle 4"/>
          <p:cNvSpPr>
            <a:spLocks noChangeArrowheads="1"/>
          </p:cNvSpPr>
          <p:nvPr/>
        </p:nvSpPr>
        <p:spPr bwMode="auto">
          <a:xfrm>
            <a:off x="755650" y="2044700"/>
            <a:ext cx="7920038" cy="201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程序注释要求</a:t>
            </a:r>
          </a:p>
          <a:p>
            <a:pPr indent="266700"/>
            <a:endParaRPr lang="zh-CN" altLang="en-US" sz="2400" b="1" dirty="0">
              <a:latin typeface="华文仿宋" pitchFamily="2" charset="-122"/>
              <a:ea typeface="华文仿宋" pitchFamily="2" charset="-122"/>
            </a:endParaRPr>
          </a:p>
          <a:p>
            <a:pPr indent="266700"/>
            <a:r>
              <a:rPr lang="zh-CN" altLang="en-US" sz="2400" b="1" dirty="0">
                <a:latin typeface="华文仿宋" pitchFamily="2" charset="-122"/>
                <a:ea typeface="华文仿宋" pitchFamily="2" charset="-122"/>
              </a:rPr>
              <a:t>    为提高可读性，在源程序中必须有足够详细的注释。注释应为功能性的，而非指令的逐句说明。</a:t>
            </a:r>
            <a:endParaRPr lang="en-US" altLang="zh-CN" sz="2400" b="1" dirty="0">
              <a:latin typeface="华文仿宋" pitchFamily="2" charset="-122"/>
              <a:ea typeface="华文仿宋" pitchFamily="2" charset="-122"/>
            </a:endParaRPr>
          </a:p>
          <a:p>
            <a:pPr indent="266700">
              <a:spcBef>
                <a:spcPts val="600"/>
              </a:spcBef>
            </a:pPr>
            <a:r>
              <a:rPr lang="zh-CN" altLang="en-US" sz="2400" b="1" dirty="0">
                <a:latin typeface="华文仿宋" pitchFamily="2" charset="-122"/>
                <a:ea typeface="华文仿宋" pitchFamily="2" charset="-122"/>
              </a:rPr>
              <a:t>注释的行数不得少于源程序总行数的</a:t>
            </a:r>
            <a:r>
              <a:rPr lang="en-US" altLang="zh-CN" sz="2400" b="1" dirty="0">
                <a:latin typeface="华文仿宋" pitchFamily="2" charset="-122"/>
                <a:ea typeface="华文仿宋" pitchFamily="2" charset="-122"/>
              </a:rPr>
              <a:t>30%</a:t>
            </a:r>
            <a:r>
              <a:rPr lang="zh-CN" altLang="en-US" sz="2400" b="1" dirty="0">
                <a:latin typeface="华文仿宋" pitchFamily="2" charset="-122"/>
                <a:ea typeface="华文仿宋" pitchFamily="2" charset="-122"/>
              </a:rPr>
              <a:t>。</a:t>
            </a:r>
          </a:p>
        </p:txBody>
      </p:sp>
    </p:spTree>
    <p:extLst>
      <p:ext uri="{BB962C8B-B14F-4D97-AF65-F5344CB8AC3E}">
        <p14:creationId xmlns:p14="http://schemas.microsoft.com/office/powerpoint/2010/main" val="3337398605"/>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Text Box 3"/>
          <p:cNvSpPr txBox="1">
            <a:spLocks noChangeArrowheads="1"/>
          </p:cNvSpPr>
          <p:nvPr/>
        </p:nvSpPr>
        <p:spPr bwMode="auto">
          <a:xfrm>
            <a:off x="179388" y="2667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避错设计：可靠性设计准则之示例</a:t>
            </a:r>
          </a:p>
        </p:txBody>
      </p:sp>
      <p:sp>
        <p:nvSpPr>
          <p:cNvPr id="221187" name="Rectangle 4"/>
          <p:cNvSpPr>
            <a:spLocks noChangeArrowheads="1"/>
          </p:cNvSpPr>
          <p:nvPr/>
        </p:nvSpPr>
        <p:spPr bwMode="auto">
          <a:xfrm>
            <a:off x="179388" y="1009650"/>
            <a:ext cx="8785225" cy="550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模块头注释要求与方法</a:t>
            </a:r>
          </a:p>
          <a:p>
            <a:pPr indent="266700"/>
            <a:endParaRPr lang="zh-CN" altLang="en-US" sz="2400" b="1" dirty="0">
              <a:latin typeface="华文仿宋" pitchFamily="2" charset="-122"/>
              <a:ea typeface="华文仿宋" pitchFamily="2" charset="-122"/>
            </a:endParaRP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a:t>
            </a:r>
            <a:r>
              <a:rPr lang="zh-CN" altLang="en-US" sz="2000" b="1" dirty="0">
                <a:latin typeface="华文仿宋" pitchFamily="2" charset="-122"/>
                <a:ea typeface="华文仿宋" pitchFamily="2" charset="-122"/>
              </a:rPr>
              <a:t> 模块名注释：标识模块的名称、版本号、入口点、作者姓名、单位及开发时间，如有修改，还应标识修改者的姓名、修改时间等；</a:t>
            </a:r>
          </a:p>
          <a:p>
            <a:pPr indent="266700"/>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2</a:t>
            </a:r>
            <a:r>
              <a:rPr lang="zh-CN" altLang="en-US" sz="2000" b="1" dirty="0">
                <a:latin typeface="华文仿宋" pitchFamily="2" charset="-122"/>
                <a:ea typeface="华文仿宋" pitchFamily="2" charset="-122"/>
              </a:rPr>
              <a:t>、模块功能注释：说明模块的用途和功能；</a:t>
            </a:r>
          </a:p>
          <a:p>
            <a:pPr indent="266700"/>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3</a:t>
            </a:r>
            <a:r>
              <a:rPr lang="zh-CN" altLang="en-US" sz="2000" b="1" dirty="0">
                <a:latin typeface="华文仿宋" pitchFamily="2" charset="-122"/>
                <a:ea typeface="华文仿宋" pitchFamily="2" charset="-122"/>
              </a:rPr>
              <a:t>、输入</a:t>
            </a:r>
            <a:r>
              <a:rPr lang="en-US" altLang="zh-CN" sz="2000" b="1" dirty="0">
                <a:latin typeface="华文仿宋" pitchFamily="2" charset="-122"/>
                <a:ea typeface="华文仿宋" pitchFamily="2" charset="-122"/>
              </a:rPr>
              <a:t>/</a:t>
            </a:r>
            <a:r>
              <a:rPr lang="zh-CN" altLang="en-US" sz="2000" b="1" dirty="0">
                <a:latin typeface="华文仿宋" pitchFamily="2" charset="-122"/>
                <a:ea typeface="华文仿宋" pitchFamily="2" charset="-122"/>
              </a:rPr>
              <a:t>输出注释：说明模块所使用的输入</a:t>
            </a:r>
            <a:r>
              <a:rPr lang="en-US" altLang="zh-CN" sz="2000" b="1" dirty="0">
                <a:latin typeface="华文仿宋" pitchFamily="2" charset="-122"/>
                <a:ea typeface="华文仿宋" pitchFamily="2" charset="-122"/>
              </a:rPr>
              <a:t>/</a:t>
            </a:r>
            <a:r>
              <a:rPr lang="zh-CN" altLang="en-US" sz="2000" b="1" dirty="0">
                <a:latin typeface="华文仿宋" pitchFamily="2" charset="-122"/>
                <a:ea typeface="华文仿宋" pitchFamily="2" charset="-122"/>
              </a:rPr>
              <a:t>输出文件名，指出每个文件是向模块输入，还是从模块输出，或两者兼而有之；</a:t>
            </a:r>
          </a:p>
          <a:p>
            <a:pPr indent="266700"/>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4</a:t>
            </a:r>
            <a:r>
              <a:rPr lang="zh-CN" altLang="en-US" sz="2000" b="1" dirty="0">
                <a:latin typeface="华文仿宋" pitchFamily="2" charset="-122"/>
                <a:ea typeface="华文仿宋" pitchFamily="2" charset="-122"/>
              </a:rPr>
              <a:t>、参数注释：说明模块所需全部参数的名称、数据类型、大小、物理单位及用途，模块中使用的全局变量的名称、数据类型、 大小、 物理单位及其使用方式以及模块的返回值；</a:t>
            </a:r>
          </a:p>
          <a:p>
            <a:pPr indent="266700"/>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5</a:t>
            </a:r>
            <a:r>
              <a:rPr lang="zh-CN" altLang="en-US" sz="2000" b="1" dirty="0">
                <a:latin typeface="华文仿宋" pitchFamily="2" charset="-122"/>
                <a:ea typeface="华文仿宋" pitchFamily="2" charset="-122"/>
              </a:rPr>
              <a:t>、调用注释：列出模块中调用模块名和调用该模块的全部模块名；</a:t>
            </a:r>
          </a:p>
          <a:p>
            <a:pPr indent="266700"/>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6</a:t>
            </a:r>
            <a:r>
              <a:rPr lang="zh-CN" altLang="en-US" sz="2000" b="1" dirty="0">
                <a:latin typeface="华文仿宋" pitchFamily="2" charset="-122"/>
                <a:ea typeface="华文仿宋" pitchFamily="2" charset="-122"/>
              </a:rPr>
              <a:t>、限制注释：列出限制模块运行特性的全部特殊因素；</a:t>
            </a:r>
          </a:p>
          <a:p>
            <a:pPr indent="266700"/>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7</a:t>
            </a:r>
            <a:r>
              <a:rPr lang="zh-CN" altLang="en-US" sz="2000" b="1" dirty="0">
                <a:latin typeface="华文仿宋" pitchFamily="2" charset="-122"/>
                <a:ea typeface="华文仿宋" pitchFamily="2" charset="-122"/>
              </a:rPr>
              <a:t>、异常结束注释：列出所有异常返回条件及动作；</a:t>
            </a:r>
          </a:p>
          <a:p>
            <a:pPr indent="266700"/>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8</a:t>
            </a:r>
            <a:r>
              <a:rPr lang="zh-CN" altLang="en-US" sz="2000" b="1" dirty="0">
                <a:latin typeface="华文仿宋" pitchFamily="2" charset="-122"/>
                <a:ea typeface="华文仿宋" pitchFamily="2" charset="-122"/>
              </a:rPr>
              <a:t>、方法注释：说明该模块为实现其功能所使用的方法；</a:t>
            </a:r>
          </a:p>
          <a:p>
            <a:pPr indent="266700"/>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9</a:t>
            </a:r>
            <a:r>
              <a:rPr lang="zh-CN" altLang="en-US" sz="2000" b="1" dirty="0">
                <a:latin typeface="华文仿宋" pitchFamily="2" charset="-122"/>
                <a:ea typeface="华文仿宋" pitchFamily="2" charset="-122"/>
              </a:rPr>
              <a:t>、外部环境及资源注释：说明该模块所依赖的外部运行环境及所用资源如操作系统、编译程序、中央处理机单元、内存、寄存器、堆栈等；</a:t>
            </a:r>
          </a:p>
          <a:p>
            <a:pPr indent="266700"/>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10</a:t>
            </a:r>
            <a:r>
              <a:rPr lang="zh-CN" altLang="en-US" sz="2000" b="1" dirty="0">
                <a:latin typeface="华文仿宋" pitchFamily="2" charset="-122"/>
                <a:ea typeface="华文仿宋" pitchFamily="2" charset="-122"/>
              </a:rPr>
              <a:t>、安全性注释：说明本模块采取的安全性措施和方法等。</a:t>
            </a:r>
          </a:p>
        </p:txBody>
      </p:sp>
    </p:spTree>
    <p:extLst>
      <p:ext uri="{BB962C8B-B14F-4D97-AF65-F5344CB8AC3E}">
        <p14:creationId xmlns:p14="http://schemas.microsoft.com/office/powerpoint/2010/main" val="39662387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Text Box 3"/>
          <p:cNvSpPr txBox="1">
            <a:spLocks noChangeArrowheads="1"/>
          </p:cNvSpPr>
          <p:nvPr/>
        </p:nvSpPr>
        <p:spPr bwMode="auto">
          <a:xfrm>
            <a:off x="179388" y="55562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避错设计：可靠性设计准则之示例</a:t>
            </a:r>
          </a:p>
        </p:txBody>
      </p:sp>
      <p:sp>
        <p:nvSpPr>
          <p:cNvPr id="222211" name="Rectangle 4"/>
          <p:cNvSpPr>
            <a:spLocks noChangeArrowheads="1"/>
          </p:cNvSpPr>
          <p:nvPr/>
        </p:nvSpPr>
        <p:spPr bwMode="auto">
          <a:xfrm>
            <a:off x="323850" y="1685925"/>
            <a:ext cx="8424863" cy="415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模块内注释要求与方法</a:t>
            </a:r>
          </a:p>
          <a:p>
            <a:pPr indent="266700"/>
            <a:endParaRPr lang="zh-CN" altLang="en-US" sz="2400" b="1" dirty="0">
              <a:latin typeface="华文仿宋" pitchFamily="2" charset="-122"/>
              <a:ea typeface="华文仿宋" pitchFamily="2" charset="-122"/>
            </a:endParaRPr>
          </a:p>
          <a:p>
            <a:pPr indent="266700"/>
            <a:r>
              <a:rPr lang="zh-CN" altLang="en-US" sz="2400" b="1" dirty="0">
                <a:latin typeface="华文仿宋" pitchFamily="2" charset="-122"/>
                <a:ea typeface="华文仿宋" pitchFamily="2" charset="-122"/>
              </a:rPr>
              <a:t>    在软件模块中，应对根据条件改变数据值或执行顺序的语句即分支转移语句、输入 </a:t>
            </a:r>
            <a:r>
              <a:rPr lang="en-US" altLang="zh-CN" sz="2400" b="1" dirty="0">
                <a:latin typeface="华文仿宋" pitchFamily="2" charset="-122"/>
                <a:ea typeface="华文仿宋" pitchFamily="2" charset="-122"/>
              </a:rPr>
              <a:t>/ </a:t>
            </a:r>
            <a:r>
              <a:rPr lang="zh-CN" altLang="en-US" sz="2400" b="1" dirty="0">
                <a:latin typeface="华文仿宋" pitchFamily="2" charset="-122"/>
                <a:ea typeface="华文仿宋" pitchFamily="2" charset="-122"/>
              </a:rPr>
              <a:t>输出语句、循环语句、调用语句以及控制语句等进行注释。对这些语句的注释不得扰乱模块的清晰性。</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、分支转移语句：指出执行动作的目的；</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、输入</a:t>
            </a:r>
            <a:r>
              <a:rPr lang="en-US" altLang="zh-CN" sz="2400" b="1" dirty="0">
                <a:latin typeface="华文仿宋" pitchFamily="2" charset="-122"/>
                <a:ea typeface="华文仿宋" pitchFamily="2" charset="-122"/>
              </a:rPr>
              <a:t>/</a:t>
            </a:r>
            <a:r>
              <a:rPr lang="zh-CN" altLang="en-US" sz="2400" b="1" dirty="0">
                <a:latin typeface="华文仿宋" pitchFamily="2" charset="-122"/>
                <a:ea typeface="华文仿宋" pitchFamily="2" charset="-122"/>
              </a:rPr>
              <a:t>输出语句：指出所处理的文件或记录的性质；</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、循环语句：说明所执行动作的目的及出口条件；</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4</a:t>
            </a:r>
            <a:r>
              <a:rPr lang="zh-CN" altLang="en-US" sz="2400" b="1" dirty="0">
                <a:latin typeface="华文仿宋" pitchFamily="2" charset="-122"/>
                <a:ea typeface="华文仿宋" pitchFamily="2" charset="-122"/>
              </a:rPr>
              <a:t>、调用语句：说明调用的目的及被调用模块的功能；</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5</a:t>
            </a:r>
            <a:r>
              <a:rPr lang="zh-CN" altLang="en-US" sz="2400" b="1" dirty="0">
                <a:latin typeface="华文仿宋" pitchFamily="2" charset="-122"/>
                <a:ea typeface="华文仿宋" pitchFamily="2" charset="-122"/>
              </a:rPr>
              <a:t>、控制语句：说明控制的目的及内容。</a:t>
            </a:r>
          </a:p>
        </p:txBody>
      </p:sp>
    </p:spTree>
    <p:extLst>
      <p:ext uri="{BB962C8B-B14F-4D97-AF65-F5344CB8AC3E}">
        <p14:creationId xmlns:p14="http://schemas.microsoft.com/office/powerpoint/2010/main" val="859674340"/>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ext Box 3"/>
          <p:cNvSpPr txBox="1">
            <a:spLocks noChangeArrowheads="1"/>
          </p:cNvSpPr>
          <p:nvPr/>
        </p:nvSpPr>
        <p:spPr bwMode="auto">
          <a:xfrm>
            <a:off x="179388" y="411163"/>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避错设计：可靠性设计准则之示例</a:t>
            </a:r>
          </a:p>
        </p:txBody>
      </p:sp>
      <p:sp>
        <p:nvSpPr>
          <p:cNvPr id="223235" name="Rectangle 4"/>
          <p:cNvSpPr>
            <a:spLocks noChangeArrowheads="1"/>
          </p:cNvSpPr>
          <p:nvPr/>
        </p:nvSpPr>
        <p:spPr bwMode="auto">
          <a:xfrm>
            <a:off x="107950" y="1647998"/>
            <a:ext cx="9072563" cy="4231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spcBef>
                <a:spcPts val="600"/>
              </a:spcBef>
              <a:spcAft>
                <a:spcPts val="600"/>
              </a:spcAft>
            </a:pPr>
            <a:r>
              <a:rPr lang="zh-CN" altLang="en-US" sz="2400" dirty="0">
                <a:solidFill>
                  <a:srgbClr val="FF0000"/>
                </a:solidFill>
                <a:latin typeface="微软雅黑" panose="020B0503020204020204" pitchFamily="34" charset="-122"/>
                <a:ea typeface="微软雅黑" panose="020B0503020204020204" pitchFamily="34" charset="-122"/>
              </a:rPr>
              <a:t>通用类设计</a:t>
            </a:r>
            <a:r>
              <a:rPr lang="zh-CN" altLang="en-US" sz="2400" dirty="0" smtClean="0">
                <a:solidFill>
                  <a:srgbClr val="FF0000"/>
                </a:solidFill>
                <a:latin typeface="微软雅黑" panose="020B0503020204020204" pitchFamily="34" charset="-122"/>
                <a:ea typeface="微软雅黑" panose="020B0503020204020204" pitchFamily="34" charset="-122"/>
              </a:rPr>
              <a:t>风格</a:t>
            </a:r>
            <a:endParaRPr lang="zh-CN" altLang="en-US" sz="2400" b="1" dirty="0">
              <a:latin typeface="华文仿宋" pitchFamily="2" charset="-122"/>
              <a:ea typeface="华文仿宋" pitchFamily="2" charset="-122"/>
            </a:endParaRP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、程序编写清楚，不要过分灵巧；</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、不应为了“效率”而牺牲清晰；</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、简明而直接地说明用意；</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4</a:t>
            </a:r>
            <a:r>
              <a:rPr lang="zh-CN" altLang="en-US" sz="2400" b="1" dirty="0">
                <a:latin typeface="华文仿宋" pitchFamily="2" charset="-122"/>
                <a:ea typeface="华文仿宋" pitchFamily="2" charset="-122"/>
              </a:rPr>
              <a:t>、尽量使用库函数；</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5</a:t>
            </a:r>
            <a:r>
              <a:rPr lang="zh-CN" altLang="en-US" sz="2400" b="1" dirty="0">
                <a:latin typeface="华文仿宋" pitchFamily="2" charset="-122"/>
                <a:ea typeface="华文仿宋" pitchFamily="2" charset="-122"/>
              </a:rPr>
              <a:t>、避免使用临时变量；</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6</a:t>
            </a:r>
            <a:r>
              <a:rPr lang="zh-CN" altLang="en-US" sz="2400" b="1" dirty="0">
                <a:latin typeface="华文仿宋" pitchFamily="2" charset="-122"/>
                <a:ea typeface="华文仿宋" pitchFamily="2" charset="-122"/>
              </a:rPr>
              <a:t>、把繁琐的工作交给计算机去做；</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7</a:t>
            </a:r>
            <a:r>
              <a:rPr lang="zh-CN" altLang="en-US" sz="2400" b="1" dirty="0">
                <a:latin typeface="华文仿宋" pitchFamily="2" charset="-122"/>
                <a:ea typeface="华文仿宋" pitchFamily="2" charset="-122"/>
              </a:rPr>
              <a:t>、使用语言中的良好特征，避免使用不良特征；</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8</a:t>
            </a:r>
            <a:r>
              <a:rPr lang="zh-CN" altLang="en-US" sz="2400" b="1" dirty="0">
                <a:latin typeface="华文仿宋" pitchFamily="2" charset="-122"/>
                <a:ea typeface="华文仿宋" pitchFamily="2" charset="-122"/>
              </a:rPr>
              <a:t>、先用易于理解的伪码语言编写，然后翻译成规定的语言；</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9</a:t>
            </a:r>
            <a:r>
              <a:rPr lang="zh-CN" altLang="en-US" sz="2400" b="1" dirty="0">
                <a:latin typeface="华文仿宋" pitchFamily="2" charset="-122"/>
                <a:ea typeface="华文仿宋" pitchFamily="2" charset="-122"/>
              </a:rPr>
              <a:t>、选用能使程序更简单的数据结构；</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10</a:t>
            </a:r>
            <a:r>
              <a:rPr lang="zh-CN" altLang="en-US" sz="2400" b="1" dirty="0">
                <a:latin typeface="华文仿宋" pitchFamily="2" charset="-122"/>
                <a:ea typeface="华文仿宋" pitchFamily="2" charset="-122"/>
              </a:rPr>
              <a:t>、不提倡修补程序，应当重新编程；</a:t>
            </a:r>
          </a:p>
        </p:txBody>
      </p:sp>
    </p:spTree>
    <p:extLst>
      <p:ext uri="{BB962C8B-B14F-4D97-AF65-F5344CB8AC3E}">
        <p14:creationId xmlns:p14="http://schemas.microsoft.com/office/powerpoint/2010/main" val="1032236632"/>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Text Box 3"/>
          <p:cNvSpPr txBox="1">
            <a:spLocks noChangeArrowheads="1"/>
          </p:cNvSpPr>
          <p:nvPr/>
        </p:nvSpPr>
        <p:spPr bwMode="auto">
          <a:xfrm>
            <a:off x="179388" y="33972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避错设计：可靠性设计准则之示例</a:t>
            </a:r>
          </a:p>
        </p:txBody>
      </p:sp>
      <p:sp>
        <p:nvSpPr>
          <p:cNvPr id="224259" name="Rectangle 4"/>
          <p:cNvSpPr>
            <a:spLocks noChangeArrowheads="1"/>
          </p:cNvSpPr>
          <p:nvPr/>
        </p:nvSpPr>
        <p:spPr bwMode="auto">
          <a:xfrm>
            <a:off x="611188" y="1094001"/>
            <a:ext cx="8208962" cy="53399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Bef>
                <a:spcPts val="600"/>
              </a:spcBef>
              <a:spcAft>
                <a:spcPts val="600"/>
              </a:spcAft>
            </a:pPr>
            <a:r>
              <a:rPr lang="zh-CN" altLang="en-US" sz="2400" dirty="0">
                <a:solidFill>
                  <a:srgbClr val="FF0000"/>
                </a:solidFill>
                <a:latin typeface="微软雅黑" panose="020B0503020204020204" pitchFamily="34" charset="-122"/>
                <a:ea typeface="微软雅黑" panose="020B0503020204020204" pitchFamily="34" charset="-122"/>
              </a:rPr>
              <a:t>通用类设计风格</a:t>
            </a:r>
            <a:r>
              <a:rPr lang="zh-CN" altLang="en-US" sz="2400" b="1" dirty="0">
                <a:latin typeface="华文仿宋" pitchFamily="2" charset="-122"/>
                <a:ea typeface="华文仿宋" pitchFamily="2" charset="-122"/>
              </a:rPr>
              <a:t>（续</a:t>
            </a:r>
            <a:r>
              <a:rPr lang="zh-CN" altLang="en-US" sz="2400" b="1" dirty="0" smtClean="0">
                <a:latin typeface="华文仿宋" pitchFamily="2" charset="-122"/>
                <a:ea typeface="华文仿宋" pitchFamily="2" charset="-122"/>
              </a:rPr>
              <a:t>）</a:t>
            </a:r>
            <a:endParaRPr lang="zh-CN" altLang="en-US" sz="2400" b="1" dirty="0">
              <a:latin typeface="华文仿宋" pitchFamily="2" charset="-122"/>
              <a:ea typeface="华文仿宋" pitchFamily="2" charset="-122"/>
            </a:endParaRP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11</a:t>
            </a:r>
            <a:r>
              <a:rPr lang="zh-CN" altLang="en-US" sz="2400" b="1" dirty="0">
                <a:latin typeface="华文仿宋" pitchFamily="2" charset="-122"/>
                <a:ea typeface="华文仿宋" pitchFamily="2" charset="-122"/>
              </a:rPr>
              <a:t>、将大程序分成小模块去编写和测试；</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12</a:t>
            </a:r>
            <a:r>
              <a:rPr lang="zh-CN" altLang="en-US" sz="2400" b="1" dirty="0">
                <a:latin typeface="华文仿宋" pitchFamily="2" charset="-122"/>
                <a:ea typeface="华文仿宋" pitchFamily="2" charset="-122"/>
              </a:rPr>
              <a:t>、对递归定义的数据结构使用递归过程；</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13</a:t>
            </a:r>
            <a:r>
              <a:rPr lang="zh-CN" altLang="en-US" sz="2400" b="1" dirty="0">
                <a:latin typeface="华文仿宋" pitchFamily="2" charset="-122"/>
                <a:ea typeface="华文仿宋" pitchFamily="2" charset="-122"/>
              </a:rPr>
              <a:t>、确保所有变量在使用前被初始化；</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14</a:t>
            </a:r>
            <a:r>
              <a:rPr lang="zh-CN" altLang="en-US" sz="2400" b="1" dirty="0">
                <a:latin typeface="华文仿宋" pitchFamily="2" charset="-122"/>
                <a:ea typeface="华文仿宋" pitchFamily="2" charset="-122"/>
              </a:rPr>
              <a:t>、不要查出一个错误就终止检查；</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15</a:t>
            </a:r>
            <a:r>
              <a:rPr lang="zh-CN" altLang="en-US" sz="2400" b="1" dirty="0">
                <a:latin typeface="华文仿宋" pitchFamily="2" charset="-122"/>
                <a:ea typeface="华文仿宋" pitchFamily="2" charset="-122"/>
              </a:rPr>
              <a:t>、使用支持软件调试的编译程序；</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16</a:t>
            </a:r>
            <a:r>
              <a:rPr lang="zh-CN" altLang="en-US" sz="2400" b="1" dirty="0">
                <a:latin typeface="华文仿宋" pitchFamily="2" charset="-122"/>
                <a:ea typeface="华文仿宋" pitchFamily="2" charset="-122"/>
              </a:rPr>
              <a:t>、避免因一个错误而造成中断；</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17</a:t>
            </a:r>
            <a:r>
              <a:rPr lang="zh-CN" altLang="en-US" sz="2400" b="1" dirty="0">
                <a:latin typeface="华文仿宋" pitchFamily="2" charset="-122"/>
                <a:ea typeface="华文仿宋" pitchFamily="2" charset="-122"/>
              </a:rPr>
              <a:t>、不单纯追求代码的优美；</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18</a:t>
            </a:r>
            <a:r>
              <a:rPr lang="zh-CN" altLang="en-US" sz="2400" b="1" dirty="0">
                <a:latin typeface="华文仿宋" pitchFamily="2" charset="-122"/>
                <a:ea typeface="华文仿宋" pitchFamily="2" charset="-122"/>
              </a:rPr>
              <a:t>、在边界上检查程序；</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19</a:t>
            </a:r>
            <a:r>
              <a:rPr lang="zh-CN" altLang="en-US" sz="2400" b="1" dirty="0">
                <a:latin typeface="华文仿宋" pitchFamily="2" charset="-122"/>
                <a:ea typeface="华文仿宋" pitchFamily="2" charset="-122"/>
              </a:rPr>
              <a:t>、进行防错设计；</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20</a:t>
            </a:r>
            <a:r>
              <a:rPr lang="zh-CN" altLang="en-US" sz="2400" b="1" dirty="0">
                <a:latin typeface="华文仿宋" pitchFamily="2" charset="-122"/>
                <a:ea typeface="华文仿宋" pitchFamily="2" charset="-122"/>
              </a:rPr>
              <a:t>、应牢记</a:t>
            </a:r>
            <a:r>
              <a:rPr lang="en-US" altLang="zh-CN" sz="2400" b="1" dirty="0">
                <a:latin typeface="华文仿宋" pitchFamily="2" charset="-122"/>
                <a:ea typeface="华文仿宋" pitchFamily="2" charset="-122"/>
              </a:rPr>
              <a:t>10.0</a:t>
            </a:r>
            <a:r>
              <a:rPr lang="zh-CN" altLang="en-US" sz="2400" b="1" dirty="0">
                <a:latin typeface="华文仿宋" pitchFamily="2" charset="-122"/>
                <a:ea typeface="华文仿宋" pitchFamily="2" charset="-122"/>
              </a:rPr>
              <a:t>乘</a:t>
            </a:r>
            <a:r>
              <a:rPr lang="en-US" altLang="zh-CN" sz="2400" b="1" dirty="0">
                <a:latin typeface="华文仿宋" pitchFamily="2" charset="-122"/>
                <a:ea typeface="华文仿宋" pitchFamily="2" charset="-122"/>
              </a:rPr>
              <a:t>0.1</a:t>
            </a:r>
            <a:r>
              <a:rPr lang="zh-CN" altLang="en-US" sz="2400" b="1" dirty="0">
                <a:latin typeface="华文仿宋" pitchFamily="2" charset="-122"/>
                <a:ea typeface="华文仿宋" pitchFamily="2" charset="-122"/>
              </a:rPr>
              <a:t>很少等于</a:t>
            </a:r>
            <a:r>
              <a:rPr lang="en-US" altLang="zh-CN" sz="2400" b="1" dirty="0">
                <a:latin typeface="华文仿宋" pitchFamily="2" charset="-122"/>
                <a:ea typeface="华文仿宋" pitchFamily="2" charset="-122"/>
              </a:rPr>
              <a:t>1.0</a:t>
            </a:r>
            <a:r>
              <a:rPr lang="zh-CN" altLang="en-US" sz="2400" b="1" dirty="0">
                <a:latin typeface="华文仿宋" pitchFamily="2" charset="-122"/>
                <a:ea typeface="华文仿宋" pitchFamily="2" charset="-122"/>
              </a:rPr>
              <a:t>这类事实，应避免进行浮点数相等的比较；</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21</a:t>
            </a:r>
            <a:r>
              <a:rPr lang="zh-CN" altLang="en-US" sz="2400" b="1" dirty="0">
                <a:latin typeface="华文仿宋" pitchFamily="2" charset="-122"/>
                <a:ea typeface="华文仿宋" pitchFamily="2" charset="-122"/>
              </a:rPr>
              <a:t>、先保证正确、简单、清晰，再提高速度；</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22</a:t>
            </a:r>
            <a:r>
              <a:rPr lang="zh-CN" altLang="en-US" sz="2400" b="1" dirty="0">
                <a:latin typeface="华文仿宋" pitchFamily="2" charset="-122"/>
                <a:ea typeface="华文仿宋" pitchFamily="2" charset="-122"/>
              </a:rPr>
              <a:t>、保证特殊情况特殊处理。 </a:t>
            </a:r>
          </a:p>
        </p:txBody>
      </p:sp>
    </p:spTree>
    <p:extLst>
      <p:ext uri="{BB962C8B-B14F-4D97-AF65-F5344CB8AC3E}">
        <p14:creationId xmlns:p14="http://schemas.microsoft.com/office/powerpoint/2010/main" val="3492934149"/>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3"/>
          <p:cNvSpPr txBox="1">
            <a:spLocks noChangeArrowheads="1"/>
          </p:cNvSpPr>
          <p:nvPr/>
        </p:nvSpPr>
        <p:spPr bwMode="auto">
          <a:xfrm>
            <a:off x="179388" y="4841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避错设计：可靠性设计准则之示例</a:t>
            </a:r>
          </a:p>
        </p:txBody>
      </p:sp>
      <p:sp>
        <p:nvSpPr>
          <p:cNvPr id="225283" name="Rectangle 4"/>
          <p:cNvSpPr>
            <a:spLocks noChangeArrowheads="1"/>
          </p:cNvSpPr>
          <p:nvPr/>
        </p:nvSpPr>
        <p:spPr bwMode="auto">
          <a:xfrm>
            <a:off x="611188" y="1832664"/>
            <a:ext cx="8208962" cy="38625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spcBef>
                <a:spcPts val="600"/>
              </a:spcBef>
              <a:spcAft>
                <a:spcPts val="600"/>
              </a:spcAft>
            </a:pPr>
            <a:r>
              <a:rPr lang="zh-CN" altLang="en-US" sz="2400" dirty="0">
                <a:solidFill>
                  <a:srgbClr val="FF0000"/>
                </a:solidFill>
                <a:latin typeface="微软雅黑" panose="020B0503020204020204" pitchFamily="34" charset="-122"/>
                <a:ea typeface="微软雅黑" panose="020B0503020204020204" pitchFamily="34" charset="-122"/>
              </a:rPr>
              <a:t>结构类设计</a:t>
            </a:r>
            <a:r>
              <a:rPr lang="zh-CN" altLang="en-US" sz="2400" dirty="0" smtClean="0">
                <a:solidFill>
                  <a:srgbClr val="FF0000"/>
                </a:solidFill>
                <a:latin typeface="微软雅黑" panose="020B0503020204020204" pitchFamily="34" charset="-122"/>
                <a:ea typeface="微软雅黑" panose="020B0503020204020204" pitchFamily="34" charset="-122"/>
              </a:rPr>
              <a:t>风格</a:t>
            </a:r>
            <a:endParaRPr lang="zh-CN" altLang="en-US" sz="2400" b="1" dirty="0">
              <a:latin typeface="华文仿宋" pitchFamily="2" charset="-122"/>
              <a:ea typeface="华文仿宋" pitchFamily="2" charset="-122"/>
            </a:endParaRP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、采取调用一个公共函数的方式去代替重复的表示；</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、使用括号以避免二义性；</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、避免不必要的分支；</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4</a:t>
            </a:r>
            <a:r>
              <a:rPr lang="zh-CN" altLang="en-US" sz="2400" b="1" dirty="0">
                <a:latin typeface="华文仿宋" pitchFamily="2" charset="-122"/>
                <a:ea typeface="华文仿宋" pitchFamily="2" charset="-122"/>
              </a:rPr>
              <a:t>、不要使用条件分支代替一个逻辑表达式；</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5</a:t>
            </a:r>
            <a:r>
              <a:rPr lang="zh-CN" altLang="en-US" sz="2400" b="1" dirty="0">
                <a:latin typeface="华文仿宋" pitchFamily="2" charset="-122"/>
                <a:ea typeface="华文仿宋" pitchFamily="2" charset="-122"/>
              </a:rPr>
              <a:t>、若逻辑表达式难以理解</a:t>
            </a:r>
            <a:r>
              <a:rPr lang="en-US" altLang="zh-CN" sz="2400" b="1" dirty="0">
                <a:latin typeface="华文仿宋" pitchFamily="2" charset="-122"/>
                <a:ea typeface="华文仿宋" pitchFamily="2" charset="-122"/>
              </a:rPr>
              <a:t>,</a:t>
            </a:r>
            <a:r>
              <a:rPr lang="zh-CN" altLang="en-US" sz="2400" b="1" dirty="0">
                <a:latin typeface="华文仿宋" pitchFamily="2" charset="-122"/>
                <a:ea typeface="华文仿宋" pitchFamily="2" charset="-122"/>
              </a:rPr>
              <a:t>则修改它直到易于理解为止；</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6</a:t>
            </a:r>
            <a:r>
              <a:rPr lang="zh-CN" altLang="en-US" sz="2400" b="1" dirty="0">
                <a:latin typeface="华文仿宋" pitchFamily="2" charset="-122"/>
                <a:ea typeface="华文仿宋" pitchFamily="2" charset="-122"/>
              </a:rPr>
              <a:t>、使程序自顶向下读；</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7</a:t>
            </a:r>
            <a:r>
              <a:rPr lang="zh-CN" altLang="en-US" sz="2400" b="1" dirty="0">
                <a:latin typeface="华文仿宋" pitchFamily="2" charset="-122"/>
                <a:ea typeface="华文仿宋" pitchFamily="2" charset="-122"/>
              </a:rPr>
              <a:t>、用</a:t>
            </a:r>
            <a:r>
              <a:rPr lang="en-US" altLang="zh-CN" sz="2400" b="1" dirty="0">
                <a:latin typeface="华文仿宋" pitchFamily="2" charset="-122"/>
                <a:ea typeface="华文仿宋" pitchFamily="2" charset="-122"/>
              </a:rPr>
              <a:t>IF…ELSE IF…ELSE…</a:t>
            </a:r>
            <a:r>
              <a:rPr lang="zh-CN" altLang="en-US" sz="2400" b="1" dirty="0">
                <a:latin typeface="华文仿宋" pitchFamily="2" charset="-122"/>
                <a:ea typeface="华文仿宋" pitchFamily="2" charset="-122"/>
              </a:rPr>
              <a:t>来实现参数分支；</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8</a:t>
            </a:r>
            <a:r>
              <a:rPr lang="zh-CN" altLang="en-US" sz="2400" b="1" dirty="0">
                <a:latin typeface="华文仿宋" pitchFamily="2" charset="-122"/>
                <a:ea typeface="华文仿宋" pitchFamily="2" charset="-122"/>
              </a:rPr>
              <a:t>、尽量使用</a:t>
            </a:r>
            <a:r>
              <a:rPr lang="en-US" altLang="zh-CN" sz="2400" b="1" dirty="0">
                <a:latin typeface="华文仿宋" pitchFamily="2" charset="-122"/>
                <a:ea typeface="华文仿宋" pitchFamily="2" charset="-122"/>
              </a:rPr>
              <a:t>SWITCH…CASE</a:t>
            </a:r>
            <a:r>
              <a:rPr lang="zh-CN" altLang="en-US" sz="2400" b="1" dirty="0">
                <a:latin typeface="华文仿宋" pitchFamily="2" charset="-122"/>
                <a:ea typeface="华文仿宋" pitchFamily="2" charset="-122"/>
              </a:rPr>
              <a:t>语句；</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9</a:t>
            </a:r>
            <a:r>
              <a:rPr lang="zh-CN" altLang="en-US" sz="2400" b="1" dirty="0">
                <a:latin typeface="华文仿宋" pitchFamily="2" charset="-122"/>
                <a:ea typeface="华文仿宋" pitchFamily="2" charset="-122"/>
              </a:rPr>
              <a:t>、避免使用</a:t>
            </a:r>
            <a:r>
              <a:rPr lang="en-US" altLang="zh-CN" sz="2400" b="1" dirty="0">
                <a:latin typeface="华文仿宋" pitchFamily="2" charset="-122"/>
                <a:ea typeface="华文仿宋" pitchFamily="2" charset="-122"/>
              </a:rPr>
              <a:t>THEN…IF</a:t>
            </a:r>
            <a:r>
              <a:rPr lang="zh-CN" altLang="en-US" sz="2400" b="1" dirty="0">
                <a:latin typeface="华文仿宋" pitchFamily="2" charset="-122"/>
                <a:ea typeface="华文仿宋" pitchFamily="2" charset="-122"/>
              </a:rPr>
              <a:t>和空</a:t>
            </a:r>
            <a:r>
              <a:rPr lang="en-US" altLang="zh-CN" sz="2400" b="1" dirty="0">
                <a:latin typeface="华文仿宋" pitchFamily="2" charset="-122"/>
                <a:ea typeface="华文仿宋" pitchFamily="2" charset="-122"/>
              </a:rPr>
              <a:t>ELSE</a:t>
            </a:r>
            <a:r>
              <a:rPr lang="zh-CN" altLang="en-US" sz="2400" b="1" dirty="0">
                <a:latin typeface="华文仿宋" pitchFamily="2" charset="-122"/>
                <a:ea typeface="华文仿宋" pitchFamily="2" charset="-122"/>
              </a:rPr>
              <a:t>；</a:t>
            </a:r>
          </a:p>
        </p:txBody>
      </p:sp>
    </p:spTree>
    <p:extLst>
      <p:ext uri="{BB962C8B-B14F-4D97-AF65-F5344CB8AC3E}">
        <p14:creationId xmlns:p14="http://schemas.microsoft.com/office/powerpoint/2010/main" val="3251310052"/>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3"/>
          <p:cNvSpPr txBox="1">
            <a:spLocks noChangeArrowheads="1"/>
          </p:cNvSpPr>
          <p:nvPr/>
        </p:nvSpPr>
        <p:spPr bwMode="auto">
          <a:xfrm>
            <a:off x="179388" y="4841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避错设计：可靠性设计准则之示例</a:t>
            </a:r>
          </a:p>
        </p:txBody>
      </p:sp>
      <p:sp>
        <p:nvSpPr>
          <p:cNvPr id="226307" name="Rectangle 4"/>
          <p:cNvSpPr>
            <a:spLocks noChangeArrowheads="1"/>
          </p:cNvSpPr>
          <p:nvPr/>
        </p:nvSpPr>
        <p:spPr bwMode="auto">
          <a:xfrm>
            <a:off x="611188" y="1685925"/>
            <a:ext cx="8208962" cy="415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r>
              <a:rPr lang="zh-CN" altLang="en-US" sz="2400" dirty="0">
                <a:solidFill>
                  <a:srgbClr val="FF0000"/>
                </a:solidFill>
                <a:latin typeface="微软雅黑" panose="020B0503020204020204" pitchFamily="34" charset="-122"/>
                <a:ea typeface="微软雅黑" panose="020B0503020204020204" pitchFamily="34" charset="-122"/>
              </a:rPr>
              <a:t>结构类设计风格</a:t>
            </a:r>
            <a:r>
              <a:rPr lang="zh-CN" altLang="en-US" sz="2400" b="1" dirty="0">
                <a:latin typeface="华文仿宋" pitchFamily="2" charset="-122"/>
                <a:ea typeface="华文仿宋" pitchFamily="2" charset="-122"/>
              </a:rPr>
              <a:t>（续）</a:t>
            </a:r>
          </a:p>
          <a:p>
            <a:pPr indent="266700"/>
            <a:endParaRPr lang="zh-CN" altLang="en-US" sz="2400" b="1" dirty="0">
              <a:latin typeface="华文仿宋" pitchFamily="2" charset="-122"/>
              <a:ea typeface="华文仿宋" pitchFamily="2" charset="-122"/>
            </a:endParaRP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10</a:t>
            </a:r>
            <a:r>
              <a:rPr lang="zh-CN" altLang="en-US" sz="2400" b="1" dirty="0">
                <a:latin typeface="华文仿宋" pitchFamily="2" charset="-122"/>
                <a:ea typeface="华文仿宋" pitchFamily="2" charset="-122"/>
              </a:rPr>
              <a:t>、用</a:t>
            </a:r>
            <a:r>
              <a:rPr lang="en-US" altLang="zh-CN" sz="2400" b="1" dirty="0">
                <a:latin typeface="华文仿宋" pitchFamily="2" charset="-122"/>
                <a:ea typeface="华文仿宋" pitchFamily="2" charset="-122"/>
              </a:rPr>
              <a:t>IF…ELSE</a:t>
            </a:r>
            <a:r>
              <a:rPr lang="zh-CN" altLang="en-US" sz="2400" b="1" dirty="0">
                <a:latin typeface="华文仿宋" pitchFamily="2" charset="-122"/>
                <a:ea typeface="华文仿宋" pitchFamily="2" charset="-122"/>
              </a:rPr>
              <a:t>来强调只执行两个动作中的一个；</a:t>
            </a:r>
            <a:endParaRPr lang="zh-CN" altLang="da-DK" sz="2400" b="1" dirty="0">
              <a:latin typeface="华文仿宋" pitchFamily="2" charset="-122"/>
              <a:ea typeface="华文仿宋" pitchFamily="2" charset="-122"/>
            </a:endParaRPr>
          </a:p>
          <a:p>
            <a:pPr indent="266700"/>
            <a:r>
              <a:rPr lang="zh-CN" altLang="da-DK" sz="2400" b="1" dirty="0">
                <a:latin typeface="华文仿宋" pitchFamily="2" charset="-122"/>
                <a:ea typeface="华文仿宋" pitchFamily="2" charset="-122"/>
              </a:rPr>
              <a:t>      </a:t>
            </a:r>
            <a:r>
              <a:rPr lang="da-DK" altLang="zh-CN" sz="2400" b="1" dirty="0">
                <a:latin typeface="华文仿宋" pitchFamily="2" charset="-122"/>
                <a:ea typeface="华文仿宋" pitchFamily="2" charset="-122"/>
              </a:rPr>
              <a:t>11</a:t>
            </a:r>
            <a:r>
              <a:rPr lang="zh-CN" altLang="da-DK" sz="2400" b="1" dirty="0">
                <a:latin typeface="华文仿宋" pitchFamily="2" charset="-122"/>
                <a:ea typeface="华文仿宋" pitchFamily="2" charset="-122"/>
              </a:rPr>
              <a:t>、避免使用</a:t>
            </a:r>
            <a:r>
              <a:rPr lang="da-DK" altLang="zh-CN" sz="2400" b="1" dirty="0">
                <a:latin typeface="华文仿宋" pitchFamily="2" charset="-122"/>
                <a:ea typeface="华文仿宋" pitchFamily="2" charset="-122"/>
              </a:rPr>
              <a:t>ELSE GOTO</a:t>
            </a:r>
            <a:r>
              <a:rPr lang="zh-CN" altLang="da-DK" sz="2400" b="1" dirty="0">
                <a:latin typeface="华文仿宋" pitchFamily="2" charset="-122"/>
                <a:ea typeface="华文仿宋" pitchFamily="2" charset="-122"/>
              </a:rPr>
              <a:t>和</a:t>
            </a:r>
            <a:r>
              <a:rPr lang="da-DK" altLang="zh-CN" sz="2400" b="1" dirty="0">
                <a:latin typeface="华文仿宋" pitchFamily="2" charset="-122"/>
                <a:ea typeface="华文仿宋" pitchFamily="2" charset="-122"/>
              </a:rPr>
              <a:t>ELSE RETURN</a:t>
            </a:r>
            <a:r>
              <a:rPr lang="zh-CN" altLang="da-DK" sz="2400" b="1" dirty="0">
                <a:latin typeface="华文仿宋" pitchFamily="2" charset="-122"/>
                <a:ea typeface="华文仿宋" pitchFamily="2" charset="-122"/>
              </a:rPr>
              <a:t>；</a:t>
            </a:r>
          </a:p>
          <a:p>
            <a:pPr indent="266700"/>
            <a:r>
              <a:rPr lang="zh-CN" altLang="da-DK" sz="2400" b="1" dirty="0">
                <a:latin typeface="华文仿宋" pitchFamily="2" charset="-122"/>
                <a:ea typeface="华文仿宋" pitchFamily="2" charset="-122"/>
              </a:rPr>
              <a:t>      </a:t>
            </a:r>
            <a:r>
              <a:rPr lang="da-DK" altLang="zh-CN" sz="2400" b="1" dirty="0">
                <a:latin typeface="华文仿宋" pitchFamily="2" charset="-122"/>
                <a:ea typeface="华文仿宋" pitchFamily="2" charset="-122"/>
              </a:rPr>
              <a:t>12</a:t>
            </a:r>
            <a:r>
              <a:rPr lang="zh-CN" altLang="da-DK" sz="2400" b="1" dirty="0">
                <a:latin typeface="华文仿宋" pitchFamily="2" charset="-122"/>
                <a:ea typeface="华文仿宋" pitchFamily="2" charset="-122"/>
              </a:rPr>
              <a:t>、</a:t>
            </a:r>
            <a:r>
              <a:rPr lang="zh-CN" altLang="en-US" sz="2400" b="1" dirty="0">
                <a:latin typeface="华文仿宋" pitchFamily="2" charset="-122"/>
                <a:ea typeface="华文仿宋" pitchFamily="2" charset="-122"/>
              </a:rPr>
              <a:t>使用基本的控制流结构；</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13</a:t>
            </a:r>
            <a:r>
              <a:rPr lang="zh-CN" altLang="en-US" sz="2400" b="1" dirty="0">
                <a:latin typeface="华文仿宋" pitchFamily="2" charset="-122"/>
                <a:ea typeface="华文仿宋" pitchFamily="2" charset="-122"/>
              </a:rPr>
              <a:t>、使与判定相关联的动作尽可能近地紧跟着判定；</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14</a:t>
            </a:r>
            <a:r>
              <a:rPr lang="zh-CN" altLang="en-US" sz="2400" b="1" dirty="0">
                <a:latin typeface="华文仿宋" pitchFamily="2" charset="-122"/>
                <a:ea typeface="华文仿宋" pitchFamily="2" charset="-122"/>
              </a:rPr>
              <a:t>、使用数组以避免重复的控制序列；</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15</a:t>
            </a:r>
            <a:r>
              <a:rPr lang="zh-CN" altLang="en-US" sz="2400" b="1" dirty="0">
                <a:latin typeface="华文仿宋" pitchFamily="2" charset="-122"/>
                <a:ea typeface="华文仿宋" pitchFamily="2" charset="-122"/>
              </a:rPr>
              <a:t>、模块化，使用子程序；</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16</a:t>
            </a:r>
            <a:r>
              <a:rPr lang="zh-CN" altLang="en-US" sz="2400" b="1" dirty="0">
                <a:latin typeface="华文仿宋" pitchFamily="2" charset="-122"/>
                <a:ea typeface="华文仿宋" pitchFamily="2" charset="-122"/>
              </a:rPr>
              <a:t>、使模块间的耦合清晰可见；</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17</a:t>
            </a:r>
            <a:r>
              <a:rPr lang="zh-CN" altLang="en-US" sz="2400" b="1" dirty="0">
                <a:latin typeface="华文仿宋" pitchFamily="2" charset="-122"/>
                <a:ea typeface="华文仿宋" pitchFamily="2" charset="-122"/>
              </a:rPr>
              <a:t>、不要分支出两条等价的支路；</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18</a:t>
            </a:r>
            <a:r>
              <a:rPr lang="zh-CN" altLang="en-US" sz="2400" b="1" dirty="0">
                <a:latin typeface="华文仿宋" pitchFamily="2" charset="-122"/>
                <a:ea typeface="华文仿宋" pitchFamily="2" charset="-122"/>
              </a:rPr>
              <a:t>、避免从循环引出多个出口。</a:t>
            </a:r>
          </a:p>
        </p:txBody>
      </p:sp>
    </p:spTree>
    <p:extLst>
      <p:ext uri="{BB962C8B-B14F-4D97-AF65-F5344CB8AC3E}">
        <p14:creationId xmlns:p14="http://schemas.microsoft.com/office/powerpoint/2010/main" val="2085511774"/>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p:cNvSpPr>
            <a:spLocks noChangeArrowheads="1"/>
          </p:cNvSpPr>
          <p:nvPr/>
        </p:nvSpPr>
        <p:spPr bwMode="auto">
          <a:xfrm>
            <a:off x="611188" y="2239963"/>
            <a:ext cx="8208962"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提高软件健壮性的主要措施</a:t>
            </a:r>
          </a:p>
          <a:p>
            <a:pPr indent="266700"/>
            <a:endParaRPr lang="zh-CN" altLang="en-US" sz="2400" b="1" dirty="0">
              <a:latin typeface="华文仿宋" pitchFamily="2" charset="-122"/>
              <a:ea typeface="华文仿宋" pitchFamily="2" charset="-122"/>
            </a:endParaRP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、检查输入数据的数据类型，在人</a:t>
            </a:r>
            <a:r>
              <a:rPr lang="en-US" altLang="zh-CN" sz="2400" b="1" dirty="0">
                <a:latin typeface="华文仿宋" pitchFamily="2" charset="-122"/>
                <a:ea typeface="华文仿宋" pitchFamily="2" charset="-122"/>
              </a:rPr>
              <a:t>/</a:t>
            </a:r>
            <a:r>
              <a:rPr lang="zh-CN" altLang="en-US" sz="2400" b="1" dirty="0">
                <a:latin typeface="华文仿宋" pitchFamily="2" charset="-122"/>
                <a:ea typeface="华文仿宋" pitchFamily="2" charset="-122"/>
              </a:rPr>
              <a:t>机界面的设计过程中，采用穷举列表，操作提示灯措施，防止错误的操作和操作失误；</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、模块调用时检查参数的合法性，控制事故蔓延；</a:t>
            </a:r>
          </a:p>
          <a:p>
            <a:pPr indent="266700"/>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、进行简化设计，降低模块之间的耦合度，降低软件的复杂性，实现信息隐蔽。</a:t>
            </a:r>
          </a:p>
        </p:txBody>
      </p:sp>
      <p:sp>
        <p:nvSpPr>
          <p:cNvPr id="227331" name="Text Box 4"/>
          <p:cNvSpPr txBox="1">
            <a:spLocks noChangeArrowheads="1"/>
          </p:cNvSpPr>
          <p:nvPr/>
        </p:nvSpPr>
        <p:spPr bwMode="auto">
          <a:xfrm>
            <a:off x="179388" y="4841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避错设计：健壮性设计</a:t>
            </a:r>
          </a:p>
        </p:txBody>
      </p:sp>
    </p:spTree>
    <p:extLst>
      <p:ext uri="{BB962C8B-B14F-4D97-AF65-F5344CB8AC3E}">
        <p14:creationId xmlns:p14="http://schemas.microsoft.com/office/powerpoint/2010/main" val="38406508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85C0799E-6196-4848-8A15-78E82EAFCFE8}" type="slidenum">
              <a:rPr lang="en-US" altLang="zh-CN" smtClean="0"/>
              <a:pPr>
                <a:defRPr/>
              </a:pPr>
              <a:t>33</a:t>
            </a:fld>
            <a:endParaRPr lang="en-US" altLang="zh-CN"/>
          </a:p>
        </p:txBody>
      </p:sp>
      <p:sp>
        <p:nvSpPr>
          <p:cNvPr id="4" name="Rectangle 2"/>
          <p:cNvSpPr txBox="1">
            <a:spLocks noChangeArrowheads="1"/>
          </p:cNvSpPr>
          <p:nvPr/>
        </p:nvSpPr>
        <p:spPr bwMode="auto">
          <a:xfrm>
            <a:off x="0" y="476672"/>
            <a:ext cx="9144000" cy="754063"/>
          </a:xfrm>
          <a:prstGeom prst="rect">
            <a:avLst/>
          </a:prstGeo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zh-CN" altLang="en-US" sz="4000" dirty="0"/>
              <a:t>二、可靠性基础理论</a:t>
            </a:r>
          </a:p>
        </p:txBody>
      </p:sp>
      <p:sp>
        <p:nvSpPr>
          <p:cNvPr id="5" name="Text Box 4"/>
          <p:cNvSpPr txBox="1">
            <a:spLocks noChangeArrowheads="1"/>
          </p:cNvSpPr>
          <p:nvPr/>
        </p:nvSpPr>
        <p:spPr bwMode="auto">
          <a:xfrm>
            <a:off x="1586455" y="1556792"/>
            <a:ext cx="7273925"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ts val="600"/>
              </a:spcBef>
              <a:buFont typeface="Wingdings" pitchFamily="2" charset="2"/>
              <a:buChar char="p"/>
            </a:pPr>
            <a:r>
              <a:rPr lang="zh-CN" altLang="en-US" sz="3200" dirty="0">
                <a:latin typeface="黑体" pitchFamily="49" charset="-122"/>
                <a:ea typeface="黑体" pitchFamily="49" charset="-122"/>
              </a:rPr>
              <a:t> </a:t>
            </a:r>
            <a:r>
              <a:rPr lang="zh-CN" altLang="en-US" sz="3200" dirty="0" smtClean="0">
                <a:latin typeface="黑体" pitchFamily="49" charset="-122"/>
                <a:ea typeface="黑体" pitchFamily="49" charset="-122"/>
              </a:rPr>
              <a:t>可靠性</a:t>
            </a:r>
            <a:r>
              <a:rPr lang="zh-CN" altLang="en-US" sz="3200" dirty="0">
                <a:latin typeface="黑体" pitchFamily="49" charset="-122"/>
                <a:ea typeface="黑体" pitchFamily="49" charset="-122"/>
              </a:rPr>
              <a:t>特征量</a:t>
            </a:r>
          </a:p>
          <a:p>
            <a:pPr eaLnBrk="1" hangingPunct="1">
              <a:spcBef>
                <a:spcPts val="600"/>
              </a:spcBef>
              <a:buFont typeface="Wingdings" pitchFamily="2" charset="2"/>
              <a:buChar char="p"/>
            </a:pPr>
            <a:r>
              <a:rPr lang="zh-CN" altLang="en-US" sz="3200" b="1" dirty="0" smtClean="0">
                <a:effectLst>
                  <a:outerShdw blurRad="38100" dist="38100" dir="2700000" algn="tl">
                    <a:srgbClr val="C0C0C0"/>
                  </a:outerShdw>
                </a:effectLst>
                <a:latin typeface="Times New Roman" pitchFamily="18" charset="0"/>
                <a:ea typeface="楷体_GB2312" pitchFamily="49" charset="-122"/>
                <a:cs typeface="Times New Roman" pitchFamily="18" charset="0"/>
              </a:rPr>
              <a:t>  维修性</a:t>
            </a:r>
            <a:r>
              <a:rPr lang="zh-CN" altLang="en-US" sz="3200" b="1" dirty="0">
                <a:effectLst>
                  <a:outerShdw blurRad="38100" dist="38100" dir="2700000" algn="tl">
                    <a:srgbClr val="C0C0C0"/>
                  </a:outerShdw>
                </a:effectLst>
                <a:latin typeface="Times New Roman" pitchFamily="18" charset="0"/>
                <a:ea typeface="楷体_GB2312" pitchFamily="49" charset="-122"/>
                <a:cs typeface="Times New Roman" pitchFamily="18" charset="0"/>
              </a:rPr>
              <a:t>特征量</a:t>
            </a:r>
            <a:endParaRPr lang="en-US" altLang="zh-CN" sz="3200" dirty="0" smtClean="0">
              <a:latin typeface="黑体" pitchFamily="49" charset="-122"/>
              <a:ea typeface="黑体" pitchFamily="49" charset="-122"/>
            </a:endParaRPr>
          </a:p>
          <a:p>
            <a:pPr eaLnBrk="1" hangingPunct="1">
              <a:spcBef>
                <a:spcPts val="600"/>
              </a:spcBef>
              <a:buFont typeface="Wingdings" pitchFamily="2" charset="2"/>
              <a:buChar char="p"/>
            </a:pPr>
            <a:r>
              <a:rPr lang="zh-CN" altLang="en-US" sz="3200" dirty="0" smtClean="0">
                <a:latin typeface="Times New Roman" pitchFamily="18" charset="0"/>
                <a:ea typeface="黑体" pitchFamily="49" charset="-122"/>
                <a:cs typeface="Times New Roman" pitchFamily="18" charset="0"/>
              </a:rPr>
              <a:t>  可靠性</a:t>
            </a:r>
            <a:r>
              <a:rPr lang="zh-CN" altLang="en-US" sz="3200" dirty="0">
                <a:latin typeface="Times New Roman" pitchFamily="18" charset="0"/>
                <a:ea typeface="黑体" pitchFamily="49" charset="-122"/>
                <a:cs typeface="Times New Roman" pitchFamily="18" charset="0"/>
              </a:rPr>
              <a:t>中常见的概率分布</a:t>
            </a:r>
            <a:endParaRPr lang="en-US" altLang="zh-CN" sz="3200" dirty="0" smtClean="0">
              <a:latin typeface="黑体" pitchFamily="49" charset="-122"/>
              <a:ea typeface="黑体" pitchFamily="49" charset="-122"/>
            </a:endParaRPr>
          </a:p>
          <a:p>
            <a:pPr eaLnBrk="1" hangingPunct="1">
              <a:spcBef>
                <a:spcPts val="600"/>
              </a:spcBef>
              <a:buFont typeface="Wingdings" pitchFamily="2" charset="2"/>
              <a:buChar char="p"/>
            </a:pPr>
            <a:r>
              <a:rPr lang="zh-CN" altLang="en-US" sz="3200" dirty="0">
                <a:latin typeface="Times New Roman" pitchFamily="18" charset="0"/>
                <a:ea typeface="黑体" pitchFamily="49" charset="-122"/>
                <a:cs typeface="Times New Roman" pitchFamily="18" charset="0"/>
              </a:rPr>
              <a:t>  随机变量的数字特征</a:t>
            </a:r>
          </a:p>
        </p:txBody>
      </p:sp>
    </p:spTree>
    <p:extLst>
      <p:ext uri="{BB962C8B-B14F-4D97-AF65-F5344CB8AC3E}">
        <p14:creationId xmlns:p14="http://schemas.microsoft.com/office/powerpoint/2010/main" val="870570883"/>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Text Box 3"/>
          <p:cNvSpPr txBox="1">
            <a:spLocks noChangeArrowheads="1"/>
          </p:cNvSpPr>
          <p:nvPr/>
        </p:nvSpPr>
        <p:spPr bwMode="auto">
          <a:xfrm>
            <a:off x="179388" y="411163"/>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避错设计：健壮性设计</a:t>
            </a:r>
          </a:p>
        </p:txBody>
      </p:sp>
      <p:sp>
        <p:nvSpPr>
          <p:cNvPr id="228355" name="Rectangle 4"/>
          <p:cNvSpPr>
            <a:spLocks noChangeArrowheads="1"/>
          </p:cNvSpPr>
          <p:nvPr/>
        </p:nvSpPr>
        <p:spPr bwMode="auto">
          <a:xfrm>
            <a:off x="323850" y="1265481"/>
            <a:ext cx="8640763"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600"/>
              </a:spcBef>
              <a:spcAft>
                <a:spcPts val="600"/>
              </a:spcAft>
            </a:pPr>
            <a:r>
              <a:rPr lang="zh-CN" altLang="en-US" sz="2400" dirty="0">
                <a:solidFill>
                  <a:srgbClr val="FF0000"/>
                </a:solidFill>
                <a:latin typeface="微软雅黑" panose="020B0503020204020204" pitchFamily="34" charset="-122"/>
                <a:ea typeface="微软雅黑" panose="020B0503020204020204" pitchFamily="34" charset="-122"/>
              </a:rPr>
              <a:t>配合硬件进行处理的若干设计考虑 </a:t>
            </a:r>
            <a:endParaRPr lang="zh-CN" altLang="en-US" sz="2200" b="1" dirty="0">
              <a:latin typeface="华文仿宋" pitchFamily="2" charset="-122"/>
              <a:ea typeface="华文仿宋" pitchFamily="2" charset="-122"/>
            </a:endParaRPr>
          </a:p>
          <a:p>
            <a:pPr indent="257175"/>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1</a:t>
            </a:r>
            <a:r>
              <a:rPr lang="zh-CN" altLang="en-US" sz="2200" b="1" dirty="0">
                <a:latin typeface="华文仿宋" pitchFamily="2" charset="-122"/>
                <a:ea typeface="华文仿宋" pitchFamily="2" charset="-122"/>
              </a:rPr>
              <a:t>、电源失效防护：软件应配合硬件处理电源在加电瞬间可能出现的间歇故障，避免系统潜在的不安全初始状态，电源失效时，提供安全关闭功能，电源电压波动时，确保不产生潜在危险；</a:t>
            </a:r>
          </a:p>
          <a:p>
            <a:pPr indent="257175"/>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2</a:t>
            </a:r>
            <a:r>
              <a:rPr lang="zh-CN" altLang="en-US" sz="2200" b="1" dirty="0">
                <a:latin typeface="华文仿宋" pitchFamily="2" charset="-122"/>
                <a:ea typeface="华文仿宋" pitchFamily="2" charset="-122"/>
              </a:rPr>
              <a:t>、加电检测：软件设计过程中应考虑在系统加电时完成系统级的检测，验证系统是否安全，可能的情况下，软件应对系统进行周期性检测，以监视系统的安全状态；</a:t>
            </a:r>
          </a:p>
          <a:p>
            <a:pPr indent="257175"/>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3</a:t>
            </a:r>
            <a:r>
              <a:rPr lang="zh-CN" altLang="en-US" sz="2200" b="1" dirty="0">
                <a:latin typeface="华文仿宋" pitchFamily="2" charset="-122"/>
                <a:ea typeface="华文仿宋" pitchFamily="2" charset="-122"/>
              </a:rPr>
              <a:t>、抗电磁干扰：对于电磁辐射、电磁脉冲、静电干扰等，硬件设计应按规定要求把这些干扰控制在规定的水平那，软件设计应使当出现这种干扰时，系统仍能安全运行；</a:t>
            </a:r>
          </a:p>
          <a:p>
            <a:pPr indent="257175"/>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4</a:t>
            </a:r>
            <a:r>
              <a:rPr lang="zh-CN" altLang="en-US" sz="2200" b="1" dirty="0">
                <a:latin typeface="华文仿宋" pitchFamily="2" charset="-122"/>
                <a:ea typeface="华文仿宋" pitchFamily="2" charset="-122"/>
              </a:rPr>
              <a:t>、抗系统不稳定：当外来因素导致系统不稳定且不宜继续执行指令时，软件应采取措施，待系统稳定之后再执行指令，如对具有强功率输出的指令，如果强功率动作对系统的稳定性造成影响，则应在强功率输出指令执行后，等待至系统稳定，再继续执行后续指令；</a:t>
            </a:r>
          </a:p>
        </p:txBody>
      </p:sp>
    </p:spTree>
    <p:extLst>
      <p:ext uri="{BB962C8B-B14F-4D97-AF65-F5344CB8AC3E}">
        <p14:creationId xmlns:p14="http://schemas.microsoft.com/office/powerpoint/2010/main" val="1335269032"/>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3"/>
          <p:cNvSpPr>
            <a:spLocks noChangeArrowheads="1"/>
          </p:cNvSpPr>
          <p:nvPr/>
        </p:nvSpPr>
        <p:spPr bwMode="auto">
          <a:xfrm>
            <a:off x="323850" y="1363663"/>
            <a:ext cx="8640763" cy="514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配合硬件进行处理的若干设计考虑 </a:t>
            </a:r>
            <a:r>
              <a:rPr lang="zh-CN" altLang="en-US" sz="2400" b="1" dirty="0">
                <a:latin typeface="华文仿宋" pitchFamily="2" charset="-122"/>
                <a:ea typeface="华文仿宋" pitchFamily="2" charset="-122"/>
              </a:rPr>
              <a:t>（续）</a:t>
            </a:r>
          </a:p>
          <a:p>
            <a:endParaRPr lang="zh-CN" altLang="en-US" sz="2400" b="1" dirty="0">
              <a:latin typeface="华文仿宋" pitchFamily="2" charset="-122"/>
              <a:ea typeface="华文仿宋" pitchFamily="2" charset="-122"/>
            </a:endParaRPr>
          </a:p>
          <a:p>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5</a:t>
            </a:r>
            <a:r>
              <a:rPr lang="zh-CN" altLang="en-US" sz="2000" b="1" dirty="0">
                <a:latin typeface="华文仿宋" pitchFamily="2" charset="-122"/>
                <a:ea typeface="华文仿宋" pitchFamily="2" charset="-122"/>
              </a:rPr>
              <a:t>、接口故障处理：充分估计各种可能的接口故障，采取预防措施，如软件应能识别合法与非法外部中断，对于非法外部中断，应能自动切换到安全状态，反馈回路中的传感器有可能发生故障，这些故障模式可能导致反馈异常，因此，必须防止软件将异常信息当作正常信息处理而造成反馈系统失控，同样，对于输入</a:t>
            </a:r>
            <a:r>
              <a:rPr lang="en-US" altLang="zh-CN" sz="2000" b="1" dirty="0">
                <a:latin typeface="华文仿宋" pitchFamily="2" charset="-122"/>
                <a:ea typeface="华文仿宋" pitchFamily="2" charset="-122"/>
              </a:rPr>
              <a:t>/</a:t>
            </a:r>
            <a:r>
              <a:rPr lang="zh-CN" altLang="en-US" sz="2000" b="1" dirty="0">
                <a:latin typeface="华文仿宋" pitchFamily="2" charset="-122"/>
                <a:ea typeface="华文仿宋" pitchFamily="2" charset="-122"/>
              </a:rPr>
              <a:t>输出信息，在进行加工处理之前，应检验其合理性；</a:t>
            </a:r>
          </a:p>
          <a:p>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6</a:t>
            </a:r>
            <a:r>
              <a:rPr lang="zh-CN" altLang="en-US" sz="2000" b="1" dirty="0">
                <a:latin typeface="华文仿宋" pitchFamily="2" charset="-122"/>
                <a:ea typeface="华文仿宋" pitchFamily="2" charset="-122"/>
              </a:rPr>
              <a:t>、错误操作的处理：软件应能判断操作人员的输入和操作是否正确合理，当发生不正确或不合理的输入和操作时，拒绝该操作的执行，提示操作人员注意错误的输入或操作，指出错误的类型和纠正措施，对于合法的输入或操作，软件应提供操作正确的判据，并向操作人员提供视听反馈，使其知道系统己接受操作并正在进行处理；</a:t>
            </a:r>
          </a:p>
          <a:p>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7</a:t>
            </a:r>
            <a:r>
              <a:rPr lang="zh-CN" altLang="en-US" sz="2000" b="1" dirty="0">
                <a:latin typeface="华文仿宋" pitchFamily="2" charset="-122"/>
                <a:ea typeface="华文仿宋" pitchFamily="2" charset="-122"/>
              </a:rPr>
              <a:t>、程序超时或死循环故障处理：为确保系统具有程序超时或死循环故障处理能力，必须提供监控定时器或类似机制，在涉及硬件状态变化的程序中应考虑状态检测次数或时间，对无时间依据的可用循环等待次数作为依据，超过一定范围即作超时处理。</a:t>
            </a:r>
          </a:p>
        </p:txBody>
      </p:sp>
      <p:sp>
        <p:nvSpPr>
          <p:cNvPr id="229379" name="Text Box 4"/>
          <p:cNvSpPr txBox="1">
            <a:spLocks noChangeArrowheads="1"/>
          </p:cNvSpPr>
          <p:nvPr/>
        </p:nvSpPr>
        <p:spPr bwMode="auto">
          <a:xfrm>
            <a:off x="179388" y="411163"/>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避错设计：健壮性设计</a:t>
            </a:r>
          </a:p>
        </p:txBody>
      </p:sp>
    </p:spTree>
    <p:extLst>
      <p:ext uri="{BB962C8B-B14F-4D97-AF65-F5344CB8AC3E}">
        <p14:creationId xmlns:p14="http://schemas.microsoft.com/office/powerpoint/2010/main" val="3557299671"/>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3"/>
          <p:cNvSpPr>
            <a:spLocks noChangeArrowheads="1"/>
          </p:cNvSpPr>
          <p:nvPr/>
        </p:nvSpPr>
        <p:spPr bwMode="auto">
          <a:xfrm>
            <a:off x="468313" y="1187450"/>
            <a:ext cx="8424862"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2400" b="1">
              <a:latin typeface="华文仿宋" pitchFamily="2" charset="-122"/>
              <a:ea typeface="华文仿宋" pitchFamily="2" charset="-122"/>
            </a:endParaRPr>
          </a:p>
          <a:p>
            <a:r>
              <a:rPr lang="en-US" altLang="zh-CN" sz="2400" b="1">
                <a:latin typeface="华文仿宋" pitchFamily="2" charset="-122"/>
                <a:ea typeface="华文仿宋" pitchFamily="2" charset="-122"/>
              </a:rPr>
              <a:t>          1</a:t>
            </a:r>
            <a:r>
              <a:rPr lang="zh-CN" altLang="en-US" sz="2400" b="1">
                <a:latin typeface="华文仿宋" pitchFamily="2" charset="-122"/>
                <a:ea typeface="华文仿宋" pitchFamily="2" charset="-122"/>
              </a:rPr>
              <a:t>、提供监控定时器或类似措施，确保处理器或计算机系统具有处理程序超时或死循环的能力；</a:t>
            </a:r>
          </a:p>
          <a:p>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监控定时器采用独立时钟源和独立的硬件实现，若采用可编程定时器实现，统筹设计计数时钟频率和定时参数，力求在外界干扰条件下定时器受到干扰后定时参数的最小值大于系统重新初始化所需要的时间，最大值小于系统允许的最长故障处理时间；</a:t>
            </a:r>
          </a:p>
          <a:p>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、与硬件状态变化有关的程序设计应考虑状态检测的时间或次数，无时间依据的情况下，可采用循环等待次数作为依据，超过一定次数作为超时处理。</a:t>
            </a:r>
          </a:p>
        </p:txBody>
      </p:sp>
      <p:sp>
        <p:nvSpPr>
          <p:cNvPr id="230403" name="Text Box 4"/>
          <p:cNvSpPr txBox="1">
            <a:spLocks noChangeArrowheads="1"/>
          </p:cNvSpPr>
          <p:nvPr/>
        </p:nvSpPr>
        <p:spPr bwMode="auto">
          <a:xfrm>
            <a:off x="179388" y="4841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避错设计：监控定时器设计</a:t>
            </a:r>
          </a:p>
        </p:txBody>
      </p:sp>
    </p:spTree>
    <p:extLst>
      <p:ext uri="{BB962C8B-B14F-4D97-AF65-F5344CB8AC3E}">
        <p14:creationId xmlns:p14="http://schemas.microsoft.com/office/powerpoint/2010/main" val="114373497"/>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Text Box 3"/>
          <p:cNvSpPr txBox="1">
            <a:spLocks noChangeArrowheads="1"/>
          </p:cNvSpPr>
          <p:nvPr/>
        </p:nvSpPr>
        <p:spPr bwMode="auto">
          <a:xfrm>
            <a:off x="179388" y="627063"/>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避错设计：异常保护设计</a:t>
            </a:r>
          </a:p>
        </p:txBody>
      </p:sp>
      <p:sp>
        <p:nvSpPr>
          <p:cNvPr id="231427" name="Rectangle 4"/>
          <p:cNvSpPr>
            <a:spLocks noChangeArrowheads="1"/>
          </p:cNvSpPr>
          <p:nvPr/>
        </p:nvSpPr>
        <p:spPr bwMode="auto">
          <a:xfrm>
            <a:off x="684213" y="1717675"/>
            <a:ext cx="806450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zh-CN" sz="2400" b="1">
              <a:latin typeface="华文仿宋" pitchFamily="2" charset="-122"/>
              <a:ea typeface="华文仿宋" pitchFamily="2" charset="-122"/>
            </a:endParaRPr>
          </a:p>
          <a:p>
            <a:endParaRPr lang="en-US" altLang="zh-CN" sz="2400" b="1">
              <a:latin typeface="华文仿宋" pitchFamily="2" charset="-122"/>
              <a:ea typeface="华文仿宋" pitchFamily="2" charset="-122"/>
            </a:endParaRPr>
          </a:p>
          <a:p>
            <a:pPr algn="just"/>
            <a:r>
              <a:rPr lang="en-US" altLang="zh-CN" sz="2400" b="1">
                <a:ea typeface="华文仿宋" pitchFamily="2" charset="-122"/>
              </a:rPr>
              <a:t>        </a:t>
            </a:r>
            <a:r>
              <a:rPr lang="zh-CN" altLang="en-US" sz="2400" b="1">
                <a:ea typeface="华文仿宋" pitchFamily="2" charset="-122"/>
              </a:rPr>
              <a:t>分析软件运行过程中各种可能的异常情况，设计相应的保护措施。特别当重用现有软件成份时，必须仔细分析原有的异常保护措施对于现有的软件需求是否足够且完全适用。异常处理措施必须使系统转入安全状态，并保持计算机处于运行状态。</a:t>
            </a:r>
          </a:p>
        </p:txBody>
      </p:sp>
    </p:spTree>
    <p:extLst>
      <p:ext uri="{BB962C8B-B14F-4D97-AF65-F5344CB8AC3E}">
        <p14:creationId xmlns:p14="http://schemas.microsoft.com/office/powerpoint/2010/main" val="3626016450"/>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3"/>
          <p:cNvSpPr txBox="1">
            <a:spLocks noChangeArrowheads="1"/>
          </p:cNvSpPr>
          <p:nvPr/>
        </p:nvSpPr>
        <p:spPr bwMode="auto">
          <a:xfrm>
            <a:off x="179388" y="627063"/>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避错设计：简化设计</a:t>
            </a:r>
          </a:p>
        </p:txBody>
      </p:sp>
      <p:sp>
        <p:nvSpPr>
          <p:cNvPr id="232451" name="Rectangle 4"/>
          <p:cNvSpPr>
            <a:spLocks noChangeArrowheads="1"/>
          </p:cNvSpPr>
          <p:nvPr/>
        </p:nvSpPr>
        <p:spPr bwMode="auto">
          <a:xfrm>
            <a:off x="684213" y="1717675"/>
            <a:ext cx="80645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latin typeface="华文仿宋" pitchFamily="2" charset="-122"/>
                <a:ea typeface="华文仿宋" pitchFamily="2" charset="-122"/>
              </a:rPr>
              <a:t>        </a:t>
            </a:r>
            <a:r>
              <a:rPr lang="zh-CN" altLang="en-US" sz="2400" b="1">
                <a:latin typeface="华文仿宋" pitchFamily="2" charset="-122"/>
                <a:ea typeface="华文仿宋" pitchFamily="2" charset="-122"/>
              </a:rPr>
              <a:t>简单就是可靠，这是工程上普遍适用的“真理”。软件的简化设计应从模块的独立性、扇入扇出以及单入口单出口等采取措施，同时还应综合考虑模块的复杂度和规模等因素。</a:t>
            </a:r>
          </a:p>
          <a:p>
            <a:r>
              <a:rPr lang="zh-CN" altLang="en-US" sz="2400" b="1">
                <a:latin typeface="华文仿宋" pitchFamily="2" charset="-122"/>
                <a:ea typeface="华文仿宋" pitchFamily="2" charset="-122"/>
              </a:rPr>
              <a:t>        但是，需要注意的是，在硬件的简化设计中，一条通用的准则是：硬件软化设计，即用软件来实现本来由硬件完成的某些功能，简化硬件设计。这在一定程度上无疑是非常有效的，但这绝不是一个万全之策。这一设计准则是建立在“软件比硬件简单”这一荒谬的假设基础之上。实际上，软件的复杂性比硬件更加难以控制，软件的复杂性更容易导致系统的不可靠性。所以说，在系统的简化设计过程中，应对硬件简化还是软件简化进行综合权衡。</a:t>
            </a:r>
          </a:p>
        </p:txBody>
      </p:sp>
    </p:spTree>
    <p:extLst>
      <p:ext uri="{BB962C8B-B14F-4D97-AF65-F5344CB8AC3E}">
        <p14:creationId xmlns:p14="http://schemas.microsoft.com/office/powerpoint/2010/main" val="3451737636"/>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3"/>
          <p:cNvSpPr txBox="1">
            <a:spLocks noChangeArrowheads="1"/>
          </p:cNvSpPr>
          <p:nvPr/>
        </p:nvSpPr>
        <p:spPr bwMode="auto">
          <a:xfrm>
            <a:off x="179388" y="4841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避错设计：简化设计</a:t>
            </a:r>
          </a:p>
        </p:txBody>
      </p:sp>
      <p:sp>
        <p:nvSpPr>
          <p:cNvPr id="233475" name="Rectangle 4"/>
          <p:cNvSpPr>
            <a:spLocks noChangeArrowheads="1"/>
          </p:cNvSpPr>
          <p:nvPr/>
        </p:nvSpPr>
        <p:spPr bwMode="auto">
          <a:xfrm>
            <a:off x="539750" y="1196975"/>
            <a:ext cx="842486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257175">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简化设计的内容和要求： </a:t>
            </a:r>
          </a:p>
          <a:p>
            <a:r>
              <a:rPr lang="zh-CN" altLang="en-US" sz="2000" b="1" dirty="0">
                <a:latin typeface="华文仿宋" pitchFamily="2" charset="-122"/>
                <a:ea typeface="华文仿宋" pitchFamily="2" charset="-122"/>
              </a:rPr>
              <a:t>      </a:t>
            </a:r>
          </a:p>
          <a:p>
            <a:r>
              <a:rPr lang="zh-CN" altLang="en-US" sz="2000" b="1" dirty="0">
                <a:latin typeface="华文仿宋" pitchFamily="2" charset="-122"/>
                <a:ea typeface="华文仿宋" pitchFamily="2" charset="-122"/>
              </a:rPr>
              <a:t>        模块的单入口和单出口要求：除中断情形外，模块应使用单入口和单出口控制结构；</a:t>
            </a:r>
          </a:p>
          <a:p>
            <a:r>
              <a:rPr lang="zh-CN" altLang="en-US" sz="2000" b="1" dirty="0">
                <a:latin typeface="华文仿宋" pitchFamily="2" charset="-122"/>
                <a:ea typeface="华文仿宋" pitchFamily="2" charset="-122"/>
              </a:rPr>
              <a:t>        模块独立性准则：提高模块内聚度、降低耦合度，实现模块独立性，设计时遵循如下准则</a:t>
            </a:r>
            <a:r>
              <a:rPr lang="en-US" altLang="zh-CN" sz="2000" b="1" dirty="0">
                <a:latin typeface="华文仿宋" pitchFamily="2" charset="-122"/>
                <a:ea typeface="华文仿宋" pitchFamily="2" charset="-122"/>
              </a:rPr>
              <a:t>:</a:t>
            </a:r>
          </a:p>
          <a:p>
            <a:r>
              <a:rPr lang="en-US" altLang="zh-CN" sz="2000" b="1" dirty="0">
                <a:latin typeface="华文仿宋" pitchFamily="2" charset="-122"/>
                <a:ea typeface="华文仿宋" pitchFamily="2" charset="-122"/>
              </a:rPr>
              <a:t>        1</a:t>
            </a:r>
            <a:r>
              <a:rPr lang="zh-CN" altLang="en-US" sz="2000" b="1" dirty="0">
                <a:latin typeface="华文仿宋" pitchFamily="2" charset="-122"/>
                <a:ea typeface="华文仿宋" pitchFamily="2" charset="-122"/>
              </a:rPr>
              <a:t>、采用模块调用方式，不直接访问模块内部信息；</a:t>
            </a:r>
          </a:p>
          <a:p>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2</a:t>
            </a:r>
            <a:r>
              <a:rPr lang="zh-CN" altLang="en-US" sz="2000" b="1" dirty="0">
                <a:latin typeface="华文仿宋" pitchFamily="2" charset="-122"/>
                <a:ea typeface="华文仿宋" pitchFamily="2" charset="-122"/>
              </a:rPr>
              <a:t>、适当限制模块间传递的参数个数；</a:t>
            </a:r>
          </a:p>
          <a:p>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3</a:t>
            </a:r>
            <a:r>
              <a:rPr lang="zh-CN" altLang="en-US" sz="2000" b="1" dirty="0">
                <a:latin typeface="华文仿宋" pitchFamily="2" charset="-122"/>
                <a:ea typeface="华文仿宋" pitchFamily="2" charset="-122"/>
              </a:rPr>
              <a:t>、模块内的变量局部化；</a:t>
            </a:r>
          </a:p>
          <a:p>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4</a:t>
            </a:r>
            <a:r>
              <a:rPr lang="zh-CN" altLang="en-US" sz="2000" b="1" dirty="0">
                <a:latin typeface="华文仿宋" pitchFamily="2" charset="-122"/>
                <a:ea typeface="华文仿宋" pitchFamily="2" charset="-122"/>
              </a:rPr>
              <a:t>、将可能发生变化的部分或需要经常修改的部分尽可能放在少数几个模块中。</a:t>
            </a:r>
          </a:p>
          <a:p>
            <a:r>
              <a:rPr lang="zh-CN" altLang="en-US" sz="2000" b="1" dirty="0">
                <a:latin typeface="华文仿宋" pitchFamily="2" charset="-122"/>
                <a:ea typeface="华文仿宋" pitchFamily="2" charset="-122"/>
              </a:rPr>
              <a:t>        模块的扇入扇出准则：将模块在逻辑上构成分层次的结构，在不同的层次上允许不同的扇入扇出数，模块的实际结构形态应满足如下准则</a:t>
            </a:r>
            <a:r>
              <a:rPr lang="en-US" altLang="zh-CN" sz="2000" b="1" dirty="0">
                <a:latin typeface="华文仿宋" pitchFamily="2" charset="-122"/>
                <a:ea typeface="华文仿宋" pitchFamily="2" charset="-122"/>
              </a:rPr>
              <a:t>:</a:t>
            </a:r>
          </a:p>
          <a:p>
            <a:r>
              <a:rPr lang="en-US" altLang="zh-CN" sz="2000" b="1" dirty="0">
                <a:latin typeface="华文仿宋" pitchFamily="2" charset="-122"/>
                <a:ea typeface="华文仿宋" pitchFamily="2" charset="-122"/>
              </a:rPr>
              <a:t>        1</a:t>
            </a:r>
            <a:r>
              <a:rPr lang="zh-CN" altLang="en-US" sz="2000" b="1" dirty="0">
                <a:latin typeface="华文仿宋" pitchFamily="2" charset="-122"/>
                <a:ea typeface="华文仿宋" pitchFamily="2" charset="-122"/>
              </a:rPr>
              <a:t>、模块的扇出一般应控制在</a:t>
            </a:r>
            <a:r>
              <a:rPr lang="en-US" altLang="zh-CN" sz="2000" b="1" dirty="0">
                <a:latin typeface="华文仿宋" pitchFamily="2" charset="-122"/>
                <a:ea typeface="华文仿宋" pitchFamily="2" charset="-122"/>
              </a:rPr>
              <a:t>7</a:t>
            </a:r>
            <a:r>
              <a:rPr lang="zh-CN" altLang="en-US" sz="2000" b="1" dirty="0">
                <a:latin typeface="华文仿宋" pitchFamily="2" charset="-122"/>
                <a:ea typeface="华文仿宋" pitchFamily="2" charset="-122"/>
              </a:rPr>
              <a:t>以下；</a:t>
            </a:r>
          </a:p>
          <a:p>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2</a:t>
            </a:r>
            <a:r>
              <a:rPr lang="zh-CN" altLang="en-US" sz="2000" b="1" dirty="0">
                <a:latin typeface="华文仿宋" pitchFamily="2" charset="-122"/>
                <a:ea typeface="华文仿宋" pitchFamily="2" charset="-122"/>
              </a:rPr>
              <a:t>、为避免某些程序代码的重复，可适当增加模块的扇入；</a:t>
            </a:r>
          </a:p>
          <a:p>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3</a:t>
            </a:r>
            <a:r>
              <a:rPr lang="zh-CN" altLang="en-US" sz="2000" b="1" dirty="0">
                <a:latin typeface="华文仿宋" pitchFamily="2" charset="-122"/>
                <a:ea typeface="华文仿宋" pitchFamily="2" charset="-122"/>
              </a:rPr>
              <a:t>、应使高层模块有较高的扇出，低层模块有较高的扇入。</a:t>
            </a:r>
          </a:p>
        </p:txBody>
      </p:sp>
    </p:spTree>
    <p:extLst>
      <p:ext uri="{BB962C8B-B14F-4D97-AF65-F5344CB8AC3E}">
        <p14:creationId xmlns:p14="http://schemas.microsoft.com/office/powerpoint/2010/main" val="426196537"/>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3"/>
          <p:cNvSpPr>
            <a:spLocks noChangeArrowheads="1"/>
          </p:cNvSpPr>
          <p:nvPr/>
        </p:nvSpPr>
        <p:spPr bwMode="auto">
          <a:xfrm>
            <a:off x="468313" y="1166813"/>
            <a:ext cx="8280400" cy="55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257175">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简化设计的内容和要求： </a:t>
            </a:r>
          </a:p>
          <a:p>
            <a:endParaRPr lang="zh-CN" altLang="en-US" sz="2400" b="1" dirty="0">
              <a:latin typeface="华文仿宋" pitchFamily="2" charset="-122"/>
              <a:ea typeface="华文仿宋" pitchFamily="2" charset="-122"/>
            </a:endParaRPr>
          </a:p>
          <a:p>
            <a:r>
              <a:rPr lang="zh-CN" altLang="en-US" sz="2200" b="1" dirty="0">
                <a:latin typeface="华文仿宋" pitchFamily="2" charset="-122"/>
                <a:ea typeface="华文仿宋" pitchFamily="2" charset="-122"/>
              </a:rPr>
              <a:t>        模块内聚方式与优选顺序：模块内诸任务关联方式有七类，按其优选顺序排列如下</a:t>
            </a:r>
            <a:r>
              <a:rPr lang="en-US" altLang="zh-CN" sz="2200" b="1" dirty="0">
                <a:latin typeface="华文仿宋" pitchFamily="2" charset="-122"/>
                <a:ea typeface="华文仿宋" pitchFamily="2" charset="-122"/>
              </a:rPr>
              <a:t>:</a:t>
            </a:r>
          </a:p>
          <a:p>
            <a:r>
              <a:rPr lang="en-US" altLang="zh-CN" sz="2200" b="1" dirty="0">
                <a:latin typeface="华文仿宋" pitchFamily="2" charset="-122"/>
                <a:ea typeface="华文仿宋" pitchFamily="2" charset="-122"/>
              </a:rPr>
              <a:t>         1</a:t>
            </a:r>
            <a:r>
              <a:rPr lang="zh-CN" altLang="en-US" sz="2200" b="1" dirty="0">
                <a:latin typeface="华文仿宋" pitchFamily="2" charset="-122"/>
                <a:ea typeface="华文仿宋" pitchFamily="2" charset="-122"/>
              </a:rPr>
              <a:t>、功能内聚：一个模块执行一个单一的、独立的功能；</a:t>
            </a:r>
          </a:p>
          <a:p>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2</a:t>
            </a:r>
            <a:r>
              <a:rPr lang="zh-CN" altLang="en-US" sz="2200" b="1" dirty="0">
                <a:latin typeface="华文仿宋" pitchFamily="2" charset="-122"/>
                <a:ea typeface="华文仿宋" pitchFamily="2" charset="-122"/>
              </a:rPr>
              <a:t>、顺序内聚：如果一个模块有若干工作单元，它们都与同一功能紧密联系，又必须顺序执行；</a:t>
            </a:r>
          </a:p>
          <a:p>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3</a:t>
            </a:r>
            <a:r>
              <a:rPr lang="zh-CN" altLang="en-US" sz="2200" b="1" dirty="0">
                <a:latin typeface="华文仿宋" pitchFamily="2" charset="-122"/>
                <a:ea typeface="华文仿宋" pitchFamily="2" charset="-122"/>
              </a:rPr>
              <a:t>、信息内聚：所有工作单元均集中于二个数据结构的同一区域；</a:t>
            </a:r>
          </a:p>
          <a:p>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4</a:t>
            </a:r>
            <a:r>
              <a:rPr lang="zh-CN" altLang="en-US" sz="2200" b="1" dirty="0">
                <a:latin typeface="华文仿宋" pitchFamily="2" charset="-122"/>
                <a:ea typeface="华文仿宋" pitchFamily="2" charset="-122"/>
              </a:rPr>
              <a:t>、过程内聚：各工作单元间有一定关系，且必须按规定次序执行；</a:t>
            </a:r>
          </a:p>
          <a:p>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5</a:t>
            </a:r>
            <a:r>
              <a:rPr lang="zh-CN" altLang="en-US" sz="2200" b="1" dirty="0">
                <a:latin typeface="华文仿宋" pitchFamily="2" charset="-122"/>
                <a:ea typeface="华文仿宋" pitchFamily="2" charset="-122"/>
              </a:rPr>
              <a:t>、时间内聚：一个模块要完成几个任务，这些任务要在同一时间段内执行；</a:t>
            </a:r>
          </a:p>
          <a:p>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6</a:t>
            </a:r>
            <a:r>
              <a:rPr lang="zh-CN" altLang="en-US" sz="2200" b="1" dirty="0">
                <a:latin typeface="华文仿宋" pitchFamily="2" charset="-122"/>
                <a:ea typeface="华文仿宋" pitchFamily="2" charset="-122"/>
              </a:rPr>
              <a:t>、逻辑内聚：一个模块执行几个在逻辑上互相关联的任务；</a:t>
            </a:r>
          </a:p>
          <a:p>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7</a:t>
            </a:r>
            <a:r>
              <a:rPr lang="zh-CN" altLang="en-US" sz="2200" b="1" dirty="0">
                <a:latin typeface="华文仿宋" pitchFamily="2" charset="-122"/>
                <a:ea typeface="华文仿宋" pitchFamily="2" charset="-122"/>
              </a:rPr>
              <a:t>、偶然内聚：一个模块执行几个在逻辑上几乎没有关系的任务。</a:t>
            </a:r>
          </a:p>
        </p:txBody>
      </p:sp>
      <p:sp>
        <p:nvSpPr>
          <p:cNvPr id="234499" name="Text Box 4"/>
          <p:cNvSpPr txBox="1">
            <a:spLocks noChangeArrowheads="1"/>
          </p:cNvSpPr>
          <p:nvPr/>
        </p:nvSpPr>
        <p:spPr bwMode="auto">
          <a:xfrm>
            <a:off x="179388" y="55562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避错设计：简化设计</a:t>
            </a:r>
          </a:p>
        </p:txBody>
      </p:sp>
    </p:spTree>
    <p:extLst>
      <p:ext uri="{BB962C8B-B14F-4D97-AF65-F5344CB8AC3E}">
        <p14:creationId xmlns:p14="http://schemas.microsoft.com/office/powerpoint/2010/main" val="2588569028"/>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Text Box 3"/>
          <p:cNvSpPr txBox="1">
            <a:spLocks noChangeArrowheads="1"/>
          </p:cNvSpPr>
          <p:nvPr/>
        </p:nvSpPr>
        <p:spPr bwMode="auto">
          <a:xfrm>
            <a:off x="179388" y="4841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避错设计：重入和并发</a:t>
            </a:r>
          </a:p>
        </p:txBody>
      </p:sp>
      <p:sp>
        <p:nvSpPr>
          <p:cNvPr id="235523" name="Rectangle 4"/>
          <p:cNvSpPr>
            <a:spLocks noChangeArrowheads="1"/>
          </p:cNvSpPr>
          <p:nvPr/>
        </p:nvSpPr>
        <p:spPr bwMode="auto">
          <a:xfrm>
            <a:off x="611188" y="1760538"/>
            <a:ext cx="8208962"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r>
              <a:rPr lang="en-US" altLang="zh-CN" sz="2400" b="1">
                <a:latin typeface="华文仿宋" pitchFamily="2" charset="-122"/>
                <a:ea typeface="华文仿宋" pitchFamily="2" charset="-122"/>
              </a:rPr>
              <a:t>     </a:t>
            </a:r>
            <a:r>
              <a:rPr lang="zh-CN" altLang="en-US" sz="2400" b="1">
                <a:latin typeface="华文仿宋" pitchFamily="2" charset="-122"/>
                <a:ea typeface="华文仿宋" pitchFamily="2" charset="-122"/>
              </a:rPr>
              <a:t>并行环境下的重入程序设计比单纯的递归调用更严格，设计不当轻则产生数据计算错误，重则引起系统死锁，且对时间敏感，但调试过程不一定能发现问题。对可重入程序的设计可通过以下方法来改进其可靠性。</a:t>
            </a:r>
          </a:p>
          <a:p>
            <a:pPr indent="257175"/>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、可重入程序使用的单元应使用堆栈或调用程序提供的临时工作单元；</a:t>
            </a:r>
          </a:p>
          <a:p>
            <a:pPr indent="257175"/>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、可重入程序所使用的公共资源必须进行保护；</a:t>
            </a:r>
          </a:p>
          <a:p>
            <a:pPr indent="257175"/>
            <a:r>
              <a:rPr lang="zh-CN" altLang="en-US" sz="2400" b="1">
                <a:latin typeface="华文仿宋" pitchFamily="2" charset="-122"/>
                <a:ea typeface="华文仿宋" pitchFamily="2" charset="-122"/>
              </a:rPr>
              <a:t>     </a:t>
            </a:r>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、有临界区的可重入程序用封中断保护，待退出临界区时再打开中断。</a:t>
            </a:r>
          </a:p>
        </p:txBody>
      </p:sp>
    </p:spTree>
    <p:extLst>
      <p:ext uri="{BB962C8B-B14F-4D97-AF65-F5344CB8AC3E}">
        <p14:creationId xmlns:p14="http://schemas.microsoft.com/office/powerpoint/2010/main" val="3440266066"/>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3"/>
          <p:cNvSpPr txBox="1">
            <a:spLocks noChangeArrowheads="1"/>
          </p:cNvSpPr>
          <p:nvPr/>
        </p:nvSpPr>
        <p:spPr bwMode="auto">
          <a:xfrm>
            <a:off x="179388" y="4841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4.2   </a:t>
            </a:r>
            <a:r>
              <a:rPr lang="zh-CN" altLang="en-US" sz="3600" b="1" dirty="0">
                <a:latin typeface="黑体" pitchFamily="49" charset="-122"/>
                <a:ea typeface="黑体" pitchFamily="49" charset="-122"/>
              </a:rPr>
              <a:t>避错设计：结构冲突与回溯</a:t>
            </a:r>
          </a:p>
        </p:txBody>
      </p:sp>
      <p:sp>
        <p:nvSpPr>
          <p:cNvPr id="236547" name="Rectangle 4"/>
          <p:cNvSpPr>
            <a:spLocks noChangeArrowheads="1"/>
          </p:cNvSpPr>
          <p:nvPr/>
        </p:nvSpPr>
        <p:spPr bwMode="auto">
          <a:xfrm>
            <a:off x="611188" y="1354138"/>
            <a:ext cx="8208962" cy="5170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600"/>
              </a:spcBef>
            </a:pPr>
            <a:r>
              <a:rPr lang="en-US" altLang="zh-CN" sz="2400" b="1">
                <a:latin typeface="华文仿宋" pitchFamily="2" charset="-122"/>
                <a:ea typeface="华文仿宋" pitchFamily="2" charset="-122"/>
              </a:rPr>
              <a:t>    </a:t>
            </a:r>
            <a:r>
              <a:rPr lang="zh-CN" altLang="en-US" sz="2200" b="1">
                <a:latin typeface="华文仿宋" pitchFamily="2" charset="-122"/>
                <a:ea typeface="华文仿宋" pitchFamily="2" charset="-122"/>
              </a:rPr>
              <a:t>软件的输入数据和输出数据之间可能很少或甚至没有结构上的对应关系，从而导致结构冲突。基本的解决办法是将冲突部分相互隔离开来，建立多个程序结构，再利用中间文件把程序结构联系起来，构成整体。</a:t>
            </a:r>
            <a:r>
              <a:rPr lang="en-US" altLang="zh-CN" sz="2200" b="1">
                <a:latin typeface="华文仿宋" pitchFamily="2" charset="-122"/>
                <a:ea typeface="华文仿宋" pitchFamily="2" charset="-122"/>
              </a:rPr>
              <a:t>Jackson</a:t>
            </a:r>
            <a:r>
              <a:rPr lang="zh-CN" altLang="en-US" sz="2200" b="1">
                <a:latin typeface="华文仿宋" pitchFamily="2" charset="-122"/>
                <a:ea typeface="华文仿宋" pitchFamily="2" charset="-122"/>
              </a:rPr>
              <a:t>法是目前一种较好的解决办法。此外，中间文件法、多道管理程序控制法、程序转换法和伙伴程序设计方法等都是较好的办法。</a:t>
            </a:r>
          </a:p>
          <a:p>
            <a:pPr indent="257175">
              <a:spcBef>
                <a:spcPts val="600"/>
              </a:spcBef>
            </a:pPr>
            <a:r>
              <a:rPr lang="zh-CN" altLang="en-US" sz="2200" b="1">
                <a:latin typeface="华文仿宋" pitchFamily="2" charset="-122"/>
                <a:ea typeface="华文仿宋" pitchFamily="2" charset="-122"/>
              </a:rPr>
              <a:t>    软件设计中所选用的循环和选择结构，在条件测试时，往往需要进行回溯，这样不仅影响其实时性，还可能导致软件的不可靠。一般，软件设计中的回溯可用下列步骤进行解决：</a:t>
            </a:r>
          </a:p>
          <a:p>
            <a:pPr indent="257175">
              <a:spcBef>
                <a:spcPts val="600"/>
              </a:spcBef>
            </a:pPr>
            <a:r>
              <a:rPr lang="zh-CN" altLang="en-US" sz="2200" b="1">
                <a:latin typeface="华文仿宋" pitchFamily="2" charset="-122"/>
                <a:ea typeface="华文仿宋" pitchFamily="2" charset="-122"/>
              </a:rPr>
              <a:t>    </a:t>
            </a:r>
            <a:r>
              <a:rPr lang="en-US" altLang="zh-CN" sz="2200" b="1">
                <a:latin typeface="华文仿宋" pitchFamily="2" charset="-122"/>
                <a:ea typeface="华文仿宋" pitchFamily="2" charset="-122"/>
              </a:rPr>
              <a:t>1</a:t>
            </a:r>
            <a:r>
              <a:rPr lang="zh-CN" altLang="en-US" sz="2200" b="1">
                <a:latin typeface="华文仿宋" pitchFamily="2" charset="-122"/>
                <a:ea typeface="华文仿宋" pitchFamily="2" charset="-122"/>
              </a:rPr>
              <a:t>、首先在程序的分 支点上确定测试条件， 然后把问题简化成一个</a:t>
            </a:r>
            <a:r>
              <a:rPr lang="en-US" altLang="zh-CN" sz="2200" b="1">
                <a:latin typeface="华文仿宋" pitchFamily="2" charset="-122"/>
                <a:ea typeface="华文仿宋" pitchFamily="2" charset="-122"/>
              </a:rPr>
              <a:t>select</a:t>
            </a:r>
            <a:r>
              <a:rPr lang="zh-CN" altLang="en-US" sz="2200" b="1">
                <a:latin typeface="华文仿宋" pitchFamily="2" charset="-122"/>
                <a:ea typeface="华文仿宋" pitchFamily="2" charset="-122"/>
              </a:rPr>
              <a:t>结构；</a:t>
            </a:r>
          </a:p>
          <a:p>
            <a:pPr indent="257175">
              <a:spcBef>
                <a:spcPts val="600"/>
              </a:spcBef>
            </a:pPr>
            <a:r>
              <a:rPr lang="zh-CN" altLang="en-US" sz="2200" b="1">
                <a:latin typeface="华文仿宋" pitchFamily="2" charset="-122"/>
                <a:ea typeface="华文仿宋" pitchFamily="2" charset="-122"/>
              </a:rPr>
              <a:t>    </a:t>
            </a:r>
            <a:r>
              <a:rPr lang="en-US" altLang="zh-CN" sz="2200" b="1">
                <a:latin typeface="华文仿宋" pitchFamily="2" charset="-122"/>
                <a:ea typeface="华文仿宋" pitchFamily="2" charset="-122"/>
              </a:rPr>
              <a:t>2</a:t>
            </a:r>
            <a:r>
              <a:rPr lang="zh-CN" altLang="en-US" sz="2200" b="1">
                <a:latin typeface="华文仿宋" pitchFamily="2" charset="-122"/>
                <a:ea typeface="华文仿宋" pitchFamily="2" charset="-122"/>
              </a:rPr>
              <a:t>、在每一处有可能判别的地方进行判别，加上</a:t>
            </a:r>
            <a:r>
              <a:rPr lang="en-US" altLang="zh-CN" sz="2200" b="1">
                <a:latin typeface="华文仿宋" pitchFamily="2" charset="-122"/>
                <a:ea typeface="华文仿宋" pitchFamily="2" charset="-122"/>
              </a:rPr>
              <a:t>quit...if</a:t>
            </a:r>
            <a:r>
              <a:rPr lang="zh-CN" altLang="en-US" sz="2200" b="1">
                <a:latin typeface="华文仿宋" pitchFamily="2" charset="-122"/>
                <a:ea typeface="华文仿宋" pitchFamily="2" charset="-122"/>
              </a:rPr>
              <a:t>，在这个条件下退出此路径，然后再把</a:t>
            </a:r>
            <a:r>
              <a:rPr lang="en-US" altLang="zh-CN" sz="2200" b="1">
                <a:latin typeface="华文仿宋" pitchFamily="2" charset="-122"/>
                <a:ea typeface="华文仿宋" pitchFamily="2" charset="-122"/>
              </a:rPr>
              <a:t>select...or...</a:t>
            </a:r>
            <a:r>
              <a:rPr lang="zh-CN" altLang="en-US" sz="2200" b="1">
                <a:latin typeface="华文仿宋" pitchFamily="2" charset="-122"/>
                <a:ea typeface="华文仿宋" pitchFamily="2" charset="-122"/>
              </a:rPr>
              <a:t>改成</a:t>
            </a:r>
            <a:r>
              <a:rPr lang="en-US" altLang="zh-CN" sz="2200" b="1">
                <a:latin typeface="华文仿宋" pitchFamily="2" charset="-122"/>
                <a:ea typeface="华文仿宋" pitchFamily="2" charset="-122"/>
              </a:rPr>
              <a:t>posit...admit</a:t>
            </a:r>
            <a:r>
              <a:rPr lang="zh-CN" altLang="en-US" sz="2200" b="1">
                <a:latin typeface="华文仿宋" pitchFamily="2" charset="-122"/>
                <a:ea typeface="华文仿宋" pitchFamily="2" charset="-122"/>
              </a:rPr>
              <a:t>；</a:t>
            </a:r>
          </a:p>
          <a:p>
            <a:pPr indent="257175">
              <a:spcBef>
                <a:spcPts val="600"/>
              </a:spcBef>
            </a:pPr>
            <a:r>
              <a:rPr lang="zh-CN" altLang="en-US" sz="2200" b="1">
                <a:latin typeface="华文仿宋" pitchFamily="2" charset="-122"/>
                <a:ea typeface="华文仿宋" pitchFamily="2" charset="-122"/>
              </a:rPr>
              <a:t>    </a:t>
            </a:r>
            <a:r>
              <a:rPr lang="en-US" altLang="zh-CN" sz="2200" b="1">
                <a:latin typeface="华文仿宋" pitchFamily="2" charset="-122"/>
                <a:ea typeface="华文仿宋" pitchFamily="2" charset="-122"/>
              </a:rPr>
              <a:t>3</a:t>
            </a:r>
            <a:r>
              <a:rPr lang="zh-CN" altLang="en-US" sz="2200" b="1">
                <a:latin typeface="华文仿宋" pitchFamily="2" charset="-122"/>
                <a:ea typeface="华文仿宋" pitchFamily="2" charset="-122"/>
              </a:rPr>
              <a:t>、消除由</a:t>
            </a:r>
            <a:r>
              <a:rPr lang="en-US" altLang="zh-CN" sz="2200" b="1">
                <a:latin typeface="华文仿宋" pitchFamily="2" charset="-122"/>
                <a:ea typeface="华文仿宋" pitchFamily="2" charset="-122"/>
              </a:rPr>
              <a:t>select</a:t>
            </a:r>
            <a:r>
              <a:rPr lang="zh-CN" altLang="en-US" sz="2200" b="1">
                <a:latin typeface="华文仿宋" pitchFamily="2" charset="-122"/>
                <a:ea typeface="华文仿宋" pitchFamily="2" charset="-122"/>
              </a:rPr>
              <a:t>改变成</a:t>
            </a:r>
            <a:r>
              <a:rPr lang="en-US" altLang="zh-CN" sz="2200" b="1">
                <a:latin typeface="华文仿宋" pitchFamily="2" charset="-122"/>
                <a:ea typeface="华文仿宋" pitchFamily="2" charset="-122"/>
              </a:rPr>
              <a:t>posit</a:t>
            </a:r>
            <a:r>
              <a:rPr lang="zh-CN" altLang="en-US" sz="2200" b="1">
                <a:latin typeface="华文仿宋" pitchFamily="2" charset="-122"/>
                <a:ea typeface="华文仿宋" pitchFamily="2" charset="-122"/>
              </a:rPr>
              <a:t>所引起的副作用。</a:t>
            </a:r>
            <a:r>
              <a:rPr lang="zh-CN" altLang="en-US" sz="2200">
                <a:latin typeface="华文仿宋" pitchFamily="2" charset="-122"/>
                <a:ea typeface="华文仿宋" pitchFamily="2" charset="-122"/>
              </a:rPr>
              <a:t> </a:t>
            </a:r>
          </a:p>
        </p:txBody>
      </p:sp>
    </p:spTree>
    <p:extLst>
      <p:ext uri="{BB962C8B-B14F-4D97-AF65-F5344CB8AC3E}">
        <p14:creationId xmlns:p14="http://schemas.microsoft.com/office/powerpoint/2010/main" val="881586802"/>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3"/>
          <p:cNvSpPr txBox="1">
            <a:spLocks noChangeArrowheads="1"/>
          </p:cNvSpPr>
          <p:nvPr/>
        </p:nvSpPr>
        <p:spPr bwMode="auto">
          <a:xfrm>
            <a:off x="179388" y="4762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4.3   </a:t>
            </a:r>
            <a:r>
              <a:rPr lang="zh-CN" altLang="en-US" sz="3600" b="1" dirty="0">
                <a:solidFill>
                  <a:srgbClr val="FF0000"/>
                </a:solidFill>
                <a:latin typeface="黑体" pitchFamily="49" charset="-122"/>
                <a:ea typeface="黑体" pitchFamily="49" charset="-122"/>
              </a:rPr>
              <a:t>查错设计</a:t>
            </a:r>
            <a:r>
              <a:rPr lang="zh-CN" altLang="en-US" sz="3600" b="1" dirty="0">
                <a:latin typeface="黑体" pitchFamily="49" charset="-122"/>
                <a:ea typeface="黑体" pitchFamily="49" charset="-122"/>
              </a:rPr>
              <a:t>：被动式错误检测</a:t>
            </a:r>
          </a:p>
        </p:txBody>
      </p:sp>
      <p:sp>
        <p:nvSpPr>
          <p:cNvPr id="237571" name="Rectangle 4"/>
          <p:cNvSpPr>
            <a:spLocks noChangeArrowheads="1"/>
          </p:cNvSpPr>
          <p:nvPr/>
        </p:nvSpPr>
        <p:spPr bwMode="auto">
          <a:xfrm>
            <a:off x="755576" y="1553146"/>
            <a:ext cx="8064500"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检测</a:t>
            </a:r>
            <a:r>
              <a:rPr lang="zh-CN" altLang="en-US" sz="2400" dirty="0" smtClean="0">
                <a:solidFill>
                  <a:srgbClr val="FF0000"/>
                </a:solidFill>
                <a:latin typeface="微软雅黑" panose="020B0503020204020204" pitchFamily="34" charset="-122"/>
                <a:ea typeface="微软雅黑" panose="020B0503020204020204" pitchFamily="34" charset="-122"/>
              </a:rPr>
              <a:t>原则      </a:t>
            </a:r>
            <a:endParaRPr lang="zh-CN" altLang="en-US" sz="2400" dirty="0">
              <a:solidFill>
                <a:srgbClr val="FF0000"/>
              </a:solidFill>
              <a:latin typeface="微软雅黑" panose="020B0503020204020204" pitchFamily="34" charset="-122"/>
              <a:ea typeface="微软雅黑" panose="020B0503020204020204" pitchFamily="34" charset="-122"/>
            </a:endParaRPr>
          </a:p>
          <a:p>
            <a:pPr indent="257175">
              <a:spcBef>
                <a:spcPts val="600"/>
              </a:spcBef>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相互怀疑原则：在一个软件模块设计时，假定其它模块均存在着错误，每当一个软件模块接受一个数据时，无论这个数据来自于系统之外还是来自于其它模块的处理结果，首先假定它是一个错误数据，并竭力去证实这个假设；</a:t>
            </a:r>
          </a:p>
          <a:p>
            <a:pPr indent="257175">
              <a:spcBef>
                <a:spcPts val="600"/>
              </a:spcBef>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、立即检测原则：错误征兆出现之后，尽快查明并判断错误类型，立即检测并排错，限制错误的扩散和蔓延，降低排错开销。</a:t>
            </a:r>
          </a:p>
          <a:p>
            <a:pPr indent="257175">
              <a:spcBef>
                <a:spcPts val="600"/>
              </a:spcBef>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、分离原则：进行查错设计时，通常将自动错误检测模块与执行模块分离。 </a:t>
            </a:r>
          </a:p>
        </p:txBody>
      </p:sp>
    </p:spTree>
    <p:extLst>
      <p:ext uri="{BB962C8B-B14F-4D97-AF65-F5344CB8AC3E}">
        <p14:creationId xmlns:p14="http://schemas.microsoft.com/office/powerpoint/2010/main" val="19801248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Grp="1" noChangeArrowheads="1"/>
          </p:cNvSpPr>
          <p:nvPr>
            <p:ph type="body" idx="1"/>
          </p:nvPr>
        </p:nvSpPr>
        <p:spPr>
          <a:xfrm>
            <a:off x="789451" y="1249639"/>
            <a:ext cx="7772400" cy="2057400"/>
          </a:xfrm>
          <a:noFill/>
          <a:ln/>
        </p:spPr>
        <p:txBody>
          <a:bodyPr>
            <a:noAutofit/>
          </a:bodyPr>
          <a:lstStyle/>
          <a:p>
            <a:pPr algn="just">
              <a:spcBef>
                <a:spcPts val="0"/>
              </a:spcBef>
              <a:buFont typeface="Wingdings" pitchFamily="2" charset="2"/>
              <a:buChar char="l"/>
            </a:pPr>
            <a:r>
              <a:rPr lang="zh-CN" altLang="en-US" sz="2400" b="1" dirty="0" smtClean="0">
                <a:effectLst>
                  <a:outerShdw blurRad="38100" dist="38100" dir="2700000" algn="tl">
                    <a:srgbClr val="C0C0C0"/>
                  </a:outerShdw>
                </a:effectLst>
                <a:latin typeface="Times New Roman" pitchFamily="18" charset="0"/>
                <a:ea typeface="楷体_GB2312" pitchFamily="49" charset="-122"/>
              </a:rPr>
              <a:t>软件可靠性</a:t>
            </a:r>
            <a:endParaRPr lang="en-US" altLang="zh-CN" sz="2400" b="1" dirty="0" smtClean="0">
              <a:effectLst>
                <a:outerShdw blurRad="38100" dist="38100" dir="2700000" algn="tl">
                  <a:srgbClr val="C0C0C0"/>
                </a:outerShdw>
              </a:effectLst>
              <a:latin typeface="Times New Roman" pitchFamily="18" charset="0"/>
              <a:ea typeface="楷体_GB2312" pitchFamily="49" charset="-122"/>
            </a:endParaRPr>
          </a:p>
          <a:p>
            <a:pPr algn="just">
              <a:spcBef>
                <a:spcPts val="0"/>
              </a:spcBef>
              <a:buNone/>
            </a:pPr>
            <a:r>
              <a:rPr lang="en-US" altLang="zh-CN" sz="2400" b="1" dirty="0" smtClean="0">
                <a:latin typeface="Times New Roman" pitchFamily="18" charset="0"/>
                <a:ea typeface="楷体_GB2312" pitchFamily="49" charset="-122"/>
              </a:rPr>
              <a:t>1983</a:t>
            </a:r>
            <a:r>
              <a:rPr lang="zh-CN" altLang="en-US" sz="2400" b="1" dirty="0">
                <a:latin typeface="Times New Roman" pitchFamily="18" charset="0"/>
                <a:ea typeface="楷体_GB2312" pitchFamily="49" charset="-122"/>
              </a:rPr>
              <a:t>年美国</a:t>
            </a:r>
            <a:r>
              <a:rPr lang="en-US" altLang="zh-CN" sz="2400" b="1" dirty="0">
                <a:latin typeface="Times New Roman" pitchFamily="18" charset="0"/>
                <a:ea typeface="楷体_GB2312" pitchFamily="49" charset="-122"/>
              </a:rPr>
              <a:t>IEEE</a:t>
            </a:r>
            <a:r>
              <a:rPr lang="zh-CN" altLang="en-US" sz="2400" b="1" dirty="0">
                <a:latin typeface="Times New Roman" pitchFamily="18" charset="0"/>
                <a:ea typeface="楷体_GB2312" pitchFamily="49" charset="-122"/>
              </a:rPr>
              <a:t>计算机学会对“软件可靠性”作出了明确定义，此后该定义被美国标准化研究所接受为国家标准，</a:t>
            </a:r>
            <a:r>
              <a:rPr lang="en-US" altLang="zh-CN" sz="2400" b="1" dirty="0">
                <a:latin typeface="Times New Roman" pitchFamily="18" charset="0"/>
                <a:ea typeface="楷体_GB2312" pitchFamily="49" charset="-122"/>
              </a:rPr>
              <a:t>1989</a:t>
            </a:r>
            <a:r>
              <a:rPr lang="zh-CN" altLang="en-US" sz="2400" b="1" dirty="0">
                <a:latin typeface="Times New Roman" pitchFamily="18" charset="0"/>
                <a:ea typeface="楷体_GB2312" pitchFamily="49" charset="-122"/>
              </a:rPr>
              <a:t>年我国也接受该定义为国家标准。</a:t>
            </a:r>
          </a:p>
          <a:p>
            <a:pPr>
              <a:buFont typeface="Wingdings" pitchFamily="2" charset="2"/>
              <a:buNone/>
            </a:pPr>
            <a:r>
              <a:rPr lang="zh-CN" altLang="en-US" sz="2400" b="1" dirty="0">
                <a:latin typeface="Times New Roman" pitchFamily="18" charset="0"/>
                <a:ea typeface="楷体_GB2312" pitchFamily="49" charset="-122"/>
              </a:rPr>
              <a:t>该定义包括两方面的含义</a:t>
            </a:r>
            <a:r>
              <a:rPr lang="zh-CN" altLang="en-US" sz="2400" b="1" dirty="0" smtClean="0">
                <a:latin typeface="Times New Roman" pitchFamily="18" charset="0"/>
                <a:ea typeface="楷体_GB2312" pitchFamily="49" charset="-122"/>
              </a:rPr>
              <a:t>：</a:t>
            </a:r>
            <a:endParaRPr lang="zh-CN" altLang="en-US" sz="2400" b="1" dirty="0">
              <a:latin typeface="Times New Roman" pitchFamily="18" charset="0"/>
              <a:ea typeface="楷体_GB2312" pitchFamily="49" charset="-122"/>
            </a:endParaRPr>
          </a:p>
          <a:p>
            <a:pPr>
              <a:buFont typeface="Wingdings" pitchFamily="2" charset="2"/>
              <a:buNone/>
            </a:pP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1</a:t>
            </a:r>
            <a:r>
              <a:rPr lang="zh-CN" altLang="en-US" sz="2400" b="1" dirty="0">
                <a:latin typeface="Times New Roman" pitchFamily="18" charset="0"/>
                <a:ea typeface="楷体_GB2312" pitchFamily="49" charset="-122"/>
              </a:rPr>
              <a:t>）在规定的条件下，在规定的时间内，软件不引起系统失效的概率</a:t>
            </a:r>
            <a:r>
              <a:rPr lang="zh-CN" altLang="en-US" sz="2400" b="1" dirty="0" smtClean="0">
                <a:latin typeface="Times New Roman" pitchFamily="18" charset="0"/>
                <a:ea typeface="楷体_GB2312" pitchFamily="49" charset="-122"/>
              </a:rPr>
              <a:t>；</a:t>
            </a:r>
            <a:endParaRPr lang="zh-CN" altLang="en-US" sz="2400" b="1" dirty="0">
              <a:latin typeface="Times New Roman" pitchFamily="18" charset="0"/>
              <a:ea typeface="楷体_GB2312" pitchFamily="49" charset="-122"/>
            </a:endParaRPr>
          </a:p>
          <a:p>
            <a:pPr>
              <a:buFont typeface="Wingdings" pitchFamily="2" charset="2"/>
              <a:buNone/>
            </a:pPr>
            <a:r>
              <a:rPr lang="zh-CN" altLang="en-US" sz="2400" b="1" dirty="0">
                <a:latin typeface="Times New Roman" pitchFamily="18" charset="0"/>
                <a:ea typeface="楷体_GB2312" pitchFamily="49" charset="-122"/>
              </a:rPr>
              <a:t>（</a:t>
            </a:r>
            <a:r>
              <a:rPr lang="en-US" altLang="zh-CN" sz="2400" b="1" dirty="0">
                <a:latin typeface="Times New Roman" pitchFamily="18" charset="0"/>
                <a:ea typeface="楷体_GB2312" pitchFamily="49" charset="-122"/>
              </a:rPr>
              <a:t>2</a:t>
            </a:r>
            <a:r>
              <a:rPr lang="zh-CN" altLang="en-US" sz="2400" b="1" dirty="0">
                <a:latin typeface="Times New Roman" pitchFamily="18" charset="0"/>
                <a:ea typeface="楷体_GB2312" pitchFamily="49" charset="-122"/>
              </a:rPr>
              <a:t>）在规定的时间周期内，在所述条件下程序执行所要求的功能的能力；其中的概率是系统输入和系统使用的函数，也是软件中存在的故障的函数，系统输入将确定是否会遇到已存在的故障（如果故障存在的话）。</a:t>
            </a:r>
            <a:endParaRPr lang="zh-CN" altLang="en-US" sz="2400" b="1" dirty="0">
              <a:latin typeface="Times New Roman" pitchFamily="18" charset="0"/>
              <a:ea typeface="楷体_GB2312" pitchFamily="49" charset="-122"/>
            </a:endParaRPr>
          </a:p>
        </p:txBody>
      </p:sp>
      <p:sp>
        <p:nvSpPr>
          <p:cNvPr id="3081" name="Rectangle 9"/>
          <p:cNvSpPr>
            <a:spLocks noChangeArrowheads="1"/>
          </p:cNvSpPr>
          <p:nvPr/>
        </p:nvSpPr>
        <p:spPr bwMode="auto">
          <a:xfrm>
            <a:off x="0" y="241689"/>
            <a:ext cx="9144000" cy="754063"/>
          </a:xfrm>
          <a:prstGeom prst="rect">
            <a:avLst/>
          </a:prstGeo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pPr algn="ctr">
              <a:spcBef>
                <a:spcPct val="0"/>
              </a:spcBef>
            </a:pPr>
            <a:r>
              <a:rPr lang="en-US" altLang="zh-CN" sz="3200" b="1" dirty="0">
                <a:solidFill>
                  <a:schemeClr val="bg1"/>
                </a:solidFill>
                <a:latin typeface="华文细黑" panose="02010600040101010101" pitchFamily="2" charset="-122"/>
                <a:ea typeface="华文细黑" panose="02010600040101010101" pitchFamily="2" charset="-122"/>
                <a:cs typeface="+mj-cs"/>
              </a:rPr>
              <a:t>2.1 </a:t>
            </a:r>
            <a:r>
              <a:rPr lang="zh-CN" altLang="en-US" sz="3200" b="1" dirty="0">
                <a:solidFill>
                  <a:schemeClr val="bg1"/>
                </a:solidFill>
                <a:latin typeface="华文细黑" panose="02010600040101010101" pitchFamily="2" charset="-122"/>
                <a:ea typeface="华文细黑" panose="02010600040101010101" pitchFamily="2" charset="-122"/>
                <a:cs typeface="+mj-cs"/>
              </a:rPr>
              <a:t>可靠性特征量</a:t>
            </a:r>
          </a:p>
        </p:txBody>
      </p:sp>
    </p:spTree>
    <p:extLst>
      <p:ext uri="{BB962C8B-B14F-4D97-AF65-F5344CB8AC3E}">
        <p14:creationId xmlns:p14="http://schemas.microsoft.com/office/powerpoint/2010/main" val="2873915877"/>
      </p:ext>
    </p:extLst>
  </p:cSld>
  <p:clrMapOvr>
    <a:masterClrMapping/>
  </p:clrMapOvr>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3"/>
          <p:cNvSpPr txBox="1">
            <a:spLocks noChangeArrowheads="1"/>
          </p:cNvSpPr>
          <p:nvPr/>
        </p:nvSpPr>
        <p:spPr bwMode="auto">
          <a:xfrm>
            <a:off x="179388" y="4762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4.3   </a:t>
            </a:r>
            <a:r>
              <a:rPr lang="zh-CN" altLang="en-US" sz="3600" b="1" dirty="0">
                <a:latin typeface="黑体" pitchFamily="49" charset="-122"/>
                <a:ea typeface="黑体" pitchFamily="49" charset="-122"/>
              </a:rPr>
              <a:t>查错设计：被动式错误检测</a:t>
            </a:r>
          </a:p>
        </p:txBody>
      </p:sp>
      <p:sp>
        <p:nvSpPr>
          <p:cNvPr id="238595" name="Rectangle 4"/>
          <p:cNvSpPr>
            <a:spLocks noChangeArrowheads="1"/>
          </p:cNvSpPr>
          <p:nvPr/>
        </p:nvSpPr>
        <p:spPr bwMode="auto">
          <a:xfrm>
            <a:off x="395288" y="1385888"/>
            <a:ext cx="8569325" cy="541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600"/>
              </a:spcBef>
            </a:pPr>
            <a:r>
              <a:rPr lang="zh-CN" altLang="en-US" sz="2400" dirty="0">
                <a:solidFill>
                  <a:srgbClr val="FF0000"/>
                </a:solidFill>
                <a:latin typeface="微软雅黑" panose="020B0503020204020204" pitchFamily="34" charset="-122"/>
                <a:ea typeface="微软雅黑" panose="020B0503020204020204" pitchFamily="34" charset="-122"/>
              </a:rPr>
              <a:t>检测方法</a:t>
            </a:r>
          </a:p>
          <a:p>
            <a:pPr indent="257175">
              <a:spcBef>
                <a:spcPts val="600"/>
              </a:spcBef>
            </a:pPr>
            <a:r>
              <a:rPr lang="zh-CN" altLang="en-US" sz="24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1</a:t>
            </a:r>
            <a:r>
              <a:rPr lang="zh-CN" altLang="en-US" sz="2000" b="1" dirty="0">
                <a:latin typeface="华文仿宋" pitchFamily="2" charset="-122"/>
                <a:ea typeface="华文仿宋" pitchFamily="2" charset="-122"/>
              </a:rPr>
              <a:t>、检查每个输入数据的属性，明确定义每个输入数据的性质并按规定的属性如输入数据类型、数据长度、数据的正负号等进行检查；</a:t>
            </a:r>
          </a:p>
          <a:p>
            <a:pPr indent="257175">
              <a:spcBef>
                <a:spcPts val="600"/>
              </a:spcBef>
            </a:pPr>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2</a:t>
            </a:r>
            <a:r>
              <a:rPr lang="zh-CN" altLang="en-US" sz="2000" b="1" dirty="0">
                <a:latin typeface="华文仿宋" pitchFamily="2" charset="-122"/>
                <a:ea typeface="华文仿宋" pitchFamily="2" charset="-122"/>
              </a:rPr>
              <a:t>、为表格、记录和控制块设置识别标志并以此检测输入数据；</a:t>
            </a:r>
          </a:p>
          <a:p>
            <a:pPr indent="257175">
              <a:spcBef>
                <a:spcPts val="600"/>
              </a:spcBef>
            </a:pPr>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3</a:t>
            </a:r>
            <a:r>
              <a:rPr lang="zh-CN" altLang="en-US" sz="2000" b="1" dirty="0">
                <a:latin typeface="华文仿宋" pitchFamily="2" charset="-122"/>
                <a:ea typeface="华文仿宋" pitchFamily="2" charset="-122"/>
              </a:rPr>
              <a:t>、按已知数据极限检查输入数据，如某个输入项是主存地址，需要检查这个地址的有效性，如地址为 </a:t>
            </a:r>
            <a:r>
              <a:rPr lang="en-US" altLang="zh-CN" sz="2000" b="1" dirty="0">
                <a:latin typeface="华文仿宋" pitchFamily="2" charset="-122"/>
                <a:ea typeface="华文仿宋" pitchFamily="2" charset="-122"/>
              </a:rPr>
              <a:t>0 </a:t>
            </a:r>
            <a:r>
              <a:rPr lang="zh-CN" altLang="en-US" sz="2000" b="1" dirty="0">
                <a:latin typeface="华文仿宋" pitchFamily="2" charset="-122"/>
                <a:ea typeface="华文仿宋" pitchFamily="2" charset="-122"/>
              </a:rPr>
              <a:t>是错误的，则检查输入项是否为</a:t>
            </a:r>
            <a:r>
              <a:rPr lang="en-US" altLang="zh-CN" sz="2000" b="1" dirty="0">
                <a:latin typeface="华文仿宋" pitchFamily="2" charset="-122"/>
                <a:ea typeface="华文仿宋" pitchFamily="2" charset="-122"/>
              </a:rPr>
              <a:t>0</a:t>
            </a:r>
            <a:r>
              <a:rPr lang="zh-CN" altLang="en-US" sz="2000" b="1" dirty="0">
                <a:latin typeface="华文仿宋" pitchFamily="2" charset="-122"/>
                <a:ea typeface="华文仿宋" pitchFamily="2" charset="-122"/>
              </a:rPr>
              <a:t>，如果输入数据是一系列概率值，则可以检查每一项数据是否都在</a:t>
            </a:r>
            <a:r>
              <a:rPr lang="en-US" altLang="zh-CN" sz="2000" b="1" dirty="0">
                <a:latin typeface="华文仿宋" pitchFamily="2" charset="-122"/>
                <a:ea typeface="华文仿宋" pitchFamily="2" charset="-122"/>
              </a:rPr>
              <a:t>[0</a:t>
            </a:r>
            <a:r>
              <a:rPr lang="zh-CN" altLang="en-US" sz="2000" b="1" dirty="0">
                <a:latin typeface="华文仿宋" pitchFamily="2" charset="-122"/>
                <a:ea typeface="华文仿宋" pitchFamily="2" charset="-122"/>
              </a:rPr>
              <a:t>，</a:t>
            </a:r>
            <a:r>
              <a:rPr lang="en-US" altLang="zh-CN" sz="2000" b="1" dirty="0">
                <a:latin typeface="华文仿宋" pitchFamily="2" charset="-122"/>
                <a:ea typeface="华文仿宋" pitchFamily="2" charset="-122"/>
              </a:rPr>
              <a:t>1]</a:t>
            </a:r>
            <a:r>
              <a:rPr lang="zh-CN" altLang="en-US" sz="2000" b="1" dirty="0">
                <a:latin typeface="华文仿宋" pitchFamily="2" charset="-122"/>
                <a:ea typeface="华文仿宋" pitchFamily="2" charset="-122"/>
              </a:rPr>
              <a:t>内取值；</a:t>
            </a:r>
          </a:p>
          <a:p>
            <a:pPr indent="257175">
              <a:spcBef>
                <a:spcPts val="600"/>
              </a:spcBef>
            </a:pPr>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4</a:t>
            </a:r>
            <a:r>
              <a:rPr lang="zh-CN" altLang="en-US" sz="2000" b="1" dirty="0">
                <a:latin typeface="华文仿宋" pitchFamily="2" charset="-122"/>
                <a:ea typeface="华文仿宋" pitchFamily="2" charset="-122"/>
              </a:rPr>
              <a:t>、检查所有多值数据的有效性，例如某个代表区域码的数据，它只能在</a:t>
            </a:r>
            <a:r>
              <a:rPr lang="en-US" altLang="zh-CN" sz="2000" b="1" dirty="0">
                <a:latin typeface="华文仿宋" pitchFamily="2" charset="-122"/>
                <a:ea typeface="华文仿宋" pitchFamily="2" charset="-122"/>
              </a:rPr>
              <a:t>10</a:t>
            </a:r>
            <a:r>
              <a:rPr lang="zh-CN" altLang="en-US" sz="2000" b="1" dirty="0">
                <a:latin typeface="华文仿宋" pitchFamily="2" charset="-122"/>
                <a:ea typeface="华文仿宋" pitchFamily="2" charset="-122"/>
              </a:rPr>
              <a:t>个区域中取值，则应依次检查区域</a:t>
            </a:r>
            <a:r>
              <a:rPr lang="en-US" altLang="zh-CN" sz="2000" b="1" dirty="0">
                <a:latin typeface="华文仿宋" pitchFamily="2" charset="-122"/>
                <a:ea typeface="华文仿宋" pitchFamily="2" charset="-122"/>
              </a:rPr>
              <a:t>1</a:t>
            </a:r>
            <a:r>
              <a:rPr lang="zh-CN" altLang="en-US" sz="2000" b="1" dirty="0">
                <a:latin typeface="华文仿宋" pitchFamily="2" charset="-122"/>
                <a:ea typeface="华文仿宋" pitchFamily="2" charset="-122"/>
              </a:rPr>
              <a:t>至区域</a:t>
            </a:r>
            <a:r>
              <a:rPr lang="en-US" altLang="zh-CN" sz="2000" b="1" dirty="0">
                <a:latin typeface="华文仿宋" pitchFamily="2" charset="-122"/>
                <a:ea typeface="华文仿宋" pitchFamily="2" charset="-122"/>
              </a:rPr>
              <a:t>10</a:t>
            </a:r>
            <a:r>
              <a:rPr lang="zh-CN" altLang="en-US" sz="2000" b="1" dirty="0">
                <a:latin typeface="华文仿宋" pitchFamily="2" charset="-122"/>
                <a:ea typeface="华文仿宋" pitchFamily="2" charset="-122"/>
              </a:rPr>
              <a:t>；</a:t>
            </a:r>
          </a:p>
          <a:p>
            <a:pPr indent="257175">
              <a:spcBef>
                <a:spcPts val="600"/>
              </a:spcBef>
            </a:pPr>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5</a:t>
            </a:r>
            <a:r>
              <a:rPr lang="zh-CN" altLang="en-US" sz="2000" b="1" dirty="0">
                <a:latin typeface="华文仿宋" pitchFamily="2" charset="-122"/>
                <a:ea typeface="华文仿宋" pitchFamily="2" charset="-122"/>
              </a:rPr>
              <a:t>、如输入数据存在明显的冗余成分，应检查其一致性；如输入数据中不存在冗余， 可以对输入数据求和， 如系统中包括一个关键表格，则可在表格中增添一个总和项，总和项可用于检验表格内容是否存在着错误；</a:t>
            </a:r>
          </a:p>
          <a:p>
            <a:pPr indent="257175">
              <a:spcBef>
                <a:spcPts val="600"/>
              </a:spcBef>
            </a:pPr>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6</a:t>
            </a:r>
            <a:r>
              <a:rPr lang="zh-CN" altLang="en-US" sz="2000" b="1" dirty="0">
                <a:latin typeface="华文仿宋" pitchFamily="2" charset="-122"/>
                <a:ea typeface="华文仿宋" pitchFamily="2" charset="-122"/>
              </a:rPr>
              <a:t>、比较输入数据与内部数据的一致性，如果操作系统接受了一个输入信息， 要求它注销某一特定的存贮区， 则必须确定这个存贮区是否分配给该项数据使用。</a:t>
            </a:r>
          </a:p>
        </p:txBody>
      </p:sp>
    </p:spTree>
    <p:extLst>
      <p:ext uri="{BB962C8B-B14F-4D97-AF65-F5344CB8AC3E}">
        <p14:creationId xmlns:p14="http://schemas.microsoft.com/office/powerpoint/2010/main" val="2828126747"/>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3"/>
          <p:cNvSpPr txBox="1">
            <a:spLocks noChangeArrowheads="1"/>
          </p:cNvSpPr>
          <p:nvPr/>
        </p:nvSpPr>
        <p:spPr bwMode="auto">
          <a:xfrm>
            <a:off x="179388" y="4762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4.3   </a:t>
            </a:r>
            <a:r>
              <a:rPr lang="zh-CN" altLang="en-US" sz="3600" b="1" dirty="0">
                <a:latin typeface="黑体" pitchFamily="49" charset="-122"/>
                <a:ea typeface="黑体" pitchFamily="49" charset="-122"/>
              </a:rPr>
              <a:t>查错设计：被动式错误检测</a:t>
            </a:r>
          </a:p>
        </p:txBody>
      </p:sp>
      <p:sp>
        <p:nvSpPr>
          <p:cNvPr id="239619" name="Rectangle 4"/>
          <p:cNvSpPr>
            <a:spLocks noChangeArrowheads="1"/>
          </p:cNvSpPr>
          <p:nvPr/>
        </p:nvSpPr>
        <p:spPr bwMode="auto">
          <a:xfrm>
            <a:off x="323850" y="1354138"/>
            <a:ext cx="8569325" cy="473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600"/>
              </a:spcBef>
              <a:defRPr/>
            </a:pPr>
            <a:r>
              <a:rPr lang="zh-CN" altLang="en-US" sz="2400" dirty="0">
                <a:solidFill>
                  <a:srgbClr val="FF0000"/>
                </a:solidFill>
                <a:latin typeface="微软雅黑" panose="020B0503020204020204" pitchFamily="34" charset="-122"/>
                <a:ea typeface="微软雅黑" panose="020B0503020204020204" pitchFamily="34" charset="-122"/>
              </a:rPr>
              <a:t>错误处置</a:t>
            </a:r>
          </a:p>
          <a:p>
            <a:pPr indent="257175" algn="just">
              <a:spcBef>
                <a:spcPts val="1200"/>
              </a:spcBef>
              <a:defRPr/>
            </a:pPr>
            <a:r>
              <a:rPr lang="zh-CN" altLang="en-US" sz="2000" b="1" dirty="0">
                <a:latin typeface="华文仿宋" pitchFamily="2" charset="-122"/>
                <a:ea typeface="华文仿宋" pitchFamily="2" charset="-122"/>
              </a:rPr>
              <a:t>    </a:t>
            </a:r>
            <a:r>
              <a:rPr lang="zh-CN" altLang="en-US" sz="2400" b="1" dirty="0">
                <a:latin typeface="华文仿宋" pitchFamily="2" charset="-122"/>
                <a:ea typeface="华文仿宋" pitchFamily="2" charset="-122"/>
              </a:rPr>
              <a:t>查错设计必须解决的另一个问题是在检出错误之后的处置。就整个系统而言，检出错误后的对策应该协调一致。</a:t>
            </a:r>
            <a:endParaRPr lang="en-US" altLang="zh-CN" sz="2400" b="1" dirty="0">
              <a:latin typeface="华文仿宋" pitchFamily="2" charset="-122"/>
              <a:ea typeface="华文仿宋" pitchFamily="2" charset="-122"/>
            </a:endParaRPr>
          </a:p>
          <a:p>
            <a:pPr marL="342900" indent="-342900" algn="just">
              <a:spcBef>
                <a:spcPts val="1200"/>
              </a:spcBef>
              <a:buFont typeface="Wingdings" panose="05000000000000000000" pitchFamily="2" charset="2"/>
              <a:buChar char="p"/>
              <a:defRPr/>
            </a:pPr>
            <a:r>
              <a:rPr lang="zh-CN" altLang="en-US" sz="2400" b="1" dirty="0">
                <a:latin typeface="华文仿宋" pitchFamily="2" charset="-122"/>
                <a:ea typeface="华文仿宋" pitchFamily="2" charset="-122"/>
              </a:rPr>
              <a:t>在各种可供选择的措施中，最好的办法就是立即停止程序运行。对于操作系统，可将</a:t>
            </a:r>
            <a:r>
              <a:rPr lang="en-US" altLang="zh-CN" sz="2400" b="1" dirty="0">
                <a:latin typeface="华文仿宋" pitchFamily="2" charset="-122"/>
                <a:ea typeface="华文仿宋" pitchFamily="2" charset="-122"/>
              </a:rPr>
              <a:t>CPU</a:t>
            </a:r>
            <a:r>
              <a:rPr lang="zh-CN" altLang="en-US" sz="2400" b="1" dirty="0">
                <a:latin typeface="华文仿宋" pitchFamily="2" charset="-122"/>
                <a:ea typeface="华文仿宋" pitchFamily="2" charset="-122"/>
              </a:rPr>
              <a:t>置于中断状态。</a:t>
            </a:r>
            <a:endParaRPr lang="en-US" altLang="zh-CN" sz="2400" b="1" dirty="0">
              <a:latin typeface="华文仿宋" pitchFamily="2" charset="-122"/>
              <a:ea typeface="华文仿宋" pitchFamily="2" charset="-122"/>
            </a:endParaRPr>
          </a:p>
          <a:p>
            <a:pPr marL="342900" indent="-342900" algn="just">
              <a:spcBef>
                <a:spcPts val="1200"/>
              </a:spcBef>
              <a:buFont typeface="Wingdings" panose="05000000000000000000" pitchFamily="2" charset="2"/>
              <a:buChar char="p"/>
              <a:defRPr/>
            </a:pPr>
            <a:r>
              <a:rPr lang="zh-CN" altLang="en-US" sz="2400" b="1" dirty="0">
                <a:latin typeface="华文仿宋" pitchFamily="2" charset="-122"/>
                <a:ea typeface="华文仿宋" pitchFamily="2" charset="-122"/>
              </a:rPr>
              <a:t>从排错人员的角度来看，错误征兆出现后，立即停止系统运行，可以为错误诊断创造最佳时机和条件。但这种策略在很多系统中很难实现。如操作系统一般不允许暂停。这时，可以采用记载错误的方法，即将错误征兆、错误发生时的系统状态等记录在一个外部文件上，事后由维护人员进行分析处理。</a:t>
            </a:r>
          </a:p>
        </p:txBody>
      </p:sp>
    </p:spTree>
    <p:extLst>
      <p:ext uri="{BB962C8B-B14F-4D97-AF65-F5344CB8AC3E}">
        <p14:creationId xmlns:p14="http://schemas.microsoft.com/office/powerpoint/2010/main" val="2262342466"/>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Text Box 3"/>
          <p:cNvSpPr txBox="1">
            <a:spLocks noChangeArrowheads="1"/>
          </p:cNvSpPr>
          <p:nvPr/>
        </p:nvSpPr>
        <p:spPr bwMode="auto">
          <a:xfrm>
            <a:off x="106363" y="32702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4.3   </a:t>
            </a:r>
            <a:r>
              <a:rPr lang="zh-CN" altLang="en-US" sz="3600" b="1" dirty="0">
                <a:latin typeface="黑体" pitchFamily="49" charset="-122"/>
                <a:ea typeface="黑体" pitchFamily="49" charset="-122"/>
              </a:rPr>
              <a:t>查错设计：被动式错误检测</a:t>
            </a:r>
          </a:p>
        </p:txBody>
      </p:sp>
      <p:sp>
        <p:nvSpPr>
          <p:cNvPr id="240643" name="Rectangle 4"/>
          <p:cNvSpPr>
            <a:spLocks noChangeArrowheads="1"/>
          </p:cNvSpPr>
          <p:nvPr/>
        </p:nvSpPr>
        <p:spPr bwMode="auto">
          <a:xfrm>
            <a:off x="0" y="21399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40644" name="Object 5"/>
          <p:cNvGraphicFramePr>
            <a:graphicFrameLocks noChangeAspect="1"/>
          </p:cNvGraphicFramePr>
          <p:nvPr>
            <p:extLst>
              <p:ext uri="{D42A27DB-BD31-4B8C-83A1-F6EECF244321}">
                <p14:modId xmlns:p14="http://schemas.microsoft.com/office/powerpoint/2010/main" val="258738203"/>
              </p:ext>
            </p:extLst>
          </p:nvPr>
        </p:nvGraphicFramePr>
        <p:xfrm>
          <a:off x="1187450" y="1196975"/>
          <a:ext cx="6696918" cy="3030631"/>
        </p:xfrm>
        <a:graphic>
          <a:graphicData uri="http://schemas.openxmlformats.org/presentationml/2006/ole">
            <mc:AlternateContent xmlns:mc="http://schemas.openxmlformats.org/markup-compatibility/2006">
              <mc:Choice xmlns:v="urn:schemas-microsoft-com:vml" Requires="v">
                <p:oleObj spid="_x0000_s86129" name="Visio" r:id="rId3" imgW="5092626" imgH="2476369" progId="Visio.Drawing.11">
                  <p:embed/>
                </p:oleObj>
              </mc:Choice>
              <mc:Fallback>
                <p:oleObj name="Visio" r:id="rId3" imgW="5092626" imgH="2476369" progId="Visio.Drawing.11">
                  <p:embed/>
                  <p:pic>
                    <p:nvPicPr>
                      <p:cNvPr id="0" name=""/>
                      <p:cNvPicPr>
                        <a:picLocks noChangeAspect="1" noChangeArrowheads="1"/>
                      </p:cNvPicPr>
                      <p:nvPr/>
                    </p:nvPicPr>
                    <p:blipFill>
                      <a:blip r:embed="rId4"/>
                      <a:srcRect/>
                      <a:stretch>
                        <a:fillRect/>
                      </a:stretch>
                    </p:blipFill>
                    <p:spPr bwMode="auto">
                      <a:xfrm>
                        <a:off x="1187450" y="1196975"/>
                        <a:ext cx="6696918" cy="3030631"/>
                      </a:xfrm>
                      <a:prstGeom prst="rect">
                        <a:avLst/>
                      </a:prstGeom>
                      <a:solidFill>
                        <a:srgbClr val="0070C0"/>
                      </a:solidFill>
                      <a:ln>
                        <a:noFill/>
                      </a:ln>
                    </p:spPr>
                  </p:pic>
                </p:oleObj>
              </mc:Fallback>
            </mc:AlternateContent>
          </a:graphicData>
        </a:graphic>
      </p:graphicFrame>
      <p:sp>
        <p:nvSpPr>
          <p:cNvPr id="240645" name="Rectangle 6"/>
          <p:cNvSpPr>
            <a:spLocks noChangeArrowheads="1"/>
          </p:cNvSpPr>
          <p:nvPr/>
        </p:nvSpPr>
        <p:spPr bwMode="auto">
          <a:xfrm>
            <a:off x="395288" y="4186238"/>
            <a:ext cx="8569325" cy="255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1200"/>
              </a:spcBef>
              <a:defRPr/>
            </a:pPr>
            <a:r>
              <a:rPr lang="en-US" altLang="zh-CN" sz="2000" b="1" dirty="0">
                <a:latin typeface="华文仿宋" pitchFamily="2" charset="-122"/>
                <a:ea typeface="华文仿宋" pitchFamily="2" charset="-122"/>
              </a:rPr>
              <a:t>    </a:t>
            </a:r>
            <a:r>
              <a:rPr lang="zh-CN" altLang="en-US" sz="2000" b="1" dirty="0">
                <a:latin typeface="华文仿宋" pitchFamily="2" charset="-122"/>
                <a:ea typeface="华文仿宋" pitchFamily="2" charset="-122"/>
              </a:rPr>
              <a:t>美国加州大学伯克利分校开发的</a:t>
            </a:r>
            <a:r>
              <a:rPr lang="en-US" altLang="zh-CN" sz="2000" b="1" dirty="0">
                <a:latin typeface="华文仿宋" pitchFamily="2" charset="-122"/>
                <a:ea typeface="华文仿宋" pitchFamily="2" charset="-122"/>
              </a:rPr>
              <a:t>PRIME</a:t>
            </a:r>
            <a:r>
              <a:rPr lang="zh-CN" altLang="en-US" sz="2000" b="1" dirty="0">
                <a:latin typeface="华文仿宋" pitchFamily="2" charset="-122"/>
                <a:ea typeface="华文仿宋" pitchFamily="2" charset="-122"/>
              </a:rPr>
              <a:t>系统，是一个采用被动式错误检测的典型例子，该系统是一个虚拟存贮处理系统。</a:t>
            </a:r>
            <a:endParaRPr lang="en-US" altLang="zh-CN" sz="2000" b="1" dirty="0">
              <a:latin typeface="华文仿宋" pitchFamily="2" charset="-122"/>
              <a:ea typeface="华文仿宋" pitchFamily="2" charset="-122"/>
            </a:endParaRPr>
          </a:p>
          <a:p>
            <a:pPr marL="342900" indent="-342900">
              <a:spcBef>
                <a:spcPts val="1200"/>
              </a:spcBef>
              <a:buFont typeface="Wingdings" panose="05000000000000000000" pitchFamily="2" charset="2"/>
              <a:buChar char="l"/>
              <a:defRPr/>
            </a:pPr>
            <a:r>
              <a:rPr lang="zh-CN" altLang="en-US" sz="2000" b="1" dirty="0">
                <a:latin typeface="华文仿宋" pitchFamily="2" charset="-122"/>
                <a:ea typeface="华文仿宋" pitchFamily="2" charset="-122"/>
              </a:rPr>
              <a:t>系统中的</a:t>
            </a:r>
            <a:r>
              <a:rPr lang="en-US" altLang="zh-CN" sz="2000" b="1" dirty="0">
                <a:latin typeface="华文仿宋" pitchFamily="2" charset="-122"/>
                <a:ea typeface="华文仿宋" pitchFamily="2" charset="-122"/>
              </a:rPr>
              <a:t>CCM</a:t>
            </a:r>
            <a:r>
              <a:rPr lang="zh-CN" altLang="en-US" sz="2000" b="1" dirty="0">
                <a:latin typeface="华文仿宋" pitchFamily="2" charset="-122"/>
                <a:ea typeface="华文仿宋" pitchFamily="2" charset="-122"/>
              </a:rPr>
              <a:t>是包含中心控制监视器的控制处理机， 其功能是分配存贮页和盘的位置，分配给其它处理机待处理的事务，管理处理过程中的信息。</a:t>
            </a:r>
            <a:endParaRPr lang="en-US" altLang="zh-CN" sz="2000" b="1" dirty="0">
              <a:latin typeface="华文仿宋" pitchFamily="2" charset="-122"/>
              <a:ea typeface="华文仿宋" pitchFamily="2" charset="-122"/>
            </a:endParaRPr>
          </a:p>
          <a:p>
            <a:pPr marL="342900" indent="-342900">
              <a:spcBef>
                <a:spcPts val="1200"/>
              </a:spcBef>
              <a:buFont typeface="Wingdings" panose="05000000000000000000" pitchFamily="2" charset="2"/>
              <a:buChar char="l"/>
              <a:defRPr/>
            </a:pPr>
            <a:r>
              <a:rPr lang="zh-CN" altLang="en-US" sz="2000" b="1" dirty="0">
                <a:latin typeface="华文仿宋" pitchFamily="2" charset="-122"/>
                <a:ea typeface="华文仿宋" pitchFamily="2" charset="-122"/>
              </a:rPr>
              <a:t>系统中的</a:t>
            </a:r>
            <a:r>
              <a:rPr lang="en-US" altLang="zh-CN" sz="2000" b="1" dirty="0">
                <a:latin typeface="华文仿宋" pitchFamily="2" charset="-122"/>
                <a:ea typeface="华文仿宋" pitchFamily="2" charset="-122"/>
              </a:rPr>
              <a:t>ECM</a:t>
            </a:r>
            <a:r>
              <a:rPr lang="zh-CN" altLang="en-US" sz="2000" b="1" dirty="0">
                <a:latin typeface="华文仿宋" pitchFamily="2" charset="-122"/>
                <a:ea typeface="华文仿宋" pitchFamily="2" charset="-122"/>
              </a:rPr>
              <a:t>是由微程序构成的扩充控制监视器， 存放于每一个处理机中用以控制处理过程以及输入输出的发送和接收操作。        </a:t>
            </a:r>
          </a:p>
        </p:txBody>
      </p:sp>
    </p:spTree>
    <p:extLst>
      <p:ext uri="{BB962C8B-B14F-4D97-AF65-F5344CB8AC3E}">
        <p14:creationId xmlns:p14="http://schemas.microsoft.com/office/powerpoint/2010/main" val="4068328363"/>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3"/>
          <p:cNvSpPr txBox="1">
            <a:spLocks noChangeArrowheads="1"/>
          </p:cNvSpPr>
          <p:nvPr/>
        </p:nvSpPr>
        <p:spPr bwMode="auto">
          <a:xfrm>
            <a:off x="179388" y="4762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4.3   </a:t>
            </a:r>
            <a:r>
              <a:rPr lang="zh-CN" altLang="en-US" sz="3600" b="1" dirty="0">
                <a:latin typeface="黑体" pitchFamily="49" charset="-122"/>
                <a:ea typeface="黑体" pitchFamily="49" charset="-122"/>
              </a:rPr>
              <a:t>查错设计：主动式错误检测</a:t>
            </a:r>
          </a:p>
        </p:txBody>
      </p:sp>
      <p:sp>
        <p:nvSpPr>
          <p:cNvPr id="241667" name="Rectangle 4"/>
          <p:cNvSpPr>
            <a:spLocks noChangeArrowheads="1"/>
          </p:cNvSpPr>
          <p:nvPr/>
        </p:nvSpPr>
        <p:spPr bwMode="auto">
          <a:xfrm>
            <a:off x="395288" y="1760538"/>
            <a:ext cx="8569325" cy="412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1200"/>
              </a:spcBef>
              <a:defRPr/>
            </a:pPr>
            <a:r>
              <a:rPr lang="en-US" altLang="zh-CN" sz="2200" b="1" dirty="0">
                <a:latin typeface="华文仿宋" pitchFamily="2" charset="-122"/>
                <a:ea typeface="华文仿宋" pitchFamily="2" charset="-122"/>
              </a:rPr>
              <a:t>    </a:t>
            </a:r>
            <a:r>
              <a:rPr lang="zh-CN" altLang="en-US" sz="2200" b="1" dirty="0">
                <a:latin typeface="华文仿宋" pitchFamily="2" charset="-122"/>
                <a:ea typeface="华文仿宋" pitchFamily="2" charset="-122"/>
              </a:rPr>
              <a:t>只有当错误征兆被传送到具有检查功能的部位时，被动式错误检测才能察觉到错误的存在。而主动式错误检测则是通过错误检测程序主动地对系统进行搜索，并指示所搜索到的错误。</a:t>
            </a:r>
          </a:p>
          <a:p>
            <a:pPr marL="342900" indent="-342900">
              <a:spcBef>
                <a:spcPts val="1200"/>
              </a:spcBef>
              <a:buFont typeface="Wingdings" panose="05000000000000000000" pitchFamily="2" charset="2"/>
              <a:buChar char="l"/>
              <a:defRPr/>
            </a:pPr>
            <a:r>
              <a:rPr lang="zh-CN" altLang="en-US" sz="2200" b="1" dirty="0">
                <a:latin typeface="华文仿宋" pitchFamily="2" charset="-122"/>
                <a:ea typeface="华文仿宋" pitchFamily="2" charset="-122"/>
              </a:rPr>
              <a:t> 主动式错误检测通常由一个检测监视器来承担。检测监视器是一个并行过程，对系统的有关数据进行主动扫描以发现错误。一些大型的资源管理软件在长期运行过程中，常常会因为软件错误造成系统资源的损失。</a:t>
            </a:r>
            <a:endParaRPr lang="en-US" altLang="zh-CN" sz="2200" b="1" dirty="0">
              <a:latin typeface="华文仿宋" pitchFamily="2" charset="-122"/>
              <a:ea typeface="华文仿宋" pitchFamily="2" charset="-122"/>
            </a:endParaRPr>
          </a:p>
          <a:p>
            <a:pPr marL="342900" indent="-342900">
              <a:spcBef>
                <a:spcPts val="1200"/>
              </a:spcBef>
              <a:buFont typeface="Wingdings" panose="05000000000000000000" pitchFamily="2" charset="2"/>
              <a:buChar char="l"/>
              <a:defRPr/>
            </a:pPr>
            <a:r>
              <a:rPr lang="zh-CN" altLang="en-US" sz="2200" b="1" dirty="0">
                <a:latin typeface="华文仿宋" pitchFamily="2" charset="-122"/>
                <a:ea typeface="华文仿宋" pitchFamily="2" charset="-122"/>
              </a:rPr>
              <a:t>例如，操作系统中的存贮管理模块，具有向用户程序和操作系统的其他模块出借存贮区的功能，然而用户程序或其它模块的错误有时会造成所借出的存贮区域不能返回存贮管理模块，造成系统的性能逐渐蜕变。主动式错误检测能够及时发现这类问题。 </a:t>
            </a:r>
          </a:p>
        </p:txBody>
      </p:sp>
    </p:spTree>
    <p:extLst>
      <p:ext uri="{BB962C8B-B14F-4D97-AF65-F5344CB8AC3E}">
        <p14:creationId xmlns:p14="http://schemas.microsoft.com/office/powerpoint/2010/main" val="1874689675"/>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Text Box 3"/>
          <p:cNvSpPr txBox="1">
            <a:spLocks noChangeArrowheads="1"/>
          </p:cNvSpPr>
          <p:nvPr/>
        </p:nvSpPr>
        <p:spPr bwMode="auto">
          <a:xfrm>
            <a:off x="179388" y="4762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4.3   </a:t>
            </a:r>
            <a:r>
              <a:rPr lang="zh-CN" altLang="en-US" sz="3600" b="1" dirty="0">
                <a:latin typeface="黑体" pitchFamily="49" charset="-122"/>
                <a:ea typeface="黑体" pitchFamily="49" charset="-122"/>
              </a:rPr>
              <a:t>查错设计：主动式错误检测</a:t>
            </a:r>
          </a:p>
        </p:txBody>
      </p:sp>
      <p:sp>
        <p:nvSpPr>
          <p:cNvPr id="242691" name="Rectangle 4"/>
          <p:cNvSpPr>
            <a:spLocks noChangeArrowheads="1"/>
          </p:cNvSpPr>
          <p:nvPr/>
        </p:nvSpPr>
        <p:spPr bwMode="auto">
          <a:xfrm>
            <a:off x="322263" y="1557338"/>
            <a:ext cx="8569325" cy="495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lgn="just">
              <a:spcBef>
                <a:spcPts val="1200"/>
              </a:spcBef>
              <a:defRPr/>
            </a:pPr>
            <a:r>
              <a:rPr lang="en-US" altLang="zh-CN" sz="2200" b="1" dirty="0">
                <a:ea typeface="华文仿宋" pitchFamily="2" charset="-122"/>
              </a:rPr>
              <a:t>   </a:t>
            </a:r>
            <a:r>
              <a:rPr lang="zh-CN" altLang="en-US" sz="2200" b="1" dirty="0">
                <a:ea typeface="华文仿宋" pitchFamily="2" charset="-122"/>
              </a:rPr>
              <a:t>主动式错误检测可以固定时间作为周期性的任务来安排，也可以当作一个低优先权的任务来执行，在系统处于等待状态时，主动进行检测。</a:t>
            </a:r>
            <a:endParaRPr lang="en-US" altLang="zh-CN" sz="2200" b="1" dirty="0">
              <a:ea typeface="华文仿宋" pitchFamily="2" charset="-122"/>
            </a:endParaRPr>
          </a:p>
          <a:p>
            <a:pPr marL="342900" indent="-342900" algn="just">
              <a:spcBef>
                <a:spcPts val="1200"/>
              </a:spcBef>
              <a:buFont typeface="Wingdings" panose="05000000000000000000" pitchFamily="2" charset="2"/>
              <a:buChar char="l"/>
              <a:defRPr/>
            </a:pPr>
            <a:r>
              <a:rPr lang="zh-CN" altLang="en-US" sz="2200" b="1" dirty="0">
                <a:ea typeface="华文仿宋" pitchFamily="2" charset="-122"/>
              </a:rPr>
              <a:t>错误检测的内容取决于系统特征，例如可以搜索主存贮区，以发现在系统可用存贮区表中没有记录的，又没有分配给任何一个正在运行的程序的区域；也可以检查超过合理运行时间的异常过程，寻找系统中丢失的文件，检查在长时间内尚未完成的输入输出操作。</a:t>
            </a:r>
            <a:endParaRPr lang="en-US" altLang="zh-CN" sz="2200" b="1" dirty="0">
              <a:ea typeface="华文仿宋" pitchFamily="2" charset="-122"/>
            </a:endParaRPr>
          </a:p>
          <a:p>
            <a:pPr marL="342900" indent="-342900" algn="just">
              <a:spcBef>
                <a:spcPts val="1200"/>
              </a:spcBef>
              <a:buFont typeface="Wingdings" panose="05000000000000000000" pitchFamily="2" charset="2"/>
              <a:buChar char="l"/>
              <a:defRPr/>
            </a:pPr>
            <a:r>
              <a:rPr lang="zh-CN" altLang="en-US" sz="2200" b="1" dirty="0">
                <a:ea typeface="华文仿宋" pitchFamily="2" charset="-122"/>
              </a:rPr>
              <a:t>特殊情况下，监测监视器可以进行系统的诊断试验，由检测监视器调用系统的某些功能，将结果与预期的输出进行比较，检查其执行时间是否超限。</a:t>
            </a:r>
            <a:endParaRPr lang="en-US" altLang="zh-CN" sz="2200" b="1" dirty="0">
              <a:ea typeface="华文仿宋" pitchFamily="2" charset="-122"/>
            </a:endParaRPr>
          </a:p>
          <a:p>
            <a:pPr marL="342900" indent="-342900" algn="just">
              <a:spcBef>
                <a:spcPts val="1200"/>
              </a:spcBef>
              <a:buFont typeface="Wingdings" panose="05000000000000000000" pitchFamily="2" charset="2"/>
              <a:buChar char="l"/>
              <a:defRPr/>
            </a:pPr>
            <a:r>
              <a:rPr lang="zh-CN" altLang="en-US" sz="2200" b="1" dirty="0">
                <a:ea typeface="华文仿宋" pitchFamily="2" charset="-122"/>
              </a:rPr>
              <a:t>检测监视器还可以周期性地发送哑事务给系统，以保证系统处于可运行状态。</a:t>
            </a:r>
          </a:p>
        </p:txBody>
      </p:sp>
    </p:spTree>
    <p:extLst>
      <p:ext uri="{BB962C8B-B14F-4D97-AF65-F5344CB8AC3E}">
        <p14:creationId xmlns:p14="http://schemas.microsoft.com/office/powerpoint/2010/main" val="805047526"/>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3"/>
          <p:cNvSpPr txBox="1">
            <a:spLocks noChangeArrowheads="1"/>
          </p:cNvSpPr>
          <p:nvPr/>
        </p:nvSpPr>
        <p:spPr bwMode="auto">
          <a:xfrm>
            <a:off x="179388" y="4762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3600" b="1" dirty="0" smtClean="0">
                <a:latin typeface="黑体" pitchFamily="2" charset="-122"/>
                <a:ea typeface="黑体" pitchFamily="2" charset="-122"/>
              </a:rPr>
              <a:t>4.3   </a:t>
            </a:r>
            <a:r>
              <a:rPr lang="zh-CN" altLang="en-US" sz="3600" b="1" dirty="0" smtClean="0">
                <a:latin typeface="黑体" pitchFamily="2" charset="-122"/>
                <a:ea typeface="黑体" pitchFamily="2" charset="-122"/>
              </a:rPr>
              <a:t>查错设计：软件在线自检</a:t>
            </a:r>
          </a:p>
        </p:txBody>
      </p:sp>
      <p:sp>
        <p:nvSpPr>
          <p:cNvPr id="256004" name="Rectangle 4"/>
          <p:cNvSpPr>
            <a:spLocks noChangeArrowheads="1"/>
          </p:cNvSpPr>
          <p:nvPr/>
        </p:nvSpPr>
        <p:spPr bwMode="auto">
          <a:xfrm>
            <a:off x="322263" y="1662113"/>
            <a:ext cx="8569325" cy="441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lgn="just">
              <a:defRPr/>
            </a:pPr>
            <a:r>
              <a:rPr lang="en-US" altLang="zh-CN" sz="2400" b="1" dirty="0">
                <a:latin typeface="黑体" panose="02010609060101010101" pitchFamily="49" charset="-122"/>
                <a:ea typeface="黑体" panose="02010609060101010101" pitchFamily="49" charset="-122"/>
              </a:rPr>
              <a:t>    </a:t>
            </a:r>
            <a:r>
              <a:rPr lang="zh-CN" altLang="en-US" sz="2400" dirty="0">
                <a:solidFill>
                  <a:srgbClr val="0070C0"/>
                </a:solidFill>
                <a:latin typeface="微软雅黑" panose="020B0503020204020204" pitchFamily="34" charset="-122"/>
                <a:ea typeface="微软雅黑" panose="020B0503020204020204" pitchFamily="34" charset="-122"/>
              </a:rPr>
              <a:t>不少软件尤其是实时嵌入式软件，任何故障都可能导致严重后果，比如作战系统网络实时监控系统就是如此，如采用容错技术则代价太大，一种有效的措施就是进行在线软硬件故障检测并报警，以便及时处理。</a:t>
            </a:r>
            <a:endParaRPr lang="en-US" altLang="zh-CN" sz="2400" dirty="0">
              <a:solidFill>
                <a:srgbClr val="0070C0"/>
              </a:solidFill>
              <a:latin typeface="微软雅黑" panose="020B0503020204020204" pitchFamily="34" charset="-122"/>
              <a:ea typeface="微软雅黑" panose="020B0503020204020204" pitchFamily="34" charset="-122"/>
            </a:endParaRPr>
          </a:p>
          <a:p>
            <a:pPr indent="257175">
              <a:spcBef>
                <a:spcPts val="600"/>
              </a:spcBef>
              <a:defRPr/>
            </a:pPr>
            <a:r>
              <a:rPr lang="en-US" altLang="zh-CN" sz="2000" b="1" dirty="0">
                <a:latin typeface="华文仿宋" pitchFamily="2" charset="-122"/>
                <a:ea typeface="华文仿宋" pitchFamily="2" charset="-122"/>
              </a:rPr>
              <a:t>   </a:t>
            </a:r>
            <a:r>
              <a:rPr lang="zh-CN" altLang="en-US" sz="2000" b="1" dirty="0">
                <a:latin typeface="华文仿宋" pitchFamily="2" charset="-122"/>
                <a:ea typeface="华文仿宋" pitchFamily="2" charset="-122"/>
              </a:rPr>
              <a:t>采用软件在线自检技术常常基于如下几方面的考虑：</a:t>
            </a:r>
          </a:p>
          <a:p>
            <a:pPr indent="257175">
              <a:defRPr/>
            </a:pPr>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1</a:t>
            </a:r>
            <a:r>
              <a:rPr lang="zh-CN" altLang="en-US" sz="2000" b="1" dirty="0">
                <a:latin typeface="华文仿宋" pitchFamily="2" charset="-122"/>
                <a:ea typeface="华文仿宋" pitchFamily="2" charset="-122"/>
              </a:rPr>
              <a:t>、故障后果；</a:t>
            </a:r>
          </a:p>
          <a:p>
            <a:pPr indent="257175">
              <a:defRPr/>
            </a:pPr>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2</a:t>
            </a:r>
            <a:r>
              <a:rPr lang="zh-CN" altLang="en-US" sz="2000" b="1" dirty="0">
                <a:latin typeface="华文仿宋" pitchFamily="2" charset="-122"/>
                <a:ea typeface="华文仿宋" pitchFamily="2" charset="-122"/>
              </a:rPr>
              <a:t>、硬件检测不便或代价太高；</a:t>
            </a:r>
          </a:p>
          <a:p>
            <a:pPr indent="257175">
              <a:defRPr/>
            </a:pPr>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3</a:t>
            </a:r>
            <a:r>
              <a:rPr lang="zh-CN" altLang="en-US" sz="2000" b="1" dirty="0">
                <a:latin typeface="华文仿宋" pitchFamily="2" charset="-122"/>
                <a:ea typeface="华文仿宋" pitchFamily="2" charset="-122"/>
              </a:rPr>
              <a:t>、软件容错难以实现或代价太高；</a:t>
            </a:r>
          </a:p>
          <a:p>
            <a:pPr indent="257175">
              <a:defRPr/>
            </a:pPr>
            <a:r>
              <a:rPr lang="zh-CN" altLang="en-US" sz="2000" b="1" dirty="0">
                <a:latin typeface="华文仿宋" pitchFamily="2" charset="-122"/>
                <a:ea typeface="华文仿宋" pitchFamily="2" charset="-122"/>
              </a:rPr>
              <a:t>    </a:t>
            </a:r>
            <a:r>
              <a:rPr lang="en-US" altLang="zh-CN" sz="2000" b="1" dirty="0">
                <a:latin typeface="华文仿宋" pitchFamily="2" charset="-122"/>
                <a:ea typeface="华文仿宋" pitchFamily="2" charset="-122"/>
              </a:rPr>
              <a:t>4</a:t>
            </a:r>
            <a:r>
              <a:rPr lang="zh-CN" altLang="en-US" sz="2000" b="1" dirty="0">
                <a:latin typeface="华文仿宋" pitchFamily="2" charset="-122"/>
                <a:ea typeface="华文仿宋" pitchFamily="2" charset="-122"/>
              </a:rPr>
              <a:t>、有些故障只需检测报警，无需在线容错。</a:t>
            </a:r>
          </a:p>
          <a:p>
            <a:pPr indent="257175">
              <a:defRPr/>
            </a:pPr>
            <a:endParaRPr lang="zh-CN" altLang="en-US" sz="2000" b="1" dirty="0">
              <a:latin typeface="华文仿宋" pitchFamily="2" charset="-122"/>
              <a:ea typeface="华文仿宋" pitchFamily="2" charset="-122"/>
            </a:endParaRPr>
          </a:p>
          <a:p>
            <a:pPr indent="257175">
              <a:defRPr/>
            </a:pPr>
            <a:r>
              <a:rPr lang="zh-CN" altLang="en-US" sz="2000" b="1" dirty="0">
                <a:latin typeface="华文仿宋" pitchFamily="2" charset="-122"/>
                <a:ea typeface="华文仿宋" pitchFamily="2" charset="-122"/>
              </a:rPr>
              <a:t>    软件在线自检的对象是软件故障，不是软件错误和缺陷。软件在线自检是在硬件的支持下实现的，并假定硬件无故障，自检不应影响硬件及软件其余功能的实现。</a:t>
            </a:r>
          </a:p>
        </p:txBody>
      </p:sp>
    </p:spTree>
    <p:extLst>
      <p:ext uri="{BB962C8B-B14F-4D97-AF65-F5344CB8AC3E}">
        <p14:creationId xmlns:p14="http://schemas.microsoft.com/office/powerpoint/2010/main" val="120259116"/>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3"/>
          <p:cNvSpPr txBox="1">
            <a:spLocks noChangeArrowheads="1"/>
          </p:cNvSpPr>
          <p:nvPr/>
        </p:nvSpPr>
        <p:spPr bwMode="auto">
          <a:xfrm>
            <a:off x="179388" y="2603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4.3   </a:t>
            </a:r>
            <a:r>
              <a:rPr lang="zh-CN" altLang="en-US" sz="3600" b="1" dirty="0">
                <a:latin typeface="黑体" pitchFamily="49" charset="-122"/>
                <a:ea typeface="黑体" pitchFamily="49" charset="-122"/>
              </a:rPr>
              <a:t>查错设计：软件在线自检</a:t>
            </a:r>
          </a:p>
        </p:txBody>
      </p:sp>
      <p:sp>
        <p:nvSpPr>
          <p:cNvPr id="244739" name="Rectangle 4"/>
          <p:cNvSpPr>
            <a:spLocks noChangeArrowheads="1"/>
          </p:cNvSpPr>
          <p:nvPr/>
        </p:nvSpPr>
        <p:spPr bwMode="auto">
          <a:xfrm>
            <a:off x="395288" y="1104900"/>
            <a:ext cx="8569325" cy="578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r>
              <a:rPr lang="zh-CN" altLang="en-US" sz="2400" b="1" dirty="0">
                <a:latin typeface="华文仿宋" pitchFamily="2" charset="-122"/>
                <a:ea typeface="华文仿宋" pitchFamily="2" charset="-122"/>
              </a:rPr>
              <a:t>软件在线自检的基本问题         </a:t>
            </a:r>
          </a:p>
          <a:p>
            <a:pPr indent="257175">
              <a:spcBef>
                <a:spcPts val="1200"/>
              </a:spcBef>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、故障模式：软件故障模式可能多种多样，一种模式可能最终表现为另一种模式，因此首先应考虑检测那些后果严重最终模式的故障；</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、检测点设置：选定故障模式后，应考虑检测点的设置，检测点的设置应依据实际情况确定， 通常设置于故 障易于被激发的位置以及故障的传递通道中；</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、时间延迟：故障检测有时间限制，如果时间延迟超过某一界限，故障便表现为失效，时间延迟是实现软件在线自检中极为重要的一个因素； </a:t>
            </a:r>
          </a:p>
          <a:p>
            <a:pPr indent="257175"/>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4</a:t>
            </a:r>
            <a:r>
              <a:rPr lang="zh-CN" altLang="en-US" sz="2400" b="1" dirty="0">
                <a:latin typeface="华文仿宋" pitchFamily="2" charset="-122"/>
                <a:ea typeface="华文仿宋" pitchFamily="2" charset="-122"/>
              </a:rPr>
              <a:t>、实现技术：不同故障可使用不同的检测技术和方法，一种简单的实现技术是检测软件的执行时间， 当执行时间超过规定时限时， 便认为软件发生故障， 另一种实现技术则是在程序开始 执行时或执行过程中设置相应的标志，程序执行终结前检查标志以判定程序执行是否有误。</a:t>
            </a:r>
          </a:p>
        </p:txBody>
      </p:sp>
    </p:spTree>
    <p:extLst>
      <p:ext uri="{BB962C8B-B14F-4D97-AF65-F5344CB8AC3E}">
        <p14:creationId xmlns:p14="http://schemas.microsoft.com/office/powerpoint/2010/main" val="1461498498"/>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3"/>
          <p:cNvSpPr txBox="1">
            <a:spLocks noChangeArrowheads="1"/>
          </p:cNvSpPr>
          <p:nvPr/>
        </p:nvSpPr>
        <p:spPr bwMode="auto">
          <a:xfrm>
            <a:off x="179388" y="4762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3600" b="1" dirty="0" smtClean="0">
                <a:effectLst>
                  <a:outerShdw blurRad="38100" dist="38100" dir="2700000" algn="tl">
                    <a:srgbClr val="000000">
                      <a:alpha val="43137"/>
                    </a:srgbClr>
                  </a:outerShdw>
                </a:effectLst>
                <a:latin typeface="黑体" pitchFamily="2" charset="-122"/>
                <a:ea typeface="黑体" pitchFamily="2" charset="-122"/>
              </a:rPr>
              <a:t>4.3   </a:t>
            </a:r>
            <a:r>
              <a:rPr lang="zh-CN" altLang="en-US" sz="3600" b="1" dirty="0" smtClean="0">
                <a:effectLst>
                  <a:outerShdw blurRad="38100" dist="38100" dir="2700000" algn="tl">
                    <a:srgbClr val="000000">
                      <a:alpha val="43137"/>
                    </a:srgbClr>
                  </a:outerShdw>
                </a:effectLst>
                <a:latin typeface="黑体" pitchFamily="2" charset="-122"/>
                <a:ea typeface="黑体" pitchFamily="2" charset="-122"/>
              </a:rPr>
              <a:t>查错设计：软件在线自检</a:t>
            </a:r>
          </a:p>
        </p:txBody>
      </p:sp>
      <p:sp>
        <p:nvSpPr>
          <p:cNvPr id="258052" name="Rectangle 4"/>
          <p:cNvSpPr>
            <a:spLocks noChangeArrowheads="1"/>
          </p:cNvSpPr>
          <p:nvPr/>
        </p:nvSpPr>
        <p:spPr bwMode="auto">
          <a:xfrm>
            <a:off x="107950" y="1268413"/>
            <a:ext cx="5400675" cy="538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defRPr/>
            </a:pPr>
            <a:r>
              <a:rPr lang="zh-CN" altLang="en-US" sz="2400" b="1" dirty="0">
                <a:latin typeface="华文仿宋" pitchFamily="2" charset="-122"/>
                <a:ea typeface="华文仿宋" pitchFamily="2" charset="-122"/>
              </a:rPr>
              <a:t>实时监控程序死循环检测     </a:t>
            </a:r>
          </a:p>
          <a:p>
            <a:pPr indent="257175">
              <a:defRPr/>
            </a:pPr>
            <a:r>
              <a:rPr lang="zh-CN" altLang="en-US" sz="2000" b="1" dirty="0">
                <a:latin typeface="华文仿宋" pitchFamily="2" charset="-122"/>
                <a:ea typeface="华文仿宋" pitchFamily="2" charset="-122"/>
              </a:rPr>
              <a:t>    </a:t>
            </a:r>
          </a:p>
          <a:p>
            <a:pPr indent="257175" algn="just">
              <a:defRPr/>
            </a:pPr>
            <a:r>
              <a:rPr lang="zh-CN" altLang="en-US" sz="2000" b="1" dirty="0">
                <a:latin typeface="华文仿宋" pitchFamily="2" charset="-122"/>
                <a:ea typeface="华文仿宋" pitchFamily="2" charset="-122"/>
              </a:rPr>
              <a:t>    大多高可靠性实时系统中的实时监控系统的实时监控程序规模大、结构复杂，任何一个错误均可能导致系统失效。</a:t>
            </a:r>
            <a:endParaRPr lang="en-US" altLang="zh-CN" sz="2000" b="1" dirty="0">
              <a:latin typeface="华文仿宋" pitchFamily="2" charset="-122"/>
              <a:ea typeface="华文仿宋" pitchFamily="2" charset="-122"/>
            </a:endParaRPr>
          </a:p>
          <a:p>
            <a:pPr marL="342900" indent="-342900" algn="just">
              <a:buFont typeface="Wingdings" panose="05000000000000000000" pitchFamily="2" charset="2"/>
              <a:buChar char="l"/>
              <a:defRPr/>
            </a:pPr>
            <a:r>
              <a:rPr lang="zh-CN" altLang="en-US" sz="2000" b="1" dirty="0">
                <a:latin typeface="华文仿宋" pitchFamily="2" charset="-122"/>
                <a:ea typeface="华文仿宋" pitchFamily="2" charset="-122"/>
              </a:rPr>
              <a:t>死循环就是最常见的失效模式。</a:t>
            </a:r>
            <a:endParaRPr lang="en-US" altLang="zh-CN" sz="2000" b="1" dirty="0">
              <a:latin typeface="华文仿宋" pitchFamily="2" charset="-122"/>
              <a:ea typeface="华文仿宋" pitchFamily="2" charset="-122"/>
            </a:endParaRPr>
          </a:p>
          <a:p>
            <a:pPr marL="342900" indent="-342900" algn="just">
              <a:buFont typeface="Wingdings" panose="05000000000000000000" pitchFamily="2" charset="2"/>
              <a:buChar char="l"/>
              <a:defRPr/>
            </a:pPr>
            <a:r>
              <a:rPr lang="zh-CN" altLang="en-US" sz="2000" b="1" dirty="0">
                <a:latin typeface="华文仿宋" pitchFamily="2" charset="-122"/>
                <a:ea typeface="华文仿宋" pitchFamily="2" charset="-122"/>
              </a:rPr>
              <a:t>定时器中断服务程序是实时监控程序的基本部分，它提供系统的时间基准和各种计算功能。系统每隔</a:t>
            </a:r>
            <a:r>
              <a:rPr lang="en-US" altLang="zh-CN" sz="2000" b="1" dirty="0">
                <a:latin typeface="华文仿宋" pitchFamily="2" charset="-122"/>
                <a:ea typeface="华文仿宋" pitchFamily="2" charset="-122"/>
              </a:rPr>
              <a:t>n </a:t>
            </a:r>
            <a:r>
              <a:rPr lang="en-US" altLang="zh-CN" sz="2000" b="1" dirty="0" err="1">
                <a:latin typeface="华文仿宋" pitchFamily="2" charset="-122"/>
                <a:ea typeface="华文仿宋" pitchFamily="2" charset="-122"/>
              </a:rPr>
              <a:t>ms</a:t>
            </a:r>
            <a:r>
              <a:rPr lang="zh-CN" altLang="en-US" sz="2000" b="1" dirty="0">
                <a:latin typeface="华文仿宋" pitchFamily="2" charset="-122"/>
                <a:ea typeface="华文仿宋" pitchFamily="2" charset="-122"/>
              </a:rPr>
              <a:t>执行一次定时器中断服务程序，定时器中断服务程序的执行时间小于</a:t>
            </a:r>
            <a:r>
              <a:rPr lang="en-US" altLang="zh-CN" sz="2000" b="1" dirty="0">
                <a:latin typeface="华文仿宋" pitchFamily="2" charset="-122"/>
                <a:ea typeface="华文仿宋" pitchFamily="2" charset="-122"/>
              </a:rPr>
              <a:t>n </a:t>
            </a:r>
            <a:r>
              <a:rPr lang="en-US" altLang="zh-CN" sz="2000" b="1" dirty="0" err="1">
                <a:latin typeface="华文仿宋" pitchFamily="2" charset="-122"/>
                <a:ea typeface="华文仿宋" pitchFamily="2" charset="-122"/>
              </a:rPr>
              <a:t>ms</a:t>
            </a:r>
            <a:r>
              <a:rPr lang="zh-CN" altLang="en-US" sz="2000" b="1" dirty="0">
                <a:latin typeface="华文仿宋" pitchFamily="2" charset="-122"/>
                <a:ea typeface="华文仿宋" pitchFamily="2" charset="-122"/>
              </a:rPr>
              <a:t>。</a:t>
            </a:r>
            <a:endParaRPr lang="en-US" altLang="zh-CN" sz="2000" b="1" dirty="0">
              <a:latin typeface="华文仿宋" pitchFamily="2" charset="-122"/>
              <a:ea typeface="华文仿宋" pitchFamily="2" charset="-122"/>
            </a:endParaRPr>
          </a:p>
          <a:p>
            <a:pPr marL="342900" indent="-342900" algn="just">
              <a:buFont typeface="Wingdings" panose="05000000000000000000" pitchFamily="2" charset="2"/>
              <a:buChar char="l"/>
              <a:defRPr/>
            </a:pPr>
            <a:r>
              <a:rPr lang="zh-CN" altLang="en-US" sz="2000" b="1" dirty="0">
                <a:latin typeface="华文仿宋" pitchFamily="2" charset="-122"/>
                <a:ea typeface="华文仿宋" pitchFamily="2" charset="-122"/>
              </a:rPr>
              <a:t>自检方法是在软件的适当位置开放中断，使计算机执行定时器中断服务程序的过程中可以响应另一个定时器的中断请求。</a:t>
            </a:r>
            <a:endParaRPr lang="en-US" altLang="zh-CN" sz="2000" b="1" dirty="0">
              <a:latin typeface="华文仿宋" pitchFamily="2" charset="-122"/>
              <a:ea typeface="华文仿宋" pitchFamily="2" charset="-122"/>
            </a:endParaRPr>
          </a:p>
          <a:p>
            <a:pPr marL="342900" indent="-342900" algn="just">
              <a:buFont typeface="Wingdings" panose="05000000000000000000" pitchFamily="2" charset="2"/>
              <a:buChar char="l"/>
              <a:defRPr/>
            </a:pPr>
            <a:r>
              <a:rPr lang="zh-CN" altLang="en-US" sz="2000" b="1" dirty="0">
                <a:latin typeface="华文仿宋" pitchFamily="2" charset="-122"/>
                <a:ea typeface="华文仿宋" pitchFamily="2" charset="-122"/>
              </a:rPr>
              <a:t>如果有新的定时器中断，则说明中断服务程序的执行时间大于</a:t>
            </a:r>
            <a:r>
              <a:rPr lang="en-US" altLang="zh-CN" sz="2000" b="1" dirty="0">
                <a:latin typeface="华文仿宋" pitchFamily="2" charset="-122"/>
                <a:ea typeface="华文仿宋" pitchFamily="2" charset="-122"/>
              </a:rPr>
              <a:t>n </a:t>
            </a:r>
            <a:r>
              <a:rPr lang="en-US" altLang="zh-CN" sz="2000" b="1" dirty="0" err="1">
                <a:latin typeface="华文仿宋" pitchFamily="2" charset="-122"/>
                <a:ea typeface="华文仿宋" pitchFamily="2" charset="-122"/>
              </a:rPr>
              <a:t>ms</a:t>
            </a:r>
            <a:r>
              <a:rPr lang="zh-CN" altLang="en-US" sz="2000" b="1" dirty="0">
                <a:latin typeface="华文仿宋" pitchFamily="2" charset="-122"/>
                <a:ea typeface="华文仿宋" pitchFamily="2" charset="-122"/>
              </a:rPr>
              <a:t>，软件故障，否则，软件运行正确。 </a:t>
            </a:r>
          </a:p>
        </p:txBody>
      </p:sp>
      <p:sp>
        <p:nvSpPr>
          <p:cNvPr id="246788" name="Rectangle 5"/>
          <p:cNvSpPr>
            <a:spLocks noChangeArrowheads="1"/>
          </p:cNvSpPr>
          <p:nvPr/>
        </p:nvSpPr>
        <p:spPr bwMode="auto">
          <a:xfrm>
            <a:off x="0" y="2325688"/>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45765" name="Object 6"/>
          <p:cNvGraphicFramePr>
            <a:graphicFrameLocks noChangeAspect="1"/>
          </p:cNvGraphicFramePr>
          <p:nvPr>
            <p:extLst>
              <p:ext uri="{D42A27DB-BD31-4B8C-83A1-F6EECF244321}">
                <p14:modId xmlns:p14="http://schemas.microsoft.com/office/powerpoint/2010/main" val="1318332630"/>
              </p:ext>
            </p:extLst>
          </p:nvPr>
        </p:nvGraphicFramePr>
        <p:xfrm>
          <a:off x="5572125" y="2205038"/>
          <a:ext cx="3429000" cy="4041775"/>
        </p:xfrm>
        <a:graphic>
          <a:graphicData uri="http://schemas.openxmlformats.org/presentationml/2006/ole">
            <mc:AlternateContent xmlns:mc="http://schemas.openxmlformats.org/markup-compatibility/2006">
              <mc:Choice xmlns:v="urn:schemas-microsoft-com:vml" Requires="v">
                <p:oleObj spid="_x0000_s87153" name="Visio" r:id="rId4" imgW="3191621" imgH="2308860" progId="Visio.Drawing.11">
                  <p:embed/>
                </p:oleObj>
              </mc:Choice>
              <mc:Fallback>
                <p:oleObj name="Visio" r:id="rId4" imgW="3191621" imgH="2308860" progId="Visio.Drawing.11">
                  <p:embed/>
                  <p:pic>
                    <p:nvPicPr>
                      <p:cNvPr id="0" name=""/>
                      <p:cNvPicPr>
                        <a:picLocks noChangeAspect="1" noChangeArrowheads="1"/>
                      </p:cNvPicPr>
                      <p:nvPr/>
                    </p:nvPicPr>
                    <p:blipFill>
                      <a:blip r:embed="rId5"/>
                      <a:srcRect/>
                      <a:stretch>
                        <a:fillRect/>
                      </a:stretch>
                    </p:blipFill>
                    <p:spPr bwMode="auto">
                      <a:xfrm>
                        <a:off x="5572125" y="2205038"/>
                        <a:ext cx="3429000" cy="4041775"/>
                      </a:xfrm>
                      <a:prstGeom prst="rect">
                        <a:avLst/>
                      </a:prstGeom>
                      <a:solidFill>
                        <a:srgbClr val="0070C0"/>
                      </a:solidFill>
                      <a:ln>
                        <a:noFill/>
                      </a:ln>
                    </p:spPr>
                  </p:pic>
                </p:oleObj>
              </mc:Fallback>
            </mc:AlternateContent>
          </a:graphicData>
        </a:graphic>
      </p:graphicFrame>
    </p:spTree>
    <p:extLst>
      <p:ext uri="{BB962C8B-B14F-4D97-AF65-F5344CB8AC3E}">
        <p14:creationId xmlns:p14="http://schemas.microsoft.com/office/powerpoint/2010/main" val="161422967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3"/>
          <p:cNvSpPr txBox="1">
            <a:spLocks noChangeArrowheads="1"/>
          </p:cNvSpPr>
          <p:nvPr/>
        </p:nvSpPr>
        <p:spPr bwMode="auto">
          <a:xfrm>
            <a:off x="179388" y="4762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4.4   </a:t>
            </a:r>
            <a:r>
              <a:rPr lang="zh-CN" altLang="en-US" sz="3600" b="1" dirty="0">
                <a:solidFill>
                  <a:srgbClr val="FF0000"/>
                </a:solidFill>
                <a:latin typeface="黑体" pitchFamily="49" charset="-122"/>
                <a:ea typeface="黑体" pitchFamily="49" charset="-122"/>
              </a:rPr>
              <a:t>纠错设计</a:t>
            </a:r>
            <a:r>
              <a:rPr lang="zh-CN" altLang="en-US" sz="3600" b="1" dirty="0">
                <a:latin typeface="黑体" pitchFamily="49" charset="-122"/>
                <a:ea typeface="黑体" pitchFamily="49" charset="-122"/>
              </a:rPr>
              <a:t>：概述</a:t>
            </a:r>
          </a:p>
        </p:txBody>
      </p:sp>
      <p:sp>
        <p:nvSpPr>
          <p:cNvPr id="246787" name="Rectangle 4"/>
          <p:cNvSpPr>
            <a:spLocks noChangeArrowheads="1"/>
          </p:cNvSpPr>
          <p:nvPr/>
        </p:nvSpPr>
        <p:spPr bwMode="auto">
          <a:xfrm>
            <a:off x="366461" y="1916832"/>
            <a:ext cx="8424862"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r>
              <a:rPr lang="en-US" altLang="zh-CN" sz="2200" b="1" dirty="0">
                <a:latin typeface="华文仿宋" pitchFamily="2" charset="-122"/>
                <a:ea typeface="华文仿宋" pitchFamily="2" charset="-122"/>
              </a:rPr>
              <a:t>    </a:t>
            </a:r>
            <a:r>
              <a:rPr lang="zh-CN" altLang="en-US" sz="2200" b="1" dirty="0">
                <a:latin typeface="华文仿宋" pitchFamily="2" charset="-122"/>
                <a:ea typeface="华文仿宋" pitchFamily="2" charset="-122"/>
              </a:rPr>
              <a:t>程序运行过程中，发现错误征兆后，人们自然期望软件具有</a:t>
            </a:r>
            <a:r>
              <a:rPr lang="zh-CN" altLang="en-US" sz="2200" b="1" dirty="0">
                <a:solidFill>
                  <a:srgbClr val="FF0000"/>
                </a:solidFill>
                <a:effectLst>
                  <a:outerShdw blurRad="38100" dist="38100" dir="2700000" algn="tl">
                    <a:srgbClr val="000000">
                      <a:alpha val="43137"/>
                    </a:srgbClr>
                  </a:outerShdw>
                </a:effectLst>
                <a:latin typeface="华文仿宋" pitchFamily="2" charset="-122"/>
                <a:ea typeface="华文仿宋" pitchFamily="2" charset="-122"/>
              </a:rPr>
              <a:t>自动纠错</a:t>
            </a:r>
            <a:r>
              <a:rPr lang="zh-CN" altLang="en-US" sz="2200" b="1" dirty="0">
                <a:latin typeface="华文仿宋" pitchFamily="2" charset="-122"/>
                <a:ea typeface="华文仿宋" pitchFamily="2" charset="-122"/>
              </a:rPr>
              <a:t>能力。错误纠正的前提是已经准确地检测到软件错误及其诱因并定位错误，程序有能力修改、剔除错误。然而，就目前的技术水平而言，在没有人参与的情况下，软件自动纠错还非常困难。所以不能对软件的纠错功能提出超越实际的要求。</a:t>
            </a:r>
          </a:p>
          <a:p>
            <a:pPr indent="257175"/>
            <a:r>
              <a:rPr lang="zh-CN" altLang="en-US" sz="2200" b="1" dirty="0">
                <a:latin typeface="华文仿宋" pitchFamily="2" charset="-122"/>
                <a:ea typeface="华文仿宋" pitchFamily="2" charset="-122"/>
              </a:rPr>
              <a:t>    实际上，我们现在能够做到的只限于减少软件错误所造成的危害，或者将其影响限制在一个给定的范围之内，或者将其影响限制在一个给定或较小的范围之内。 </a:t>
            </a:r>
          </a:p>
        </p:txBody>
      </p:sp>
    </p:spTree>
    <p:extLst>
      <p:ext uri="{BB962C8B-B14F-4D97-AF65-F5344CB8AC3E}">
        <p14:creationId xmlns:p14="http://schemas.microsoft.com/office/powerpoint/2010/main" val="438903645"/>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3"/>
          <p:cNvSpPr txBox="1">
            <a:spLocks noChangeArrowheads="1"/>
          </p:cNvSpPr>
          <p:nvPr/>
        </p:nvSpPr>
        <p:spPr bwMode="auto">
          <a:xfrm>
            <a:off x="179388" y="4762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4.4   </a:t>
            </a:r>
            <a:r>
              <a:rPr lang="zh-CN" altLang="en-US" sz="3600" b="1" dirty="0">
                <a:solidFill>
                  <a:srgbClr val="FF0000"/>
                </a:solidFill>
                <a:latin typeface="黑体" pitchFamily="49" charset="-122"/>
                <a:ea typeface="黑体" pitchFamily="49" charset="-122"/>
              </a:rPr>
              <a:t>纠错设计</a:t>
            </a:r>
            <a:r>
              <a:rPr lang="zh-CN" altLang="en-US" sz="3600" b="1" dirty="0">
                <a:latin typeface="黑体" pitchFamily="49" charset="-122"/>
                <a:ea typeface="黑体" pitchFamily="49" charset="-122"/>
              </a:rPr>
              <a:t>：错误隔离</a:t>
            </a:r>
          </a:p>
        </p:txBody>
      </p:sp>
      <p:sp>
        <p:nvSpPr>
          <p:cNvPr id="247811" name="Rectangle 4"/>
          <p:cNvSpPr>
            <a:spLocks noChangeArrowheads="1"/>
          </p:cNvSpPr>
          <p:nvPr/>
        </p:nvSpPr>
        <p:spPr bwMode="auto">
          <a:xfrm>
            <a:off x="395288" y="1604963"/>
            <a:ext cx="8424862" cy="443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57175">
              <a:spcBef>
                <a:spcPts val="1200"/>
              </a:spcBef>
            </a:pPr>
            <a:r>
              <a:rPr lang="en-US" altLang="zh-CN" sz="2200" b="1">
                <a:latin typeface="华文仿宋" pitchFamily="2" charset="-122"/>
                <a:ea typeface="华文仿宋" pitchFamily="2" charset="-122"/>
              </a:rPr>
              <a:t>       1</a:t>
            </a:r>
            <a:r>
              <a:rPr lang="zh-CN" altLang="en-US" sz="2200" b="1">
                <a:latin typeface="华文仿宋" pitchFamily="2" charset="-122"/>
                <a:ea typeface="华文仿宋" pitchFamily="2" charset="-122"/>
              </a:rPr>
              <a:t>、不允许一个用户的应用程序引用或修改其它用户的应用程序或数据；</a:t>
            </a:r>
          </a:p>
          <a:p>
            <a:pPr indent="257175">
              <a:spcBef>
                <a:spcPts val="1200"/>
              </a:spcBef>
            </a:pPr>
            <a:r>
              <a:rPr lang="zh-CN" altLang="en-US" sz="2200" b="1">
                <a:latin typeface="华文仿宋" pitchFamily="2" charset="-122"/>
                <a:ea typeface="华文仿宋" pitchFamily="2" charset="-122"/>
              </a:rPr>
              <a:t>       </a:t>
            </a:r>
            <a:r>
              <a:rPr lang="en-US" altLang="zh-CN" sz="2200" b="1">
                <a:latin typeface="华文仿宋" pitchFamily="2" charset="-122"/>
                <a:ea typeface="华文仿宋" pitchFamily="2" charset="-122"/>
              </a:rPr>
              <a:t>2</a:t>
            </a:r>
            <a:r>
              <a:rPr lang="zh-CN" altLang="en-US" sz="2200" b="1">
                <a:latin typeface="华文仿宋" pitchFamily="2" charset="-122"/>
                <a:ea typeface="华文仿宋" pitchFamily="2" charset="-122"/>
              </a:rPr>
              <a:t>、不允许一个应用程序引用或修改操作系统的编码及其内部数据， 两个程序之间的通信或应用程序与操作系统之间的通信只能通过规定的接口，并在双方都同意的情况下才能进行；</a:t>
            </a:r>
          </a:p>
          <a:p>
            <a:pPr indent="257175">
              <a:spcBef>
                <a:spcPts val="1200"/>
              </a:spcBef>
            </a:pPr>
            <a:r>
              <a:rPr lang="zh-CN" altLang="en-US" sz="2200" b="1">
                <a:latin typeface="华文仿宋" pitchFamily="2" charset="-122"/>
                <a:ea typeface="华文仿宋" pitchFamily="2" charset="-122"/>
              </a:rPr>
              <a:t>       </a:t>
            </a:r>
            <a:r>
              <a:rPr lang="en-US" altLang="zh-CN" sz="2200" b="1">
                <a:latin typeface="华文仿宋" pitchFamily="2" charset="-122"/>
                <a:ea typeface="华文仿宋" pitchFamily="2" charset="-122"/>
              </a:rPr>
              <a:t>3</a:t>
            </a:r>
            <a:r>
              <a:rPr lang="zh-CN" altLang="en-US" sz="2200" b="1">
                <a:latin typeface="华文仿宋" pitchFamily="2" charset="-122"/>
                <a:ea typeface="华文仿宋" pitchFamily="2" charset="-122"/>
              </a:rPr>
              <a:t>、保护应用程序及数据，使得它们不至于由于操作系统的错误而引起程序和数据的偶然变更；</a:t>
            </a:r>
          </a:p>
          <a:p>
            <a:pPr indent="257175">
              <a:spcBef>
                <a:spcPts val="1200"/>
              </a:spcBef>
            </a:pPr>
            <a:r>
              <a:rPr lang="zh-CN" altLang="en-US" sz="2200" b="1">
                <a:latin typeface="华文仿宋" pitchFamily="2" charset="-122"/>
                <a:ea typeface="华文仿宋" pitchFamily="2" charset="-122"/>
              </a:rPr>
              <a:t>       </a:t>
            </a:r>
            <a:r>
              <a:rPr lang="en-US" altLang="zh-CN" sz="2200" b="1">
                <a:latin typeface="华文仿宋" pitchFamily="2" charset="-122"/>
                <a:ea typeface="华文仿宋" pitchFamily="2" charset="-122"/>
              </a:rPr>
              <a:t>4</a:t>
            </a:r>
            <a:r>
              <a:rPr lang="zh-CN" altLang="en-US" sz="2200" b="1">
                <a:latin typeface="华文仿宋" pitchFamily="2" charset="-122"/>
                <a:ea typeface="华文仿宋" pitchFamily="2" charset="-122"/>
              </a:rPr>
              <a:t>、操作系统必须保护所有应用程序及数据，防止系统操作员或维护人员引起程序及数据的偶然变更；</a:t>
            </a:r>
          </a:p>
          <a:p>
            <a:pPr indent="257175">
              <a:spcBef>
                <a:spcPts val="1200"/>
              </a:spcBef>
            </a:pPr>
            <a:r>
              <a:rPr lang="zh-CN" altLang="en-US" sz="2200" b="1">
                <a:latin typeface="华文仿宋" pitchFamily="2" charset="-122"/>
                <a:ea typeface="华文仿宋" pitchFamily="2" charset="-122"/>
              </a:rPr>
              <a:t>       </a:t>
            </a:r>
            <a:r>
              <a:rPr lang="en-US" altLang="zh-CN" sz="2200" b="1">
                <a:latin typeface="华文仿宋" pitchFamily="2" charset="-122"/>
                <a:ea typeface="华文仿宋" pitchFamily="2" charset="-122"/>
              </a:rPr>
              <a:t>5</a:t>
            </a:r>
            <a:r>
              <a:rPr lang="zh-CN" altLang="en-US" sz="2200" b="1">
                <a:latin typeface="华文仿宋" pitchFamily="2" charset="-122"/>
                <a:ea typeface="华文仿宋" pitchFamily="2" charset="-122"/>
              </a:rPr>
              <a:t>、应用程序不能中止系统工作，不能诱发操作系统去改变其它应用程序及数据；</a:t>
            </a:r>
          </a:p>
        </p:txBody>
      </p:sp>
    </p:spTree>
    <p:extLst>
      <p:ext uri="{BB962C8B-B14F-4D97-AF65-F5344CB8AC3E}">
        <p14:creationId xmlns:p14="http://schemas.microsoft.com/office/powerpoint/2010/main" val="30595087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35</a:t>
            </a:fld>
            <a:endParaRPr lang="zh-CN" altLang="en-US"/>
          </a:p>
        </p:txBody>
      </p:sp>
      <p:pic>
        <p:nvPicPr>
          <p:cNvPr id="184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412776"/>
            <a:ext cx="8622642"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9"/>
          <p:cNvSpPr>
            <a:spLocks noChangeArrowheads="1"/>
          </p:cNvSpPr>
          <p:nvPr/>
        </p:nvSpPr>
        <p:spPr bwMode="auto">
          <a:xfrm>
            <a:off x="0" y="241689"/>
            <a:ext cx="9144000" cy="754063"/>
          </a:xfrm>
          <a:prstGeom prst="rect">
            <a:avLst/>
          </a:prstGeo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pPr algn="ctr">
              <a:spcBef>
                <a:spcPct val="0"/>
              </a:spcBef>
            </a:pPr>
            <a:r>
              <a:rPr lang="en-US" altLang="zh-CN" sz="3200" b="1" dirty="0">
                <a:solidFill>
                  <a:schemeClr val="bg1"/>
                </a:solidFill>
                <a:latin typeface="华文细黑" panose="02010600040101010101" pitchFamily="2" charset="-122"/>
                <a:ea typeface="华文细黑" panose="02010600040101010101" pitchFamily="2" charset="-122"/>
                <a:cs typeface="+mj-cs"/>
              </a:rPr>
              <a:t>2.1 </a:t>
            </a:r>
            <a:r>
              <a:rPr lang="zh-CN" altLang="en-US" sz="3200" b="1" dirty="0">
                <a:solidFill>
                  <a:schemeClr val="bg1"/>
                </a:solidFill>
                <a:latin typeface="华文细黑" panose="02010600040101010101" pitchFamily="2" charset="-122"/>
                <a:ea typeface="华文细黑" panose="02010600040101010101" pitchFamily="2" charset="-122"/>
                <a:cs typeface="+mj-cs"/>
              </a:rPr>
              <a:t>可靠性特征量</a:t>
            </a:r>
          </a:p>
        </p:txBody>
      </p:sp>
    </p:spTree>
    <p:extLst>
      <p:ext uri="{BB962C8B-B14F-4D97-AF65-F5344CB8AC3E}">
        <p14:creationId xmlns:p14="http://schemas.microsoft.com/office/powerpoint/2010/main" val="89546638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3"/>
          <p:cNvSpPr txBox="1">
            <a:spLocks noChangeArrowheads="1"/>
          </p:cNvSpPr>
          <p:nvPr/>
        </p:nvSpPr>
        <p:spPr bwMode="auto">
          <a:xfrm>
            <a:off x="179388" y="1158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4.4   </a:t>
            </a:r>
            <a:r>
              <a:rPr lang="zh-CN" altLang="en-US" sz="3600" b="1" dirty="0">
                <a:solidFill>
                  <a:srgbClr val="FF0000"/>
                </a:solidFill>
                <a:latin typeface="黑体" pitchFamily="49" charset="-122"/>
                <a:ea typeface="黑体" pitchFamily="49" charset="-122"/>
              </a:rPr>
              <a:t>纠错设计</a:t>
            </a:r>
            <a:r>
              <a:rPr lang="zh-CN" altLang="en-US" sz="3600" b="1" dirty="0">
                <a:latin typeface="黑体" pitchFamily="49" charset="-122"/>
                <a:ea typeface="黑体" pitchFamily="49" charset="-122"/>
              </a:rPr>
              <a:t>：错误隔离</a:t>
            </a:r>
          </a:p>
        </p:txBody>
      </p:sp>
      <p:sp>
        <p:nvSpPr>
          <p:cNvPr id="248835" name="Rectangle 4"/>
          <p:cNvSpPr>
            <a:spLocks noChangeArrowheads="1"/>
          </p:cNvSpPr>
          <p:nvPr/>
        </p:nvSpPr>
        <p:spPr bwMode="auto">
          <a:xfrm>
            <a:off x="539750" y="908050"/>
            <a:ext cx="8280400" cy="594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1200"/>
              </a:spcBef>
            </a:pPr>
            <a:r>
              <a:rPr lang="en-US" altLang="zh-CN" sz="2200" b="1" dirty="0">
                <a:latin typeface="华文仿宋" pitchFamily="2" charset="-122"/>
                <a:ea typeface="华文仿宋" pitchFamily="2" charset="-122"/>
              </a:rPr>
              <a:t>        6</a:t>
            </a:r>
            <a:r>
              <a:rPr lang="zh-CN" altLang="en-US" sz="2200" b="1" dirty="0">
                <a:latin typeface="华文仿宋" pitchFamily="2" charset="-122"/>
                <a:ea typeface="华文仿宋" pitchFamily="2" charset="-122"/>
              </a:rPr>
              <a:t>、当一个应用程序调用操作系统去执行一种功能时，所有参数都必须进行检查， 应用 程序不能在检查期间以及操作系统实际执行时改变这些数据；</a:t>
            </a:r>
          </a:p>
          <a:p>
            <a:pPr>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7</a:t>
            </a:r>
            <a:r>
              <a:rPr lang="zh-CN" altLang="en-US" sz="2200" b="1" dirty="0">
                <a:latin typeface="华文仿宋" pitchFamily="2" charset="-122"/>
                <a:ea typeface="华文仿宋" pitchFamily="2" charset="-122"/>
              </a:rPr>
              <a:t>、操作系统运行时，不能受任何可能被应用程序直接访问的系统数据的影响；</a:t>
            </a:r>
          </a:p>
          <a:p>
            <a:pPr>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8</a:t>
            </a:r>
            <a:r>
              <a:rPr lang="zh-CN" altLang="en-US" sz="2200" b="1" dirty="0">
                <a:latin typeface="华文仿宋" pitchFamily="2" charset="-122"/>
                <a:ea typeface="华文仿宋" pitchFamily="2" charset="-122"/>
              </a:rPr>
              <a:t>、应用程序不能避开操作系统直接使用为操作系统所控制的硬件资源， 应用程序也不能直接调用 操作系统中仅供内部调用的各种功能；</a:t>
            </a:r>
          </a:p>
          <a:p>
            <a:pPr>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9</a:t>
            </a:r>
            <a:r>
              <a:rPr lang="zh-CN" altLang="en-US" sz="2200" b="1" dirty="0">
                <a:latin typeface="华文仿宋" pitchFamily="2" charset="-122"/>
                <a:ea typeface="华文仿宋" pitchFamily="2" charset="-122"/>
              </a:rPr>
              <a:t>、操作系统内部的各种功能应相互隔离，防止一个功能中的错误影响其它功能及数据；</a:t>
            </a:r>
          </a:p>
          <a:p>
            <a:pPr>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10</a:t>
            </a:r>
            <a:r>
              <a:rPr lang="zh-CN" altLang="en-US" sz="2200" b="1" dirty="0">
                <a:latin typeface="华文仿宋" pitchFamily="2" charset="-122"/>
                <a:ea typeface="华文仿宋" pitchFamily="2" charset="-122"/>
              </a:rPr>
              <a:t>、如果操作系统检 测到内部错误， 应尽量隔断这个错误对应用程序的影响，必要时可终止受到影响的应用程序的运行；</a:t>
            </a:r>
          </a:p>
          <a:p>
            <a:pPr>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11</a:t>
            </a:r>
            <a:r>
              <a:rPr lang="zh-CN" altLang="en-US" sz="2200" b="1" dirty="0">
                <a:latin typeface="华文仿宋" pitchFamily="2" charset="-122"/>
                <a:ea typeface="华文仿宋" pitchFamily="2" charset="-122"/>
              </a:rPr>
              <a:t>、 操作系统检测到应用程序中的错误时， 应用程序应具有选择处理错误方式的能力， 而不是只能被 操作系统无条件地终止运行。</a:t>
            </a:r>
          </a:p>
        </p:txBody>
      </p:sp>
    </p:spTree>
    <p:extLst>
      <p:ext uri="{BB962C8B-B14F-4D97-AF65-F5344CB8AC3E}">
        <p14:creationId xmlns:p14="http://schemas.microsoft.com/office/powerpoint/2010/main" val="358874581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3"/>
          <p:cNvSpPr txBox="1">
            <a:spLocks noChangeArrowheads="1"/>
          </p:cNvSpPr>
          <p:nvPr/>
        </p:nvSpPr>
        <p:spPr bwMode="auto">
          <a:xfrm>
            <a:off x="179388" y="2603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solidFill>
                  <a:srgbClr val="FF0000"/>
                </a:solidFill>
                <a:latin typeface="黑体" pitchFamily="49" charset="-122"/>
                <a:ea typeface="黑体" pitchFamily="49" charset="-122"/>
              </a:rPr>
              <a:t>容错设计</a:t>
            </a:r>
            <a:r>
              <a:rPr lang="zh-CN" altLang="en-US" sz="3600" b="1" dirty="0">
                <a:latin typeface="黑体" pitchFamily="49" charset="-122"/>
                <a:ea typeface="黑体" pitchFamily="49" charset="-122"/>
              </a:rPr>
              <a:t>：概念</a:t>
            </a:r>
          </a:p>
        </p:txBody>
      </p:sp>
      <p:sp>
        <p:nvSpPr>
          <p:cNvPr id="249859" name="Rectangle 4"/>
          <p:cNvSpPr>
            <a:spLocks noChangeArrowheads="1"/>
          </p:cNvSpPr>
          <p:nvPr/>
        </p:nvSpPr>
        <p:spPr bwMode="auto">
          <a:xfrm>
            <a:off x="287338" y="1125538"/>
            <a:ext cx="8677275" cy="529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Bef>
                <a:spcPts val="1200"/>
              </a:spcBef>
            </a:pPr>
            <a:r>
              <a:rPr lang="en-US" altLang="zh-CN" sz="20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 </a:t>
            </a:r>
            <a:r>
              <a:rPr lang="zh-CN" altLang="en-US" sz="2200" b="1" dirty="0">
                <a:latin typeface="华文仿宋" pitchFamily="2" charset="-122"/>
                <a:ea typeface="华文仿宋" pitchFamily="2" charset="-122"/>
              </a:rPr>
              <a:t>容错软件定义很多，但对于规定功能的软件，不同的定义均共同关注在</a:t>
            </a:r>
            <a:r>
              <a:rPr lang="zh-CN" altLang="en-US" sz="2200" b="1" dirty="0">
                <a:solidFill>
                  <a:schemeClr val="tx2"/>
                </a:solidFill>
                <a:latin typeface="微软雅黑" panose="020B0503020204020204" pitchFamily="34" charset="-122"/>
                <a:ea typeface="微软雅黑" panose="020B0503020204020204" pitchFamily="34" charset="-122"/>
              </a:rPr>
              <a:t>一定程度上对自身故障具有屏蔽能力、在一定程度上能从故障状态自动恢复到正常状态、软件故障时能在一定程度上完成预期的功能以及在一定程度上具有容错能力</a:t>
            </a:r>
            <a:r>
              <a:rPr lang="zh-CN" altLang="en-US" sz="2200" b="1" dirty="0">
                <a:latin typeface="华文仿宋" pitchFamily="2" charset="-122"/>
                <a:ea typeface="华文仿宋" pitchFamily="2" charset="-122"/>
              </a:rPr>
              <a:t>四个共性方面。虽然这四个方面在描述上各有侧重，但在以下三个方面是共同的：</a:t>
            </a:r>
          </a:p>
          <a:p>
            <a:pPr indent="266700">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1</a:t>
            </a:r>
            <a:r>
              <a:rPr lang="zh-CN" altLang="en-US" sz="2200" b="1" dirty="0">
                <a:latin typeface="华文仿宋" pitchFamily="2" charset="-122"/>
                <a:ea typeface="华文仿宋" pitchFamily="2" charset="-122"/>
              </a:rPr>
              <a:t>、容错对象是由软件需求规格说明定义的规定功能的软件，容错只是为了保证在软件缺陷导致故障时，能维持这些功能，如果软件的设计是完全正确的，那么容错设计多此一举；</a:t>
            </a:r>
          </a:p>
          <a:p>
            <a:pPr indent="266700">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2</a:t>
            </a:r>
            <a:r>
              <a:rPr lang="zh-CN" altLang="en-US" sz="2200" b="1" dirty="0">
                <a:latin typeface="华文仿宋" pitchFamily="2" charset="-122"/>
                <a:ea typeface="华文仿宋" pitchFamily="2" charset="-122"/>
              </a:rPr>
              <a:t>、输入信息的构成极为复杂，实现容错而需要增添资源使得软件更加复杂，容错的能力总是有限的，即使容错软件不会完全失效，也只是实现降功能运行；</a:t>
            </a:r>
          </a:p>
          <a:p>
            <a:pPr indent="266700">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3</a:t>
            </a:r>
            <a:r>
              <a:rPr lang="zh-CN" altLang="en-US" sz="2200" b="1" dirty="0">
                <a:latin typeface="华文仿宋" pitchFamily="2" charset="-122"/>
                <a:ea typeface="华文仿宋" pitchFamily="2" charset="-122"/>
              </a:rPr>
              <a:t>、当软件由于自身缺陷而导致故障时，若其为容错软件，应能屏蔽这一故障，对其进行处理以免造成软件失效。通常，这一功能是通过故障检测算法、故障恢复算法等并调动软件冗余备份来实现的。</a:t>
            </a:r>
          </a:p>
        </p:txBody>
      </p:sp>
    </p:spTree>
    <p:extLst>
      <p:ext uri="{BB962C8B-B14F-4D97-AF65-F5344CB8AC3E}">
        <p14:creationId xmlns:p14="http://schemas.microsoft.com/office/powerpoint/2010/main" val="1071726033"/>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3"/>
          <p:cNvSpPr txBox="1">
            <a:spLocks noChangeArrowheads="1"/>
          </p:cNvSpPr>
          <p:nvPr/>
        </p:nvSpPr>
        <p:spPr bwMode="auto">
          <a:xfrm>
            <a:off x="179388" y="1158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容错设计：软件容错的基本活动</a:t>
            </a:r>
          </a:p>
        </p:txBody>
      </p:sp>
      <p:sp>
        <p:nvSpPr>
          <p:cNvPr id="250883" name="Rectangle 4"/>
          <p:cNvSpPr>
            <a:spLocks noChangeArrowheads="1"/>
          </p:cNvSpPr>
          <p:nvPr/>
        </p:nvSpPr>
        <p:spPr bwMode="auto">
          <a:xfrm>
            <a:off x="287338" y="981075"/>
            <a:ext cx="8677275" cy="563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Bef>
                <a:spcPts val="1200"/>
              </a:spcBef>
              <a:defRPr/>
            </a:pPr>
            <a:r>
              <a:rPr lang="zh-CN" altLang="en-US" sz="2800" b="1" dirty="0">
                <a:solidFill>
                  <a:schemeClr val="tx2"/>
                </a:solidFill>
                <a:latin typeface="微软雅黑" panose="020B0503020204020204" pitchFamily="34" charset="-122"/>
                <a:ea typeface="微软雅黑" panose="020B0503020204020204" pitchFamily="34" charset="-122"/>
              </a:rPr>
              <a:t>故障检测：       </a:t>
            </a:r>
          </a:p>
          <a:p>
            <a:pPr indent="266700">
              <a:spcBef>
                <a:spcPts val="1200"/>
              </a:spcBef>
              <a:defRPr/>
            </a:pPr>
            <a:r>
              <a:rPr lang="zh-CN" altLang="en-US" sz="2400" b="1" dirty="0">
                <a:latin typeface="Arial" pitchFamily="34" charset="0"/>
                <a:ea typeface="华文仿宋" pitchFamily="2" charset="-122"/>
              </a:rPr>
              <a:t>    容错活动的第一步就是故障检测，包括故障判别准则制定和检测点设置两个基本活动。</a:t>
            </a:r>
            <a:endParaRPr lang="en-US" altLang="zh-CN" sz="2400" b="1" dirty="0">
              <a:latin typeface="Arial" pitchFamily="34" charset="0"/>
              <a:ea typeface="华文仿宋" pitchFamily="2" charset="-122"/>
            </a:endParaRPr>
          </a:p>
          <a:p>
            <a:pPr marL="342900" indent="-342900">
              <a:spcBef>
                <a:spcPts val="1200"/>
              </a:spcBef>
              <a:buFont typeface="Wingdings" panose="05000000000000000000" pitchFamily="2" charset="2"/>
              <a:buChar char="l"/>
              <a:defRPr/>
            </a:pPr>
            <a:r>
              <a:rPr lang="zh-CN" altLang="en-US" sz="2400" b="1" dirty="0">
                <a:latin typeface="Arial" pitchFamily="34" charset="0"/>
                <a:ea typeface="华文仿宋" pitchFamily="2" charset="-122"/>
              </a:rPr>
              <a:t>对于故障判别准则，主要检查系统操作是否正常，否则，表明系统处于故障状态。</a:t>
            </a:r>
            <a:endParaRPr lang="en-US" altLang="zh-CN" sz="2400" b="1" dirty="0">
              <a:latin typeface="Arial" pitchFamily="34" charset="0"/>
              <a:ea typeface="华文仿宋" pitchFamily="2" charset="-122"/>
            </a:endParaRPr>
          </a:p>
          <a:p>
            <a:pPr marL="342900" indent="-342900">
              <a:spcBef>
                <a:spcPts val="1200"/>
              </a:spcBef>
              <a:buFont typeface="Wingdings" panose="05000000000000000000" pitchFamily="2" charset="2"/>
              <a:buChar char="l"/>
              <a:defRPr/>
            </a:pPr>
            <a:r>
              <a:rPr lang="zh-CN" altLang="en-US" sz="2400" b="1" dirty="0">
                <a:latin typeface="Arial" pitchFamily="34" charset="0"/>
                <a:ea typeface="华文仿宋" pitchFamily="2" charset="-122"/>
              </a:rPr>
              <a:t>对于检测点的设置，一种策略是将检测点设置得尽可能早，另一种策略是将检测点设置得尽可能晚。故障检测方法包括重执测试、逆推测试、编码测试、接口检测、诊断检测等。</a:t>
            </a:r>
          </a:p>
          <a:p>
            <a:pPr indent="266700">
              <a:spcBef>
                <a:spcPts val="1200"/>
              </a:spcBef>
              <a:defRPr/>
            </a:pPr>
            <a:r>
              <a:rPr lang="zh-CN" altLang="en-US" sz="2400" b="1" dirty="0">
                <a:latin typeface="Arial" pitchFamily="34" charset="0"/>
                <a:ea typeface="华文仿宋" pitchFamily="2" charset="-122"/>
              </a:rPr>
              <a:t>    故障检测包括在线自动检测和离线检测两种形式。离线检测主要用于软件调试以及软件维护过程中的故障查找。容错软件的实现主要依靠在线检测。故障检测的具体方法与特定问题的自身特点及其要求相关。这就决定了检测方式的多样性，同一个容错软件中往往包括多种不同的检测方法。</a:t>
            </a:r>
          </a:p>
        </p:txBody>
      </p:sp>
    </p:spTree>
    <p:extLst>
      <p:ext uri="{BB962C8B-B14F-4D97-AF65-F5344CB8AC3E}">
        <p14:creationId xmlns:p14="http://schemas.microsoft.com/office/powerpoint/2010/main" val="871605802"/>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容错设计：软件容错的基本活动</a:t>
            </a:r>
          </a:p>
        </p:txBody>
      </p:sp>
      <p:sp>
        <p:nvSpPr>
          <p:cNvPr id="251907" name="Rectangle 4"/>
          <p:cNvSpPr>
            <a:spLocks noChangeArrowheads="1"/>
          </p:cNvSpPr>
          <p:nvPr/>
        </p:nvSpPr>
        <p:spPr bwMode="auto">
          <a:xfrm>
            <a:off x="287338" y="1252538"/>
            <a:ext cx="8677275" cy="541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Bef>
                <a:spcPts val="1200"/>
              </a:spcBef>
              <a:spcAft>
                <a:spcPts val="1200"/>
              </a:spcAft>
              <a:defRPr/>
            </a:pPr>
            <a:r>
              <a:rPr lang="zh-CN" altLang="en-US" sz="2800" b="1" dirty="0">
                <a:solidFill>
                  <a:schemeClr val="tx2"/>
                </a:solidFill>
                <a:latin typeface="微软雅黑" panose="020B0503020204020204" pitchFamily="34" charset="-122"/>
                <a:ea typeface="微软雅黑" panose="020B0503020204020204" pitchFamily="34" charset="-122"/>
              </a:rPr>
              <a:t>故障检测方法</a:t>
            </a:r>
            <a:r>
              <a:rPr lang="en-US" altLang="zh-CN" sz="2800" b="1" dirty="0">
                <a:solidFill>
                  <a:schemeClr val="tx2"/>
                </a:solidFill>
                <a:latin typeface="微软雅黑" panose="020B0503020204020204" pitchFamily="34" charset="-122"/>
                <a:ea typeface="微软雅黑" panose="020B0503020204020204" pitchFamily="34" charset="-122"/>
              </a:rPr>
              <a:t>——</a:t>
            </a:r>
            <a:r>
              <a:rPr lang="zh-CN" altLang="en-US" sz="2800" b="1" dirty="0">
                <a:solidFill>
                  <a:schemeClr val="tx2"/>
                </a:solidFill>
                <a:latin typeface="微软雅黑" panose="020B0503020204020204" pitchFamily="34" charset="-122"/>
                <a:ea typeface="微软雅黑" panose="020B0503020204020204" pitchFamily="34" charset="-122"/>
              </a:rPr>
              <a:t>软件自测试：       </a:t>
            </a:r>
          </a:p>
          <a:p>
            <a:pPr indent="266700">
              <a:spcBef>
                <a:spcPts val="1200"/>
              </a:spcBef>
              <a:defRPr/>
            </a:pPr>
            <a:r>
              <a:rPr lang="zh-CN" altLang="en-US" sz="2400" b="1" dirty="0">
                <a:latin typeface="华文仿宋" pitchFamily="2" charset="-122"/>
                <a:ea typeface="华文仿宋" pitchFamily="2" charset="-122"/>
              </a:rPr>
              <a:t>    将硬件</a:t>
            </a:r>
            <a:r>
              <a:rPr lang="zh-CN" altLang="en-US" sz="2400" b="1" dirty="0" smtClean="0">
                <a:latin typeface="华文仿宋" pitchFamily="2" charset="-122"/>
                <a:ea typeface="华文仿宋" pitchFamily="2" charset="-122"/>
              </a:rPr>
              <a:t>的机内测试 （</a:t>
            </a:r>
            <a:r>
              <a:rPr lang="en-US" altLang="zh-CN" sz="2400" b="1" dirty="0" smtClean="0">
                <a:latin typeface="华文仿宋" pitchFamily="2" charset="-122"/>
                <a:ea typeface="华文仿宋" pitchFamily="2" charset="-122"/>
              </a:rPr>
              <a:t>Build-In-Test</a:t>
            </a:r>
            <a:r>
              <a:rPr lang="zh-CN" altLang="en-US" sz="2400" b="1" dirty="0" smtClean="0">
                <a:latin typeface="华文仿宋" pitchFamily="2" charset="-122"/>
                <a:ea typeface="华文仿宋" pitchFamily="2" charset="-122"/>
              </a:rPr>
              <a:t>，</a:t>
            </a:r>
            <a:r>
              <a:rPr lang="en-US" altLang="zh-CN" sz="2400" b="1" dirty="0">
                <a:latin typeface="华文仿宋" pitchFamily="2" charset="-122"/>
                <a:ea typeface="华文仿宋" pitchFamily="2" charset="-122"/>
              </a:rPr>
              <a:t> BIT </a:t>
            </a:r>
            <a:r>
              <a:rPr lang="zh-CN" altLang="en-US" sz="2400" b="1" dirty="0" smtClean="0">
                <a:latin typeface="华文仿宋" pitchFamily="2" charset="-122"/>
                <a:ea typeface="华文仿宋" pitchFamily="2" charset="-122"/>
              </a:rPr>
              <a:t>）概念</a:t>
            </a:r>
            <a:r>
              <a:rPr lang="zh-CN" altLang="en-US" sz="2400" b="1" dirty="0">
                <a:latin typeface="华文仿宋" pitchFamily="2" charset="-122"/>
                <a:ea typeface="华文仿宋" pitchFamily="2" charset="-122"/>
              </a:rPr>
              <a:t>用于软件的自测试。软件自测试主要使用正面校验和反面校验两种方法。</a:t>
            </a:r>
            <a:endParaRPr lang="en-US" altLang="zh-CN" sz="2400" b="1" dirty="0">
              <a:latin typeface="华文仿宋" pitchFamily="2" charset="-122"/>
              <a:ea typeface="华文仿宋" pitchFamily="2" charset="-122"/>
            </a:endParaRPr>
          </a:p>
          <a:p>
            <a:pPr marL="342900" indent="-342900">
              <a:spcBef>
                <a:spcPts val="1200"/>
              </a:spcBef>
              <a:buFont typeface="Wingdings" panose="05000000000000000000" pitchFamily="2" charset="2"/>
              <a:buChar char="l"/>
              <a:defRPr/>
            </a:pPr>
            <a:r>
              <a:rPr lang="zh-CN" altLang="en-US" sz="2400" b="1" dirty="0">
                <a:latin typeface="华文仿宋" pitchFamily="2" charset="-122"/>
                <a:ea typeface="华文仿宋" pitchFamily="2" charset="-122"/>
              </a:rPr>
              <a:t>正面校验是测试软件将输入转化为输出的功能是否正确。软件测试过程中正面校验需要很大的测试工作量，几乎是一种穷举测试。在硬件测试中很少使用。对于软件，如果要求每一项都存在明确的接受指标，正面校验对于实现自动检测是非常有利的。</a:t>
            </a:r>
            <a:endParaRPr lang="en-US" altLang="zh-CN" sz="2400" b="1" dirty="0">
              <a:latin typeface="华文仿宋" pitchFamily="2" charset="-122"/>
              <a:ea typeface="华文仿宋" pitchFamily="2" charset="-122"/>
            </a:endParaRPr>
          </a:p>
          <a:p>
            <a:pPr marL="342900" indent="-342900">
              <a:spcBef>
                <a:spcPts val="1200"/>
              </a:spcBef>
              <a:buFont typeface="Wingdings" panose="05000000000000000000" pitchFamily="2" charset="2"/>
              <a:buChar char="l"/>
              <a:defRPr/>
            </a:pPr>
            <a:r>
              <a:rPr lang="zh-CN" altLang="en-US" sz="2400" b="1" dirty="0">
                <a:latin typeface="华文仿宋" pitchFamily="2" charset="-122"/>
                <a:ea typeface="华文仿宋" pitchFamily="2" charset="-122"/>
              </a:rPr>
              <a:t>反面校验是将软件输出逆转化为输入，检查是否正确。</a:t>
            </a:r>
            <a:endParaRPr lang="en-US" altLang="zh-CN" sz="2400" b="1" dirty="0">
              <a:latin typeface="华文仿宋" pitchFamily="2" charset="-122"/>
              <a:ea typeface="华文仿宋" pitchFamily="2" charset="-122"/>
            </a:endParaRPr>
          </a:p>
          <a:p>
            <a:pPr>
              <a:spcBef>
                <a:spcPts val="1200"/>
              </a:spcBef>
              <a:defRPr/>
            </a:pPr>
            <a:r>
              <a:rPr lang="en-US" altLang="zh-CN" sz="2400" b="1" dirty="0">
                <a:latin typeface="华文仿宋" pitchFamily="2" charset="-122"/>
                <a:ea typeface="华文仿宋" pitchFamily="2" charset="-122"/>
              </a:rPr>
              <a:t>       </a:t>
            </a:r>
            <a:r>
              <a:rPr lang="zh-CN" altLang="en-US" sz="2400" b="1" dirty="0">
                <a:latin typeface="华文仿宋" pitchFamily="2" charset="-122"/>
                <a:ea typeface="华文仿宋" pitchFamily="2" charset="-122"/>
              </a:rPr>
              <a:t>但是，不论是正面校验还是反面校验，通常情形下都需要大量的工作才能做出比较全面的校验，这往往是难以做到的。在实际工程中通常是采用一些有重点的校验。 </a:t>
            </a:r>
          </a:p>
        </p:txBody>
      </p:sp>
    </p:spTree>
    <p:extLst>
      <p:ext uri="{BB962C8B-B14F-4D97-AF65-F5344CB8AC3E}">
        <p14:creationId xmlns:p14="http://schemas.microsoft.com/office/powerpoint/2010/main" val="512304454"/>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容错设计：软件容错的基本活动</a:t>
            </a:r>
          </a:p>
        </p:txBody>
      </p:sp>
      <p:sp>
        <p:nvSpPr>
          <p:cNvPr id="252931" name="Rectangle 4"/>
          <p:cNvSpPr>
            <a:spLocks noChangeArrowheads="1"/>
          </p:cNvSpPr>
          <p:nvPr/>
        </p:nvSpPr>
        <p:spPr bwMode="auto">
          <a:xfrm>
            <a:off x="385261" y="1170612"/>
            <a:ext cx="8677275" cy="55707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Bef>
                <a:spcPts val="1200"/>
              </a:spcBef>
              <a:defRPr/>
            </a:pPr>
            <a:r>
              <a:rPr lang="zh-CN" altLang="en-US" sz="2800" b="1" dirty="0">
                <a:solidFill>
                  <a:schemeClr val="tx2"/>
                </a:solidFill>
                <a:latin typeface="微软雅黑" panose="020B0503020204020204" pitchFamily="34" charset="-122"/>
                <a:ea typeface="微软雅黑" panose="020B0503020204020204" pitchFamily="34" charset="-122"/>
              </a:rPr>
              <a:t>破坏估计：       </a:t>
            </a:r>
          </a:p>
          <a:p>
            <a:pPr indent="266700">
              <a:spcBef>
                <a:spcPts val="1200"/>
              </a:spcBef>
            </a:pPr>
            <a:r>
              <a:rPr lang="zh-CN" altLang="en-US" sz="2000" b="1" dirty="0">
                <a:latin typeface="华文仿宋" pitchFamily="2" charset="-122"/>
                <a:ea typeface="华文仿宋" pitchFamily="2" charset="-122"/>
              </a:rPr>
              <a:t>     </a:t>
            </a:r>
            <a:r>
              <a:rPr lang="zh-CN" altLang="en-US" sz="2400" b="1" dirty="0">
                <a:latin typeface="华文仿宋" pitchFamily="2" charset="-122"/>
                <a:ea typeface="华文仿宋" pitchFamily="2" charset="-122"/>
              </a:rPr>
              <a:t>从故障发生直到得以有效控制这段时间内，故障可能被传播和蔓延。因此需要进行破坏估计，以便采取措施，进行故障处理和恢复。</a:t>
            </a:r>
          </a:p>
          <a:p>
            <a:pPr indent="266700">
              <a:spcBef>
                <a:spcPts val="1200"/>
              </a:spcBef>
            </a:pPr>
            <a:r>
              <a:rPr lang="zh-CN" altLang="en-US" sz="2400" b="1" dirty="0">
                <a:latin typeface="华文仿宋" pitchFamily="2" charset="-122"/>
                <a:ea typeface="华文仿宋" pitchFamily="2" charset="-122"/>
              </a:rPr>
              <a:t>    破坏估计不仅要求判定故障被检测出来之前已经引起的破坏，还要求在故障被检测出来之后，在处理的延滞或恢复实施过程中，无效信息在系统中传播的可能性以及因此导致的其他未被检测到的后续故障。</a:t>
            </a:r>
          </a:p>
          <a:p>
            <a:pPr indent="266700">
              <a:spcBef>
                <a:spcPts val="1200"/>
              </a:spcBef>
            </a:pPr>
            <a:r>
              <a:rPr lang="zh-CN" altLang="en-US" sz="2400" b="1" dirty="0">
                <a:latin typeface="华文仿宋" pitchFamily="2" charset="-122"/>
                <a:ea typeface="华文仿宋" pitchFamily="2" charset="-122"/>
              </a:rPr>
              <a:t>    目前，对故障的破坏估计主要是依靠系统设计人员对破坏限制的规定和识别破坏的探测技术来实现的，即根据系统的结构对预测故障可能引起的各种现象做出假设，并按破坏的严重程度加以分类。在运行过程中，由现象逆推导致这些现象出现的破坏，然后根据相应的估计确定适当的反向恢复点。 </a:t>
            </a:r>
          </a:p>
        </p:txBody>
      </p:sp>
    </p:spTree>
    <p:extLst>
      <p:ext uri="{BB962C8B-B14F-4D97-AF65-F5344CB8AC3E}">
        <p14:creationId xmlns:p14="http://schemas.microsoft.com/office/powerpoint/2010/main" val="1333778806"/>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容错设计：软件容错的基本活动</a:t>
            </a:r>
          </a:p>
        </p:txBody>
      </p:sp>
      <p:sp>
        <p:nvSpPr>
          <p:cNvPr id="253955" name="Rectangle 4"/>
          <p:cNvSpPr>
            <a:spLocks noChangeArrowheads="1"/>
          </p:cNvSpPr>
          <p:nvPr/>
        </p:nvSpPr>
        <p:spPr bwMode="auto">
          <a:xfrm>
            <a:off x="0" y="1262063"/>
            <a:ext cx="5435600" cy="571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Bef>
                <a:spcPts val="1200"/>
              </a:spcBef>
              <a:defRPr/>
            </a:pPr>
            <a:r>
              <a:rPr lang="zh-CN" altLang="en-US" sz="2800" b="1" dirty="0">
                <a:solidFill>
                  <a:schemeClr val="tx2"/>
                </a:solidFill>
                <a:latin typeface="微软雅黑" panose="020B0503020204020204" pitchFamily="34" charset="-122"/>
                <a:ea typeface="微软雅黑" panose="020B0503020204020204" pitchFamily="34" charset="-122"/>
              </a:rPr>
              <a:t>故障恢复：       </a:t>
            </a:r>
          </a:p>
          <a:p>
            <a:pPr indent="266700">
              <a:spcBef>
                <a:spcPts val="600"/>
              </a:spcBef>
              <a:defRPr/>
            </a:pPr>
            <a:r>
              <a:rPr lang="zh-CN" altLang="en-US" sz="2000" b="1" dirty="0">
                <a:latin typeface="华文仿宋" pitchFamily="2" charset="-122"/>
                <a:ea typeface="华文仿宋" pitchFamily="2" charset="-122"/>
              </a:rPr>
              <a:t>     </a:t>
            </a:r>
            <a:r>
              <a:rPr lang="zh-CN" altLang="en-US" sz="2200" b="1" dirty="0">
                <a:latin typeface="华文仿宋" pitchFamily="2" charset="-122"/>
                <a:ea typeface="华文仿宋" pitchFamily="2" charset="-122"/>
              </a:rPr>
              <a:t>完成故障检测后在规定的时间内完成故障处理，恢复系统运行是容错软件的核心目标。</a:t>
            </a:r>
            <a:endParaRPr lang="en-US" altLang="zh-CN" sz="2200" b="1" dirty="0">
              <a:latin typeface="华文仿宋" pitchFamily="2" charset="-122"/>
              <a:ea typeface="华文仿宋" pitchFamily="2" charset="-122"/>
            </a:endParaRPr>
          </a:p>
          <a:p>
            <a:pPr indent="266700">
              <a:spcBef>
                <a:spcPts val="600"/>
              </a:spcBef>
              <a:defRPr/>
            </a:pPr>
            <a:r>
              <a:rPr lang="zh-CN" altLang="en-US" sz="2200" b="1" dirty="0">
                <a:latin typeface="华文仿宋" pitchFamily="2" charset="-122"/>
                <a:ea typeface="华文仿宋" pitchFamily="2" charset="-122"/>
              </a:rPr>
              <a:t>故障恢复包括前向恢复和后向恢复两种。</a:t>
            </a:r>
            <a:endParaRPr lang="en-US" altLang="zh-CN" sz="2200" b="1" dirty="0">
              <a:latin typeface="华文仿宋" pitchFamily="2" charset="-122"/>
              <a:ea typeface="华文仿宋" pitchFamily="2" charset="-122"/>
            </a:endParaRPr>
          </a:p>
          <a:p>
            <a:pPr marL="342900" indent="-342900">
              <a:spcBef>
                <a:spcPts val="600"/>
              </a:spcBef>
              <a:buFont typeface="Wingdings" panose="05000000000000000000" pitchFamily="2" charset="2"/>
              <a:buChar char="l"/>
              <a:defRPr/>
            </a:pPr>
            <a:r>
              <a:rPr lang="zh-CN" altLang="en-US" sz="2200" b="1" dirty="0">
                <a:latin typeface="华文仿宋" pitchFamily="2" charset="-122"/>
                <a:ea typeface="华文仿宋" pitchFamily="2" charset="-122"/>
              </a:rPr>
              <a:t>前向恢复即故障被检测出来后，</a:t>
            </a:r>
            <a:r>
              <a:rPr lang="zh-CN" altLang="en-US" sz="2200" b="1" dirty="0">
                <a:solidFill>
                  <a:srgbClr val="FF0000"/>
                </a:solidFill>
                <a:latin typeface="华文仿宋" pitchFamily="2" charset="-122"/>
                <a:ea typeface="华文仿宋" pitchFamily="2" charset="-122"/>
              </a:rPr>
              <a:t>仅对其结果进行预置处理，</a:t>
            </a:r>
            <a:r>
              <a:rPr lang="zh-CN" altLang="en-US" sz="2200" b="1" dirty="0">
                <a:latin typeface="华文仿宋" pitchFamily="2" charset="-122"/>
                <a:ea typeface="华文仿宋" pitchFamily="2" charset="-122"/>
              </a:rPr>
              <a:t>然后继续进程的运行，提供可以接受的服务。</a:t>
            </a:r>
            <a:endParaRPr lang="en-US" altLang="zh-CN" sz="2200" b="1" dirty="0">
              <a:latin typeface="华文仿宋" pitchFamily="2" charset="-122"/>
              <a:ea typeface="华文仿宋" pitchFamily="2" charset="-122"/>
            </a:endParaRPr>
          </a:p>
          <a:p>
            <a:pPr marL="342900" indent="-342900">
              <a:spcBef>
                <a:spcPts val="600"/>
              </a:spcBef>
              <a:buFont typeface="Wingdings" panose="05000000000000000000" pitchFamily="2" charset="2"/>
              <a:buChar char="l"/>
              <a:defRPr/>
            </a:pPr>
            <a:r>
              <a:rPr lang="zh-CN" altLang="en-US" sz="2200" b="1" dirty="0">
                <a:latin typeface="华文仿宋" pitchFamily="2" charset="-122"/>
                <a:ea typeface="华文仿宋" pitchFamily="2" charset="-122"/>
              </a:rPr>
              <a:t>后向恢复即故障被检测出来后，</a:t>
            </a:r>
            <a:r>
              <a:rPr lang="zh-CN" altLang="en-US" sz="2200" b="1" dirty="0">
                <a:solidFill>
                  <a:srgbClr val="FF0000"/>
                </a:solidFill>
                <a:latin typeface="华文仿宋" pitchFamily="2" charset="-122"/>
                <a:ea typeface="华文仿宋" pitchFamily="2" charset="-122"/>
              </a:rPr>
              <a:t>对软件重构，以备份替代错误部分</a:t>
            </a:r>
            <a:r>
              <a:rPr lang="zh-CN" altLang="en-US" sz="2200" b="1" dirty="0">
                <a:latin typeface="华文仿宋" pitchFamily="2" charset="-122"/>
                <a:ea typeface="华文仿宋" pitchFamily="2" charset="-122"/>
              </a:rPr>
              <a:t>，然后</a:t>
            </a:r>
            <a:r>
              <a:rPr lang="zh-CN" altLang="en-US" sz="2200" b="1" dirty="0">
                <a:solidFill>
                  <a:srgbClr val="FF0000"/>
                </a:solidFill>
                <a:latin typeface="华文仿宋" pitchFamily="2" charset="-122"/>
                <a:ea typeface="华文仿宋" pitchFamily="2" charset="-122"/>
              </a:rPr>
              <a:t>重新</a:t>
            </a:r>
            <a:r>
              <a:rPr lang="zh-CN" altLang="en-US" sz="2200" b="1" dirty="0">
                <a:latin typeface="华文仿宋" pitchFamily="2" charset="-122"/>
                <a:ea typeface="华文仿宋" pitchFamily="2" charset="-122"/>
              </a:rPr>
              <a:t>运行，提供正确服务。对于后向恢复，可能存在降功能问题，采取恢复措施时，应考虑资源耗费和容错效果。</a:t>
            </a:r>
            <a:endParaRPr lang="en-US" altLang="zh-CN" sz="2200" b="1" dirty="0">
              <a:latin typeface="华文仿宋" pitchFamily="2" charset="-122"/>
              <a:ea typeface="华文仿宋" pitchFamily="2" charset="-122"/>
            </a:endParaRPr>
          </a:p>
          <a:p>
            <a:pPr marL="342900" indent="-342900">
              <a:spcBef>
                <a:spcPts val="600"/>
              </a:spcBef>
              <a:buFont typeface="Wingdings" panose="05000000000000000000" pitchFamily="2" charset="2"/>
              <a:buChar char="l"/>
              <a:defRPr/>
            </a:pPr>
            <a:r>
              <a:rPr lang="zh-CN" altLang="en-US" sz="2200" b="1" dirty="0">
                <a:latin typeface="华文仿宋" pitchFamily="2" charset="-122"/>
                <a:ea typeface="华文仿宋" pitchFamily="2" charset="-122"/>
              </a:rPr>
              <a:t>一般地，恢复包括完全恢复、降功能恢复和安全停机三个等级。 </a:t>
            </a:r>
          </a:p>
        </p:txBody>
      </p:sp>
      <p:graphicFrame>
        <p:nvGraphicFramePr>
          <p:cNvPr id="253956" name="Object 5"/>
          <p:cNvGraphicFramePr>
            <a:graphicFrameLocks noGrp="1" noChangeAspect="1"/>
          </p:cNvGraphicFramePr>
          <p:nvPr>
            <p:ph/>
            <p:extLst>
              <p:ext uri="{D42A27DB-BD31-4B8C-83A1-F6EECF244321}">
                <p14:modId xmlns:p14="http://schemas.microsoft.com/office/powerpoint/2010/main" val="2536249840"/>
              </p:ext>
            </p:extLst>
          </p:nvPr>
        </p:nvGraphicFramePr>
        <p:xfrm>
          <a:off x="5480050" y="2133600"/>
          <a:ext cx="3484563" cy="4248150"/>
        </p:xfrm>
        <a:graphic>
          <a:graphicData uri="http://schemas.openxmlformats.org/presentationml/2006/ole">
            <mc:AlternateContent xmlns:mc="http://schemas.openxmlformats.org/markup-compatibility/2006">
              <mc:Choice xmlns:v="urn:schemas-microsoft-com:vml" Requires="v">
                <p:oleObj spid="_x0000_s88178" name="Visio" r:id="rId3" imgW="2647913" imgH="3051022" progId="Visio.Drawing.11">
                  <p:embed/>
                </p:oleObj>
              </mc:Choice>
              <mc:Fallback>
                <p:oleObj name="Visio" r:id="rId3" imgW="2647913" imgH="3051022" progId="Visio.Drawing.11">
                  <p:embed/>
                  <p:pic>
                    <p:nvPicPr>
                      <p:cNvPr id="0" name=""/>
                      <p:cNvPicPr>
                        <a:picLocks noChangeAspect="1" noChangeArrowheads="1"/>
                      </p:cNvPicPr>
                      <p:nvPr/>
                    </p:nvPicPr>
                    <p:blipFill>
                      <a:blip r:embed="rId4"/>
                      <a:srcRect/>
                      <a:stretch>
                        <a:fillRect/>
                      </a:stretch>
                    </p:blipFill>
                    <p:spPr bwMode="auto">
                      <a:xfrm>
                        <a:off x="5480050" y="2133600"/>
                        <a:ext cx="3484563" cy="424815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09590355"/>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容错设计：软件容错的基本活动</a:t>
            </a:r>
          </a:p>
        </p:txBody>
      </p:sp>
      <p:sp>
        <p:nvSpPr>
          <p:cNvPr id="254979" name="Rectangle 4"/>
          <p:cNvSpPr>
            <a:spLocks noChangeArrowheads="1"/>
          </p:cNvSpPr>
          <p:nvPr/>
        </p:nvSpPr>
        <p:spPr bwMode="auto">
          <a:xfrm>
            <a:off x="611187" y="1484784"/>
            <a:ext cx="7993063" cy="400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Bef>
                <a:spcPts val="1200"/>
              </a:spcBef>
              <a:defRPr/>
            </a:pPr>
            <a:r>
              <a:rPr lang="zh-CN" altLang="en-US" sz="2800" b="1" dirty="0">
                <a:solidFill>
                  <a:schemeClr val="tx2"/>
                </a:solidFill>
                <a:latin typeface="微软雅黑" panose="020B0503020204020204" pitchFamily="34" charset="-122"/>
                <a:ea typeface="微软雅黑" panose="020B0503020204020204" pitchFamily="34" charset="-122"/>
              </a:rPr>
              <a:t>故障隔离：       </a:t>
            </a:r>
          </a:p>
          <a:p>
            <a:pPr indent="266700">
              <a:spcBef>
                <a:spcPts val="1200"/>
              </a:spcBef>
            </a:pPr>
            <a:r>
              <a:rPr lang="zh-CN" altLang="en-US" sz="2400" b="1" dirty="0">
                <a:latin typeface="华文仿宋" pitchFamily="2" charset="-122"/>
                <a:ea typeface="华文仿宋" pitchFamily="2" charset="-122"/>
              </a:rPr>
              <a:t>     进行故障分析与分类，采取故障隔离措施，抑制故障传播与蔓延，有利于容错的实现。</a:t>
            </a:r>
          </a:p>
          <a:p>
            <a:pPr indent="266700">
              <a:spcBef>
                <a:spcPts val="1200"/>
              </a:spcBef>
            </a:pPr>
            <a:r>
              <a:rPr lang="zh-CN" altLang="en-US" sz="2400" b="1" dirty="0">
                <a:latin typeface="华文仿宋" pitchFamily="2" charset="-122"/>
                <a:ea typeface="华文仿宋" pitchFamily="2" charset="-122"/>
              </a:rPr>
              <a:t>     权限最小化原则是实现故障隔离的主要思想。为了限制故障蔓延，要求对过程和数据加以严格定义和限制。使过程不能提供任何超过事先规定限度的功能，也无权接受来自限定数据库之外的数据。</a:t>
            </a:r>
            <a:endParaRPr lang="en-US" altLang="zh-CN" sz="2400" b="1" dirty="0">
              <a:latin typeface="华文仿宋" pitchFamily="2" charset="-122"/>
              <a:ea typeface="华文仿宋" pitchFamily="2" charset="-122"/>
            </a:endParaRPr>
          </a:p>
          <a:p>
            <a:pPr indent="266700">
              <a:spcBef>
                <a:spcPts val="1200"/>
              </a:spcBef>
            </a:pPr>
            <a:r>
              <a:rPr lang="en-US" altLang="zh-CN" sz="2400" b="1" dirty="0">
                <a:latin typeface="华文仿宋" pitchFamily="2" charset="-122"/>
                <a:ea typeface="华文仿宋" pitchFamily="2" charset="-122"/>
              </a:rPr>
              <a:t>    </a:t>
            </a:r>
            <a:r>
              <a:rPr lang="zh-CN" altLang="en-US" sz="2400" b="1" dirty="0">
                <a:latin typeface="华文仿宋" pitchFamily="2" charset="-122"/>
                <a:ea typeface="华文仿宋" pitchFamily="2" charset="-122"/>
              </a:rPr>
              <a:t>在结构化程序设计中，还可以利用各个层次与模块之间的进、出口信息的相互制约关系来隔离故障。 </a:t>
            </a:r>
          </a:p>
        </p:txBody>
      </p:sp>
    </p:spTree>
    <p:extLst>
      <p:ext uri="{BB962C8B-B14F-4D97-AF65-F5344CB8AC3E}">
        <p14:creationId xmlns:p14="http://schemas.microsoft.com/office/powerpoint/2010/main" val="1979872847"/>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容错设计：软件容错的基本活动</a:t>
            </a:r>
          </a:p>
        </p:txBody>
      </p:sp>
      <p:sp>
        <p:nvSpPr>
          <p:cNvPr id="256003" name="Rectangle 4"/>
          <p:cNvSpPr>
            <a:spLocks noChangeArrowheads="1"/>
          </p:cNvSpPr>
          <p:nvPr/>
        </p:nvSpPr>
        <p:spPr bwMode="auto">
          <a:xfrm>
            <a:off x="539750" y="1714500"/>
            <a:ext cx="7993063" cy="421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Bef>
                <a:spcPts val="1200"/>
              </a:spcBef>
              <a:defRPr/>
            </a:pPr>
            <a:r>
              <a:rPr lang="zh-CN" altLang="en-US" sz="2800" b="1" dirty="0">
                <a:solidFill>
                  <a:schemeClr val="tx2"/>
                </a:solidFill>
                <a:latin typeface="微软雅黑" panose="020B0503020204020204" pitchFamily="34" charset="-122"/>
                <a:ea typeface="微软雅黑" panose="020B0503020204020204" pitchFamily="34" charset="-122"/>
              </a:rPr>
              <a:t>继续服务：       </a:t>
            </a:r>
          </a:p>
          <a:p>
            <a:pPr indent="266700" algn="just">
              <a:spcBef>
                <a:spcPts val="1200"/>
              </a:spcBef>
            </a:pPr>
            <a:r>
              <a:rPr lang="zh-CN" altLang="en-US" sz="2400" b="1" dirty="0">
                <a:solidFill>
                  <a:srgbClr val="FF0000"/>
                </a:solidFill>
                <a:ea typeface="华文仿宋" pitchFamily="2" charset="-122"/>
              </a:rPr>
              <a:t>     故障恢复</a:t>
            </a:r>
            <a:r>
              <a:rPr lang="zh-CN" altLang="en-US" sz="2400" b="1" dirty="0">
                <a:ea typeface="华文仿宋" pitchFamily="2" charset="-122"/>
              </a:rPr>
              <a:t>的任务是使系统从故障状态恢复到故障前的某一状态即后向恢复点或预先设置的其他状态即前向恢复点。由于进程中包括了恢复这样的子过程，用户得到的服务实际上和没有这个子过程不同。要求经历恢复之后得到的服务是软件需求规格说明中所能接受的。</a:t>
            </a:r>
            <a:endParaRPr lang="en-US" altLang="zh-CN" sz="2400" b="1" dirty="0">
              <a:ea typeface="华文仿宋" pitchFamily="2" charset="-122"/>
            </a:endParaRPr>
          </a:p>
          <a:p>
            <a:pPr indent="266700" algn="just">
              <a:spcBef>
                <a:spcPts val="1200"/>
              </a:spcBef>
            </a:pPr>
            <a:r>
              <a:rPr lang="zh-CN" altLang="en-US" sz="2400" b="1" dirty="0">
                <a:ea typeface="华文仿宋" pitchFamily="2" charset="-122"/>
              </a:rPr>
              <a:t>前向恢复后的输出序列中所失去的部分数据如果不致影响软件的基本功能，以及后向恢复后输出序列中重复多余的部分信息以及故障状态等不致影响输出的正确执行等，都是保证系统继续服务所需要考虑的。</a:t>
            </a:r>
          </a:p>
        </p:txBody>
      </p:sp>
    </p:spTree>
    <p:extLst>
      <p:ext uri="{BB962C8B-B14F-4D97-AF65-F5344CB8AC3E}">
        <p14:creationId xmlns:p14="http://schemas.microsoft.com/office/powerpoint/2010/main" val="1177397469"/>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容错设计：容错软件的基本结构</a:t>
            </a:r>
          </a:p>
        </p:txBody>
      </p:sp>
      <p:graphicFrame>
        <p:nvGraphicFramePr>
          <p:cNvPr id="257027" name="Object 4"/>
          <p:cNvGraphicFramePr>
            <a:graphicFrameLocks noGrp="1" noChangeAspect="1"/>
          </p:cNvGraphicFramePr>
          <p:nvPr>
            <p:ph/>
            <p:extLst>
              <p:ext uri="{D42A27DB-BD31-4B8C-83A1-F6EECF244321}">
                <p14:modId xmlns:p14="http://schemas.microsoft.com/office/powerpoint/2010/main" val="3692861004"/>
              </p:ext>
            </p:extLst>
          </p:nvPr>
        </p:nvGraphicFramePr>
        <p:xfrm>
          <a:off x="180975" y="2116138"/>
          <a:ext cx="4819650" cy="3530600"/>
        </p:xfrm>
        <a:graphic>
          <a:graphicData uri="http://schemas.openxmlformats.org/presentationml/2006/ole">
            <mc:AlternateContent xmlns:mc="http://schemas.openxmlformats.org/markup-compatibility/2006">
              <mc:Choice xmlns:v="urn:schemas-microsoft-com:vml" Requires="v">
                <p:oleObj spid="_x0000_s89202" name="Visio" r:id="rId3" imgW="3097715" imgH="2267870" progId="Visio.Drawing.11">
                  <p:embed/>
                </p:oleObj>
              </mc:Choice>
              <mc:Fallback>
                <p:oleObj name="Visio" r:id="rId3" imgW="3097715" imgH="2267870" progId="Visio.Drawing.11">
                  <p:embed/>
                  <p:pic>
                    <p:nvPicPr>
                      <p:cNvPr id="0" name=""/>
                      <p:cNvPicPr>
                        <a:picLocks noChangeAspect="1" noChangeArrowheads="1"/>
                      </p:cNvPicPr>
                      <p:nvPr/>
                    </p:nvPicPr>
                    <p:blipFill>
                      <a:blip r:embed="rId4"/>
                      <a:srcRect/>
                      <a:stretch>
                        <a:fillRect/>
                      </a:stretch>
                    </p:blipFill>
                    <p:spPr bwMode="auto">
                      <a:xfrm>
                        <a:off x="180975" y="2116138"/>
                        <a:ext cx="4819650" cy="353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7028" name="Rectangle 5"/>
          <p:cNvSpPr>
            <a:spLocks noChangeArrowheads="1"/>
          </p:cNvSpPr>
          <p:nvPr/>
        </p:nvSpPr>
        <p:spPr bwMode="auto">
          <a:xfrm>
            <a:off x="5076825" y="1247775"/>
            <a:ext cx="3816350" cy="5494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Aft>
                <a:spcPts val="600"/>
              </a:spcAft>
            </a:pPr>
            <a:r>
              <a:rPr lang="en-US" altLang="zh-CN" sz="2400" b="1" dirty="0">
                <a:latin typeface="华文仿宋" pitchFamily="2" charset="-122"/>
                <a:ea typeface="华文仿宋" pitchFamily="2" charset="-122"/>
              </a:rPr>
              <a:t>    </a:t>
            </a:r>
            <a:r>
              <a:rPr lang="zh-CN" altLang="en-US" sz="2400" b="1" dirty="0">
                <a:latin typeface="华文仿宋" pitchFamily="2" charset="-122"/>
                <a:ea typeface="华文仿宋" pitchFamily="2" charset="-122"/>
              </a:rPr>
              <a:t>具有这种结构的软件的可靠性、安全性的高低由如下三种情况出现的机率所决定的。</a:t>
            </a:r>
          </a:p>
          <a:p>
            <a:pPr indent="266700">
              <a:spcAft>
                <a:spcPts val="600"/>
              </a:spcAft>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、表决器判断正确，软件正确实现软件需求规格说明所要求的功能；</a:t>
            </a:r>
          </a:p>
          <a:p>
            <a:pPr indent="266700">
              <a:spcAft>
                <a:spcPts val="600"/>
              </a:spcAft>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、表决器判断正确，发现故障，发出报警，有效地防止因错误可能导致严重的结果；</a:t>
            </a:r>
          </a:p>
          <a:p>
            <a:pPr indent="266700">
              <a:spcAft>
                <a:spcPts val="600"/>
              </a:spcAft>
            </a:pPr>
            <a:r>
              <a:rPr lang="zh-CN" altLang="en-US" sz="2400" b="1" dirty="0">
                <a:latin typeface="华文仿宋" pitchFamily="2" charset="-122"/>
                <a:ea typeface="华文仿宋" pitchFamily="2" charset="-122"/>
              </a:rPr>
              <a:t>  </a:t>
            </a: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、表决器判断错误或软件本身存在着不可诊断的故障，软件错误运行。</a:t>
            </a:r>
          </a:p>
        </p:txBody>
      </p:sp>
    </p:spTree>
    <p:extLst>
      <p:ext uri="{BB962C8B-B14F-4D97-AF65-F5344CB8AC3E}">
        <p14:creationId xmlns:p14="http://schemas.microsoft.com/office/powerpoint/2010/main" val="651425383"/>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ext Box 3"/>
          <p:cNvSpPr txBox="1">
            <a:spLocks noChangeArrowheads="1"/>
          </p:cNvSpPr>
          <p:nvPr/>
        </p:nvSpPr>
        <p:spPr bwMode="auto">
          <a:xfrm>
            <a:off x="179388" y="1158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容错设计：软件容错技术</a:t>
            </a:r>
          </a:p>
        </p:txBody>
      </p:sp>
      <p:sp>
        <p:nvSpPr>
          <p:cNvPr id="258051" name="Rectangle 4"/>
          <p:cNvSpPr>
            <a:spLocks noChangeArrowheads="1"/>
          </p:cNvSpPr>
          <p:nvPr/>
        </p:nvSpPr>
        <p:spPr bwMode="auto">
          <a:xfrm>
            <a:off x="395288" y="687388"/>
            <a:ext cx="8353425" cy="6216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lgn="just">
              <a:defRPr/>
            </a:pPr>
            <a:r>
              <a:rPr lang="en-US" altLang="zh-CN" sz="2400" b="1" dirty="0">
                <a:ea typeface="华文仿宋" pitchFamily="2" charset="-122"/>
              </a:rPr>
              <a:t>    </a:t>
            </a:r>
            <a:r>
              <a:rPr lang="zh-CN" altLang="en-US" sz="2200" b="1" dirty="0">
                <a:latin typeface="华文仿宋" pitchFamily="2" charset="-122"/>
                <a:ea typeface="华文仿宋" pitchFamily="2" charset="-122"/>
              </a:rPr>
              <a:t>为了实现软件容错，一般都要使用某种形式的冗余，这种冗余既可以是设计（算法）冗余，也可以是数据冗余。设计冗余是利用相异的软件模块来实现软件容错。</a:t>
            </a:r>
            <a:endParaRPr lang="en-US" altLang="zh-CN" sz="2200" b="1" dirty="0">
              <a:latin typeface="华文仿宋" pitchFamily="2" charset="-122"/>
              <a:ea typeface="华文仿宋" pitchFamily="2" charset="-122"/>
            </a:endParaRPr>
          </a:p>
          <a:p>
            <a:pPr marL="342900" indent="-342900" algn="just">
              <a:buFont typeface="Wingdings" panose="05000000000000000000" pitchFamily="2" charset="2"/>
              <a:buChar char="l"/>
              <a:defRPr/>
            </a:pPr>
            <a:r>
              <a:rPr lang="zh-CN" altLang="en-US" sz="2200" b="1" dirty="0">
                <a:latin typeface="华文仿宋" pitchFamily="2" charset="-122"/>
                <a:ea typeface="华文仿宋" pitchFamily="2" charset="-122"/>
              </a:rPr>
              <a:t>主要的软件容错技术包括恢复块（</a:t>
            </a:r>
            <a:r>
              <a:rPr lang="en-US" altLang="zh-CN" sz="2200" b="1" dirty="0">
                <a:latin typeface="华文仿宋" pitchFamily="2" charset="-122"/>
                <a:ea typeface="华文仿宋" pitchFamily="2" charset="-122"/>
              </a:rPr>
              <a:t>RB</a:t>
            </a:r>
            <a:r>
              <a:rPr lang="zh-CN" altLang="en-US" sz="2200" b="1" dirty="0">
                <a:latin typeface="华文仿宋" pitchFamily="2" charset="-122"/>
                <a:ea typeface="华文仿宋" pitchFamily="2" charset="-122"/>
              </a:rPr>
              <a:t>）和多（</a:t>
            </a:r>
            <a:r>
              <a:rPr lang="en-US" altLang="zh-CN" sz="2200" b="1" dirty="0">
                <a:latin typeface="华文仿宋" pitchFamily="2" charset="-122"/>
                <a:ea typeface="华文仿宋" pitchFamily="2" charset="-122"/>
              </a:rPr>
              <a:t>N</a:t>
            </a:r>
            <a:r>
              <a:rPr lang="zh-CN" altLang="en-US" sz="2200" b="1" dirty="0">
                <a:latin typeface="华文仿宋" pitchFamily="2" charset="-122"/>
                <a:ea typeface="华文仿宋" pitchFamily="2" charset="-122"/>
              </a:rPr>
              <a:t>）版本程序（</a:t>
            </a:r>
            <a:r>
              <a:rPr lang="en-US" altLang="zh-CN" sz="2200" b="1" dirty="0">
                <a:latin typeface="华文仿宋" pitchFamily="2" charset="-122"/>
                <a:ea typeface="华文仿宋" pitchFamily="2" charset="-122"/>
              </a:rPr>
              <a:t>NVP</a:t>
            </a:r>
            <a:r>
              <a:rPr lang="zh-CN" altLang="en-US" sz="2200" b="1" dirty="0">
                <a:latin typeface="华文仿宋" pitchFamily="2" charset="-122"/>
                <a:ea typeface="华文仿宋" pitchFamily="2" charset="-122"/>
              </a:rPr>
              <a:t>）两种结构。这两种结构分别代表了软件容错设计的两个重要的技术方向。</a:t>
            </a:r>
            <a:endParaRPr lang="en-US" altLang="zh-CN" sz="2200" b="1" dirty="0">
              <a:latin typeface="华文仿宋" pitchFamily="2" charset="-122"/>
              <a:ea typeface="华文仿宋" pitchFamily="2" charset="-122"/>
            </a:endParaRPr>
          </a:p>
          <a:p>
            <a:pPr marL="342900" indent="-342900" algn="just">
              <a:buFont typeface="Wingdings" panose="05000000000000000000" pitchFamily="2" charset="2"/>
              <a:buChar char="l"/>
              <a:defRPr/>
            </a:pPr>
            <a:r>
              <a:rPr lang="zh-CN" altLang="en-US" sz="2200" b="1" dirty="0">
                <a:latin typeface="华文仿宋" pitchFamily="2" charset="-122"/>
                <a:ea typeface="华文仿宋" pitchFamily="2" charset="-122"/>
              </a:rPr>
              <a:t>其它软件容错结构如分布式恢复块（</a:t>
            </a:r>
            <a:r>
              <a:rPr lang="en-US" altLang="zh-CN" sz="2200" b="1" dirty="0">
                <a:latin typeface="华文仿宋" pitchFamily="2" charset="-122"/>
                <a:ea typeface="华文仿宋" pitchFamily="2" charset="-122"/>
              </a:rPr>
              <a:t>DRB</a:t>
            </a:r>
            <a:r>
              <a:rPr lang="zh-CN" altLang="en-US" sz="2200" b="1" dirty="0">
                <a:latin typeface="华文仿宋" pitchFamily="2" charset="-122"/>
                <a:ea typeface="华文仿宋" pitchFamily="2" charset="-122"/>
              </a:rPr>
              <a:t>）、</a:t>
            </a:r>
            <a:r>
              <a:rPr lang="en-US" altLang="zh-CN" sz="2200" b="1" dirty="0">
                <a:latin typeface="华文仿宋" pitchFamily="2" charset="-122"/>
                <a:ea typeface="华文仿宋" pitchFamily="2" charset="-122"/>
              </a:rPr>
              <a:t>N</a:t>
            </a:r>
            <a:r>
              <a:rPr lang="zh-CN" altLang="en-US" sz="2200" b="1" dirty="0">
                <a:latin typeface="华文仿宋" pitchFamily="2" charset="-122"/>
                <a:ea typeface="华文仿宋" pitchFamily="2" charset="-122"/>
              </a:rPr>
              <a:t>自检程序（</a:t>
            </a:r>
            <a:r>
              <a:rPr lang="en-US" altLang="zh-CN" sz="2200" b="1" dirty="0">
                <a:latin typeface="华文仿宋" pitchFamily="2" charset="-122"/>
                <a:ea typeface="华文仿宋" pitchFamily="2" charset="-122"/>
              </a:rPr>
              <a:t>NSCP</a:t>
            </a:r>
            <a:r>
              <a:rPr lang="zh-CN" altLang="en-US" sz="2200" b="1" dirty="0">
                <a:latin typeface="华文仿宋" pitchFamily="2" charset="-122"/>
                <a:ea typeface="华文仿宋" pitchFamily="2" charset="-122"/>
              </a:rPr>
              <a:t>）等都是这两种基本结构的派生和演化。</a:t>
            </a:r>
            <a:endParaRPr lang="en-US" altLang="zh-CN" sz="2200" b="1" dirty="0">
              <a:latin typeface="华文仿宋" pitchFamily="2" charset="-122"/>
              <a:ea typeface="华文仿宋" pitchFamily="2" charset="-122"/>
            </a:endParaRPr>
          </a:p>
          <a:p>
            <a:pPr marL="342900" indent="-342900" algn="just">
              <a:buFont typeface="Wingdings" panose="05000000000000000000" pitchFamily="2" charset="2"/>
              <a:buChar char="l"/>
              <a:defRPr/>
            </a:pPr>
            <a:r>
              <a:rPr lang="zh-CN" altLang="en-US" sz="2200" b="1" dirty="0">
                <a:latin typeface="华文仿宋" pitchFamily="2" charset="-122"/>
                <a:ea typeface="华文仿宋" pitchFamily="2" charset="-122"/>
              </a:rPr>
              <a:t>数据冗余技术主要是利用冗余数据来达到软件容错的目的，目前的主要方法是数据编码技术和数据相异技术。</a:t>
            </a:r>
            <a:endParaRPr lang="en-US" altLang="zh-CN" sz="2200" b="1" dirty="0">
              <a:latin typeface="华文仿宋" pitchFamily="2" charset="-122"/>
              <a:ea typeface="华文仿宋" pitchFamily="2" charset="-122"/>
            </a:endParaRPr>
          </a:p>
          <a:p>
            <a:pPr marL="342900" indent="-342900" algn="just">
              <a:buFont typeface="Wingdings" panose="05000000000000000000" pitchFamily="2" charset="2"/>
              <a:buChar char="l"/>
              <a:defRPr/>
            </a:pPr>
            <a:r>
              <a:rPr lang="en-US" altLang="zh-CN" sz="2200" b="1" dirty="0">
                <a:latin typeface="华文仿宋" pitchFamily="2" charset="-122"/>
                <a:ea typeface="华文仿宋" pitchFamily="2" charset="-122"/>
              </a:rPr>
              <a:t>NVP</a:t>
            </a:r>
            <a:r>
              <a:rPr lang="zh-CN" altLang="en-US" sz="2200" b="1" dirty="0">
                <a:latin typeface="华文仿宋" pitchFamily="2" charset="-122"/>
                <a:ea typeface="华文仿宋" pitchFamily="2" charset="-122"/>
              </a:rPr>
              <a:t>结构通过表决算法来比较各个版本软件的运行结果，屏蔽某一版本的软件故障。这种结构裁决的成功率较高。但不同版本的软件在最终同步表决时，需要解决好差错限度控制和可能存在的一题多解问题。</a:t>
            </a:r>
            <a:r>
              <a:rPr lang="en-US" altLang="zh-CN" sz="2200" b="1" dirty="0">
                <a:latin typeface="华文仿宋" pitchFamily="2" charset="-122"/>
                <a:ea typeface="华文仿宋" pitchFamily="2" charset="-122"/>
              </a:rPr>
              <a:t>RB</a:t>
            </a:r>
            <a:r>
              <a:rPr lang="zh-CN" altLang="en-US" sz="2200" b="1" dirty="0">
                <a:latin typeface="华文仿宋" pitchFamily="2" charset="-122"/>
                <a:ea typeface="华文仿宋" pitchFamily="2" charset="-122"/>
              </a:rPr>
              <a:t>结构只对软件中存疑较大的部分加以冗余，使得容错软件的成本得以较好地控制。这种结构的裁决成功率取决于检测点上的接收测试设计。</a:t>
            </a:r>
            <a:endParaRPr lang="en-US" altLang="zh-CN" sz="2200" b="1" dirty="0">
              <a:latin typeface="华文仿宋" pitchFamily="2" charset="-122"/>
              <a:ea typeface="华文仿宋" pitchFamily="2" charset="-122"/>
            </a:endParaRPr>
          </a:p>
          <a:p>
            <a:pPr marL="342900" indent="-342900" algn="just">
              <a:buFont typeface="Wingdings" panose="05000000000000000000" pitchFamily="2" charset="2"/>
              <a:buChar char="l"/>
              <a:defRPr/>
            </a:pPr>
            <a:r>
              <a:rPr lang="zh-CN" altLang="en-US" sz="2200" b="1" dirty="0">
                <a:latin typeface="华文仿宋" pitchFamily="2" charset="-122"/>
                <a:ea typeface="华文仿宋" pitchFamily="2" charset="-122"/>
              </a:rPr>
              <a:t>不论是</a:t>
            </a:r>
            <a:r>
              <a:rPr lang="en-US" altLang="zh-CN" sz="2200" b="1" dirty="0">
                <a:latin typeface="华文仿宋" pitchFamily="2" charset="-122"/>
                <a:ea typeface="华文仿宋" pitchFamily="2" charset="-122"/>
              </a:rPr>
              <a:t>NVP</a:t>
            </a:r>
            <a:r>
              <a:rPr lang="zh-CN" altLang="en-US" sz="2200" b="1" dirty="0">
                <a:latin typeface="华文仿宋" pitchFamily="2" charset="-122"/>
                <a:ea typeface="华文仿宋" pitchFamily="2" charset="-122"/>
              </a:rPr>
              <a:t>结构还是</a:t>
            </a:r>
            <a:r>
              <a:rPr lang="en-US" altLang="zh-CN" sz="2200" b="1" dirty="0">
                <a:latin typeface="华文仿宋" pitchFamily="2" charset="-122"/>
                <a:ea typeface="华文仿宋" pitchFamily="2" charset="-122"/>
              </a:rPr>
              <a:t>RB</a:t>
            </a:r>
            <a:r>
              <a:rPr lang="zh-CN" altLang="en-US" sz="2200" b="1" dirty="0">
                <a:latin typeface="华文仿宋" pitchFamily="2" charset="-122"/>
                <a:ea typeface="华文仿宋" pitchFamily="2" charset="-122"/>
              </a:rPr>
              <a:t>结构，首先都要求冗余程序的每一个版本本身达到规定的可靠性水平。</a:t>
            </a:r>
          </a:p>
        </p:txBody>
      </p:sp>
    </p:spTree>
    <p:extLst>
      <p:ext uri="{BB962C8B-B14F-4D97-AF65-F5344CB8AC3E}">
        <p14:creationId xmlns:p14="http://schemas.microsoft.com/office/powerpoint/2010/main" val="37824112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81408" y="188640"/>
            <a:ext cx="8955088" cy="762000"/>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dirty="0">
                <a:solidFill>
                  <a:schemeClr val="bg1"/>
                </a:solidFill>
                <a:latin typeface="Times New Roman" pitchFamily="18" charset="0"/>
                <a:ea typeface="黑体" pitchFamily="49" charset="-122"/>
                <a:cs typeface="Times New Roman" pitchFamily="18" charset="0"/>
              </a:rPr>
              <a:t>1</a:t>
            </a:r>
            <a:r>
              <a:rPr lang="zh-CN" altLang="en-US" sz="3200" b="1" dirty="0">
                <a:solidFill>
                  <a:schemeClr val="bg1"/>
                </a:solidFill>
                <a:latin typeface="Times New Roman" pitchFamily="18" charset="0"/>
                <a:ea typeface="黑体" pitchFamily="49" charset="-122"/>
                <a:cs typeface="Times New Roman" pitchFamily="18" charset="0"/>
              </a:rPr>
              <a:t>、可靠度</a:t>
            </a:r>
          </a:p>
        </p:txBody>
      </p:sp>
      <p:sp>
        <p:nvSpPr>
          <p:cNvPr id="7171" name="Rectangle 3"/>
          <p:cNvSpPr>
            <a:spLocks noGrp="1" noChangeArrowheads="1"/>
          </p:cNvSpPr>
          <p:nvPr>
            <p:ph type="body" idx="1"/>
          </p:nvPr>
        </p:nvSpPr>
        <p:spPr>
          <a:xfrm>
            <a:off x="498921" y="960434"/>
            <a:ext cx="7772400" cy="964367"/>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indent="266700">
              <a:lnSpc>
                <a:spcPts val="3400"/>
              </a:lnSpc>
              <a:spcBef>
                <a:spcPts val="1200"/>
              </a:spcBef>
            </a:pPr>
            <a:r>
              <a:rPr lang="zh-CN" altLang="en-US" sz="2400" dirty="0" smtClean="0">
                <a:solidFill>
                  <a:srgbClr val="FF0000"/>
                </a:solidFill>
                <a:latin typeface="Times New Roman" pitchFamily="18" charset="0"/>
                <a:ea typeface="黑体" pitchFamily="49" charset="-122"/>
                <a:cs typeface="Times New Roman" pitchFamily="18" charset="0"/>
              </a:rPr>
              <a:t>软件可靠度</a:t>
            </a:r>
            <a:r>
              <a:rPr lang="zh-CN" altLang="en-US" sz="2400" dirty="0">
                <a:latin typeface="Times New Roman" pitchFamily="18" charset="0"/>
                <a:ea typeface="黑体" pitchFamily="49" charset="-122"/>
                <a:cs typeface="Times New Roman" pitchFamily="18" charset="0"/>
              </a:rPr>
              <a:t>是</a:t>
            </a:r>
            <a:r>
              <a:rPr lang="zh-CN" altLang="en-US" sz="2400" dirty="0" smtClean="0">
                <a:latin typeface="Times New Roman" pitchFamily="18" charset="0"/>
                <a:ea typeface="黑体" pitchFamily="49" charset="-122"/>
                <a:cs typeface="Times New Roman" pitchFamily="18" charset="0"/>
              </a:rPr>
              <a:t>“软件在特定的</a:t>
            </a:r>
            <a:r>
              <a:rPr lang="zh-CN" altLang="en-US" sz="2400" dirty="0" smtClean="0">
                <a:latin typeface="Times New Roman" pitchFamily="18" charset="0"/>
                <a:ea typeface="黑体" pitchFamily="49" charset="-122"/>
                <a:cs typeface="Times New Roman" pitchFamily="18" charset="0"/>
              </a:rPr>
              <a:t>环境</a:t>
            </a:r>
            <a:r>
              <a:rPr lang="en-US" altLang="zh-CN" sz="2400" dirty="0" smtClean="0">
                <a:latin typeface="Times New Roman" pitchFamily="18" charset="0"/>
                <a:ea typeface="黑体" pitchFamily="49" charset="-122"/>
                <a:cs typeface="Times New Roman" pitchFamily="18" charset="0"/>
              </a:rPr>
              <a:t>(</a:t>
            </a:r>
            <a:r>
              <a:rPr lang="zh-CN" altLang="en-US" sz="2400" dirty="0" smtClean="0">
                <a:latin typeface="Times New Roman" pitchFamily="18" charset="0"/>
                <a:ea typeface="黑体" pitchFamily="49" charset="-122"/>
                <a:cs typeface="Times New Roman" pitchFamily="18" charset="0"/>
              </a:rPr>
              <a:t>条件</a:t>
            </a:r>
            <a:r>
              <a:rPr lang="en-US" altLang="zh-CN" sz="2400" dirty="0" smtClean="0">
                <a:latin typeface="Times New Roman" pitchFamily="18" charset="0"/>
                <a:ea typeface="黑体" pitchFamily="49" charset="-122"/>
                <a:cs typeface="Times New Roman" pitchFamily="18" charset="0"/>
              </a:rPr>
              <a:t>)</a:t>
            </a:r>
            <a:r>
              <a:rPr lang="zh-CN" altLang="en-US" sz="2400" dirty="0" smtClean="0">
                <a:latin typeface="Times New Roman" pitchFamily="18" charset="0"/>
                <a:ea typeface="黑体" pitchFamily="49" charset="-122"/>
                <a:cs typeface="Times New Roman" pitchFamily="18" charset="0"/>
              </a:rPr>
              <a:t>下</a:t>
            </a:r>
            <a:r>
              <a:rPr lang="zh-CN" altLang="en-US" sz="2400" dirty="0" smtClean="0">
                <a:latin typeface="Times New Roman" pitchFamily="18" charset="0"/>
                <a:ea typeface="黑体" pitchFamily="49" charset="-122"/>
                <a:cs typeface="Times New Roman" pitchFamily="18" charset="0"/>
              </a:rPr>
              <a:t>，在给定的时间内，不发生故障地工作</a:t>
            </a:r>
            <a:r>
              <a:rPr lang="zh-CN" altLang="en-US" sz="2400" dirty="0" smtClean="0">
                <a:latin typeface="Times New Roman" pitchFamily="18" charset="0"/>
                <a:ea typeface="黑体" pitchFamily="49" charset="-122"/>
                <a:cs typeface="Times New Roman" pitchFamily="18" charset="0"/>
              </a:rPr>
              <a:t>的</a:t>
            </a:r>
            <a:r>
              <a:rPr lang="zh-CN" altLang="en-US" sz="2400" dirty="0">
                <a:latin typeface="Times New Roman" pitchFamily="18" charset="0"/>
                <a:ea typeface="黑体" pitchFamily="49" charset="-122"/>
                <a:cs typeface="Times New Roman" pitchFamily="18" charset="0"/>
              </a:rPr>
              <a:t>概率”</a:t>
            </a:r>
            <a:r>
              <a:rPr lang="zh-CN" altLang="en-US" sz="2400" dirty="0" smtClean="0">
                <a:latin typeface="Times New Roman" pitchFamily="18" charset="0"/>
                <a:ea typeface="黑体" pitchFamily="49" charset="-122"/>
                <a:cs typeface="Times New Roman" pitchFamily="18" charset="0"/>
              </a:rPr>
              <a:t>。</a:t>
            </a:r>
            <a:r>
              <a:rPr lang="en-US" altLang="zh-CN" sz="2400" i="1" dirty="0" smtClean="0">
                <a:latin typeface="Times New Roman" pitchFamily="18" charset="0"/>
                <a:ea typeface="黑体" pitchFamily="49" charset="-122"/>
                <a:cs typeface="Times New Roman" pitchFamily="18" charset="0"/>
              </a:rPr>
              <a:t>R</a:t>
            </a:r>
            <a:r>
              <a:rPr lang="en-US" altLang="zh-CN" sz="2400" dirty="0" smtClean="0">
                <a:latin typeface="Times New Roman" pitchFamily="18" charset="0"/>
                <a:ea typeface="黑体" pitchFamily="49" charset="-122"/>
                <a:cs typeface="Times New Roman" pitchFamily="18" charset="0"/>
              </a:rPr>
              <a:t>(</a:t>
            </a:r>
            <a:r>
              <a:rPr lang="en-US" altLang="zh-CN" sz="2400" i="1" dirty="0" err="1" smtClean="0">
                <a:latin typeface="Times New Roman" pitchFamily="18" charset="0"/>
                <a:ea typeface="黑体" pitchFamily="49" charset="-122"/>
                <a:cs typeface="Times New Roman" pitchFamily="18" charset="0"/>
              </a:rPr>
              <a:t>t</a:t>
            </a:r>
            <a:r>
              <a:rPr lang="en-US" altLang="zh-CN" sz="2400" dirty="0" err="1" smtClean="0">
                <a:latin typeface="Times New Roman" pitchFamily="18" charset="0"/>
                <a:ea typeface="黑体" pitchFamily="49" charset="-122"/>
                <a:cs typeface="Times New Roman" pitchFamily="18" charset="0"/>
              </a:rPr>
              <a:t>|</a:t>
            </a:r>
            <a:r>
              <a:rPr lang="en-US" altLang="zh-CN" sz="2400" i="1" dirty="0" err="1" smtClean="0">
                <a:latin typeface="Times New Roman" pitchFamily="18" charset="0"/>
                <a:ea typeface="黑体" pitchFamily="49" charset="-122"/>
                <a:cs typeface="Times New Roman" pitchFamily="18" charset="0"/>
              </a:rPr>
              <a:t>E</a:t>
            </a:r>
            <a:r>
              <a:rPr lang="en-US" altLang="zh-CN" sz="2400" dirty="0" smtClean="0">
                <a:latin typeface="Times New Roman" pitchFamily="18" charset="0"/>
                <a:ea typeface="黑体" pitchFamily="49" charset="-122"/>
                <a:cs typeface="Times New Roman" pitchFamily="18" charset="0"/>
              </a:rPr>
              <a:t>)=</a:t>
            </a:r>
            <a:r>
              <a:rPr lang="en-US" altLang="zh-CN" sz="2400" dirty="0" err="1" smtClean="0">
                <a:latin typeface="Times New Roman" pitchFamily="18" charset="0"/>
                <a:ea typeface="黑体" pitchFamily="49" charset="-122"/>
                <a:cs typeface="Times New Roman" pitchFamily="18" charset="0"/>
              </a:rPr>
              <a:t>Pr</a:t>
            </a:r>
            <a:r>
              <a:rPr lang="en-US" altLang="zh-CN" sz="2400" dirty="0" smtClean="0">
                <a:latin typeface="Times New Roman" pitchFamily="18" charset="0"/>
                <a:ea typeface="黑体" pitchFamily="49" charset="-122"/>
                <a:cs typeface="Times New Roman" pitchFamily="18" charset="0"/>
              </a:rPr>
              <a:t>(</a:t>
            </a:r>
            <a:r>
              <a:rPr lang="en-US" altLang="zh-CN" sz="2400" i="1" dirty="0" smtClean="0">
                <a:latin typeface="Times New Roman" pitchFamily="18" charset="0"/>
                <a:ea typeface="黑体" pitchFamily="49" charset="-122"/>
                <a:cs typeface="Times New Roman" pitchFamily="18" charset="0"/>
              </a:rPr>
              <a:t>T</a:t>
            </a:r>
            <a:r>
              <a:rPr lang="en-US" altLang="zh-CN" sz="2400" dirty="0" smtClean="0">
                <a:latin typeface="Times New Roman" pitchFamily="18" charset="0"/>
                <a:ea typeface="黑体" pitchFamily="49" charset="-122"/>
                <a:cs typeface="Times New Roman" pitchFamily="18" charset="0"/>
              </a:rPr>
              <a:t>&gt;</a:t>
            </a:r>
            <a:r>
              <a:rPr lang="en-US" altLang="zh-CN" sz="2400" i="1" dirty="0" err="1" smtClean="0">
                <a:latin typeface="Times New Roman" pitchFamily="18" charset="0"/>
                <a:ea typeface="黑体" pitchFamily="49" charset="-122"/>
                <a:cs typeface="Times New Roman" pitchFamily="18" charset="0"/>
              </a:rPr>
              <a:t>t</a:t>
            </a:r>
            <a:r>
              <a:rPr lang="en-US" altLang="zh-CN" sz="2400" dirty="0" err="1" smtClean="0">
                <a:latin typeface="Times New Roman" pitchFamily="18" charset="0"/>
                <a:ea typeface="黑体" pitchFamily="49" charset="-122"/>
                <a:cs typeface="Times New Roman" pitchFamily="18" charset="0"/>
              </a:rPr>
              <a:t>|</a:t>
            </a:r>
            <a:r>
              <a:rPr lang="en-US" altLang="zh-CN" sz="2400" i="1" dirty="0" err="1" smtClean="0">
                <a:latin typeface="Times New Roman" pitchFamily="18" charset="0"/>
                <a:ea typeface="黑体" pitchFamily="49" charset="-122"/>
                <a:cs typeface="Times New Roman" pitchFamily="18" charset="0"/>
              </a:rPr>
              <a:t>E</a:t>
            </a:r>
            <a:r>
              <a:rPr lang="en-US" altLang="zh-CN" sz="2400" dirty="0" smtClean="0">
                <a:latin typeface="Times New Roman" pitchFamily="18" charset="0"/>
                <a:ea typeface="黑体" pitchFamily="49" charset="-122"/>
                <a:cs typeface="Times New Roman" pitchFamily="18" charset="0"/>
              </a:rPr>
              <a:t>)</a:t>
            </a:r>
            <a:endParaRPr lang="zh-CN" altLang="en-US" sz="2400" dirty="0">
              <a:latin typeface="Times New Roman" pitchFamily="18" charset="0"/>
              <a:ea typeface="黑体" pitchFamily="49" charset="-122"/>
              <a:cs typeface="Times New Roman" pitchFamily="18" charset="0"/>
            </a:endParaRPr>
          </a:p>
        </p:txBody>
      </p:sp>
      <p:sp>
        <p:nvSpPr>
          <p:cNvPr id="7172" name="Rectangle 4"/>
          <p:cNvSpPr>
            <a:spLocks noChangeArrowheads="1"/>
          </p:cNvSpPr>
          <p:nvPr/>
        </p:nvSpPr>
        <p:spPr bwMode="auto">
          <a:xfrm>
            <a:off x="755576" y="1824531"/>
            <a:ext cx="7772400" cy="1400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algn="just">
              <a:lnSpc>
                <a:spcPts val="3400"/>
              </a:lnSpc>
              <a:spcBef>
                <a:spcPts val="1200"/>
              </a:spcBef>
            </a:pPr>
            <a:r>
              <a:rPr lang="zh-CN" altLang="en-US" sz="2400" dirty="0" smtClean="0">
                <a:latin typeface="Times New Roman" pitchFamily="18" charset="0"/>
                <a:ea typeface="黑体" pitchFamily="49" charset="-122"/>
                <a:cs typeface="Times New Roman" pitchFamily="18" charset="0"/>
              </a:rPr>
              <a:t>  显然</a:t>
            </a:r>
            <a:r>
              <a:rPr lang="zh-CN" altLang="en-US" sz="2400" dirty="0">
                <a:latin typeface="Times New Roman" pitchFamily="18" charset="0"/>
                <a:ea typeface="黑体" pitchFamily="49" charset="-122"/>
                <a:cs typeface="Times New Roman" pitchFamily="18" charset="0"/>
              </a:rPr>
              <a:t>，规定的时间越短</a:t>
            </a:r>
            <a:r>
              <a:rPr lang="zh-CN" altLang="en-US" sz="2400" dirty="0" smtClean="0">
                <a:latin typeface="Times New Roman" pitchFamily="18" charset="0"/>
                <a:ea typeface="黑体" pitchFamily="49" charset="-122"/>
                <a:cs typeface="Times New Roman" pitchFamily="18" charset="0"/>
              </a:rPr>
              <a:t>，软件完成</a:t>
            </a:r>
            <a:r>
              <a:rPr lang="zh-CN" altLang="en-US" sz="2400" dirty="0">
                <a:latin typeface="Times New Roman" pitchFamily="18" charset="0"/>
                <a:ea typeface="黑体" pitchFamily="49" charset="-122"/>
                <a:cs typeface="Times New Roman" pitchFamily="18" charset="0"/>
              </a:rPr>
              <a:t>规定的功能的可能性越大；规定的时间越长</a:t>
            </a:r>
            <a:r>
              <a:rPr lang="zh-CN" altLang="en-US" sz="2400" dirty="0" smtClean="0">
                <a:latin typeface="Times New Roman" pitchFamily="18" charset="0"/>
                <a:ea typeface="黑体" pitchFamily="49" charset="-122"/>
                <a:cs typeface="Times New Roman" pitchFamily="18" charset="0"/>
              </a:rPr>
              <a:t>，软件完成</a:t>
            </a:r>
            <a:r>
              <a:rPr lang="zh-CN" altLang="en-US" sz="2400" dirty="0">
                <a:latin typeface="Times New Roman" pitchFamily="18" charset="0"/>
                <a:ea typeface="黑体" pitchFamily="49" charset="-122"/>
                <a:cs typeface="Times New Roman" pitchFamily="18" charset="0"/>
              </a:rPr>
              <a:t>规定功能的可能性就越小。</a:t>
            </a:r>
          </a:p>
        </p:txBody>
      </p:sp>
      <p:sp>
        <p:nvSpPr>
          <p:cNvPr id="7173" name="Rectangle 5"/>
          <p:cNvSpPr>
            <a:spLocks noChangeArrowheads="1"/>
          </p:cNvSpPr>
          <p:nvPr/>
        </p:nvSpPr>
        <p:spPr bwMode="auto">
          <a:xfrm>
            <a:off x="777280" y="3204620"/>
            <a:ext cx="7772400" cy="52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a:lnSpc>
                <a:spcPts val="3400"/>
              </a:lnSpc>
              <a:spcBef>
                <a:spcPts val="1200"/>
              </a:spcBef>
            </a:pPr>
            <a:r>
              <a:rPr lang="zh-CN" altLang="en-US" sz="2400" dirty="0">
                <a:latin typeface="Times New Roman" pitchFamily="18" charset="0"/>
                <a:ea typeface="黑体" pitchFamily="49" charset="-122"/>
                <a:cs typeface="Times New Roman" pitchFamily="18" charset="0"/>
              </a:rPr>
              <a:t>可靠度是时间</a:t>
            </a:r>
            <a:r>
              <a:rPr lang="en-US" altLang="zh-CN" sz="2400" i="1"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的函数，故也称为可靠度函数，记作</a:t>
            </a:r>
            <a:r>
              <a:rPr lang="en-US" altLang="zh-CN" sz="2400" i="1" dirty="0">
                <a:latin typeface="Times New Roman" pitchFamily="18" charset="0"/>
                <a:ea typeface="黑体" pitchFamily="49" charset="-122"/>
                <a:cs typeface="Times New Roman" pitchFamily="18" charset="0"/>
              </a:rPr>
              <a:t>R</a:t>
            </a:r>
            <a:r>
              <a:rPr lang="en-US" altLang="zh-CN" sz="2400" dirty="0">
                <a:latin typeface="Times New Roman" pitchFamily="18" charset="0"/>
                <a:ea typeface="黑体" pitchFamily="49" charset="-122"/>
                <a:cs typeface="Times New Roman" pitchFamily="18" charset="0"/>
              </a:rPr>
              <a:t>(</a:t>
            </a:r>
            <a:r>
              <a:rPr lang="en-US" altLang="zh-CN" sz="2400" i="1" dirty="0">
                <a:latin typeface="Times New Roman" pitchFamily="18" charset="0"/>
                <a:ea typeface="黑体" pitchFamily="49" charset="-122"/>
                <a:cs typeface="Times New Roman" pitchFamily="18" charset="0"/>
              </a:rPr>
              <a:t>t</a:t>
            </a:r>
            <a:r>
              <a:rPr lang="en-US" altLang="zh-CN" sz="2400" dirty="0">
                <a:latin typeface="Times New Roman" pitchFamily="18" charset="0"/>
                <a:ea typeface="黑体" pitchFamily="49" charset="-122"/>
                <a:cs typeface="Times New Roman" pitchFamily="18" charset="0"/>
              </a:rPr>
              <a:t>)</a:t>
            </a:r>
          </a:p>
        </p:txBody>
      </p:sp>
      <p:sp>
        <p:nvSpPr>
          <p:cNvPr id="7174" name="Rectangle 6"/>
          <p:cNvSpPr>
            <a:spLocks noChangeArrowheads="1"/>
          </p:cNvSpPr>
          <p:nvPr/>
        </p:nvSpPr>
        <p:spPr bwMode="auto">
          <a:xfrm>
            <a:off x="341781" y="5874723"/>
            <a:ext cx="6939681" cy="48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indent="266700">
              <a:lnSpc>
                <a:spcPts val="3400"/>
              </a:lnSpc>
              <a:spcBef>
                <a:spcPts val="1200"/>
              </a:spcBef>
            </a:pPr>
            <a:r>
              <a:rPr lang="en-US" altLang="zh-CN" sz="2400" dirty="0">
                <a:latin typeface="Times New Roman" pitchFamily="18" charset="0"/>
                <a:ea typeface="黑体" pitchFamily="49" charset="-122"/>
                <a:cs typeface="Times New Roman" pitchFamily="18" charset="0"/>
              </a:rPr>
              <a:t>            </a:t>
            </a:r>
            <a:r>
              <a:rPr lang="en-US" altLang="zh-CN" sz="2400" i="1" dirty="0">
                <a:latin typeface="Times New Roman" pitchFamily="18" charset="0"/>
                <a:ea typeface="黑体" pitchFamily="49" charset="-122"/>
                <a:cs typeface="Times New Roman" pitchFamily="18" charset="0"/>
              </a:rPr>
              <a:t>R</a:t>
            </a:r>
            <a:r>
              <a:rPr lang="en-US" altLang="zh-CN" sz="2400" dirty="0">
                <a:latin typeface="Times New Roman" pitchFamily="18" charset="0"/>
                <a:ea typeface="黑体" pitchFamily="49" charset="-122"/>
                <a:cs typeface="Times New Roman" pitchFamily="18" charset="0"/>
              </a:rPr>
              <a:t>(</a:t>
            </a:r>
            <a:r>
              <a:rPr lang="en-US" altLang="zh-CN" sz="2400" i="1" dirty="0">
                <a:latin typeface="Times New Roman" pitchFamily="18" charset="0"/>
                <a:ea typeface="黑体" pitchFamily="49" charset="-122"/>
                <a:cs typeface="Times New Roman" pitchFamily="18" charset="0"/>
              </a:rPr>
              <a:t>t</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是一递减函数</a:t>
            </a:r>
          </a:p>
        </p:txBody>
      </p:sp>
      <p:sp>
        <p:nvSpPr>
          <p:cNvPr id="7" name="Rectangle 3"/>
          <p:cNvSpPr txBox="1">
            <a:spLocks noChangeArrowheads="1"/>
          </p:cNvSpPr>
          <p:nvPr/>
        </p:nvSpPr>
        <p:spPr>
          <a:xfrm>
            <a:off x="1182688" y="3645024"/>
            <a:ext cx="7772400" cy="28590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None/>
            </a:pPr>
            <a:r>
              <a:rPr lang="en-US" altLang="zh-CN" sz="2400" i="1" dirty="0" smtClean="0">
                <a:latin typeface="Times New Roman" pitchFamily="18" charset="0"/>
                <a:ea typeface="黑体" pitchFamily="49" charset="-122"/>
                <a:cs typeface="Times New Roman" pitchFamily="18" charset="0"/>
              </a:rPr>
              <a:t>                                    R</a:t>
            </a:r>
            <a:r>
              <a:rPr lang="en-US" altLang="zh-CN" sz="2400" dirty="0" smtClean="0">
                <a:latin typeface="Times New Roman" pitchFamily="18" charset="0"/>
                <a:ea typeface="黑体" pitchFamily="49" charset="-122"/>
                <a:cs typeface="Times New Roman" pitchFamily="18" charset="0"/>
              </a:rPr>
              <a:t>(</a:t>
            </a:r>
            <a:r>
              <a:rPr lang="en-US" altLang="zh-CN" sz="2400" i="1" dirty="0" smtClean="0">
                <a:latin typeface="Times New Roman" pitchFamily="18" charset="0"/>
                <a:ea typeface="黑体" pitchFamily="49" charset="-122"/>
                <a:cs typeface="Times New Roman" pitchFamily="18" charset="0"/>
              </a:rPr>
              <a:t>t</a:t>
            </a:r>
            <a:r>
              <a:rPr lang="en-US" altLang="zh-CN" sz="2400" dirty="0" smtClean="0">
                <a:latin typeface="Times New Roman" pitchFamily="18" charset="0"/>
                <a:ea typeface="黑体" pitchFamily="49" charset="-122"/>
                <a:cs typeface="Times New Roman" pitchFamily="18" charset="0"/>
              </a:rPr>
              <a:t>)=</a:t>
            </a:r>
            <a:r>
              <a:rPr lang="en-US" altLang="zh-CN" sz="2400" i="1" dirty="0" smtClean="0">
                <a:latin typeface="Times New Roman" pitchFamily="18" charset="0"/>
                <a:ea typeface="黑体" pitchFamily="49" charset="-122"/>
                <a:cs typeface="Times New Roman" pitchFamily="18" charset="0"/>
              </a:rPr>
              <a:t>P</a:t>
            </a:r>
            <a:r>
              <a:rPr lang="en-US" altLang="zh-CN" sz="2400" dirty="0" smtClean="0">
                <a:latin typeface="Times New Roman" pitchFamily="18" charset="0"/>
                <a:ea typeface="黑体" pitchFamily="49" charset="-122"/>
                <a:cs typeface="Times New Roman" pitchFamily="18" charset="0"/>
              </a:rPr>
              <a:t>(</a:t>
            </a:r>
            <a:r>
              <a:rPr lang="en-US" altLang="zh-CN" sz="2400" i="1" dirty="0" smtClean="0">
                <a:latin typeface="Times New Roman" pitchFamily="18" charset="0"/>
                <a:ea typeface="黑体" pitchFamily="49" charset="-122"/>
                <a:cs typeface="Times New Roman" pitchFamily="18" charset="0"/>
              </a:rPr>
              <a:t>T</a:t>
            </a:r>
            <a:r>
              <a:rPr lang="en-US" altLang="zh-CN" sz="2400" dirty="0" smtClean="0">
                <a:latin typeface="Times New Roman" pitchFamily="18" charset="0"/>
                <a:ea typeface="黑体" pitchFamily="49" charset="-122"/>
                <a:cs typeface="Times New Roman" pitchFamily="18" charset="0"/>
              </a:rPr>
              <a:t>&gt;</a:t>
            </a:r>
            <a:r>
              <a:rPr lang="en-US" altLang="zh-CN" sz="2400" i="1" dirty="0" smtClean="0">
                <a:latin typeface="Times New Roman" pitchFamily="18" charset="0"/>
                <a:ea typeface="黑体" pitchFamily="49" charset="-122"/>
                <a:cs typeface="Times New Roman" pitchFamily="18" charset="0"/>
              </a:rPr>
              <a:t>t</a:t>
            </a:r>
            <a:r>
              <a:rPr lang="en-US" altLang="zh-CN" sz="2400" dirty="0" smtClean="0">
                <a:latin typeface="Times New Roman" pitchFamily="18" charset="0"/>
                <a:ea typeface="黑体" pitchFamily="49" charset="-122"/>
                <a:cs typeface="Times New Roman" pitchFamily="18" charset="0"/>
              </a:rPr>
              <a:t>)</a:t>
            </a:r>
          </a:p>
          <a:p>
            <a:pPr>
              <a:buFont typeface="Wingdings" pitchFamily="2" charset="2"/>
              <a:buNone/>
            </a:pPr>
            <a:r>
              <a:rPr lang="zh-CN" altLang="en-US" sz="2400" dirty="0" smtClean="0">
                <a:latin typeface="Times New Roman" pitchFamily="18" charset="0"/>
                <a:ea typeface="黑体" pitchFamily="49" charset="-122"/>
                <a:cs typeface="Times New Roman" pitchFamily="18" charset="0"/>
              </a:rPr>
              <a:t>式中：</a:t>
            </a:r>
            <a:r>
              <a:rPr lang="en-US" altLang="zh-CN" sz="2400" i="1" dirty="0" smtClean="0">
                <a:latin typeface="Times New Roman" pitchFamily="18" charset="0"/>
                <a:ea typeface="黑体" pitchFamily="49" charset="-122"/>
                <a:cs typeface="Times New Roman" pitchFamily="18" charset="0"/>
              </a:rPr>
              <a:t>t</a:t>
            </a:r>
            <a:r>
              <a:rPr lang="zh-CN" altLang="en-US" sz="2400" dirty="0" smtClean="0">
                <a:latin typeface="Times New Roman" pitchFamily="18" charset="0"/>
                <a:ea typeface="黑体" pitchFamily="49" charset="-122"/>
                <a:cs typeface="Times New Roman" pitchFamily="18" charset="0"/>
              </a:rPr>
              <a:t>为规定时间，</a:t>
            </a:r>
            <a:r>
              <a:rPr lang="en-US" altLang="zh-CN" sz="2400" i="1" dirty="0" smtClean="0">
                <a:latin typeface="Times New Roman" pitchFamily="18" charset="0"/>
                <a:ea typeface="黑体" pitchFamily="49" charset="-122"/>
                <a:cs typeface="Times New Roman" pitchFamily="18" charset="0"/>
              </a:rPr>
              <a:t>T</a:t>
            </a:r>
            <a:r>
              <a:rPr lang="zh-CN" altLang="en-US" sz="2400" dirty="0" smtClean="0">
                <a:latin typeface="Times New Roman" pitchFamily="18" charset="0"/>
                <a:ea typeface="黑体" pitchFamily="49" charset="-122"/>
                <a:cs typeface="Times New Roman" pitchFamily="18" charset="0"/>
              </a:rPr>
              <a:t>为软件寿命</a:t>
            </a:r>
            <a:r>
              <a:rPr lang="zh-CN" altLang="en-US" sz="2400" dirty="0" smtClean="0">
                <a:latin typeface="Times New Roman" pitchFamily="18" charset="0"/>
                <a:ea typeface="黑体" pitchFamily="49" charset="-122"/>
                <a:cs typeface="Times New Roman" pitchFamily="18" charset="0"/>
              </a:rPr>
              <a:t>。有：</a:t>
            </a:r>
          </a:p>
          <a:p>
            <a:pPr>
              <a:buFont typeface="Wingdings" pitchFamily="2" charset="2"/>
              <a:buNone/>
            </a:pPr>
            <a:endParaRPr lang="en-US" altLang="zh-CN" sz="2400" dirty="0">
              <a:latin typeface="Times New Roman" pitchFamily="18" charset="0"/>
              <a:ea typeface="黑体" pitchFamily="49" charset="-122"/>
              <a:cs typeface="Times New Roman" pitchFamily="18" charset="0"/>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13508121"/>
              </p:ext>
            </p:extLst>
          </p:nvPr>
        </p:nvGraphicFramePr>
        <p:xfrm>
          <a:off x="2215208" y="4725468"/>
          <a:ext cx="2448272" cy="439536"/>
        </p:xfrm>
        <a:graphic>
          <a:graphicData uri="http://schemas.openxmlformats.org/presentationml/2006/ole">
            <mc:AlternateContent xmlns:mc="http://schemas.openxmlformats.org/markup-compatibility/2006">
              <mc:Choice xmlns:v="urn:schemas-microsoft-com:vml" Requires="v">
                <p:oleObj spid="_x0000_s162892" name="Equation" r:id="rId3" imgW="1129810" imgH="203112" progId="Equation.DSMT4">
                  <p:embed/>
                </p:oleObj>
              </mc:Choice>
              <mc:Fallback>
                <p:oleObj name="Equation" r:id="rId3" imgW="1129810" imgH="203112"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208" y="4725468"/>
                        <a:ext cx="2448272" cy="439536"/>
                      </a:xfrm>
                      <a:prstGeom prst="rect">
                        <a:avLst/>
                      </a:prstGeom>
                      <a:noFill/>
                      <a:ln>
                        <a:noFill/>
                      </a:ln>
                    </p:spPr>
                  </p:pic>
                </p:oleObj>
              </mc:Fallback>
            </mc:AlternateContent>
          </a:graphicData>
        </a:graphic>
      </p:graphicFrame>
      <p:pic>
        <p:nvPicPr>
          <p:cNvPr id="9" name="Picture 11"/>
          <p:cNvPicPr>
            <a:picLocks noChangeAspect="1" noChangeArrowheads="1"/>
          </p:cNvPicPr>
          <p:nvPr/>
        </p:nvPicPr>
        <p:blipFill>
          <a:blip r:embed="rId5">
            <a:extLst>
              <a:ext uri="{28A0092B-C50C-407E-A947-70E740481C1C}">
                <a14:useLocalDpi xmlns:a14="http://schemas.microsoft.com/office/drawing/2010/main" val="0"/>
              </a:ext>
            </a:extLst>
          </a:blip>
          <a:srcRect l="25999" t="22000" r="30000" b="43333"/>
          <a:stretch>
            <a:fillRect/>
          </a:stretch>
        </p:blipFill>
        <p:spPr bwMode="auto">
          <a:xfrm>
            <a:off x="4710237" y="4602040"/>
            <a:ext cx="4244851" cy="2206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381372"/>
      </p:ext>
    </p:extLst>
  </p:cSld>
  <p:clrMapOvr>
    <a:masterClrMapping/>
  </p:clrMapOvr>
  <p:transition>
    <p:cover/>
  </p:transition>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容错设计：多版本程序设计</a:t>
            </a:r>
          </a:p>
        </p:txBody>
      </p:sp>
      <p:graphicFrame>
        <p:nvGraphicFramePr>
          <p:cNvPr id="259075" name="Object 4"/>
          <p:cNvGraphicFramePr>
            <a:graphicFrameLocks noGrp="1" noChangeAspect="1"/>
          </p:cNvGraphicFramePr>
          <p:nvPr>
            <p:ph/>
            <p:extLst>
              <p:ext uri="{D42A27DB-BD31-4B8C-83A1-F6EECF244321}">
                <p14:modId xmlns:p14="http://schemas.microsoft.com/office/powerpoint/2010/main" val="2704841222"/>
              </p:ext>
            </p:extLst>
          </p:nvPr>
        </p:nvGraphicFramePr>
        <p:xfrm>
          <a:off x="0" y="1916113"/>
          <a:ext cx="5148263" cy="3673475"/>
        </p:xfrm>
        <a:graphic>
          <a:graphicData uri="http://schemas.openxmlformats.org/presentationml/2006/ole">
            <mc:AlternateContent xmlns:mc="http://schemas.openxmlformats.org/markup-compatibility/2006">
              <mc:Choice xmlns:v="urn:schemas-microsoft-com:vml" Requires="v">
                <p:oleObj spid="_x0000_s90225" name="Visio" r:id="rId3" imgW="3397188" imgH="1774015" progId="Visio.Drawing.11">
                  <p:embed/>
                </p:oleObj>
              </mc:Choice>
              <mc:Fallback>
                <p:oleObj name="Visio" r:id="rId3" imgW="3397188" imgH="1774015" progId="Visio.Drawing.11">
                  <p:embed/>
                  <p:pic>
                    <p:nvPicPr>
                      <p:cNvPr id="0" name=""/>
                      <p:cNvPicPr>
                        <a:picLocks noChangeAspect="1" noChangeArrowheads="1"/>
                      </p:cNvPicPr>
                      <p:nvPr/>
                    </p:nvPicPr>
                    <p:blipFill>
                      <a:blip r:embed="rId4"/>
                      <a:srcRect/>
                      <a:stretch>
                        <a:fillRect/>
                      </a:stretch>
                    </p:blipFill>
                    <p:spPr bwMode="auto">
                      <a:xfrm>
                        <a:off x="0" y="1916113"/>
                        <a:ext cx="5148263" cy="3673475"/>
                      </a:xfrm>
                      <a:prstGeom prst="rect">
                        <a:avLst/>
                      </a:prstGeom>
                      <a:solidFill>
                        <a:schemeClr val="accent6">
                          <a:lumMod val="20000"/>
                          <a:lumOff val="80000"/>
                        </a:schemeClr>
                      </a:solidFill>
                      <a:ln>
                        <a:noFill/>
                      </a:ln>
                      <a:effectLst/>
                    </p:spPr>
                  </p:pic>
                </p:oleObj>
              </mc:Fallback>
            </mc:AlternateContent>
          </a:graphicData>
        </a:graphic>
      </p:graphicFrame>
      <p:sp>
        <p:nvSpPr>
          <p:cNvPr id="259076" name="Rectangle 5"/>
          <p:cNvSpPr>
            <a:spLocks noChangeArrowheads="1"/>
          </p:cNvSpPr>
          <p:nvPr/>
        </p:nvSpPr>
        <p:spPr bwMode="auto">
          <a:xfrm>
            <a:off x="5075238" y="1293813"/>
            <a:ext cx="3960812" cy="563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r>
              <a:rPr lang="en-US" altLang="zh-CN" sz="2400" b="1">
                <a:latin typeface="华文仿宋" pitchFamily="2" charset="-122"/>
                <a:ea typeface="华文仿宋" pitchFamily="2" charset="-122"/>
              </a:rPr>
              <a:t>    NVP </a:t>
            </a:r>
            <a:r>
              <a:rPr lang="zh-CN" altLang="en-US" sz="2400" b="1">
                <a:latin typeface="华文仿宋" pitchFamily="2" charset="-122"/>
                <a:ea typeface="华文仿宋" pitchFamily="2" charset="-122"/>
              </a:rPr>
              <a:t>结构要求设计</a:t>
            </a:r>
            <a:r>
              <a:rPr lang="en-US" altLang="zh-CN" sz="2400" b="1">
                <a:latin typeface="华文仿宋" pitchFamily="2" charset="-122"/>
                <a:ea typeface="华文仿宋" pitchFamily="2" charset="-122"/>
              </a:rPr>
              <a:t>N</a:t>
            </a:r>
            <a:r>
              <a:rPr lang="zh-CN" altLang="en-US" sz="2400" b="1">
                <a:latin typeface="华文仿宋" pitchFamily="2" charset="-122"/>
                <a:ea typeface="华文仿宋" pitchFamily="2" charset="-122"/>
              </a:rPr>
              <a:t>个功能相同但内部结构或实现方式存在显著差异的软件版本。各个版本分别运行，每个版本中设置一个或多个交叉检测点。</a:t>
            </a:r>
            <a:endParaRPr lang="en-US" altLang="zh-CN" sz="2400" b="1">
              <a:latin typeface="华文仿宋" pitchFamily="2" charset="-122"/>
              <a:ea typeface="华文仿宋" pitchFamily="2" charset="-122"/>
            </a:endParaRPr>
          </a:p>
          <a:p>
            <a:pPr indent="266700"/>
            <a:r>
              <a:rPr lang="zh-CN" altLang="en-US" sz="2400" b="1">
                <a:latin typeface="华文仿宋" pitchFamily="2" charset="-122"/>
                <a:ea typeface="华文仿宋" pitchFamily="2" charset="-122"/>
              </a:rPr>
              <a:t>    每当版本执行到一个交叉检测点时便产生一个比较向量，并将比较向量传递给表决器，待各版本的结果均已送达，由管理程序的比较状态指示器发出表决指令，然后决定输出运算结果还是输出报警。从而 以静态冗余方式实现软件容错。</a:t>
            </a:r>
          </a:p>
        </p:txBody>
      </p:sp>
    </p:spTree>
    <p:extLst>
      <p:ext uri="{BB962C8B-B14F-4D97-AF65-F5344CB8AC3E}">
        <p14:creationId xmlns:p14="http://schemas.microsoft.com/office/powerpoint/2010/main" val="3757932748"/>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3"/>
          <p:cNvSpPr txBox="1">
            <a:spLocks noChangeArrowheads="1"/>
          </p:cNvSpPr>
          <p:nvPr/>
        </p:nvSpPr>
        <p:spPr bwMode="auto">
          <a:xfrm>
            <a:off x="214313" y="179388"/>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3600" b="1" dirty="0" smtClean="0">
                <a:latin typeface="黑体" pitchFamily="2" charset="-122"/>
                <a:ea typeface="黑体" pitchFamily="2" charset="-122"/>
              </a:rPr>
              <a:t>4.5   </a:t>
            </a:r>
            <a:r>
              <a:rPr lang="zh-CN" altLang="en-US" sz="3600" b="1" dirty="0" smtClean="0">
                <a:latin typeface="黑体" pitchFamily="2" charset="-122"/>
                <a:ea typeface="黑体" pitchFamily="2" charset="-122"/>
              </a:rPr>
              <a:t>容错设计：恢复块设计</a:t>
            </a:r>
          </a:p>
        </p:txBody>
      </p:sp>
      <p:sp>
        <p:nvSpPr>
          <p:cNvPr id="272388" name="Rectangle 4"/>
          <p:cNvSpPr>
            <a:spLocks noChangeArrowheads="1"/>
          </p:cNvSpPr>
          <p:nvPr/>
        </p:nvSpPr>
        <p:spPr bwMode="auto">
          <a:xfrm>
            <a:off x="4716463" y="908050"/>
            <a:ext cx="4319587" cy="600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defRPr/>
            </a:pPr>
            <a:r>
              <a:rPr lang="en-US" altLang="zh-CN" sz="2400" b="1" dirty="0">
                <a:latin typeface="华文仿宋" pitchFamily="2" charset="-122"/>
                <a:ea typeface="华文仿宋" pitchFamily="2" charset="-122"/>
              </a:rPr>
              <a:t>    </a:t>
            </a:r>
            <a:r>
              <a:rPr lang="zh-CN" altLang="en-US" sz="2400" b="1" dirty="0">
                <a:latin typeface="华文仿宋" pitchFamily="2" charset="-122"/>
                <a:ea typeface="华文仿宋" pitchFamily="2" charset="-122"/>
              </a:rPr>
              <a:t>程序执行过程可以看成由一系列操作构成。恢复块设计就是选择一组操作作为容错设计单元，将普通的程序块变成恢复块。用于构造恢复块的程序块可以是模块、过程、子程序、程序段等。</a:t>
            </a:r>
            <a:endParaRPr lang="en-US" altLang="zh-CN" sz="2400" b="1" dirty="0">
              <a:latin typeface="华文仿宋" pitchFamily="2" charset="-122"/>
              <a:ea typeface="华文仿宋" pitchFamily="2" charset="-122"/>
            </a:endParaRPr>
          </a:p>
          <a:p>
            <a:pPr indent="266700">
              <a:defRPr/>
            </a:pPr>
            <a:r>
              <a:rPr lang="zh-CN" altLang="en-US" sz="2400" b="1" dirty="0">
                <a:latin typeface="华文仿宋" pitchFamily="2" charset="-122"/>
                <a:ea typeface="华文仿宋" pitchFamily="2" charset="-122"/>
              </a:rPr>
              <a:t>一个恢复块包含若干个功能相同、设计差异的程序块，每一时刻均有一个程序块处于运行状态。一旦该程序块出现故障，则切换到备用程序块，以备用程序快替换并投入运行，从而构成动态冗余。软件容错的恢复块方法就是使软件包含有一系列恢复块。</a:t>
            </a:r>
          </a:p>
        </p:txBody>
      </p:sp>
      <p:sp>
        <p:nvSpPr>
          <p:cNvPr id="261124" name="Rectangle 5"/>
          <p:cNvSpPr>
            <a:spLocks noChangeArrowheads="1"/>
          </p:cNvSpPr>
          <p:nvPr/>
        </p:nvSpPr>
        <p:spPr bwMode="auto">
          <a:xfrm>
            <a:off x="0" y="1963738"/>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defRPr/>
            </a:pPr>
            <a:endParaRPr lang="zh-CN" altLang="en-US">
              <a:ea typeface="宋体" pitchFamily="2" charset="-122"/>
            </a:endParaRPr>
          </a:p>
        </p:txBody>
      </p:sp>
      <p:graphicFrame>
        <p:nvGraphicFramePr>
          <p:cNvPr id="260101" name="Object 6"/>
          <p:cNvGraphicFramePr>
            <a:graphicFrameLocks noChangeAspect="1"/>
          </p:cNvGraphicFramePr>
          <p:nvPr>
            <p:extLst>
              <p:ext uri="{D42A27DB-BD31-4B8C-83A1-F6EECF244321}">
                <p14:modId xmlns:p14="http://schemas.microsoft.com/office/powerpoint/2010/main" val="3396021520"/>
              </p:ext>
            </p:extLst>
          </p:nvPr>
        </p:nvGraphicFramePr>
        <p:xfrm>
          <a:off x="34925" y="1027113"/>
          <a:ext cx="4643438" cy="3759200"/>
        </p:xfrm>
        <a:graphic>
          <a:graphicData uri="http://schemas.openxmlformats.org/presentationml/2006/ole">
            <mc:AlternateContent xmlns:mc="http://schemas.openxmlformats.org/markup-compatibility/2006">
              <mc:Choice xmlns:v="urn:schemas-microsoft-com:vml" Requires="v">
                <p:oleObj spid="_x0000_s91249" name="Visio" r:id="rId3" imgW="2316480" imgH="2589092" progId="Visio.Drawing.11">
                  <p:embed/>
                </p:oleObj>
              </mc:Choice>
              <mc:Fallback>
                <p:oleObj name="Visio" r:id="rId3" imgW="2316480" imgH="2589092" progId="Visio.Drawing.11">
                  <p:embed/>
                  <p:pic>
                    <p:nvPicPr>
                      <p:cNvPr id="0" name=""/>
                      <p:cNvPicPr>
                        <a:picLocks noChangeAspect="1" noChangeArrowheads="1"/>
                      </p:cNvPicPr>
                      <p:nvPr/>
                    </p:nvPicPr>
                    <p:blipFill>
                      <a:blip r:embed="rId4"/>
                      <a:srcRect/>
                      <a:stretch>
                        <a:fillRect/>
                      </a:stretch>
                    </p:blipFill>
                    <p:spPr bwMode="auto">
                      <a:xfrm>
                        <a:off x="34925" y="1027113"/>
                        <a:ext cx="4643438" cy="3759200"/>
                      </a:xfrm>
                      <a:prstGeom prst="rect">
                        <a:avLst/>
                      </a:prstGeom>
                      <a:solidFill>
                        <a:schemeClr val="bg2">
                          <a:lumMod val="90000"/>
                        </a:schemeClr>
                      </a:solidFill>
                      <a:ln>
                        <a:noFill/>
                      </a:ln>
                    </p:spPr>
                  </p:pic>
                </p:oleObj>
              </mc:Fallback>
            </mc:AlternateContent>
          </a:graphicData>
        </a:graphic>
      </p:graphicFrame>
    </p:spTree>
    <p:extLst>
      <p:ext uri="{BB962C8B-B14F-4D97-AF65-F5344CB8AC3E}">
        <p14:creationId xmlns:p14="http://schemas.microsoft.com/office/powerpoint/2010/main" val="3402308260"/>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latin typeface="黑体" pitchFamily="49" charset="-122"/>
                <a:ea typeface="黑体" pitchFamily="49" charset="-122"/>
              </a:rPr>
              <a:t>4.5   </a:t>
            </a:r>
            <a:r>
              <a:rPr lang="zh-CN" altLang="en-US" sz="3600" b="1" dirty="0">
                <a:latin typeface="黑体" pitchFamily="49" charset="-122"/>
                <a:ea typeface="黑体" pitchFamily="49" charset="-122"/>
              </a:rPr>
              <a:t>容错设计：数据相异技术</a:t>
            </a:r>
          </a:p>
        </p:txBody>
      </p:sp>
      <p:sp>
        <p:nvSpPr>
          <p:cNvPr id="261123" name="Rectangle 4"/>
          <p:cNvSpPr>
            <a:spLocks noChangeArrowheads="1"/>
          </p:cNvSpPr>
          <p:nvPr/>
        </p:nvSpPr>
        <p:spPr bwMode="auto">
          <a:xfrm>
            <a:off x="539750" y="1749425"/>
            <a:ext cx="8208963" cy="409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spcBef>
                <a:spcPts val="1200"/>
              </a:spcBef>
            </a:pPr>
            <a:r>
              <a:rPr lang="en-US" altLang="zh-CN" sz="2200" b="1" dirty="0">
                <a:latin typeface="华文仿宋" pitchFamily="2" charset="-122"/>
                <a:ea typeface="华文仿宋" pitchFamily="2" charset="-122"/>
              </a:rPr>
              <a:t>    </a:t>
            </a:r>
            <a:r>
              <a:rPr lang="zh-CN" altLang="en-US" sz="2200" b="1" dirty="0">
                <a:latin typeface="华文仿宋" pitchFamily="2" charset="-122"/>
                <a:ea typeface="华文仿宋" pitchFamily="2" charset="-122"/>
              </a:rPr>
              <a:t>数据相异技术通常采用某种措施使输入数据多样化，在使用时通过表决机制将输入数据从失效输入空间转移到非失效输入空间，实现软件容错。如下方法（但不局限于）可使输入数据多样化：</a:t>
            </a:r>
          </a:p>
          <a:p>
            <a:pPr indent="266700">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1</a:t>
            </a:r>
            <a:r>
              <a:rPr lang="zh-CN" altLang="en-US" sz="2200" b="1" dirty="0">
                <a:latin typeface="华文仿宋" pitchFamily="2" charset="-122"/>
                <a:ea typeface="华文仿宋" pitchFamily="2" charset="-122"/>
              </a:rPr>
              <a:t>、将输入数据存放在多个不同存贮空间，使用时进行表决；</a:t>
            </a:r>
          </a:p>
          <a:p>
            <a:pPr indent="266700">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2</a:t>
            </a:r>
            <a:r>
              <a:rPr lang="zh-CN" altLang="en-US" sz="2200" b="1" dirty="0">
                <a:latin typeface="华文仿宋" pitchFamily="2" charset="-122"/>
                <a:ea typeface="华文仿宋" pitchFamily="2" charset="-122"/>
              </a:rPr>
              <a:t>、从不同输入通道采集同一输入数据，在使用时进行表决；</a:t>
            </a:r>
          </a:p>
          <a:p>
            <a:pPr indent="266700">
              <a:spcBef>
                <a:spcPts val="1200"/>
              </a:spcBef>
            </a:pPr>
            <a:r>
              <a:rPr lang="zh-CN" altLang="en-US" sz="2200" b="1" dirty="0">
                <a:latin typeface="华文仿宋" pitchFamily="2" charset="-122"/>
                <a:ea typeface="华文仿宋" pitchFamily="2" charset="-122"/>
              </a:rPr>
              <a:t>    </a:t>
            </a:r>
            <a:r>
              <a:rPr lang="en-US" altLang="zh-CN" sz="2200" b="1" dirty="0">
                <a:latin typeface="华文仿宋" pitchFamily="2" charset="-122"/>
                <a:ea typeface="华文仿宋" pitchFamily="2" charset="-122"/>
              </a:rPr>
              <a:t>3</a:t>
            </a:r>
            <a:r>
              <a:rPr lang="zh-CN" altLang="en-US" sz="2200" b="1" dirty="0">
                <a:latin typeface="华文仿宋" pitchFamily="2" charset="-122"/>
                <a:ea typeface="华文仿宋" pitchFamily="2" charset="-122"/>
              </a:rPr>
              <a:t>、在不同的时间采集某一稳定的输入数据，使用时表决。</a:t>
            </a:r>
          </a:p>
          <a:p>
            <a:pPr indent="266700">
              <a:spcBef>
                <a:spcPts val="1200"/>
              </a:spcBef>
            </a:pPr>
            <a:r>
              <a:rPr lang="zh-CN" altLang="en-US" sz="2200" b="1" dirty="0">
                <a:latin typeface="华文仿宋" pitchFamily="2" charset="-122"/>
                <a:ea typeface="华文仿宋" pitchFamily="2" charset="-122"/>
              </a:rPr>
              <a:t>    对于软件中的一些重要标志，可采用</a:t>
            </a:r>
            <a:r>
              <a:rPr lang="en-US" altLang="zh-CN" sz="2200" b="1" dirty="0">
                <a:latin typeface="华文仿宋" pitchFamily="2" charset="-122"/>
                <a:ea typeface="华文仿宋" pitchFamily="2" charset="-122"/>
              </a:rPr>
              <a:t>4</a:t>
            </a:r>
            <a:r>
              <a:rPr lang="zh-CN" altLang="en-US" sz="2200" b="1" dirty="0">
                <a:latin typeface="华文仿宋" pitchFamily="2" charset="-122"/>
                <a:ea typeface="华文仿宋" pitchFamily="2" charset="-122"/>
              </a:rPr>
              <a:t>位以上既非全“</a:t>
            </a:r>
            <a:r>
              <a:rPr lang="en-US" altLang="zh-CN" sz="2200" b="1" dirty="0">
                <a:latin typeface="华文仿宋" pitchFamily="2" charset="-122"/>
                <a:ea typeface="华文仿宋" pitchFamily="2" charset="-122"/>
              </a:rPr>
              <a:t>0”</a:t>
            </a:r>
            <a:r>
              <a:rPr lang="zh-CN" altLang="en-US" sz="2200" b="1" dirty="0">
                <a:latin typeface="华文仿宋" pitchFamily="2" charset="-122"/>
                <a:ea typeface="华文仿宋" pitchFamily="2" charset="-122"/>
              </a:rPr>
              <a:t>又非全“</a:t>
            </a:r>
            <a:r>
              <a:rPr lang="en-US" altLang="zh-CN" sz="2200" b="1" dirty="0">
                <a:latin typeface="华文仿宋" pitchFamily="2" charset="-122"/>
                <a:ea typeface="华文仿宋" pitchFamily="2" charset="-122"/>
              </a:rPr>
              <a:t>1”</a:t>
            </a:r>
            <a:r>
              <a:rPr lang="zh-CN" altLang="en-US" sz="2200" b="1" dirty="0">
                <a:latin typeface="华文仿宋" pitchFamily="2" charset="-122"/>
                <a:ea typeface="华文仿宋" pitchFamily="2" charset="-122"/>
              </a:rPr>
              <a:t>的某种独特模式表示（如</a:t>
            </a:r>
            <a:r>
              <a:rPr lang="en-US" altLang="zh-CN" sz="2200" b="1" dirty="0">
                <a:latin typeface="华文仿宋" pitchFamily="2" charset="-122"/>
                <a:ea typeface="华文仿宋" pitchFamily="2" charset="-122"/>
              </a:rPr>
              <a:t>8</a:t>
            </a:r>
            <a:r>
              <a:rPr lang="zh-CN" altLang="en-US" sz="2200" b="1" dirty="0">
                <a:latin typeface="华文仿宋" pitchFamily="2" charset="-122"/>
                <a:ea typeface="华文仿宋" pitchFamily="2" charset="-122"/>
              </a:rPr>
              <a:t>位的</a:t>
            </a:r>
            <a:r>
              <a:rPr lang="en-US" altLang="zh-CN" sz="2200" b="1" dirty="0">
                <a:latin typeface="华文仿宋" pitchFamily="2" charset="-122"/>
                <a:ea typeface="华文仿宋" pitchFamily="2" charset="-122"/>
              </a:rPr>
              <a:t>31H</a:t>
            </a:r>
            <a:r>
              <a:rPr lang="zh-CN" altLang="en-US" sz="2200" b="1" dirty="0">
                <a:latin typeface="华文仿宋" pitchFamily="2" charset="-122"/>
                <a:ea typeface="华文仿宋" pitchFamily="2" charset="-122"/>
              </a:rPr>
              <a:t>），并将其存放在</a:t>
            </a:r>
            <a:r>
              <a:rPr lang="en-US" altLang="zh-CN" sz="2200" b="1" dirty="0">
                <a:latin typeface="华文仿宋" pitchFamily="2" charset="-122"/>
                <a:ea typeface="华文仿宋" pitchFamily="2" charset="-122"/>
              </a:rPr>
              <a:t>3</a:t>
            </a:r>
            <a:r>
              <a:rPr lang="zh-CN" altLang="en-US" sz="2200" b="1" dirty="0">
                <a:latin typeface="华文仿宋" pitchFamily="2" charset="-122"/>
                <a:ea typeface="华文仿宋" pitchFamily="2" charset="-122"/>
              </a:rPr>
              <a:t>个不同的存贮空间如，、中，使用时按进行表决。</a:t>
            </a:r>
          </a:p>
        </p:txBody>
      </p:sp>
    </p:spTree>
    <p:extLst>
      <p:ext uri="{BB962C8B-B14F-4D97-AF65-F5344CB8AC3E}">
        <p14:creationId xmlns:p14="http://schemas.microsoft.com/office/powerpoint/2010/main" val="885262037"/>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3"/>
          <p:cNvSpPr txBox="1">
            <a:spLocks noChangeArrowheads="1"/>
          </p:cNvSpPr>
          <p:nvPr/>
        </p:nvSpPr>
        <p:spPr bwMode="auto">
          <a:xfrm>
            <a:off x="250825" y="333375"/>
            <a:ext cx="8893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3600" b="1" dirty="0" smtClean="0">
                <a:solidFill>
                  <a:srgbClr val="0070C0"/>
                </a:solidFill>
                <a:latin typeface="黑体" pitchFamily="2" charset="-122"/>
                <a:ea typeface="黑体" pitchFamily="2" charset="-122"/>
              </a:rPr>
              <a:t>5</a:t>
            </a:r>
            <a:r>
              <a:rPr lang="zh-CN" altLang="en-US" sz="3600" b="1" dirty="0" smtClean="0">
                <a:solidFill>
                  <a:srgbClr val="0070C0"/>
                </a:solidFill>
                <a:latin typeface="黑体" pitchFamily="2" charset="-122"/>
                <a:ea typeface="黑体" pitchFamily="2" charset="-122"/>
              </a:rPr>
              <a:t>、软件可靠性工程：可靠性分析</a:t>
            </a:r>
          </a:p>
        </p:txBody>
      </p:sp>
      <p:sp>
        <p:nvSpPr>
          <p:cNvPr id="274436" name="Rectangle 4"/>
          <p:cNvSpPr>
            <a:spLocks noChangeArrowheads="1"/>
          </p:cNvSpPr>
          <p:nvPr/>
        </p:nvSpPr>
        <p:spPr bwMode="auto">
          <a:xfrm>
            <a:off x="323850" y="1268413"/>
            <a:ext cx="8640763"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b="1" dirty="0">
                <a:solidFill>
                  <a:srgbClr val="0070C0"/>
                </a:solidFill>
                <a:ea typeface="华文仿宋" pitchFamily="2" charset="-122"/>
              </a:rPr>
              <a:t>       </a:t>
            </a:r>
            <a:r>
              <a:rPr lang="zh-CN" altLang="en-US" sz="2400" b="1" dirty="0">
                <a:ea typeface="华文仿宋" pitchFamily="2" charset="-122"/>
              </a:rPr>
              <a:t>建立系统的预测模型，将硬件可靠性分析技术加以改进或扩展，形成了软件故障树分析、软件失效模式与影响分析、软件潜藏分析等软件可靠性分析技术。对软件系统及其各个配置项乃至软部件、软件单元的可靠性实施分析，挖掘潜在的隐患和薄弱环节，优化过程，改进设计，排除缺陷。</a:t>
            </a:r>
          </a:p>
        </p:txBody>
      </p:sp>
      <p:sp>
        <p:nvSpPr>
          <p:cNvPr id="263172" name="AutoShape 5"/>
          <p:cNvSpPr>
            <a:spLocks noChangeArrowheads="1"/>
          </p:cNvSpPr>
          <p:nvPr/>
        </p:nvSpPr>
        <p:spPr bwMode="auto">
          <a:xfrm>
            <a:off x="1043608" y="4101565"/>
            <a:ext cx="2160587" cy="5746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70C0"/>
              </a:solidFill>
              <a:ea typeface="宋体" pitchFamily="2" charset="-122"/>
            </a:endParaRPr>
          </a:p>
        </p:txBody>
      </p:sp>
      <p:sp>
        <p:nvSpPr>
          <p:cNvPr id="274438" name="Text Box 6"/>
          <p:cNvSpPr txBox="1">
            <a:spLocks noChangeArrowheads="1"/>
          </p:cNvSpPr>
          <p:nvPr/>
        </p:nvSpPr>
        <p:spPr bwMode="auto">
          <a:xfrm>
            <a:off x="3275856" y="3356992"/>
            <a:ext cx="4751388"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b="1" dirty="0" smtClean="0">
                <a:solidFill>
                  <a:srgbClr val="0070C0"/>
                </a:solidFill>
                <a:latin typeface="华文仿宋" pitchFamily="2" charset="-122"/>
                <a:ea typeface="华文仿宋" pitchFamily="2" charset="-122"/>
              </a:rPr>
              <a:t>5.1  </a:t>
            </a:r>
            <a:r>
              <a:rPr lang="zh-CN" altLang="en-US" sz="2400" b="1" dirty="0">
                <a:solidFill>
                  <a:srgbClr val="0070C0"/>
                </a:solidFill>
                <a:latin typeface="华文仿宋" pitchFamily="2" charset="-122"/>
                <a:ea typeface="华文仿宋" pitchFamily="2" charset="-122"/>
              </a:rPr>
              <a:t>故障树分析</a:t>
            </a:r>
          </a:p>
          <a:p>
            <a:pPr>
              <a:spcBef>
                <a:spcPct val="50000"/>
              </a:spcBef>
              <a:defRPr/>
            </a:pPr>
            <a:r>
              <a:rPr lang="en-US" altLang="zh-CN" sz="2400" b="1" dirty="0" smtClean="0">
                <a:solidFill>
                  <a:srgbClr val="0070C0"/>
                </a:solidFill>
                <a:latin typeface="华文仿宋" pitchFamily="2" charset="-122"/>
                <a:ea typeface="华文仿宋" pitchFamily="2" charset="-122"/>
              </a:rPr>
              <a:t>5.2  </a:t>
            </a:r>
            <a:r>
              <a:rPr lang="zh-CN" altLang="en-US" sz="2400" b="1" dirty="0">
                <a:solidFill>
                  <a:srgbClr val="0070C0"/>
                </a:solidFill>
                <a:latin typeface="华文仿宋" pitchFamily="2" charset="-122"/>
                <a:ea typeface="华文仿宋" pitchFamily="2" charset="-122"/>
              </a:rPr>
              <a:t>失效模式与影响分析</a:t>
            </a:r>
          </a:p>
          <a:p>
            <a:pPr>
              <a:spcBef>
                <a:spcPct val="50000"/>
              </a:spcBef>
              <a:defRPr/>
            </a:pPr>
            <a:r>
              <a:rPr lang="en-US" altLang="zh-CN" sz="2400" b="1" dirty="0" smtClean="0">
                <a:solidFill>
                  <a:srgbClr val="0070C0"/>
                </a:solidFill>
                <a:latin typeface="华文仿宋" pitchFamily="2" charset="-122"/>
                <a:ea typeface="华文仿宋" pitchFamily="2" charset="-122"/>
              </a:rPr>
              <a:t>5.3  </a:t>
            </a:r>
            <a:r>
              <a:rPr lang="zh-CN" altLang="en-US" sz="2400" b="1" dirty="0">
                <a:solidFill>
                  <a:srgbClr val="0070C0"/>
                </a:solidFill>
                <a:latin typeface="华文仿宋" pitchFamily="2" charset="-122"/>
                <a:ea typeface="华文仿宋" pitchFamily="2" charset="-122"/>
              </a:rPr>
              <a:t>潜藏分析</a:t>
            </a:r>
          </a:p>
          <a:p>
            <a:pPr>
              <a:spcBef>
                <a:spcPct val="50000"/>
              </a:spcBef>
              <a:defRPr/>
            </a:pPr>
            <a:r>
              <a:rPr lang="en-US" altLang="zh-CN" sz="2400" b="1" dirty="0" smtClean="0">
                <a:solidFill>
                  <a:srgbClr val="0070C0"/>
                </a:solidFill>
                <a:latin typeface="华文仿宋" pitchFamily="2" charset="-122"/>
                <a:ea typeface="华文仿宋" pitchFamily="2" charset="-122"/>
              </a:rPr>
              <a:t>5.4  </a:t>
            </a:r>
            <a:r>
              <a:rPr lang="en-US" altLang="zh-CN" sz="2400" b="1" dirty="0">
                <a:solidFill>
                  <a:srgbClr val="0070C0"/>
                </a:solidFill>
                <a:latin typeface="华文仿宋" pitchFamily="2" charset="-122"/>
                <a:ea typeface="华文仿宋" pitchFamily="2" charset="-122"/>
              </a:rPr>
              <a:t>Petri</a:t>
            </a:r>
            <a:r>
              <a:rPr lang="zh-CN" altLang="en-US" sz="2400" b="1" dirty="0">
                <a:solidFill>
                  <a:srgbClr val="0070C0"/>
                </a:solidFill>
                <a:latin typeface="华文仿宋" pitchFamily="2" charset="-122"/>
                <a:ea typeface="华文仿宋" pitchFamily="2" charset="-122"/>
              </a:rPr>
              <a:t>网分析</a:t>
            </a:r>
          </a:p>
          <a:p>
            <a:pPr>
              <a:spcBef>
                <a:spcPct val="50000"/>
              </a:spcBef>
              <a:defRPr/>
            </a:pPr>
            <a:r>
              <a:rPr lang="en-US" altLang="zh-CN" sz="2400" b="1" dirty="0" smtClean="0">
                <a:solidFill>
                  <a:srgbClr val="0070C0"/>
                </a:solidFill>
                <a:latin typeface="华文仿宋" pitchFamily="2" charset="-122"/>
                <a:ea typeface="华文仿宋" pitchFamily="2" charset="-122"/>
              </a:rPr>
              <a:t>5.5  </a:t>
            </a:r>
            <a:r>
              <a:rPr lang="zh-CN" altLang="en-US" sz="2400" b="1" dirty="0">
                <a:solidFill>
                  <a:srgbClr val="0070C0"/>
                </a:solidFill>
                <a:latin typeface="华文仿宋" pitchFamily="2" charset="-122"/>
                <a:ea typeface="华文仿宋" pitchFamily="2" charset="-122"/>
              </a:rPr>
              <a:t>系统综合分析</a:t>
            </a:r>
          </a:p>
        </p:txBody>
      </p:sp>
    </p:spTree>
    <p:extLst>
      <p:ext uri="{BB962C8B-B14F-4D97-AF65-F5344CB8AC3E}">
        <p14:creationId xmlns:p14="http://schemas.microsoft.com/office/powerpoint/2010/main" val="3871006808"/>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11560" y="332656"/>
            <a:ext cx="8229600" cy="1143000"/>
          </a:xfrm>
        </p:spPr>
        <p:txBody>
          <a:bodyPr vert="horz" lIns="91440" tIns="45720" rIns="91440" bIns="45720" rtlCol="0" anchor="ctr">
            <a:normAutofit/>
          </a:bodyPr>
          <a:lstStyle/>
          <a:p>
            <a:r>
              <a:rPr lang="en-US" altLang="zh-CN" sz="3200" b="1" dirty="0" smtClean="0">
                <a:solidFill>
                  <a:schemeClr val="tx2"/>
                </a:solidFill>
                <a:latin typeface="黑体" pitchFamily="49" charset="-122"/>
                <a:ea typeface="黑体" pitchFamily="49" charset="-122"/>
              </a:rPr>
              <a:t>5.1 </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6147" name="Picture 7" descr="C:\Users\zdp\AppData\Roaming\Tencent\Users\106601855\QQ\WinTemp\RichOle\W4KXLKT{JD8J@D[T2N5SYH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28800"/>
            <a:ext cx="6982544" cy="339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38574"/>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27584" y="274638"/>
            <a:ext cx="7859216" cy="1143000"/>
          </a:xfrm>
        </p:spPr>
        <p:txBody>
          <a:bodyPr vert="horz" lIns="91440" tIns="45720" rIns="91440" bIns="45720" rtlCol="0" anchor="ctr">
            <a:normAutofit/>
          </a:bodyPr>
          <a:lstStyle/>
          <a:p>
            <a:r>
              <a:rPr lang="en-US" altLang="zh-CN" sz="3200" b="1" dirty="0" smtClean="0">
                <a:solidFill>
                  <a:schemeClr val="tx2"/>
                </a:solidFill>
                <a:latin typeface="黑体" pitchFamily="49" charset="-122"/>
                <a:ea typeface="黑体" pitchFamily="49" charset="-122"/>
              </a:rPr>
              <a:t>5.1</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7171" name="Picture 1" descr="C:\Users\zdp\AppData\Roaming\Tencent\Users\106601855\QQ\WinTemp\RichOle\6DQOBCMBAI`B{4P500GLB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556792"/>
            <a:ext cx="6982544" cy="338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385188"/>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4624"/>
            <a:ext cx="8229600" cy="1143000"/>
          </a:xfrm>
        </p:spPr>
        <p:txBody>
          <a:bodyPr vert="horz" lIns="91440" tIns="45720" rIns="91440" bIns="45720" rtlCol="0" anchor="ctr">
            <a:normAutofit/>
          </a:bodyPr>
          <a:lstStyle/>
          <a:p>
            <a:r>
              <a:rPr lang="en-US" altLang="zh-CN" sz="3200" b="1" dirty="0" smtClean="0">
                <a:solidFill>
                  <a:schemeClr val="tx2"/>
                </a:solidFill>
                <a:latin typeface="黑体" pitchFamily="49" charset="-122"/>
                <a:ea typeface="黑体" pitchFamily="49" charset="-122"/>
              </a:rPr>
              <a:t>5.1</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8195" name="Picture 1" descr="C:\Users\zdp\AppData\Roaming\Tencent\Users\106601855\QQ\WinTemp\RichOle\O4306D{CBO9P9C_IXU]]XU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2724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708844"/>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74638"/>
            <a:ext cx="8229600" cy="778098"/>
          </a:xfrm>
        </p:spPr>
        <p:txBody>
          <a:bodyPr vert="horz" lIns="91440" tIns="45720" rIns="91440" bIns="45720" rtlCol="0" anchor="ctr">
            <a:normAutofit/>
          </a:bodyPr>
          <a:lstStyle/>
          <a:p>
            <a:r>
              <a:rPr lang="en-US" altLang="zh-CN" sz="3200" b="1" dirty="0" smtClean="0">
                <a:solidFill>
                  <a:schemeClr val="tx2"/>
                </a:solidFill>
                <a:latin typeface="黑体" pitchFamily="49" charset="-122"/>
                <a:ea typeface="黑体" pitchFamily="49" charset="-122"/>
              </a:rPr>
              <a:t>5.1</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9219" name="Picture 1" descr="C:\Users\zdp\AppData\Roaming\Tencent\Users\106601855\QQ\WinTemp\RichOle\_Q2AX3NF%_HQ3VNQCZ}@3T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525" y="1219200"/>
            <a:ext cx="8245475"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440935"/>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44624"/>
            <a:ext cx="8229600" cy="1143000"/>
          </a:xfrm>
        </p:spPr>
        <p:txBody>
          <a:bodyPr vert="horz" lIns="91440" tIns="45720" rIns="91440" bIns="45720" rtlCol="0" anchor="ctr">
            <a:normAutofit/>
          </a:bodyPr>
          <a:lstStyle/>
          <a:p>
            <a:r>
              <a:rPr lang="en-US" altLang="zh-CN" sz="3200" b="1" dirty="0" smtClean="0">
                <a:solidFill>
                  <a:schemeClr val="tx2"/>
                </a:solidFill>
                <a:latin typeface="黑体" pitchFamily="49" charset="-122"/>
                <a:ea typeface="黑体" pitchFamily="49" charset="-122"/>
              </a:rPr>
              <a:t>5.1 </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10243" name="Picture 1" descr="C:\Users\zdp\AppData\Roaming\Tencent\Users\106601855\QQ\WinTemp\RichOle\{RH3B}[`VV_XWUZV~4${VH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46188"/>
            <a:ext cx="83820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998212"/>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53752"/>
            <a:ext cx="8229600" cy="1143000"/>
          </a:xfrm>
        </p:spPr>
        <p:txBody>
          <a:bodyPr vert="horz" lIns="91440" tIns="45720" rIns="91440" bIns="45720" rtlCol="0" anchor="ctr">
            <a:normAutofit/>
          </a:bodyPr>
          <a:lstStyle/>
          <a:p>
            <a:r>
              <a:rPr lang="en-US" altLang="zh-CN" sz="3200" b="1" dirty="0" smtClean="0">
                <a:solidFill>
                  <a:schemeClr val="tx2"/>
                </a:solidFill>
                <a:latin typeface="黑体" pitchFamily="49" charset="-122"/>
                <a:ea typeface="黑体" pitchFamily="49" charset="-122"/>
              </a:rPr>
              <a:t>5.2 </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故障树分析的一般步骤</a:t>
            </a:r>
          </a:p>
        </p:txBody>
      </p:sp>
      <p:pic>
        <p:nvPicPr>
          <p:cNvPr id="11267" name="Picture 2" descr="C:\Users\zdp\AppData\Roaming\Tencent\Users\106601855\QQ\WinTemp\RichOle\LLZPBOCJHS_70G43BD}3]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82700"/>
            <a:ext cx="7585075"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71913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descr="1"/>
          <p:cNvPicPr>
            <a:picLocks noChangeAspect="1" noChangeArrowheads="1"/>
          </p:cNvPicPr>
          <p:nvPr/>
        </p:nvPicPr>
        <p:blipFill>
          <a:blip r:embed="rId2">
            <a:extLst>
              <a:ext uri="{28A0092B-C50C-407E-A947-70E740481C1C}">
                <a14:useLocalDpi xmlns:a14="http://schemas.microsoft.com/office/drawing/2010/main" val="0"/>
              </a:ext>
            </a:extLst>
          </a:blip>
          <a:srcRect l="28175" t="82111" r="27487" b="2293"/>
          <a:stretch>
            <a:fillRect/>
          </a:stretch>
        </p:blipFill>
        <p:spPr bwMode="auto">
          <a:xfrm>
            <a:off x="2014564" y="1844824"/>
            <a:ext cx="5548109" cy="2981576"/>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7" descr="2"/>
          <p:cNvPicPr>
            <a:picLocks noChangeAspect="1" noChangeArrowheads="1"/>
          </p:cNvPicPr>
          <p:nvPr/>
        </p:nvPicPr>
        <p:blipFill>
          <a:blip r:embed="rId3">
            <a:extLst>
              <a:ext uri="{28A0092B-C50C-407E-A947-70E740481C1C}">
                <a14:useLocalDpi xmlns:a14="http://schemas.microsoft.com/office/drawing/2010/main" val="0"/>
              </a:ext>
            </a:extLst>
          </a:blip>
          <a:srcRect l="21147" r="20541" b="93526"/>
          <a:stretch>
            <a:fillRect/>
          </a:stretch>
        </p:blipFill>
        <p:spPr bwMode="auto">
          <a:xfrm>
            <a:off x="1709377" y="4826400"/>
            <a:ext cx="6158482" cy="1428146"/>
          </a:xfrm>
          <a:prstGeom prst="rect">
            <a:avLst/>
          </a:prstGeom>
          <a:noFill/>
          <a:extLst>
            <a:ext uri="{909E8E84-426E-40DD-AFC4-6F175D3DCCD1}">
              <a14:hiddenFill xmlns:a14="http://schemas.microsoft.com/office/drawing/2010/main">
                <a:solidFill>
                  <a:srgbClr val="FFFFFF"/>
                </a:solidFill>
              </a14:hiddenFill>
            </a:ext>
          </a:extLst>
        </p:spPr>
      </p:pic>
      <p:sp>
        <p:nvSpPr>
          <p:cNvPr id="8200" name="Rectangle 8"/>
          <p:cNvSpPr>
            <a:spLocks noChangeArrowheads="1"/>
          </p:cNvSpPr>
          <p:nvPr/>
        </p:nvSpPr>
        <p:spPr bwMode="auto">
          <a:xfrm>
            <a:off x="179512" y="332656"/>
            <a:ext cx="8534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tLang="zh-CN" sz="2800" b="1" dirty="0">
                <a:effectLst>
                  <a:outerShdw blurRad="38100" dist="38100" dir="2700000" algn="tl">
                    <a:srgbClr val="C0C0C0"/>
                  </a:outerShdw>
                </a:effectLst>
                <a:latin typeface="Times New Roman" pitchFamily="18" charset="0"/>
                <a:ea typeface="仿宋_GB2312" pitchFamily="49" charset="-122"/>
                <a:cs typeface="Times New Roman" pitchFamily="18" charset="0"/>
              </a:rPr>
              <a:t>  </a:t>
            </a:r>
            <a:r>
              <a:rPr lang="zh-CN" altLang="en-US" sz="2800" b="1" dirty="0" smtClean="0">
                <a:effectLst>
                  <a:outerShdw blurRad="38100" dist="38100" dir="2700000" algn="tl">
                    <a:srgbClr val="C0C0C0"/>
                  </a:outerShdw>
                </a:effectLst>
                <a:latin typeface="Times New Roman" pitchFamily="18" charset="0"/>
                <a:ea typeface="仿宋_GB2312" pitchFamily="49" charset="-122"/>
                <a:cs typeface="Times New Roman" pitchFamily="18" charset="0"/>
              </a:rPr>
              <a:t>例</a:t>
            </a:r>
            <a:r>
              <a:rPr lang="zh-CN" altLang="en-US" sz="2800" b="1" dirty="0" smtClean="0">
                <a:effectLst>
                  <a:outerShdw blurRad="38100" dist="38100" dir="2700000" algn="tl">
                    <a:srgbClr val="C0C0C0"/>
                  </a:outerShdw>
                </a:effectLst>
                <a:latin typeface="Times New Roman" pitchFamily="18" charset="0"/>
                <a:ea typeface="仿宋_GB2312" pitchFamily="49" charset="-122"/>
                <a:cs typeface="Times New Roman" pitchFamily="18" charset="0"/>
              </a:rPr>
              <a:t>：</a:t>
            </a:r>
            <a:r>
              <a:rPr lang="zh-CN" altLang="en-US" sz="2800" b="1" dirty="0" smtClean="0">
                <a:solidFill>
                  <a:srgbClr val="FF0000"/>
                </a:solidFill>
                <a:latin typeface="Times New Roman" pitchFamily="18" charset="0"/>
                <a:ea typeface="仿宋_GB2312" pitchFamily="49" charset="-122"/>
                <a:cs typeface="Times New Roman" pitchFamily="18" charset="0"/>
              </a:rPr>
              <a:t>硬件可靠性计算：</a:t>
            </a:r>
            <a:endParaRPr lang="en-US" altLang="zh-CN" sz="2800" b="1" dirty="0" smtClean="0">
              <a:solidFill>
                <a:srgbClr val="FF0000"/>
              </a:solidFill>
              <a:latin typeface="Times New Roman" pitchFamily="18" charset="0"/>
              <a:ea typeface="仿宋_GB2312" pitchFamily="49" charset="-122"/>
              <a:cs typeface="Times New Roman" pitchFamily="18" charset="0"/>
            </a:endParaRPr>
          </a:p>
          <a:p>
            <a:pPr marL="342900" indent="-342900">
              <a:spcBef>
                <a:spcPct val="20000"/>
              </a:spcBef>
            </a:pPr>
            <a:r>
              <a:rPr lang="en-US" altLang="zh-CN" sz="2800" b="1" dirty="0">
                <a:effectLst>
                  <a:outerShdw blurRad="38100" dist="38100" dir="2700000" algn="tl">
                    <a:srgbClr val="C0C0C0"/>
                  </a:outerShdw>
                </a:effectLst>
                <a:latin typeface="Times New Roman" pitchFamily="18" charset="0"/>
                <a:ea typeface="仿宋_GB2312" pitchFamily="49" charset="-122"/>
                <a:cs typeface="Times New Roman" pitchFamily="18" charset="0"/>
              </a:rPr>
              <a:t> </a:t>
            </a:r>
            <a:r>
              <a:rPr lang="en-US" altLang="zh-CN" sz="2800" b="1" dirty="0" smtClean="0">
                <a:effectLst>
                  <a:outerShdw blurRad="38100" dist="38100" dir="2700000" algn="tl">
                    <a:srgbClr val="C0C0C0"/>
                  </a:outerShdw>
                </a:effectLst>
                <a:latin typeface="Times New Roman" pitchFamily="18" charset="0"/>
                <a:ea typeface="仿宋_GB2312" pitchFamily="49" charset="-122"/>
                <a:cs typeface="Times New Roman" pitchFamily="18" charset="0"/>
              </a:rPr>
              <a:t>   </a:t>
            </a:r>
            <a:r>
              <a:rPr lang="zh-CN" altLang="en-US" sz="2800" b="1" dirty="0" smtClean="0">
                <a:latin typeface="Times New Roman" pitchFamily="18" charset="0"/>
                <a:ea typeface="仿宋_GB2312" pitchFamily="49" charset="-122"/>
                <a:cs typeface="Times New Roman" pitchFamily="18" charset="0"/>
              </a:rPr>
              <a:t>假如</a:t>
            </a:r>
            <a:r>
              <a:rPr lang="zh-CN" altLang="en-US" sz="2800" b="1" dirty="0">
                <a:latin typeface="Times New Roman" pitchFamily="18" charset="0"/>
                <a:ea typeface="仿宋_GB2312" pitchFamily="49" charset="-122"/>
                <a:cs typeface="Times New Roman" pitchFamily="18" charset="0"/>
              </a:rPr>
              <a:t>在</a:t>
            </a:r>
            <a:r>
              <a:rPr lang="en-US" altLang="zh-CN" sz="2800" b="1" i="1" dirty="0">
                <a:latin typeface="Times New Roman" pitchFamily="18" charset="0"/>
                <a:ea typeface="仿宋_GB2312" pitchFamily="49" charset="-122"/>
                <a:cs typeface="Times New Roman" pitchFamily="18" charset="0"/>
              </a:rPr>
              <a:t>t</a:t>
            </a:r>
            <a:r>
              <a:rPr lang="en-US" altLang="zh-CN" sz="2800" b="1" dirty="0">
                <a:latin typeface="Times New Roman" pitchFamily="18" charset="0"/>
                <a:ea typeface="仿宋_GB2312" pitchFamily="49" charset="-122"/>
                <a:cs typeface="Times New Roman" pitchFamily="18" charset="0"/>
              </a:rPr>
              <a:t>=0</a:t>
            </a:r>
            <a:r>
              <a:rPr lang="zh-CN" altLang="en-US" sz="2800" b="1" dirty="0">
                <a:latin typeface="Times New Roman" pitchFamily="18" charset="0"/>
                <a:ea typeface="仿宋_GB2312" pitchFamily="49" charset="-122"/>
                <a:cs typeface="Times New Roman" pitchFamily="18" charset="0"/>
              </a:rPr>
              <a:t>时有</a:t>
            </a:r>
            <a:r>
              <a:rPr lang="en-US" altLang="zh-CN" sz="2800" b="1" i="1" dirty="0">
                <a:latin typeface="Times New Roman" pitchFamily="18" charset="0"/>
                <a:ea typeface="仿宋_GB2312" pitchFamily="49" charset="-122"/>
                <a:cs typeface="Times New Roman" pitchFamily="18" charset="0"/>
              </a:rPr>
              <a:t>N</a:t>
            </a:r>
            <a:r>
              <a:rPr lang="zh-CN" altLang="en-US" sz="2800" b="1" dirty="0">
                <a:latin typeface="Times New Roman" pitchFamily="18" charset="0"/>
                <a:ea typeface="仿宋_GB2312" pitchFamily="49" charset="-122"/>
                <a:cs typeface="Times New Roman" pitchFamily="18" charset="0"/>
              </a:rPr>
              <a:t>件产品开始工作，而到</a:t>
            </a:r>
            <a:r>
              <a:rPr lang="en-US" altLang="zh-CN" sz="2800" b="1" i="1" dirty="0">
                <a:latin typeface="Times New Roman" pitchFamily="18" charset="0"/>
                <a:ea typeface="仿宋_GB2312" pitchFamily="49" charset="-122"/>
                <a:cs typeface="Times New Roman" pitchFamily="18" charset="0"/>
              </a:rPr>
              <a:t>t</a:t>
            </a:r>
            <a:r>
              <a:rPr lang="zh-CN" altLang="en-US" sz="2800" b="1" dirty="0">
                <a:latin typeface="Times New Roman" pitchFamily="18" charset="0"/>
                <a:ea typeface="仿宋_GB2312" pitchFamily="49" charset="-122"/>
                <a:cs typeface="Times New Roman" pitchFamily="18" charset="0"/>
              </a:rPr>
              <a:t>时刻有，</a:t>
            </a:r>
            <a:r>
              <a:rPr lang="en-US" altLang="zh-CN" sz="2800" b="1" i="1" dirty="0">
                <a:latin typeface="Times New Roman" pitchFamily="18" charset="0"/>
                <a:ea typeface="仿宋_GB2312" pitchFamily="49" charset="-122"/>
                <a:cs typeface="Times New Roman" pitchFamily="18" charset="0"/>
              </a:rPr>
              <a:t>n</a:t>
            </a:r>
            <a:r>
              <a:rPr lang="en-US" altLang="zh-CN" sz="2800" b="1" dirty="0">
                <a:latin typeface="Times New Roman" pitchFamily="18" charset="0"/>
                <a:ea typeface="仿宋_GB2312" pitchFamily="49" charset="-122"/>
                <a:cs typeface="Times New Roman" pitchFamily="18" charset="0"/>
              </a:rPr>
              <a:t>(</a:t>
            </a:r>
            <a:r>
              <a:rPr lang="en-US" altLang="zh-CN" sz="2800" b="1" i="1" dirty="0">
                <a:latin typeface="Times New Roman" pitchFamily="18" charset="0"/>
                <a:ea typeface="仿宋_GB2312" pitchFamily="49" charset="-122"/>
                <a:cs typeface="Times New Roman" pitchFamily="18" charset="0"/>
              </a:rPr>
              <a:t>t</a:t>
            </a:r>
            <a:r>
              <a:rPr lang="en-US" altLang="zh-CN" sz="2800" b="1" dirty="0">
                <a:latin typeface="Times New Roman" pitchFamily="18" charset="0"/>
                <a:ea typeface="仿宋_GB2312" pitchFamily="49" charset="-122"/>
                <a:cs typeface="Times New Roman" pitchFamily="18" charset="0"/>
              </a:rPr>
              <a:t>)</a:t>
            </a:r>
            <a:r>
              <a:rPr lang="zh-CN" altLang="en-US" sz="2800" b="1" dirty="0">
                <a:latin typeface="Times New Roman" pitchFamily="18" charset="0"/>
                <a:ea typeface="仿宋_GB2312" pitchFamily="49" charset="-122"/>
                <a:cs typeface="Times New Roman" pitchFamily="18" charset="0"/>
              </a:rPr>
              <a:t>个产品失效，仍有</a:t>
            </a:r>
            <a:r>
              <a:rPr lang="en-US" altLang="zh-CN" sz="2800" b="1" i="1" dirty="0">
                <a:latin typeface="Times New Roman" pitchFamily="18" charset="0"/>
                <a:ea typeface="仿宋_GB2312" pitchFamily="49" charset="-122"/>
                <a:cs typeface="Times New Roman" pitchFamily="18" charset="0"/>
              </a:rPr>
              <a:t>N</a:t>
            </a:r>
            <a:r>
              <a:rPr lang="en-US" altLang="zh-CN" sz="2800" b="1" dirty="0">
                <a:latin typeface="Times New Roman" pitchFamily="18" charset="0"/>
                <a:ea typeface="仿宋_GB2312" pitchFamily="49" charset="-122"/>
                <a:cs typeface="Times New Roman" pitchFamily="18" charset="0"/>
              </a:rPr>
              <a:t>-</a:t>
            </a:r>
            <a:r>
              <a:rPr lang="en-US" altLang="zh-CN" sz="2800" b="1" i="1" dirty="0">
                <a:latin typeface="Times New Roman" pitchFamily="18" charset="0"/>
                <a:ea typeface="仿宋_GB2312" pitchFamily="49" charset="-122"/>
                <a:cs typeface="Times New Roman" pitchFamily="18" charset="0"/>
              </a:rPr>
              <a:t>n</a:t>
            </a:r>
            <a:r>
              <a:rPr lang="en-US" altLang="zh-CN" sz="2800" b="1" dirty="0">
                <a:latin typeface="Times New Roman" pitchFamily="18" charset="0"/>
                <a:ea typeface="仿宋_GB2312" pitchFamily="49" charset="-122"/>
                <a:cs typeface="Times New Roman" pitchFamily="18" charset="0"/>
              </a:rPr>
              <a:t>(</a:t>
            </a:r>
            <a:r>
              <a:rPr lang="en-US" altLang="zh-CN" sz="2800" b="1" i="1" dirty="0">
                <a:latin typeface="Times New Roman" pitchFamily="18" charset="0"/>
                <a:ea typeface="仿宋_GB2312" pitchFamily="49" charset="-122"/>
                <a:cs typeface="Times New Roman" pitchFamily="18" charset="0"/>
              </a:rPr>
              <a:t>t</a:t>
            </a:r>
            <a:r>
              <a:rPr lang="en-US" altLang="zh-CN" sz="2800" b="1" dirty="0">
                <a:latin typeface="Times New Roman" pitchFamily="18" charset="0"/>
                <a:ea typeface="仿宋_GB2312" pitchFamily="49" charset="-122"/>
                <a:cs typeface="Times New Roman" pitchFamily="18" charset="0"/>
              </a:rPr>
              <a:t>)</a:t>
            </a:r>
            <a:r>
              <a:rPr lang="zh-CN" altLang="en-US" sz="2800" b="1" dirty="0">
                <a:latin typeface="Times New Roman" pitchFamily="18" charset="0"/>
                <a:ea typeface="仿宋_GB2312" pitchFamily="49" charset="-122"/>
                <a:cs typeface="Times New Roman" pitchFamily="18" charset="0"/>
              </a:rPr>
              <a:t>个产品继续工作，则可靠度</a:t>
            </a:r>
            <a:r>
              <a:rPr lang="en-US" altLang="zh-CN" sz="2800" b="1" i="1" dirty="0">
                <a:latin typeface="Times New Roman" pitchFamily="18" charset="0"/>
                <a:ea typeface="仿宋_GB2312" pitchFamily="49" charset="-122"/>
                <a:cs typeface="Times New Roman" pitchFamily="18" charset="0"/>
              </a:rPr>
              <a:t>R</a:t>
            </a:r>
            <a:r>
              <a:rPr lang="en-US" altLang="zh-CN" sz="2800" b="1" dirty="0">
                <a:latin typeface="Times New Roman" pitchFamily="18" charset="0"/>
                <a:ea typeface="仿宋_GB2312" pitchFamily="49" charset="-122"/>
                <a:cs typeface="Times New Roman" pitchFamily="18" charset="0"/>
              </a:rPr>
              <a:t>(</a:t>
            </a:r>
            <a:r>
              <a:rPr lang="en-US" altLang="zh-CN" sz="2800" b="1" i="1" dirty="0">
                <a:latin typeface="Times New Roman" pitchFamily="18" charset="0"/>
                <a:ea typeface="仿宋_GB2312" pitchFamily="49" charset="-122"/>
                <a:cs typeface="Times New Roman" pitchFamily="18" charset="0"/>
              </a:rPr>
              <a:t>t</a:t>
            </a:r>
            <a:r>
              <a:rPr lang="en-US" altLang="zh-CN" sz="2800" b="1" dirty="0">
                <a:latin typeface="Times New Roman" pitchFamily="18" charset="0"/>
                <a:ea typeface="仿宋_GB2312" pitchFamily="49" charset="-122"/>
                <a:cs typeface="Times New Roman" pitchFamily="18" charset="0"/>
              </a:rPr>
              <a:t>)</a:t>
            </a:r>
            <a:r>
              <a:rPr lang="zh-CN" altLang="en-US" sz="2800" b="1" dirty="0">
                <a:latin typeface="Times New Roman" pitchFamily="18" charset="0"/>
                <a:ea typeface="仿宋_GB2312" pitchFamily="49" charset="-122"/>
                <a:cs typeface="Times New Roman" pitchFamily="18" charset="0"/>
              </a:rPr>
              <a:t>的估计值为</a:t>
            </a:r>
            <a:r>
              <a:rPr lang="en-US" altLang="zh-CN" sz="2800" b="1" dirty="0">
                <a:latin typeface="Times New Roman" pitchFamily="18" charset="0"/>
                <a:ea typeface="仿宋_GB2312" pitchFamily="49" charset="-122"/>
                <a:cs typeface="Times New Roman" pitchFamily="18" charset="0"/>
              </a:rPr>
              <a:t>:</a:t>
            </a:r>
          </a:p>
          <a:p>
            <a:pPr marL="342900" indent="-342900">
              <a:spcBef>
                <a:spcPct val="20000"/>
              </a:spcBef>
            </a:pPr>
            <a:endParaRPr lang="en-US" altLang="zh-CN" sz="3200" b="1" dirty="0">
              <a:solidFill>
                <a:srgbClr val="FF3300"/>
              </a:solidFill>
              <a:effectLst>
                <a:outerShdw blurRad="38100" dist="38100" dir="2700000" algn="tl">
                  <a:srgbClr val="C0C0C0"/>
                </a:outerShdw>
              </a:effectLst>
              <a:latin typeface="Times New Roman" pitchFamily="18" charset="0"/>
              <a:cs typeface="Times New Roman" pitchFamily="18" charset="0"/>
            </a:endParaRPr>
          </a:p>
        </p:txBody>
      </p:sp>
      <p:sp>
        <p:nvSpPr>
          <p:cNvPr id="2" name="TextBox 1"/>
          <p:cNvSpPr txBox="1"/>
          <p:nvPr/>
        </p:nvSpPr>
        <p:spPr>
          <a:xfrm>
            <a:off x="535017" y="5992936"/>
            <a:ext cx="2348720" cy="523220"/>
          </a:xfrm>
          <a:prstGeom prst="rect">
            <a:avLst/>
          </a:prstGeom>
          <a:noFill/>
        </p:spPr>
        <p:txBody>
          <a:bodyPr wrap="none" rtlCol="0">
            <a:spAutoFit/>
          </a:bodyPr>
          <a:lstStyle/>
          <a:p>
            <a:r>
              <a:rPr lang="zh-CN" altLang="en-US" sz="2800" b="1" dirty="0" smtClean="0">
                <a:solidFill>
                  <a:srgbClr val="FF0000"/>
                </a:solidFill>
              </a:rPr>
              <a:t>软件可靠性？</a:t>
            </a:r>
            <a:endParaRPr lang="zh-CN" altLang="en-US" sz="2800" b="1" dirty="0">
              <a:solidFill>
                <a:srgbClr val="FF0000"/>
              </a:solidFill>
            </a:endParaRPr>
          </a:p>
        </p:txBody>
      </p:sp>
    </p:spTree>
    <p:extLst>
      <p:ext uri="{BB962C8B-B14F-4D97-AF65-F5344CB8AC3E}">
        <p14:creationId xmlns:p14="http://schemas.microsoft.com/office/powerpoint/2010/main" val="37809029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animEffect transition="in" filter="circle(in)">
                                      <p:cBhvr>
                                        <p:cTn id="7" dur="2000"/>
                                        <p:tgtEl>
                                          <p:spTgt spid="819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79388" y="495300"/>
            <a:ext cx="8856662" cy="584775"/>
          </a:xfrm>
          <a:prstGeom prst="rect">
            <a:avLst/>
          </a:prstGeom>
          <a:extLst/>
        </p:spPr>
        <p:txBody>
          <a:bodyPr vert="horz" lIns="91440" tIns="45720" rIns="91440" bIns="45720" rtlCol="0" anchor="ctr">
            <a:normAutofit/>
          </a:bodyPr>
          <a:lstStyle>
            <a:lvl1pPr algn="ctr">
              <a:spcBef>
                <a:spcPct val="0"/>
              </a:spcBef>
              <a:buNone/>
              <a:defRPr sz="3200" b="1">
                <a:solidFill>
                  <a:schemeClr val="tx2"/>
                </a:solidFill>
                <a:latin typeface="黑体" pitchFamily="49" charset="-122"/>
                <a:ea typeface="黑体" pitchFamily="49" charset="-122"/>
                <a:cs typeface="+mj-cs"/>
              </a:defRPr>
            </a:lvl1pPr>
          </a:lstStyle>
          <a:p>
            <a:r>
              <a:rPr lang="en-US" altLang="zh-CN" dirty="0"/>
              <a:t>5.2  </a:t>
            </a:r>
            <a:r>
              <a:rPr lang="zh-CN" altLang="en-US" dirty="0"/>
              <a:t>故障树分析：常用符号</a:t>
            </a:r>
          </a:p>
        </p:txBody>
      </p:sp>
      <p:graphicFrame>
        <p:nvGraphicFramePr>
          <p:cNvPr id="6" name="Object 6"/>
          <p:cNvGraphicFramePr>
            <a:graphicFrameLocks noChangeAspect="1"/>
          </p:cNvGraphicFramePr>
          <p:nvPr>
            <p:extLst>
              <p:ext uri="{D42A27DB-BD31-4B8C-83A1-F6EECF244321}">
                <p14:modId xmlns:p14="http://schemas.microsoft.com/office/powerpoint/2010/main" val="4044490255"/>
              </p:ext>
            </p:extLst>
          </p:nvPr>
        </p:nvGraphicFramePr>
        <p:xfrm>
          <a:off x="1692275" y="1412875"/>
          <a:ext cx="5832475" cy="5184775"/>
        </p:xfrm>
        <a:graphic>
          <a:graphicData uri="http://schemas.openxmlformats.org/presentationml/2006/ole">
            <mc:AlternateContent xmlns:mc="http://schemas.openxmlformats.org/markup-compatibility/2006">
              <mc:Choice xmlns:v="urn:schemas-microsoft-com:vml" Requires="v">
                <p:oleObj spid="_x0000_s114777" name="Visio" r:id="rId3" imgW="4186709" imgH="4006412" progId="Visio.Drawing.11">
                  <p:embed/>
                </p:oleObj>
              </mc:Choice>
              <mc:Fallback>
                <p:oleObj name="Visio" r:id="rId3" imgW="4186709" imgH="4006412" progId="Visio.Drawing.11">
                  <p:embed/>
                  <p:pic>
                    <p:nvPicPr>
                      <p:cNvPr id="0" name=""/>
                      <p:cNvPicPr>
                        <a:picLocks noChangeAspect="1" noChangeArrowheads="1"/>
                      </p:cNvPicPr>
                      <p:nvPr/>
                    </p:nvPicPr>
                    <p:blipFill>
                      <a:blip r:embed="rId4"/>
                      <a:srcRect/>
                      <a:stretch>
                        <a:fillRect/>
                      </a:stretch>
                    </p:blipFill>
                    <p:spPr bwMode="auto">
                      <a:xfrm>
                        <a:off x="1692275" y="1412875"/>
                        <a:ext cx="58324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WordArt 7"/>
          <p:cNvSpPr>
            <a:spLocks noChangeArrowheads="1" noChangeShapeType="1" noTextEdit="1"/>
          </p:cNvSpPr>
          <p:nvPr/>
        </p:nvSpPr>
        <p:spPr bwMode="auto">
          <a:xfrm>
            <a:off x="1249363" y="2997200"/>
            <a:ext cx="6562725" cy="1308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solidFill>
                  <a:srgbClr val="0070C0"/>
                </a:solidFill>
                <a:effectLst>
                  <a:outerShdw dist="35921" dir="2700000" algn="ctr" rotWithShape="0">
                    <a:srgbClr val="C0C0C0">
                      <a:alpha val="79999"/>
                    </a:srgbClr>
                  </a:outerShdw>
                </a:effectLst>
                <a:latin typeface="宋体"/>
                <a:ea typeface="宋体"/>
              </a:rPr>
              <a:t>同硬件故障树分析符号一样！</a:t>
            </a:r>
          </a:p>
        </p:txBody>
      </p:sp>
    </p:spTree>
    <p:extLst>
      <p:ext uri="{BB962C8B-B14F-4D97-AF65-F5344CB8AC3E}">
        <p14:creationId xmlns:p14="http://schemas.microsoft.com/office/powerpoint/2010/main" val="712871997"/>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67544" y="116632"/>
            <a:ext cx="8229600" cy="1143000"/>
          </a:xfrm>
        </p:spPr>
        <p:txBody>
          <a:bodyPr vert="horz" lIns="91440" tIns="45720" rIns="91440" bIns="45720" rtlCol="0" anchor="ctr">
            <a:normAutofit/>
          </a:bodyPr>
          <a:lstStyle/>
          <a:p>
            <a:r>
              <a:rPr lang="en-US" altLang="zh-CN" sz="3200" b="1" dirty="0" smtClean="0">
                <a:solidFill>
                  <a:schemeClr val="tx2"/>
                </a:solidFill>
                <a:latin typeface="黑体" pitchFamily="49" charset="-122"/>
                <a:ea typeface="黑体" pitchFamily="49" charset="-122"/>
              </a:rPr>
              <a:t>5.2 </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常用事件及符号</a:t>
            </a:r>
          </a:p>
        </p:txBody>
      </p:sp>
      <p:pic>
        <p:nvPicPr>
          <p:cNvPr id="12291" name="Picture 1" descr="C:\Users\zdp\AppData\Roaming\Tencent\Users\106601855\QQ\WinTemp\RichOle\9815)(`ZN~J0MK{Q30A%R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28713"/>
            <a:ext cx="762000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3408818"/>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44624"/>
            <a:ext cx="8229600" cy="1143000"/>
          </a:xfrm>
        </p:spPr>
        <p:txBody>
          <a:bodyPr vert="horz" lIns="91440" tIns="45720" rIns="91440" bIns="45720" rtlCol="0" anchor="ctr">
            <a:normAutofit/>
          </a:bodyPr>
          <a:lstStyle/>
          <a:p>
            <a:r>
              <a:rPr lang="en-US" altLang="zh-CN" sz="3200" b="1" dirty="0" smtClean="0">
                <a:solidFill>
                  <a:schemeClr val="tx2"/>
                </a:solidFill>
                <a:latin typeface="黑体" pitchFamily="49" charset="-122"/>
                <a:ea typeface="黑体" pitchFamily="49" charset="-122"/>
              </a:rPr>
              <a:t>5.2 </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常用事件及符号</a:t>
            </a:r>
          </a:p>
        </p:txBody>
      </p:sp>
      <p:pic>
        <p:nvPicPr>
          <p:cNvPr id="13315" name="Picture 1" descr="C:\Users\zdp\AppData\Roaming\Tencent\Users\106601855\QQ\WinTemp\RichOle\G~FDJUSD0[YU8S76]1BJGN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1534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9947464"/>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89475" y="116632"/>
            <a:ext cx="8229600" cy="1143000"/>
          </a:xfrm>
        </p:spPr>
        <p:txBody>
          <a:bodyPr>
            <a:normAutofit/>
          </a:bodyPr>
          <a:lstStyle/>
          <a:p>
            <a:r>
              <a:rPr lang="en-US" altLang="zh-CN" sz="3200" b="1" dirty="0" smtClean="0">
                <a:solidFill>
                  <a:schemeClr val="tx2"/>
                </a:solidFill>
                <a:latin typeface="黑体" pitchFamily="49" charset="-122"/>
                <a:ea typeface="黑体" pitchFamily="49" charset="-122"/>
              </a:rPr>
              <a:t>5.2</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dirty="0" smtClean="0">
                <a:solidFill>
                  <a:schemeClr val="tx2"/>
                </a:solidFill>
              </a:rPr>
              <a:t>常用事件及符号</a:t>
            </a:r>
          </a:p>
        </p:txBody>
      </p:sp>
      <p:pic>
        <p:nvPicPr>
          <p:cNvPr id="14339" name="Picture 1" descr="C:\Users\zdp\AppData\Roaming\Tencent\Users\106601855\QQ\WinTemp\RichOle\E~%)45E3MOKHK(BUO2`9)@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81534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283595"/>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44624"/>
            <a:ext cx="8229600" cy="1143000"/>
          </a:xfrm>
        </p:spPr>
        <p:txBody>
          <a:bodyPr vert="horz" lIns="91440" tIns="45720" rIns="91440" bIns="45720" rtlCol="0" anchor="ctr">
            <a:normAutofit/>
          </a:bodyPr>
          <a:lstStyle/>
          <a:p>
            <a:r>
              <a:rPr lang="en-US" altLang="zh-CN" sz="3200" b="1" dirty="0" smtClean="0">
                <a:solidFill>
                  <a:schemeClr val="tx2"/>
                </a:solidFill>
                <a:latin typeface="黑体" pitchFamily="49" charset="-122"/>
                <a:ea typeface="黑体" pitchFamily="49" charset="-122"/>
              </a:rPr>
              <a:t>5.2 </a:t>
            </a:r>
            <a:r>
              <a:rPr lang="zh-CN" altLang="en-US" sz="3200" b="1" dirty="0" smtClean="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常用逻辑门及符号</a:t>
            </a:r>
          </a:p>
        </p:txBody>
      </p:sp>
      <p:pic>
        <p:nvPicPr>
          <p:cNvPr id="15363" name="Picture 1" descr="C:\Users\zdp\AppData\Roaming\Tencent\Users\106601855\QQ\WinTemp\RichOle\TA7S95%5([P@1V0@2FLKJQ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143000"/>
            <a:ext cx="7543800"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582020"/>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C:\Users\zdp\AppData\Roaming\Tencent\Users\106601855\QQ\WinTemp\RichOle\MPEW_[{GH]{6L$YUM@P8K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7696200"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txBox="1">
            <a:spLocks noChangeArrowheads="1"/>
          </p:cNvSpPr>
          <p:nvPr/>
        </p:nvSpPr>
        <p:spPr bwMode="auto">
          <a:xfrm>
            <a:off x="609600" y="44624"/>
            <a:ext cx="8229600" cy="1139825"/>
          </a:xfrm>
          <a:prstGeom prst="rect">
            <a:avLst/>
          </a:prstGeom>
        </p:spPr>
        <p:txBody>
          <a:bodyPr vert="horz" lIns="91440" tIns="45720" rIns="91440" bIns="45720" rtlCol="0" anchor="ctr">
            <a:normAutofit/>
          </a:bodyPr>
          <a:lstStyle>
            <a:lvl1pPr algn="ctr">
              <a:spcBef>
                <a:spcPct val="0"/>
              </a:spcBef>
              <a:buNone/>
              <a:defRPr sz="3200" b="1">
                <a:solidFill>
                  <a:srgbClr val="FF0000"/>
                </a:solidFill>
                <a:latin typeface="黑体" pitchFamily="49" charset="-122"/>
                <a:ea typeface="黑体" pitchFamily="49" charset="-122"/>
                <a:cs typeface="+mj-cs"/>
              </a:defRPr>
            </a:lvl1pPr>
          </a:lstStyle>
          <a:p>
            <a:r>
              <a:rPr lang="en-US" altLang="zh-CN" dirty="0" smtClean="0">
                <a:solidFill>
                  <a:schemeClr val="tx2"/>
                </a:solidFill>
              </a:rPr>
              <a:t>5.2 </a:t>
            </a:r>
            <a:r>
              <a:rPr lang="zh-CN" altLang="en-US" dirty="0" smtClean="0">
                <a:solidFill>
                  <a:schemeClr val="tx2"/>
                </a:solidFill>
              </a:rPr>
              <a:t>故障树分析</a:t>
            </a:r>
            <a:r>
              <a:rPr lang="en-US" altLang="zh-CN" dirty="0">
                <a:solidFill>
                  <a:schemeClr val="tx2"/>
                </a:solidFill>
              </a:rPr>
              <a:t>--</a:t>
            </a:r>
            <a:r>
              <a:rPr lang="zh-CN" altLang="en-US" dirty="0">
                <a:solidFill>
                  <a:schemeClr val="tx2"/>
                </a:solidFill>
              </a:rPr>
              <a:t>常用逻辑门及符号</a:t>
            </a:r>
          </a:p>
        </p:txBody>
      </p:sp>
    </p:spTree>
    <p:extLst>
      <p:ext uri="{BB962C8B-B14F-4D97-AF65-F5344CB8AC3E}">
        <p14:creationId xmlns:p14="http://schemas.microsoft.com/office/powerpoint/2010/main" val="2700569722"/>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nvSpPr>
        <p:spPr bwMode="auto">
          <a:xfrm>
            <a:off x="609600" y="44624"/>
            <a:ext cx="8229600" cy="1139825"/>
          </a:xfrm>
          <a:prstGeom prst="rect">
            <a:avLst/>
          </a:prstGeom>
        </p:spPr>
        <p:txBody>
          <a:bodyPr vert="horz" lIns="91440" tIns="45720" rIns="91440" bIns="45720" rtlCol="0" anchor="ctr">
            <a:normAutofit/>
          </a:bodyPr>
          <a:lstStyle>
            <a:lvl1pPr algn="ctr">
              <a:spcBef>
                <a:spcPct val="0"/>
              </a:spcBef>
              <a:buNone/>
              <a:defRPr sz="3200" b="1">
                <a:solidFill>
                  <a:srgbClr val="FF0000"/>
                </a:solidFill>
                <a:latin typeface="黑体" pitchFamily="49" charset="-122"/>
                <a:ea typeface="黑体" pitchFamily="49" charset="-122"/>
                <a:cs typeface="+mj-cs"/>
              </a:defRPr>
            </a:lvl1pPr>
          </a:lstStyle>
          <a:p>
            <a:r>
              <a:rPr lang="en-US" altLang="zh-CN" dirty="0" smtClean="0">
                <a:solidFill>
                  <a:schemeClr val="tx2"/>
                </a:solidFill>
              </a:rPr>
              <a:t>5.2 </a:t>
            </a:r>
            <a:r>
              <a:rPr lang="zh-CN" altLang="en-US" dirty="0" smtClean="0">
                <a:solidFill>
                  <a:schemeClr val="tx2"/>
                </a:solidFill>
              </a:rPr>
              <a:t>故障树分析</a:t>
            </a:r>
            <a:r>
              <a:rPr lang="en-US" altLang="zh-CN" dirty="0">
                <a:solidFill>
                  <a:schemeClr val="tx2"/>
                </a:solidFill>
              </a:rPr>
              <a:t>--</a:t>
            </a:r>
            <a:r>
              <a:rPr lang="zh-CN" altLang="en-US" dirty="0">
                <a:solidFill>
                  <a:schemeClr val="tx2"/>
                </a:solidFill>
              </a:rPr>
              <a:t>常用逻辑门及符号</a:t>
            </a:r>
          </a:p>
        </p:txBody>
      </p:sp>
      <p:pic>
        <p:nvPicPr>
          <p:cNvPr id="17411" name="Picture 1" descr="C:\Users\zdp\AppData\Roaming\Tencent\Users\106601855\QQ\WinTemp\RichOle\L01@@XN7~}KQR%]HRO6%81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95400"/>
            <a:ext cx="79248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682922"/>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Users\zdp\AppData\Roaming\Tencent\Users\106601855\QQ\WinTemp\RichOle\6M~M$)IVNMO_NXXF}B(IB7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031875"/>
            <a:ext cx="62484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txBox="1">
            <a:spLocks noChangeArrowheads="1"/>
          </p:cNvSpPr>
          <p:nvPr/>
        </p:nvSpPr>
        <p:spPr bwMode="auto">
          <a:xfrm>
            <a:off x="381000" y="44624"/>
            <a:ext cx="8229600" cy="1139825"/>
          </a:xfrm>
          <a:prstGeom prst="rect">
            <a:avLst/>
          </a:prstGeom>
        </p:spPr>
        <p:txBody>
          <a:bodyPr vert="horz" lIns="91440" tIns="45720" rIns="91440" bIns="45720" rtlCol="0" anchor="ctr">
            <a:normAutofit/>
          </a:bodyPr>
          <a:lstStyle>
            <a:lvl1pPr algn="ctr">
              <a:spcBef>
                <a:spcPct val="0"/>
              </a:spcBef>
              <a:buNone/>
              <a:defRPr sz="3200" b="1">
                <a:solidFill>
                  <a:srgbClr val="FF0000"/>
                </a:solidFill>
                <a:latin typeface="黑体" pitchFamily="49" charset="-122"/>
                <a:ea typeface="黑体" pitchFamily="49" charset="-122"/>
                <a:cs typeface="+mj-cs"/>
              </a:defRPr>
            </a:lvl1pPr>
          </a:lstStyle>
          <a:p>
            <a:r>
              <a:rPr lang="en-US" altLang="zh-CN" dirty="0" smtClean="0">
                <a:solidFill>
                  <a:schemeClr val="tx2"/>
                </a:solidFill>
              </a:rPr>
              <a:t>5.3 </a:t>
            </a:r>
            <a:r>
              <a:rPr lang="zh-CN" altLang="en-US" dirty="0" smtClean="0">
                <a:solidFill>
                  <a:schemeClr val="tx2"/>
                </a:solidFill>
              </a:rPr>
              <a:t>故障树分析</a:t>
            </a:r>
            <a:r>
              <a:rPr lang="en-US" altLang="zh-CN" dirty="0">
                <a:solidFill>
                  <a:schemeClr val="tx2"/>
                </a:solidFill>
              </a:rPr>
              <a:t>--</a:t>
            </a:r>
            <a:r>
              <a:rPr lang="zh-CN" altLang="en-US" dirty="0">
                <a:solidFill>
                  <a:schemeClr val="tx2"/>
                </a:solidFill>
              </a:rPr>
              <a:t>故障树示例</a:t>
            </a:r>
          </a:p>
        </p:txBody>
      </p:sp>
    </p:spTree>
    <p:extLst>
      <p:ext uri="{BB962C8B-B14F-4D97-AF65-F5344CB8AC3E}">
        <p14:creationId xmlns:p14="http://schemas.microsoft.com/office/powerpoint/2010/main" val="637089576"/>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381000" y="-27384"/>
            <a:ext cx="8229600" cy="1139825"/>
          </a:xfrm>
          <a:prstGeom prst="rect">
            <a:avLst/>
          </a:prstGeom>
        </p:spPr>
        <p:txBody>
          <a:bodyPr vert="horz" lIns="91440" tIns="45720" rIns="91440" bIns="45720" rtlCol="0" anchor="ctr">
            <a:normAutofit/>
          </a:bodyPr>
          <a:lstStyle>
            <a:lvl1pPr algn="ctr">
              <a:spcBef>
                <a:spcPct val="0"/>
              </a:spcBef>
              <a:buNone/>
              <a:defRPr sz="3200" b="1">
                <a:solidFill>
                  <a:schemeClr val="tx2"/>
                </a:solidFill>
                <a:latin typeface="黑体" pitchFamily="49" charset="-122"/>
                <a:ea typeface="黑体" pitchFamily="49" charset="-122"/>
                <a:cs typeface="+mj-cs"/>
              </a:defRPr>
            </a:lvl1pPr>
          </a:lstStyle>
          <a:p>
            <a:r>
              <a:rPr lang="en-US" altLang="zh-CN" dirty="0" smtClean="0"/>
              <a:t>5.2</a:t>
            </a:r>
            <a:r>
              <a:rPr lang="zh-CN" altLang="en-US" dirty="0" smtClean="0"/>
              <a:t>故障树分析</a:t>
            </a:r>
            <a:r>
              <a:rPr lang="en-US" altLang="zh-CN" dirty="0"/>
              <a:t>--</a:t>
            </a:r>
            <a:r>
              <a:rPr lang="zh-CN" altLang="en-US" dirty="0"/>
              <a:t>故障树示例</a:t>
            </a:r>
          </a:p>
        </p:txBody>
      </p:sp>
      <p:pic>
        <p:nvPicPr>
          <p:cNvPr id="1945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1066800"/>
            <a:ext cx="6650037"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364593"/>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ChangeArrowheads="1"/>
          </p:cNvSpPr>
          <p:nvPr/>
        </p:nvSpPr>
        <p:spPr bwMode="auto">
          <a:xfrm>
            <a:off x="381000" y="44624"/>
            <a:ext cx="8229600" cy="963761"/>
          </a:xfrm>
          <a:prstGeom prst="rect">
            <a:avLst/>
          </a:prstGeom>
        </p:spPr>
        <p:txBody>
          <a:bodyPr vert="horz" lIns="91440" tIns="45720" rIns="91440" bIns="45720" rtlCol="0" anchor="ctr">
            <a:normAutofit/>
          </a:bodyPr>
          <a:lstStyle>
            <a:lvl1pPr algn="ctr">
              <a:spcBef>
                <a:spcPct val="0"/>
              </a:spcBef>
              <a:buNone/>
              <a:defRPr sz="3200" b="1">
                <a:solidFill>
                  <a:srgbClr val="FF0000"/>
                </a:solidFill>
                <a:latin typeface="黑体" pitchFamily="49" charset="-122"/>
                <a:ea typeface="黑体" pitchFamily="49" charset="-122"/>
                <a:cs typeface="+mj-cs"/>
              </a:defRPr>
            </a:lvl1pPr>
          </a:lstStyle>
          <a:p>
            <a:r>
              <a:rPr lang="en-US" altLang="zh-CN" dirty="0" smtClean="0">
                <a:solidFill>
                  <a:schemeClr val="tx2"/>
                </a:solidFill>
              </a:rPr>
              <a:t>5.3 </a:t>
            </a:r>
            <a:r>
              <a:rPr lang="zh-CN" altLang="en-US" dirty="0" smtClean="0">
                <a:solidFill>
                  <a:schemeClr val="tx2"/>
                </a:solidFill>
              </a:rPr>
              <a:t>故障树分析</a:t>
            </a:r>
            <a:r>
              <a:rPr lang="en-US" altLang="zh-CN" dirty="0">
                <a:solidFill>
                  <a:schemeClr val="tx2"/>
                </a:solidFill>
              </a:rPr>
              <a:t>--</a:t>
            </a:r>
            <a:r>
              <a:rPr lang="zh-CN" altLang="en-US" dirty="0">
                <a:solidFill>
                  <a:schemeClr val="tx2"/>
                </a:solidFill>
              </a:rPr>
              <a:t>故障树分析的主要内容</a:t>
            </a:r>
          </a:p>
        </p:txBody>
      </p:sp>
      <p:pic>
        <p:nvPicPr>
          <p:cNvPr id="20483" name="Picture 7" descr="C:\Users\zdp\AppData\Roaming\Tencent\Users\106601855\QQ\WinTemp\RichOle\PRCFA5X}9SJ${)(PR0MILQ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990600"/>
            <a:ext cx="5097760" cy="468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594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60648"/>
            <a:ext cx="7471917" cy="523220"/>
          </a:xfrm>
          <a:prstGeom prst="rect">
            <a:avLst/>
          </a:prstGeom>
          <a:noFill/>
        </p:spPr>
        <p:txBody>
          <a:bodyPr wrap="none" rtlCol="0">
            <a:spAutoFit/>
          </a:bodyPr>
          <a:lstStyle/>
          <a:p>
            <a:r>
              <a:rPr lang="zh-CN" altLang="en-US" sz="2800" b="1" dirty="0" smtClean="0">
                <a:latin typeface="微软雅黑" pitchFamily="34" charset="-122"/>
                <a:ea typeface="微软雅黑" pitchFamily="34" charset="-122"/>
              </a:rPr>
              <a:t>软件可靠度</a:t>
            </a:r>
            <a:r>
              <a:rPr lang="en-US" altLang="zh-CN" sz="2800" b="1" dirty="0" smtClean="0">
                <a:solidFill>
                  <a:srgbClr val="FF0000"/>
                </a:solidFill>
              </a:rPr>
              <a:t>----</a:t>
            </a:r>
            <a:r>
              <a:rPr lang="zh-CN" altLang="en-US" sz="2800" b="1" dirty="0" smtClean="0">
                <a:solidFill>
                  <a:srgbClr val="FF0000"/>
                </a:solidFill>
              </a:rPr>
              <a:t>概率性质</a:t>
            </a:r>
            <a:r>
              <a:rPr lang="zh-CN" altLang="en-US" sz="2800" b="1" dirty="0" smtClean="0"/>
              <a:t>的体现在</a:t>
            </a:r>
            <a:r>
              <a:rPr lang="zh-CN" altLang="en-US" sz="2800" b="1" dirty="0" smtClean="0">
                <a:solidFill>
                  <a:srgbClr val="FF0000"/>
                </a:solidFill>
              </a:rPr>
              <a:t>输入的选取上</a:t>
            </a:r>
            <a:endParaRPr lang="zh-CN" altLang="en-US" sz="2800" b="1" dirty="0">
              <a:solidFill>
                <a:srgbClr val="FF0000"/>
              </a:solidFill>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556889596"/>
              </p:ext>
            </p:extLst>
          </p:nvPr>
        </p:nvGraphicFramePr>
        <p:xfrm>
          <a:off x="1835697" y="1700808"/>
          <a:ext cx="4392488" cy="907144"/>
        </p:xfrm>
        <a:graphic>
          <a:graphicData uri="http://schemas.openxmlformats.org/presentationml/2006/ole">
            <mc:AlternateContent xmlns:mc="http://schemas.openxmlformats.org/markup-compatibility/2006">
              <mc:Choice xmlns:v="urn:schemas-microsoft-com:vml" Requires="v">
                <p:oleObj spid="_x0000_s179245" name="Equation" r:id="rId4" imgW="2336760" imgH="482400" progId="Equation.DSMT4">
                  <p:embed/>
                </p:oleObj>
              </mc:Choice>
              <mc:Fallback>
                <p:oleObj name="Equation" r:id="rId4" imgW="2336760" imgH="482400" progId="Equation.DSMT4">
                  <p:embed/>
                  <p:pic>
                    <p:nvPicPr>
                      <p:cNvPr id="0" name=""/>
                      <p:cNvPicPr/>
                      <p:nvPr/>
                    </p:nvPicPr>
                    <p:blipFill>
                      <a:blip r:embed="rId5"/>
                      <a:stretch>
                        <a:fillRect/>
                      </a:stretch>
                    </p:blipFill>
                    <p:spPr>
                      <a:xfrm>
                        <a:off x="1835697" y="1700808"/>
                        <a:ext cx="4392488" cy="907144"/>
                      </a:xfrm>
                      <a:prstGeom prst="rect">
                        <a:avLst/>
                      </a:prstGeom>
                    </p:spPr>
                  </p:pic>
                </p:oleObj>
              </mc:Fallback>
            </mc:AlternateContent>
          </a:graphicData>
        </a:graphic>
      </p:graphicFrame>
      <p:sp>
        <p:nvSpPr>
          <p:cNvPr id="4" name="TextBox 3"/>
          <p:cNvSpPr txBox="1"/>
          <p:nvPr/>
        </p:nvSpPr>
        <p:spPr>
          <a:xfrm>
            <a:off x="467544" y="943819"/>
            <a:ext cx="8424936" cy="769441"/>
          </a:xfrm>
          <a:prstGeom prst="rect">
            <a:avLst/>
          </a:prstGeom>
          <a:noFill/>
        </p:spPr>
        <p:txBody>
          <a:bodyPr wrap="square" rtlCol="0">
            <a:spAutoFit/>
          </a:bodyPr>
          <a:lstStyle/>
          <a:p>
            <a:pPr marL="342900" indent="-342900">
              <a:buFont typeface="Wingdings" pitchFamily="2" charset="2"/>
              <a:buChar char="p"/>
            </a:pPr>
            <a:r>
              <a:rPr lang="zh-CN" altLang="en-US" sz="2200" dirty="0" smtClean="0">
                <a:latin typeface="+mn-ea"/>
              </a:rPr>
              <a:t>把程序看作输入空间到输出空间的映射，程序运行出错就是由于程序没有将某些输入映射到人们所期望的输出上去。</a:t>
            </a:r>
            <a:endParaRPr lang="zh-CN" altLang="en-US" sz="2200" dirty="0">
              <a:latin typeface="+mn-ea"/>
            </a:endParaRPr>
          </a:p>
        </p:txBody>
      </p:sp>
      <p:sp>
        <p:nvSpPr>
          <p:cNvPr id="8" name="TextBox 7"/>
          <p:cNvSpPr txBox="1"/>
          <p:nvPr/>
        </p:nvSpPr>
        <p:spPr>
          <a:xfrm>
            <a:off x="358763" y="2564904"/>
            <a:ext cx="8424936" cy="769441"/>
          </a:xfrm>
          <a:prstGeom prst="rect">
            <a:avLst/>
          </a:prstGeom>
          <a:noFill/>
        </p:spPr>
        <p:txBody>
          <a:bodyPr wrap="square" rtlCol="0">
            <a:spAutoFit/>
          </a:bodyPr>
          <a:lstStyle/>
          <a:p>
            <a:pPr marL="342900" indent="-342900">
              <a:buFont typeface="Wingdings" pitchFamily="2" charset="2"/>
              <a:buChar char="p"/>
            </a:pPr>
            <a:r>
              <a:rPr lang="zh-CN" altLang="en-US" sz="2200" dirty="0" smtClean="0">
                <a:latin typeface="Times New Roman" pitchFamily="18" charset="0"/>
                <a:cs typeface="Times New Roman" pitchFamily="18" charset="0"/>
              </a:rPr>
              <a:t>在特定的应用中，设 </a:t>
            </a:r>
            <a:r>
              <a:rPr lang="en-US" altLang="zh-CN" sz="2200" i="1" dirty="0" smtClean="0">
                <a:latin typeface="Times New Roman" pitchFamily="18" charset="0"/>
                <a:cs typeface="Times New Roman" pitchFamily="18" charset="0"/>
              </a:rPr>
              <a:t>P</a:t>
            </a:r>
            <a:r>
              <a:rPr lang="en-US" altLang="zh-CN" sz="2200" dirty="0" smtClean="0">
                <a:latin typeface="Times New Roman" pitchFamily="18" charset="0"/>
                <a:cs typeface="Times New Roman" pitchFamily="18" charset="0"/>
              </a:rPr>
              <a:t>(</a:t>
            </a:r>
            <a:r>
              <a:rPr lang="en-US" altLang="zh-CN" sz="2200" i="1" dirty="0" err="1" smtClean="0">
                <a:latin typeface="Times New Roman" pitchFamily="18" charset="0"/>
                <a:cs typeface="Times New Roman" pitchFamily="18" charset="0"/>
              </a:rPr>
              <a:t>i</a:t>
            </a:r>
            <a:r>
              <a:rPr lang="en-US" altLang="zh-CN" sz="2200" dirty="0" smtClean="0">
                <a:latin typeface="Times New Roman" pitchFamily="18" charset="0"/>
                <a:cs typeface="Times New Roman" pitchFamily="18" charset="0"/>
              </a:rPr>
              <a:t>) </a:t>
            </a:r>
            <a:r>
              <a:rPr lang="zh-CN" altLang="en-US" sz="2200" dirty="0" smtClean="0">
                <a:latin typeface="Times New Roman" pitchFamily="18" charset="0"/>
                <a:cs typeface="Times New Roman" pitchFamily="18" charset="0"/>
              </a:rPr>
              <a:t>为输入点 </a:t>
            </a:r>
            <a:r>
              <a:rPr lang="en-US" altLang="zh-CN" sz="2200" i="1" dirty="0" err="1" smtClean="0">
                <a:latin typeface="Times New Roman" pitchFamily="18" charset="0"/>
                <a:cs typeface="Times New Roman" pitchFamily="18" charset="0"/>
              </a:rPr>
              <a:t>i</a:t>
            </a:r>
            <a:r>
              <a:rPr lang="en-US" altLang="zh-CN" sz="2200" i="1" dirty="0" smtClean="0">
                <a:latin typeface="Times New Roman" pitchFamily="18" charset="0"/>
                <a:cs typeface="Times New Roman" pitchFamily="18" charset="0"/>
              </a:rPr>
              <a:t> </a:t>
            </a:r>
            <a:r>
              <a:rPr lang="zh-CN" altLang="en-US" sz="2200" dirty="0" smtClean="0">
                <a:latin typeface="Times New Roman" pitchFamily="18" charset="0"/>
                <a:cs typeface="Times New Roman" pitchFamily="18" charset="0"/>
              </a:rPr>
              <a:t>的选取概率，则在这一特定应用中的一次输入导致程序正确运行的概率为：</a:t>
            </a:r>
            <a:endParaRPr lang="zh-CN" altLang="en-US" sz="2200" dirty="0">
              <a:latin typeface="Times New Roman" pitchFamily="18" charset="0"/>
              <a:cs typeface="Times New Roman"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265067512"/>
              </p:ext>
            </p:extLst>
          </p:nvPr>
        </p:nvGraphicFramePr>
        <p:xfrm>
          <a:off x="3305938" y="3255764"/>
          <a:ext cx="1378127" cy="821308"/>
        </p:xfrm>
        <a:graphic>
          <a:graphicData uri="http://schemas.openxmlformats.org/presentationml/2006/ole">
            <mc:AlternateContent xmlns:mc="http://schemas.openxmlformats.org/markup-compatibility/2006">
              <mc:Choice xmlns:v="urn:schemas-microsoft-com:vml" Requires="v">
                <p:oleObj spid="_x0000_s179246" name="Equation" r:id="rId6" imgW="723600" imgH="431640" progId="Equation.DSMT4">
                  <p:embed/>
                </p:oleObj>
              </mc:Choice>
              <mc:Fallback>
                <p:oleObj name="Equation" r:id="rId6" imgW="723600" imgH="431640" progId="Equation.DSMT4">
                  <p:embed/>
                  <p:pic>
                    <p:nvPicPr>
                      <p:cNvPr id="0" name="对象 2"/>
                      <p:cNvPicPr>
                        <a:picLocks noChangeAspect="1" noChangeArrowheads="1"/>
                      </p:cNvPicPr>
                      <p:nvPr/>
                    </p:nvPicPr>
                    <p:blipFill>
                      <a:blip r:embed="rId7"/>
                      <a:srcRect/>
                      <a:stretch>
                        <a:fillRect/>
                      </a:stretch>
                    </p:blipFill>
                    <p:spPr bwMode="auto">
                      <a:xfrm>
                        <a:off x="3305938" y="3255764"/>
                        <a:ext cx="1378127" cy="821308"/>
                      </a:xfrm>
                      <a:prstGeom prst="rect">
                        <a:avLst/>
                      </a:prstGeom>
                      <a:noFill/>
                      <a:ln>
                        <a:noFill/>
                      </a:ln>
                    </p:spPr>
                  </p:pic>
                </p:oleObj>
              </mc:Fallback>
            </mc:AlternateContent>
          </a:graphicData>
        </a:graphic>
      </p:graphicFrame>
      <p:sp>
        <p:nvSpPr>
          <p:cNvPr id="10" name="TextBox 9"/>
          <p:cNvSpPr txBox="1"/>
          <p:nvPr/>
        </p:nvSpPr>
        <p:spPr>
          <a:xfrm>
            <a:off x="323528" y="4078233"/>
            <a:ext cx="8424936" cy="430887"/>
          </a:xfrm>
          <a:prstGeom prst="rect">
            <a:avLst/>
          </a:prstGeom>
          <a:noFill/>
        </p:spPr>
        <p:txBody>
          <a:bodyPr wrap="square" rtlCol="0">
            <a:spAutoFit/>
          </a:bodyPr>
          <a:lstStyle/>
          <a:p>
            <a:pPr marL="342900" indent="-342900">
              <a:buFont typeface="Wingdings" pitchFamily="2" charset="2"/>
              <a:buChar char="p"/>
            </a:pPr>
            <a:r>
              <a:rPr lang="zh-CN" altLang="en-US" sz="2200" dirty="0" smtClean="0">
                <a:latin typeface="Times New Roman" pitchFamily="18" charset="0"/>
                <a:cs typeface="Times New Roman" pitchFamily="18" charset="0"/>
              </a:rPr>
              <a:t>假定在时间区间</a:t>
            </a:r>
            <a:r>
              <a:rPr lang="en-US" altLang="zh-CN" sz="2200" dirty="0" smtClean="0">
                <a:latin typeface="Times New Roman" pitchFamily="18" charset="0"/>
                <a:cs typeface="Times New Roman" pitchFamily="18" charset="0"/>
              </a:rPr>
              <a:t>(0,</a:t>
            </a:r>
            <a:r>
              <a:rPr lang="en-US" altLang="zh-CN" sz="2200" i="1" dirty="0" smtClean="0">
                <a:latin typeface="Times New Roman" pitchFamily="18" charset="0"/>
                <a:cs typeface="Times New Roman" pitchFamily="18" charset="0"/>
              </a:rPr>
              <a:t>t</a:t>
            </a:r>
            <a:r>
              <a:rPr lang="en-US" altLang="zh-CN" sz="2200" dirty="0" smtClean="0">
                <a:latin typeface="Times New Roman" pitchFamily="18" charset="0"/>
                <a:cs typeface="Times New Roman" pitchFamily="18" charset="0"/>
              </a:rPr>
              <a:t>)</a:t>
            </a:r>
            <a:r>
              <a:rPr lang="zh-CN" altLang="en-US" sz="2200" dirty="0" smtClean="0">
                <a:latin typeface="Times New Roman" pitchFamily="18" charset="0"/>
                <a:cs typeface="Times New Roman" pitchFamily="18" charset="0"/>
              </a:rPr>
              <a:t>内程序总共运行的次数为</a:t>
            </a:r>
            <a:r>
              <a:rPr lang="en-US" altLang="zh-CN" sz="2200" i="1" dirty="0" smtClean="0">
                <a:latin typeface="Times New Roman" pitchFamily="18" charset="0"/>
                <a:cs typeface="Times New Roman" pitchFamily="18" charset="0"/>
              </a:rPr>
              <a:t>n</a:t>
            </a:r>
            <a:r>
              <a:rPr lang="en-US" altLang="zh-CN" sz="2200" dirty="0" smtClean="0">
                <a:latin typeface="Times New Roman" pitchFamily="18" charset="0"/>
                <a:cs typeface="Times New Roman" pitchFamily="18" charset="0"/>
              </a:rPr>
              <a:t>,</a:t>
            </a:r>
            <a:r>
              <a:rPr lang="zh-CN" altLang="en-US" sz="2200" dirty="0" smtClean="0">
                <a:latin typeface="Times New Roman" pitchFamily="18" charset="0"/>
                <a:cs typeface="Times New Roman" pitchFamily="18" charset="0"/>
              </a:rPr>
              <a:t>则有：</a:t>
            </a:r>
            <a:endParaRPr lang="zh-CN" altLang="en-US" sz="2200" dirty="0">
              <a:latin typeface="Times New Roman" pitchFamily="18" charset="0"/>
              <a:cs typeface="Times New Roman" pitchFamily="18"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347543931"/>
              </p:ext>
            </p:extLst>
          </p:nvPr>
        </p:nvGraphicFramePr>
        <p:xfrm>
          <a:off x="2604435" y="4581128"/>
          <a:ext cx="2543629" cy="918776"/>
        </p:xfrm>
        <a:graphic>
          <a:graphicData uri="http://schemas.openxmlformats.org/presentationml/2006/ole">
            <mc:AlternateContent xmlns:mc="http://schemas.openxmlformats.org/markup-compatibility/2006">
              <mc:Choice xmlns:v="urn:schemas-microsoft-com:vml" Requires="v">
                <p:oleObj spid="_x0000_s179247" name="Equation" r:id="rId8" imgW="1333440" imgH="482400" progId="Equation.DSMT4">
                  <p:embed/>
                </p:oleObj>
              </mc:Choice>
              <mc:Fallback>
                <p:oleObj name="Equation" r:id="rId8" imgW="1333440" imgH="482400" progId="Equation.DSMT4">
                  <p:embed/>
                  <p:pic>
                    <p:nvPicPr>
                      <p:cNvPr id="0" name="对象 4"/>
                      <p:cNvPicPr>
                        <a:picLocks noChangeAspect="1" noChangeArrowheads="1"/>
                      </p:cNvPicPr>
                      <p:nvPr/>
                    </p:nvPicPr>
                    <p:blipFill>
                      <a:blip r:embed="rId9"/>
                      <a:srcRect/>
                      <a:stretch>
                        <a:fillRect/>
                      </a:stretch>
                    </p:blipFill>
                    <p:spPr bwMode="auto">
                      <a:xfrm>
                        <a:off x="2604435" y="4581128"/>
                        <a:ext cx="2543629" cy="918776"/>
                      </a:xfrm>
                      <a:prstGeom prst="rect">
                        <a:avLst/>
                      </a:prstGeom>
                      <a:noFill/>
                      <a:ln>
                        <a:noFill/>
                      </a:ln>
                    </p:spPr>
                  </p:pic>
                </p:oleObj>
              </mc:Fallback>
            </mc:AlternateContent>
          </a:graphicData>
        </a:graphic>
      </p:graphicFrame>
      <p:sp>
        <p:nvSpPr>
          <p:cNvPr id="7" name="TextBox 6"/>
          <p:cNvSpPr txBox="1"/>
          <p:nvPr/>
        </p:nvSpPr>
        <p:spPr>
          <a:xfrm>
            <a:off x="323913" y="5517232"/>
            <a:ext cx="3647152" cy="369332"/>
          </a:xfrm>
          <a:prstGeom prst="rect">
            <a:avLst/>
          </a:prstGeom>
          <a:noFill/>
        </p:spPr>
        <p:txBody>
          <a:bodyPr wrap="none" rtlCol="0">
            <a:spAutoFit/>
          </a:bodyPr>
          <a:lstStyle/>
          <a:p>
            <a:r>
              <a:rPr lang="zh-CN" altLang="en-US" b="1" dirty="0" smtClean="0">
                <a:solidFill>
                  <a:srgbClr val="FF0000"/>
                </a:solidFill>
                <a:latin typeface="微软雅黑" pitchFamily="34" charset="-122"/>
                <a:ea typeface="微软雅黑" pitchFamily="34" charset="-122"/>
              </a:rPr>
              <a:t>问题：一次运行如何确定或量化？</a:t>
            </a:r>
            <a:endParaRPr lang="zh-CN" altLang="en-US" b="1" dirty="0">
              <a:solidFill>
                <a:srgbClr val="FF0000"/>
              </a:solidFill>
              <a:latin typeface="微软雅黑" pitchFamily="34" charset="-122"/>
              <a:ea typeface="微软雅黑" pitchFamily="34" charset="-122"/>
            </a:endParaRPr>
          </a:p>
        </p:txBody>
      </p:sp>
      <p:sp>
        <p:nvSpPr>
          <p:cNvPr id="13" name="TextBox 12"/>
          <p:cNvSpPr txBox="1"/>
          <p:nvPr/>
        </p:nvSpPr>
        <p:spPr>
          <a:xfrm>
            <a:off x="323528" y="5949280"/>
            <a:ext cx="8254585" cy="646331"/>
          </a:xfrm>
          <a:prstGeom prst="rect">
            <a:avLst/>
          </a:prstGeom>
          <a:noFill/>
        </p:spPr>
        <p:txBody>
          <a:bodyPr wrap="square" rtlCol="0">
            <a:spAutoFit/>
          </a:bodyPr>
          <a:lstStyle/>
          <a:p>
            <a:r>
              <a:rPr lang="zh-CN" altLang="en-US" b="1" dirty="0" smtClean="0">
                <a:solidFill>
                  <a:srgbClr val="FF0000"/>
                </a:solidFill>
                <a:latin typeface="微软雅黑" pitchFamily="34" charset="-122"/>
                <a:ea typeface="微软雅黑" pitchFamily="34" charset="-122"/>
              </a:rPr>
              <a:t>结论：从本质上反映了软件可靠度定义的概率性质，但对实际确定软件可靠性并</a:t>
            </a:r>
            <a:endParaRPr lang="en-US" altLang="zh-CN" b="1" dirty="0" smtClean="0">
              <a:solidFill>
                <a:srgbClr val="FF0000"/>
              </a:solidFill>
              <a:latin typeface="微软雅黑" pitchFamily="34" charset="-122"/>
              <a:ea typeface="微软雅黑" pitchFamily="34" charset="-122"/>
            </a:endParaRPr>
          </a:p>
          <a:p>
            <a:r>
              <a:rPr lang="en-US" altLang="zh-CN" b="1" dirty="0">
                <a:solidFill>
                  <a:srgbClr val="FF0000"/>
                </a:solidFill>
                <a:latin typeface="微软雅黑" pitchFamily="34" charset="-122"/>
                <a:ea typeface="微软雅黑" pitchFamily="34" charset="-122"/>
              </a:rPr>
              <a:t> </a:t>
            </a:r>
            <a:r>
              <a:rPr lang="en-US" altLang="zh-CN" b="1" dirty="0" smtClean="0">
                <a:solidFill>
                  <a:srgbClr val="FF0000"/>
                </a:solidFill>
                <a:latin typeface="微软雅黑" pitchFamily="34" charset="-122"/>
                <a:ea typeface="微软雅黑" pitchFamily="34" charset="-122"/>
              </a:rPr>
              <a:t>         </a:t>
            </a:r>
            <a:r>
              <a:rPr lang="zh-CN" altLang="en-US" b="1" dirty="0" smtClean="0">
                <a:solidFill>
                  <a:srgbClr val="FF0000"/>
                </a:solidFill>
                <a:latin typeface="微软雅黑" pitchFamily="34" charset="-122"/>
                <a:ea typeface="微软雅黑" pitchFamily="34" charset="-122"/>
              </a:rPr>
              <a:t>无任何意义</a:t>
            </a:r>
            <a:endParaRPr lang="zh-CN" altLang="en-US"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912080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arn(inVertical)">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ircle(in)">
                                      <p:cBhvr>
                                        <p:cTn id="4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P spid="7" grpId="0"/>
      <p:bldP spid="13"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C:\Users\zdp\AppData\Roaming\Tencent\Users\106601855\QQ\WinTemp\RichOle\TPNE}295SGQAL``PFYN5M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2667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6" descr="C:\Users\zdp\AppData\Roaming\Tencent\Users\106601855\QQ\WinTemp\RichOle\GG88SL_H[7FU3{E}PLS]J3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908050"/>
            <a:ext cx="67056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7" descr="C:\Users\zdp\AppData\Roaming\Tencent\Users\106601855\QQ\WinTemp\RichOle\@(W(QXB(]U4VK1738D$SF%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11450"/>
            <a:ext cx="739140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179600"/>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C:\Users\zdp\AppData\Roaming\Tencent\Users\106601855\QQ\WinTemp\RichOle\TPNE}295SGQAL``PFYN5M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2667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1" descr="C:\Users\zdp\AppData\Roaming\Tencent\Users\106601855\QQ\WinTemp\RichOle\]59LY4YH[)@}PF~4Q1S{9F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8453438"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932295"/>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C:\Users\zdp\AppData\Roaming\Tencent\Users\106601855\QQ\WinTemp\RichOle\TPNE}295SGQAL``PFYN5M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2667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1" descr="C:\Users\zdp\AppData\Roaming\Tencent\Users\106601855\QQ\WinTemp\RichOle\PZWLC)SIWIG3BA~FB)A4@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7696200"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550198"/>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C:\Users\zdp\AppData\Roaming\Tencent\Users\106601855\QQ\WinTemp\RichOle\TPNE}295SGQAL``PFYN5M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2667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4" descr="C:\Users\zdp\AppData\Roaming\Tencent\Users\106601855\QQ\WinTemp\RichOle\32]MA}NY]462M~3XSQX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95400"/>
            <a:ext cx="6858000" cy="482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25794"/>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C:\Users\zdp\AppData\Roaming\Tencent\Users\106601855\QQ\WinTemp\RichOle\1]ZY~CXSR(7NF}XLN81{0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34963"/>
            <a:ext cx="3124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6" descr="C:\Users\zdp\AppData\Roaming\Tencent\Users\106601855\QQ\WinTemp\RichOle\E3HS5EORGTTIHIY`(]Q}L[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4775"/>
            <a:ext cx="8386763"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931715"/>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C:\Users\zdp\AppData\Roaming\Tencent\Users\106601855\QQ\WinTemp\RichOle\1]ZY~CXSR(7NF}XLN81{0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34963"/>
            <a:ext cx="3124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6" descr="C:\Users\zdp\AppData\Roaming\Tencent\Users\106601855\QQ\WinTemp\RichOle\3E)`20]{{20VAVZDU@Z`][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66825"/>
            <a:ext cx="76962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755685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8625"/>
            <a:ext cx="32766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12" descr="C:\Users\zdp\AppData\Roaming\Tencent\Users\106601855\QQ\WinTemp\RichOle\VV(ZEWV(@S[FMZ9AFMKNEU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0"/>
            <a:ext cx="8386763"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318682"/>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8625"/>
            <a:ext cx="3048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4" descr="C:\Users\zdp\AppData\Roaming\Tencent\Users\106601855\QQ\WinTemp\RichOle\[~LM9J02FXQYV6~EOZ9$6V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71600"/>
            <a:ext cx="84105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728158"/>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8625"/>
            <a:ext cx="32766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1" descr="C:\Users\zdp\AppData\Roaming\Tencent\Users\106601855\QQ\WinTemp\RichOle\}{)(7BSD4I2{AZ0SK%(36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79756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3913392"/>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8625"/>
            <a:ext cx="32004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1" descr="C:\Users\zdp\AppData\Roaming\Tencent\Users\106601855\QQ\WinTemp\RichOle\VUXOPJBOY$`W~6H%J@K{]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47800"/>
            <a:ext cx="76962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4218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404664"/>
            <a:ext cx="8254585" cy="1569660"/>
          </a:xfrm>
          <a:prstGeom prst="rect">
            <a:avLst/>
          </a:prstGeom>
          <a:noFill/>
        </p:spPr>
        <p:txBody>
          <a:bodyPr wrap="square" rtlCol="0">
            <a:spAutoFit/>
          </a:bodyPr>
          <a:lstStyle/>
          <a:p>
            <a:pPr>
              <a:lnSpc>
                <a:spcPct val="150000"/>
              </a:lnSpc>
            </a:pPr>
            <a:r>
              <a:rPr lang="zh-CN" altLang="en-US" sz="2400" b="1" dirty="0" smtClean="0">
                <a:solidFill>
                  <a:srgbClr val="FF0000"/>
                </a:solidFill>
                <a:latin typeface="Times New Roman" pitchFamily="18" charset="0"/>
                <a:ea typeface="微软雅黑" pitchFamily="34" charset="-122"/>
                <a:cs typeface="Times New Roman" pitchFamily="18" charset="0"/>
              </a:rPr>
              <a:t>原因：</a:t>
            </a:r>
            <a:endParaRPr lang="en-US" altLang="zh-CN" sz="2400" b="1" dirty="0" smtClean="0">
              <a:solidFill>
                <a:srgbClr val="FF0000"/>
              </a:solidFill>
              <a:latin typeface="Times New Roman" pitchFamily="18" charset="0"/>
              <a:ea typeface="微软雅黑" pitchFamily="34" charset="-122"/>
              <a:cs typeface="Times New Roman" pitchFamily="18" charset="0"/>
            </a:endParaRPr>
          </a:p>
          <a:p>
            <a:pPr marL="285750" indent="-285750">
              <a:lnSpc>
                <a:spcPct val="150000"/>
              </a:lnSpc>
              <a:buFont typeface="Wingdings" pitchFamily="2" charset="2"/>
              <a:buChar char="Ø"/>
            </a:pPr>
            <a:r>
              <a:rPr lang="zh-CN" altLang="en-US" sz="2000" dirty="0" smtClean="0">
                <a:solidFill>
                  <a:srgbClr val="FF0000"/>
                </a:solidFill>
                <a:latin typeface="Times New Roman" pitchFamily="18" charset="0"/>
                <a:ea typeface="微软雅黑" pitchFamily="34" charset="-122"/>
                <a:cs typeface="Times New Roman" pitchFamily="18" charset="0"/>
              </a:rPr>
              <a:t>输入空间的大小 </a:t>
            </a:r>
            <a:r>
              <a:rPr lang="en-US" altLang="zh-CN" sz="2000" b="1" i="1" dirty="0" smtClean="0">
                <a:solidFill>
                  <a:srgbClr val="FF0000"/>
                </a:solidFill>
                <a:latin typeface="Times New Roman" pitchFamily="18" charset="0"/>
                <a:ea typeface="微软雅黑" pitchFamily="34" charset="-122"/>
                <a:cs typeface="Times New Roman" pitchFamily="18" charset="0"/>
              </a:rPr>
              <a:t>I </a:t>
            </a:r>
            <a:r>
              <a:rPr lang="zh-CN" altLang="en-US" sz="2000" dirty="0" smtClean="0">
                <a:solidFill>
                  <a:srgbClr val="FF0000"/>
                </a:solidFill>
                <a:latin typeface="Times New Roman" pitchFamily="18" charset="0"/>
                <a:ea typeface="微软雅黑" pitchFamily="34" charset="-122"/>
                <a:cs typeface="Times New Roman" pitchFamily="18" charset="0"/>
              </a:rPr>
              <a:t>即使不是无穷大，也是一个十分大的数字</a:t>
            </a:r>
            <a:endParaRPr lang="en-US" altLang="zh-CN" sz="2000" dirty="0" smtClean="0">
              <a:solidFill>
                <a:srgbClr val="FF0000"/>
              </a:solidFill>
              <a:latin typeface="Times New Roman" pitchFamily="18" charset="0"/>
              <a:ea typeface="微软雅黑" pitchFamily="34" charset="-122"/>
              <a:cs typeface="Times New Roman" pitchFamily="18" charset="0"/>
            </a:endParaRPr>
          </a:p>
          <a:p>
            <a:pPr marL="285750" indent="-285750">
              <a:lnSpc>
                <a:spcPct val="150000"/>
              </a:lnSpc>
              <a:buFont typeface="Wingdings" pitchFamily="2" charset="2"/>
              <a:buChar char="Ø"/>
            </a:pPr>
            <a:r>
              <a:rPr lang="zh-CN" altLang="en-US" sz="2000" dirty="0" smtClean="0">
                <a:solidFill>
                  <a:srgbClr val="FF0000"/>
                </a:solidFill>
                <a:latin typeface="Times New Roman" pitchFamily="18" charset="0"/>
                <a:ea typeface="微软雅黑" pitchFamily="34" charset="-122"/>
                <a:cs typeface="Times New Roman" pitchFamily="18" charset="0"/>
              </a:rPr>
              <a:t>在某个特定应用中如何确定</a:t>
            </a:r>
            <a:r>
              <a:rPr lang="en-US" altLang="zh-CN" sz="2000" i="1" dirty="0" smtClean="0">
                <a:solidFill>
                  <a:srgbClr val="FF0000"/>
                </a:solidFill>
                <a:latin typeface="Times New Roman" pitchFamily="18" charset="0"/>
                <a:ea typeface="微软雅黑" pitchFamily="34" charset="-122"/>
                <a:cs typeface="Times New Roman" pitchFamily="18" charset="0"/>
              </a:rPr>
              <a:t>P</a:t>
            </a:r>
            <a:r>
              <a:rPr lang="en-US" altLang="zh-CN" sz="2000" dirty="0" smtClean="0">
                <a:solidFill>
                  <a:srgbClr val="FF0000"/>
                </a:solidFill>
                <a:latin typeface="Times New Roman" pitchFamily="18" charset="0"/>
                <a:ea typeface="微软雅黑" pitchFamily="34" charset="-122"/>
                <a:cs typeface="Times New Roman" pitchFamily="18" charset="0"/>
              </a:rPr>
              <a:t>(</a:t>
            </a:r>
            <a:r>
              <a:rPr lang="en-US" altLang="zh-CN" sz="2000" i="1" dirty="0" err="1" smtClean="0">
                <a:solidFill>
                  <a:srgbClr val="FF0000"/>
                </a:solidFill>
                <a:latin typeface="Times New Roman" pitchFamily="18" charset="0"/>
                <a:ea typeface="微软雅黑" pitchFamily="34" charset="-122"/>
                <a:cs typeface="Times New Roman" pitchFamily="18" charset="0"/>
              </a:rPr>
              <a:t>i</a:t>
            </a:r>
            <a:r>
              <a:rPr lang="en-US" altLang="zh-CN" sz="2000" dirty="0" smtClean="0">
                <a:solidFill>
                  <a:srgbClr val="FF0000"/>
                </a:solidFill>
                <a:latin typeface="Times New Roman" pitchFamily="18" charset="0"/>
                <a:ea typeface="微软雅黑" pitchFamily="34" charset="-122"/>
                <a:cs typeface="Times New Roman" pitchFamily="18" charset="0"/>
              </a:rPr>
              <a:t>)</a:t>
            </a:r>
            <a:r>
              <a:rPr lang="zh-CN" altLang="en-US" sz="2000" dirty="0" smtClean="0">
                <a:solidFill>
                  <a:srgbClr val="FF0000"/>
                </a:solidFill>
                <a:latin typeface="Times New Roman" pitchFamily="18" charset="0"/>
                <a:ea typeface="微软雅黑" pitchFamily="34" charset="-122"/>
                <a:cs typeface="Times New Roman" pitchFamily="18" charset="0"/>
              </a:rPr>
              <a:t>的大小？真正确定</a:t>
            </a:r>
            <a:r>
              <a:rPr lang="en-US" altLang="zh-CN" sz="2000" i="1" dirty="0" smtClean="0">
                <a:solidFill>
                  <a:srgbClr val="FF0000"/>
                </a:solidFill>
                <a:latin typeface="Times New Roman" pitchFamily="18" charset="0"/>
                <a:ea typeface="微软雅黑" pitchFamily="34" charset="-122"/>
                <a:cs typeface="Times New Roman" pitchFamily="18" charset="0"/>
              </a:rPr>
              <a:t>P</a:t>
            </a:r>
            <a:r>
              <a:rPr lang="en-US" altLang="zh-CN" sz="2000" dirty="0" smtClean="0">
                <a:solidFill>
                  <a:srgbClr val="FF0000"/>
                </a:solidFill>
                <a:latin typeface="Times New Roman" pitchFamily="18" charset="0"/>
                <a:ea typeface="微软雅黑" pitchFamily="34" charset="-122"/>
                <a:cs typeface="Times New Roman" pitchFamily="18" charset="0"/>
              </a:rPr>
              <a:t>(</a:t>
            </a:r>
            <a:r>
              <a:rPr lang="en-US" altLang="zh-CN" sz="2000" i="1" dirty="0" err="1" smtClean="0">
                <a:solidFill>
                  <a:srgbClr val="FF0000"/>
                </a:solidFill>
                <a:latin typeface="Times New Roman" pitchFamily="18" charset="0"/>
                <a:ea typeface="微软雅黑" pitchFamily="34" charset="-122"/>
                <a:cs typeface="Times New Roman" pitchFamily="18" charset="0"/>
              </a:rPr>
              <a:t>i</a:t>
            </a:r>
            <a:r>
              <a:rPr lang="en-US" altLang="zh-CN" sz="2000" dirty="0" smtClean="0">
                <a:solidFill>
                  <a:srgbClr val="FF0000"/>
                </a:solidFill>
                <a:latin typeface="Times New Roman" pitchFamily="18" charset="0"/>
                <a:ea typeface="微软雅黑" pitchFamily="34" charset="-122"/>
                <a:cs typeface="Times New Roman" pitchFamily="18" charset="0"/>
              </a:rPr>
              <a:t>)</a:t>
            </a:r>
            <a:r>
              <a:rPr lang="zh-CN" altLang="en-US" sz="2000" dirty="0" smtClean="0">
                <a:solidFill>
                  <a:srgbClr val="FF0000"/>
                </a:solidFill>
                <a:latin typeface="Times New Roman" pitchFamily="18" charset="0"/>
                <a:ea typeface="微软雅黑" pitchFamily="34" charset="-122"/>
                <a:cs typeface="Times New Roman" pitchFamily="18" charset="0"/>
              </a:rPr>
              <a:t>的大小十分困难</a:t>
            </a:r>
            <a:endParaRPr lang="zh-CN" altLang="en-US" sz="2000" dirty="0">
              <a:solidFill>
                <a:srgbClr val="FF0000"/>
              </a:solidFill>
              <a:latin typeface="Times New Roman" pitchFamily="18" charset="0"/>
              <a:ea typeface="微软雅黑" pitchFamily="34" charset="-122"/>
              <a:cs typeface="Times New Roman" pitchFamily="18" charset="0"/>
            </a:endParaRPr>
          </a:p>
        </p:txBody>
      </p:sp>
      <p:sp>
        <p:nvSpPr>
          <p:cNvPr id="6" name="TextBox 5"/>
          <p:cNvSpPr txBox="1"/>
          <p:nvPr/>
        </p:nvSpPr>
        <p:spPr>
          <a:xfrm>
            <a:off x="179512" y="2060848"/>
            <a:ext cx="8424936" cy="1318823"/>
          </a:xfrm>
          <a:prstGeom prst="rect">
            <a:avLst/>
          </a:prstGeom>
          <a:noFill/>
        </p:spPr>
        <p:txBody>
          <a:bodyPr wrap="square" rtlCol="0">
            <a:spAutoFit/>
          </a:bodyPr>
          <a:lstStyle/>
          <a:p>
            <a:pPr marL="342900" indent="-342900">
              <a:lnSpc>
                <a:spcPct val="125000"/>
              </a:lnSpc>
              <a:buFont typeface="Wingdings" pitchFamily="2" charset="2"/>
              <a:buChar char="p"/>
            </a:pPr>
            <a:r>
              <a:rPr lang="zh-CN" altLang="en-US" sz="2200" dirty="0" smtClean="0">
                <a:latin typeface="Times New Roman" pitchFamily="18" charset="0"/>
                <a:cs typeface="Times New Roman" pitchFamily="18" charset="0"/>
              </a:rPr>
              <a:t>基于运行的软件可靠度定义：</a:t>
            </a:r>
            <a:endParaRPr lang="en-US" altLang="zh-CN" sz="2200" dirty="0" smtClean="0">
              <a:latin typeface="Times New Roman" pitchFamily="18" charset="0"/>
              <a:cs typeface="Times New Roman" pitchFamily="18" charset="0"/>
            </a:endParaRPr>
          </a:p>
          <a:p>
            <a:pPr>
              <a:lnSpc>
                <a:spcPct val="125000"/>
              </a:lnSpc>
            </a:pPr>
            <a:r>
              <a:rPr lang="zh-CN" altLang="en-US" sz="2200" dirty="0" smtClean="0">
                <a:latin typeface="Times New Roman" pitchFamily="18" charset="0"/>
                <a:cs typeface="Times New Roman" pitchFamily="18" charset="0"/>
              </a:rPr>
              <a:t>     设</a:t>
            </a:r>
            <a:r>
              <a:rPr lang="en-US" altLang="zh-CN" sz="2200" i="1" dirty="0" smtClean="0">
                <a:latin typeface="Times New Roman" pitchFamily="18" charset="0"/>
                <a:cs typeface="Times New Roman" pitchFamily="18" charset="0"/>
              </a:rPr>
              <a:t>n</a:t>
            </a:r>
            <a:r>
              <a:rPr lang="zh-CN" altLang="en-US" sz="2200" dirty="0" smtClean="0">
                <a:latin typeface="Times New Roman" pitchFamily="18" charset="0"/>
                <a:cs typeface="Times New Roman" pitchFamily="18" charset="0"/>
              </a:rPr>
              <a:t>表示在一特定应用中程序实际运行的次数，</a:t>
            </a:r>
            <a:r>
              <a:rPr lang="en-US" altLang="zh-CN" sz="2200" i="1" dirty="0" err="1" smtClean="0">
                <a:latin typeface="Times New Roman" pitchFamily="18" charset="0"/>
                <a:cs typeface="Times New Roman" pitchFamily="18" charset="0"/>
              </a:rPr>
              <a:t>c</a:t>
            </a:r>
            <a:r>
              <a:rPr lang="en-US" altLang="zh-CN" sz="2200" i="1" baseline="-25000" dirty="0" err="1" smtClean="0">
                <a:latin typeface="Times New Roman" pitchFamily="18" charset="0"/>
                <a:cs typeface="Times New Roman" pitchFamily="18" charset="0"/>
              </a:rPr>
              <a:t>n</a:t>
            </a:r>
            <a:r>
              <a:rPr lang="zh-CN" altLang="en-US" sz="2200" dirty="0" smtClean="0">
                <a:latin typeface="Times New Roman" pitchFamily="18" charset="0"/>
                <a:cs typeface="Times New Roman" pitchFamily="18" charset="0"/>
              </a:rPr>
              <a:t>表示在第</a:t>
            </a:r>
            <a:r>
              <a:rPr lang="en-US" altLang="zh-CN" sz="2200" i="1" dirty="0" smtClean="0">
                <a:latin typeface="Times New Roman" pitchFamily="18" charset="0"/>
                <a:cs typeface="Times New Roman" pitchFamily="18" charset="0"/>
              </a:rPr>
              <a:t>n</a:t>
            </a:r>
            <a:r>
              <a:rPr lang="zh-CN" altLang="en-US" sz="2200" dirty="0" smtClean="0">
                <a:latin typeface="Times New Roman" pitchFamily="18" charset="0"/>
                <a:cs typeface="Times New Roman" pitchFamily="18" charset="0"/>
              </a:rPr>
              <a:t>次运行中正确运行的次数，则一次运行的正确概率为：</a:t>
            </a:r>
            <a:endParaRPr lang="zh-CN" altLang="en-US" sz="2200" dirty="0">
              <a:latin typeface="Times New Roman" pitchFamily="18" charset="0"/>
              <a:cs typeface="Times New Roman"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366539482"/>
              </p:ext>
            </p:extLst>
          </p:nvPr>
        </p:nvGraphicFramePr>
        <p:xfrm>
          <a:off x="3203848" y="3284985"/>
          <a:ext cx="936104" cy="876552"/>
        </p:xfrm>
        <a:graphic>
          <a:graphicData uri="http://schemas.openxmlformats.org/presentationml/2006/ole">
            <mc:AlternateContent xmlns:mc="http://schemas.openxmlformats.org/markup-compatibility/2006">
              <mc:Choice xmlns:v="urn:schemas-microsoft-com:vml" Requires="v">
                <p:oleObj spid="_x0000_s181271" name="Equation" r:id="rId3" imgW="419040" imgH="393480" progId="Equation.DSMT4">
                  <p:embed/>
                </p:oleObj>
              </mc:Choice>
              <mc:Fallback>
                <p:oleObj name="Equation" r:id="rId3" imgW="419040" imgH="393480" progId="Equation.DSMT4">
                  <p:embed/>
                  <p:pic>
                    <p:nvPicPr>
                      <p:cNvPr id="0" name="对象 4"/>
                      <p:cNvPicPr>
                        <a:picLocks noChangeAspect="1" noChangeArrowheads="1"/>
                      </p:cNvPicPr>
                      <p:nvPr/>
                    </p:nvPicPr>
                    <p:blipFill>
                      <a:blip r:embed="rId4"/>
                      <a:srcRect/>
                      <a:stretch>
                        <a:fillRect/>
                      </a:stretch>
                    </p:blipFill>
                    <p:spPr bwMode="auto">
                      <a:xfrm>
                        <a:off x="3203848" y="3284985"/>
                        <a:ext cx="936104" cy="876552"/>
                      </a:xfrm>
                      <a:prstGeom prst="rect">
                        <a:avLst/>
                      </a:prstGeom>
                      <a:noFill/>
                      <a:ln>
                        <a:noFill/>
                      </a:ln>
                    </p:spPr>
                  </p:pic>
                </p:oleObj>
              </mc:Fallback>
            </mc:AlternateContent>
          </a:graphicData>
        </a:graphic>
      </p:graphicFrame>
      <p:sp>
        <p:nvSpPr>
          <p:cNvPr id="8" name="TextBox 7"/>
          <p:cNvSpPr txBox="1"/>
          <p:nvPr/>
        </p:nvSpPr>
        <p:spPr>
          <a:xfrm>
            <a:off x="179512" y="4294257"/>
            <a:ext cx="8424936" cy="430887"/>
          </a:xfrm>
          <a:prstGeom prst="rect">
            <a:avLst/>
          </a:prstGeom>
          <a:noFill/>
        </p:spPr>
        <p:txBody>
          <a:bodyPr wrap="square" rtlCol="0">
            <a:spAutoFit/>
          </a:bodyPr>
          <a:lstStyle/>
          <a:p>
            <a:pPr marL="342900" indent="-342900">
              <a:buFont typeface="Wingdings" pitchFamily="2" charset="2"/>
              <a:buChar char="p"/>
            </a:pPr>
            <a:r>
              <a:rPr lang="zh-CN" altLang="en-US" sz="2200" dirty="0" smtClean="0">
                <a:latin typeface="Times New Roman" pitchFamily="18" charset="0"/>
                <a:cs typeface="Times New Roman" pitchFamily="18" charset="0"/>
              </a:rPr>
              <a:t>假定在时间区间</a:t>
            </a:r>
            <a:r>
              <a:rPr lang="en-US" altLang="zh-CN" sz="2200" dirty="0" smtClean="0">
                <a:latin typeface="Times New Roman" pitchFamily="18" charset="0"/>
                <a:cs typeface="Times New Roman" pitchFamily="18" charset="0"/>
              </a:rPr>
              <a:t>(0,</a:t>
            </a:r>
            <a:r>
              <a:rPr lang="en-US" altLang="zh-CN" sz="2200" i="1" dirty="0" smtClean="0">
                <a:latin typeface="Times New Roman" pitchFamily="18" charset="0"/>
                <a:cs typeface="Times New Roman" pitchFamily="18" charset="0"/>
              </a:rPr>
              <a:t>t</a:t>
            </a:r>
            <a:r>
              <a:rPr lang="en-US" altLang="zh-CN" sz="2200" dirty="0" smtClean="0">
                <a:latin typeface="Times New Roman" pitchFamily="18" charset="0"/>
                <a:cs typeface="Times New Roman" pitchFamily="18" charset="0"/>
              </a:rPr>
              <a:t>)</a:t>
            </a:r>
            <a:r>
              <a:rPr lang="zh-CN" altLang="en-US" sz="2200" dirty="0" smtClean="0">
                <a:latin typeface="Times New Roman" pitchFamily="18" charset="0"/>
                <a:cs typeface="Times New Roman" pitchFamily="18" charset="0"/>
              </a:rPr>
              <a:t>内程序总共运行的次数为</a:t>
            </a:r>
            <a:r>
              <a:rPr lang="en-US" altLang="zh-CN" sz="2200" i="1" dirty="0" smtClean="0">
                <a:latin typeface="Times New Roman" pitchFamily="18" charset="0"/>
                <a:cs typeface="Times New Roman" pitchFamily="18" charset="0"/>
              </a:rPr>
              <a:t>r</a:t>
            </a:r>
            <a:r>
              <a:rPr lang="en-US" altLang="zh-CN" sz="2200" dirty="0" smtClean="0">
                <a:latin typeface="Times New Roman" pitchFamily="18" charset="0"/>
                <a:cs typeface="Times New Roman" pitchFamily="18" charset="0"/>
              </a:rPr>
              <a:t>,</a:t>
            </a:r>
            <a:r>
              <a:rPr lang="zh-CN" altLang="en-US" sz="2200" dirty="0" smtClean="0">
                <a:latin typeface="Times New Roman" pitchFamily="18" charset="0"/>
                <a:cs typeface="Times New Roman" pitchFamily="18" charset="0"/>
              </a:rPr>
              <a:t>则有：</a:t>
            </a:r>
            <a:endParaRPr lang="zh-CN" altLang="en-US" sz="2200" dirty="0">
              <a:latin typeface="Times New Roman" pitchFamily="18" charset="0"/>
              <a:cs typeface="Times New Roman" pitchFamily="18" charset="0"/>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066332956"/>
              </p:ext>
            </p:extLst>
          </p:nvPr>
        </p:nvGraphicFramePr>
        <p:xfrm>
          <a:off x="2483768" y="4869160"/>
          <a:ext cx="2160240" cy="995955"/>
        </p:xfrm>
        <a:graphic>
          <a:graphicData uri="http://schemas.openxmlformats.org/presentationml/2006/ole">
            <mc:AlternateContent xmlns:mc="http://schemas.openxmlformats.org/markup-compatibility/2006">
              <mc:Choice xmlns:v="urn:schemas-microsoft-com:vml" Requires="v">
                <p:oleObj spid="_x0000_s181272" name="Equation" r:id="rId5" imgW="1015920" imgH="469800" progId="Equation.DSMT4">
                  <p:embed/>
                </p:oleObj>
              </mc:Choice>
              <mc:Fallback>
                <p:oleObj name="Equation" r:id="rId5" imgW="1015920" imgH="469800" progId="Equation.DSMT4">
                  <p:embed/>
                  <p:pic>
                    <p:nvPicPr>
                      <p:cNvPr id="0" name="对象 6"/>
                      <p:cNvPicPr>
                        <a:picLocks noChangeAspect="1" noChangeArrowheads="1"/>
                      </p:cNvPicPr>
                      <p:nvPr/>
                    </p:nvPicPr>
                    <p:blipFill>
                      <a:blip r:embed="rId6"/>
                      <a:srcRect/>
                      <a:stretch>
                        <a:fillRect/>
                      </a:stretch>
                    </p:blipFill>
                    <p:spPr bwMode="auto">
                      <a:xfrm>
                        <a:off x="2483768" y="4869160"/>
                        <a:ext cx="2160240" cy="995955"/>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711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8625"/>
            <a:ext cx="32766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4" descr="C:\Users\zdp\AppData\Roaming\Tencent\Users\106601855\QQ\WinTemp\RichOle\5(XR]$6O1RLSE`$U3V7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95400"/>
            <a:ext cx="7848600"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498474"/>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28625"/>
            <a:ext cx="32004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1" descr="C:\Users\zdp\AppData\Roaming\Tencent\Users\106601855\QQ\WinTemp\RichOle\4[2$]IZ~B@B{QHA7@23_OB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198563"/>
            <a:ext cx="8001000"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267668"/>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50069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7" descr="C:\Users\zdp\AppData\Roaming\Tencent\Users\106601855\QQ\WinTemp\RichOle\8(DJKTK}{RDJ9RIAFR{7)5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19200"/>
            <a:ext cx="72390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10" descr="C:\Users\zdp\AppData\Roaming\Tencent\Users\106601855\QQ\WinTemp\RichOle\X@TISV`1PUQRA)D6T9~@)I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3" y="3736975"/>
            <a:ext cx="7818437"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189853"/>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50069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11" descr="C:\Users\zdp\AppData\Roaming\Tencent\Users\106601855\QQ\WinTemp\RichOle\$SKFA(E}(EU9%_@KL}[[BO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9200"/>
            <a:ext cx="7620000"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269142"/>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50069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4" descr="C:\Users\zdp\AppData\Roaming\Tencent\Users\106601855\QQ\WinTemp\RichOle\O_L6(7J20H`$J($4MOH{YQ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8077200"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92543"/>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50069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6" descr="C:\Users\zdp\AppData\Roaming\Tencent\Users\106601855\QQ\WinTemp\RichOle\MGX)V4J5DW9RNLIUV_~8V(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8137525"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859459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9" descr="C:\Users\zdp\AppData\Roaming\Tencent\Users\106601855\QQ\WinTemp\RichOle\GEB[@5T1%CZ$3FK]V2~31Z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81692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924549"/>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1511300"/>
            <a:ext cx="8024813"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224982"/>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descr="C:\Users\zdp\AppData\Roaming\Tencent\Users\106601855\QQ\WinTemp\RichOle\T@]XKW]5VYMFVEJ$W7K~K)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225484"/>
            <a:ext cx="848518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813255"/>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5" descr="C:\Users\zdp\AppData\Roaming\Tencent\Users\106601855\QQ\WinTemp\RichOle\LR}$}{T5_38Q}@{SIQX7VK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1219200"/>
            <a:ext cx="80010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876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684213" y="333375"/>
            <a:ext cx="7921625"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1.1  </a:t>
            </a:r>
            <a:r>
              <a:rPr lang="zh-CN" altLang="en-US" dirty="0"/>
              <a:t>实例分析：</a:t>
            </a:r>
            <a:r>
              <a:rPr lang="en-US" altLang="zh-CN" dirty="0"/>
              <a:t>ARAINA-5</a:t>
            </a:r>
            <a:r>
              <a:rPr lang="zh-CN" altLang="en-US" dirty="0"/>
              <a:t>发射失败</a:t>
            </a:r>
          </a:p>
        </p:txBody>
      </p:sp>
      <p:pic>
        <p:nvPicPr>
          <p:cNvPr id="61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412875"/>
            <a:ext cx="3529012"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5"/>
          <p:cNvSpPr txBox="1">
            <a:spLocks noChangeArrowheads="1"/>
          </p:cNvSpPr>
          <p:nvPr/>
        </p:nvSpPr>
        <p:spPr bwMode="auto">
          <a:xfrm>
            <a:off x="3851275" y="1341438"/>
            <a:ext cx="5113338"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fontAlgn="b" hangingPunct="1">
              <a:spcBef>
                <a:spcPct val="50000"/>
              </a:spcBef>
            </a:pPr>
            <a:r>
              <a:rPr lang="en-US" altLang="zh-CN" sz="2800" b="1" dirty="0">
                <a:latin typeface="黑体" pitchFamily="49" charset="-122"/>
                <a:ea typeface="黑体" pitchFamily="49" charset="-122"/>
              </a:rPr>
              <a:t>    </a:t>
            </a:r>
            <a:r>
              <a:rPr lang="en-US" altLang="zh-CN" sz="2800" b="1" dirty="0">
                <a:latin typeface="华文仿宋" pitchFamily="2" charset="-122"/>
                <a:ea typeface="华文仿宋" pitchFamily="2" charset="-122"/>
              </a:rPr>
              <a:t>1996</a:t>
            </a:r>
            <a:r>
              <a:rPr lang="zh-CN" altLang="en-US" sz="2800" b="1" dirty="0">
                <a:latin typeface="华文仿宋" pitchFamily="2" charset="-122"/>
                <a:ea typeface="华文仿宋" pitchFamily="2" charset="-122"/>
              </a:rPr>
              <a:t>年</a:t>
            </a:r>
            <a:r>
              <a:rPr lang="en-US" altLang="zh-CN" sz="2800" b="1" dirty="0">
                <a:latin typeface="华文仿宋" pitchFamily="2" charset="-122"/>
                <a:ea typeface="华文仿宋" pitchFamily="2" charset="-122"/>
              </a:rPr>
              <a:t>6 </a:t>
            </a:r>
            <a:r>
              <a:rPr lang="zh-CN" altLang="en-US" sz="2800" b="1" dirty="0">
                <a:latin typeface="华文仿宋" pitchFamily="2" charset="-122"/>
                <a:ea typeface="华文仿宋" pitchFamily="2" charset="-122"/>
              </a:rPr>
              <a:t>月</a:t>
            </a:r>
            <a:r>
              <a:rPr lang="en-US" altLang="zh-CN" sz="2800" b="1" dirty="0">
                <a:latin typeface="华文仿宋" pitchFamily="2" charset="-122"/>
                <a:ea typeface="华文仿宋" pitchFamily="2" charset="-122"/>
              </a:rPr>
              <a:t>4</a:t>
            </a:r>
            <a:r>
              <a:rPr lang="zh-CN" altLang="en-US" sz="2800" b="1" dirty="0">
                <a:latin typeface="华文仿宋" pitchFamily="2" charset="-122"/>
                <a:ea typeface="华文仿宋" pitchFamily="2" charset="-122"/>
              </a:rPr>
              <a:t>日，欧洲航天局历时</a:t>
            </a:r>
            <a:r>
              <a:rPr lang="en-US" altLang="zh-CN" sz="2800" b="1" dirty="0">
                <a:latin typeface="华文仿宋" pitchFamily="2" charset="-122"/>
                <a:ea typeface="华文仿宋" pitchFamily="2" charset="-122"/>
              </a:rPr>
              <a:t>10</a:t>
            </a:r>
            <a:r>
              <a:rPr lang="zh-CN" altLang="en-US" sz="2800" b="1" dirty="0">
                <a:latin typeface="华文仿宋" pitchFamily="2" charset="-122"/>
                <a:ea typeface="华文仿宋" pitchFamily="2" charset="-122"/>
              </a:rPr>
              <a:t>年，耗资</a:t>
            </a:r>
            <a:r>
              <a:rPr lang="en-US" altLang="zh-CN" sz="2800" b="1" dirty="0">
                <a:latin typeface="华文仿宋" pitchFamily="2" charset="-122"/>
                <a:ea typeface="华文仿宋" pitchFamily="2" charset="-122"/>
              </a:rPr>
              <a:t>50</a:t>
            </a:r>
            <a:r>
              <a:rPr lang="zh-CN" altLang="en-US" sz="2800" b="1" dirty="0">
                <a:latin typeface="华文仿宋" pitchFamily="2" charset="-122"/>
                <a:ea typeface="华文仿宋" pitchFamily="2" charset="-122"/>
              </a:rPr>
              <a:t>亿美元的阿里亚娜</a:t>
            </a:r>
            <a:r>
              <a:rPr lang="en-US" altLang="zh-CN" sz="2800" b="1" dirty="0">
                <a:latin typeface="华文仿宋" pitchFamily="2" charset="-122"/>
                <a:ea typeface="华文仿宋" pitchFamily="2" charset="-122"/>
              </a:rPr>
              <a:t>(ARIANA)-5 </a:t>
            </a:r>
            <a:r>
              <a:rPr lang="zh-CN" altLang="en-US" sz="2800" b="1" dirty="0">
                <a:latin typeface="华文仿宋" pitchFamily="2" charset="-122"/>
                <a:ea typeface="华文仿宋" pitchFamily="2" charset="-122"/>
              </a:rPr>
              <a:t>火箭在发射升空</a:t>
            </a:r>
            <a:r>
              <a:rPr lang="en-US" altLang="zh-CN" sz="2800" b="1" dirty="0">
                <a:latin typeface="华文仿宋" pitchFamily="2" charset="-122"/>
                <a:ea typeface="华文仿宋" pitchFamily="2" charset="-122"/>
              </a:rPr>
              <a:t>40</a:t>
            </a:r>
            <a:r>
              <a:rPr lang="zh-CN" altLang="en-US" sz="2800" b="1" dirty="0">
                <a:latin typeface="华文仿宋" pitchFamily="2" charset="-122"/>
                <a:ea typeface="华文仿宋" pitchFamily="2" charset="-122"/>
              </a:rPr>
              <a:t>秒后，由于攻角大于</a:t>
            </a:r>
            <a:r>
              <a:rPr lang="en-US" altLang="zh-CN" sz="2800" b="1" dirty="0">
                <a:latin typeface="华文仿宋" pitchFamily="2" charset="-122"/>
                <a:ea typeface="华文仿宋" pitchFamily="2" charset="-122"/>
              </a:rPr>
              <a:t>20</a:t>
            </a:r>
            <a:r>
              <a:rPr lang="zh-CN" altLang="en-US" sz="2800" b="1" dirty="0">
                <a:latin typeface="华文仿宋" pitchFamily="2" charset="-122"/>
                <a:ea typeface="华文仿宋" pitchFamily="2" charset="-122"/>
              </a:rPr>
              <a:t>度，引起了极高的气动载荷，导致火箭的助推级与芯级分离，不得不启动自毁装置引爆火箭。</a:t>
            </a:r>
          </a:p>
        </p:txBody>
      </p:sp>
      <p:sp>
        <p:nvSpPr>
          <p:cNvPr id="6149" name="Rectangle 6"/>
          <p:cNvSpPr>
            <a:spLocks noChangeArrowheads="1"/>
          </p:cNvSpPr>
          <p:nvPr/>
        </p:nvSpPr>
        <p:spPr bwMode="auto">
          <a:xfrm>
            <a:off x="250825" y="6092825"/>
            <a:ext cx="33845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lang="zh-CN" altLang="en-US" sz="2000" b="1">
                <a:latin typeface="华文仿宋" pitchFamily="2" charset="-122"/>
                <a:ea typeface="华文仿宋" pitchFamily="2" charset="-122"/>
              </a:rPr>
              <a:t>实例一：</a:t>
            </a:r>
            <a:r>
              <a:rPr lang="en-US" altLang="zh-CN" sz="2000" b="1">
                <a:latin typeface="华文仿宋" pitchFamily="2" charset="-122"/>
                <a:ea typeface="华文仿宋" pitchFamily="2" charset="-122"/>
              </a:rPr>
              <a:t>ARIANA-5</a:t>
            </a:r>
            <a:r>
              <a:rPr lang="zh-CN" altLang="en-US" sz="2000" b="1">
                <a:latin typeface="华文仿宋" pitchFamily="2" charset="-122"/>
                <a:ea typeface="华文仿宋" pitchFamily="2" charset="-122"/>
              </a:rPr>
              <a:t>发射失败</a:t>
            </a:r>
          </a:p>
        </p:txBody>
      </p:sp>
    </p:spTree>
    <p:extLst>
      <p:ext uri="{BB962C8B-B14F-4D97-AF65-F5344CB8AC3E}">
        <p14:creationId xmlns:p14="http://schemas.microsoft.com/office/powerpoint/2010/main" val="25684647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8419" y="188640"/>
            <a:ext cx="9192419" cy="677863"/>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dirty="0">
                <a:solidFill>
                  <a:schemeClr val="bg1"/>
                </a:solidFill>
                <a:latin typeface="华文细黑" panose="02010600040101010101" pitchFamily="2" charset="-122"/>
                <a:ea typeface="华文细黑" panose="02010600040101010101" pitchFamily="2" charset="-122"/>
              </a:rPr>
              <a:t>2</a:t>
            </a:r>
            <a:r>
              <a:rPr lang="zh-CN" altLang="en-US" sz="3200" b="1" dirty="0">
                <a:solidFill>
                  <a:schemeClr val="bg1"/>
                </a:solidFill>
                <a:latin typeface="华文细黑" panose="02010600040101010101" pitchFamily="2" charset="-122"/>
                <a:ea typeface="华文细黑" panose="02010600040101010101" pitchFamily="2" charset="-122"/>
              </a:rPr>
              <a:t>、累积失效概率和失效概率密度</a:t>
            </a:r>
          </a:p>
        </p:txBody>
      </p:sp>
      <p:sp>
        <p:nvSpPr>
          <p:cNvPr id="9219" name="Rectangle 3"/>
          <p:cNvSpPr>
            <a:spLocks noGrp="1" noChangeArrowheads="1"/>
          </p:cNvSpPr>
          <p:nvPr>
            <p:ph type="body" idx="1"/>
          </p:nvPr>
        </p:nvSpPr>
        <p:spPr>
          <a:xfrm>
            <a:off x="611188" y="1268413"/>
            <a:ext cx="8208962" cy="1524000"/>
          </a:xfrm>
        </p:spPr>
        <p:txBody>
          <a:bodyPr>
            <a:noAutofit/>
          </a:bodyPr>
          <a:lstStyle/>
          <a:p>
            <a:pPr>
              <a:lnSpc>
                <a:spcPts val="3300"/>
              </a:lnSpc>
              <a:buFont typeface="Wingdings" pitchFamily="2" charset="2"/>
              <a:buNone/>
            </a:pPr>
            <a:r>
              <a:rPr lang="en-US" altLang="zh-CN" sz="2400" dirty="0">
                <a:latin typeface="黑体" pitchFamily="49" charset="-122"/>
                <a:ea typeface="黑体" pitchFamily="49" charset="-122"/>
              </a:rPr>
              <a:t>   </a:t>
            </a:r>
            <a:r>
              <a:rPr lang="en-US" altLang="zh-CN" sz="2400" dirty="0" smtClean="0">
                <a:latin typeface="黑体" pitchFamily="49" charset="-122"/>
                <a:ea typeface="黑体" pitchFamily="49" charset="-122"/>
              </a:rPr>
              <a:t>(</a:t>
            </a:r>
            <a:r>
              <a:rPr lang="en-US" altLang="zh-CN" sz="2400" dirty="0">
                <a:latin typeface="黑体" pitchFamily="49" charset="-122"/>
                <a:ea typeface="黑体" pitchFamily="49" charset="-122"/>
              </a:rPr>
              <a:t>1)</a:t>
            </a:r>
            <a:r>
              <a:rPr lang="zh-CN" altLang="en-US" sz="2400" dirty="0">
                <a:solidFill>
                  <a:schemeClr val="accent1"/>
                </a:solidFill>
                <a:latin typeface="黑体" pitchFamily="49" charset="-122"/>
                <a:ea typeface="黑体" pitchFamily="49" charset="-122"/>
              </a:rPr>
              <a:t>累积失效概率</a:t>
            </a:r>
            <a:r>
              <a:rPr lang="zh-CN" altLang="en-US" sz="2400" dirty="0">
                <a:latin typeface="黑体" pitchFamily="49" charset="-122"/>
                <a:ea typeface="黑体" pitchFamily="49" charset="-122"/>
              </a:rPr>
              <a:t>也称为不可靠度，记作</a:t>
            </a:r>
            <a:r>
              <a:rPr lang="en-US" altLang="zh-CN" sz="2400" i="1" dirty="0">
                <a:latin typeface="Times New Roman" pitchFamily="18" charset="0"/>
                <a:ea typeface="黑体" pitchFamily="49" charset="-122"/>
                <a:cs typeface="Times New Roman" pitchFamily="18" charset="0"/>
              </a:rPr>
              <a:t>F</a:t>
            </a:r>
            <a:r>
              <a:rPr lang="en-US" altLang="zh-CN" sz="2400" dirty="0">
                <a:latin typeface="Times New Roman" pitchFamily="18" charset="0"/>
                <a:ea typeface="黑体" pitchFamily="49" charset="-122"/>
                <a:cs typeface="Times New Roman" pitchFamily="18" charset="0"/>
              </a:rPr>
              <a:t>(</a:t>
            </a:r>
            <a:r>
              <a:rPr lang="en-US" altLang="zh-CN" sz="2400" i="1" dirty="0">
                <a:latin typeface="Times New Roman" pitchFamily="18" charset="0"/>
                <a:ea typeface="黑体" pitchFamily="49" charset="-122"/>
                <a:cs typeface="Times New Roman" pitchFamily="18" charset="0"/>
              </a:rPr>
              <a:t>t</a:t>
            </a:r>
            <a:r>
              <a:rPr lang="en-US" altLang="zh-CN" sz="2400" dirty="0">
                <a:latin typeface="Times New Roman" pitchFamily="18" charset="0"/>
                <a:ea typeface="黑体" pitchFamily="49" charset="-122"/>
                <a:cs typeface="Times New Roman" pitchFamily="18" charset="0"/>
              </a:rPr>
              <a:t>)</a:t>
            </a:r>
            <a:r>
              <a:rPr lang="zh-CN" altLang="en-US" sz="2400" dirty="0">
                <a:latin typeface="黑体" pitchFamily="49" charset="-122"/>
                <a:ea typeface="黑体" pitchFamily="49" charset="-122"/>
              </a:rPr>
              <a:t>。它是产品在规定的条件下和规定的时间内失效的概率，通常</a:t>
            </a:r>
            <a:r>
              <a:rPr lang="zh-CN" altLang="en-US" sz="2400" dirty="0">
                <a:latin typeface="黑体" pitchFamily="49" charset="-122"/>
                <a:ea typeface="黑体" pitchFamily="49" charset="-122"/>
                <a:cs typeface="Times New Roman" pitchFamily="18" charset="0"/>
              </a:rPr>
              <a:t>表示</a:t>
            </a:r>
            <a:r>
              <a:rPr lang="zh-CN" altLang="en-US" sz="2400" dirty="0">
                <a:latin typeface="黑体" pitchFamily="49" charset="-122"/>
                <a:ea typeface="黑体" pitchFamily="49" charset="-122"/>
              </a:rPr>
              <a:t>为：  </a:t>
            </a:r>
          </a:p>
        </p:txBody>
      </p:sp>
      <p:graphicFrame>
        <p:nvGraphicFramePr>
          <p:cNvPr id="9220" name="Object 4"/>
          <p:cNvGraphicFramePr>
            <a:graphicFrameLocks noChangeAspect="1"/>
          </p:cNvGraphicFramePr>
          <p:nvPr>
            <p:extLst>
              <p:ext uri="{D42A27DB-BD31-4B8C-83A1-F6EECF244321}">
                <p14:modId xmlns:p14="http://schemas.microsoft.com/office/powerpoint/2010/main" val="872745548"/>
              </p:ext>
            </p:extLst>
          </p:nvPr>
        </p:nvGraphicFramePr>
        <p:xfrm>
          <a:off x="3635896" y="2348880"/>
          <a:ext cx="2304256" cy="485223"/>
        </p:xfrm>
        <a:graphic>
          <a:graphicData uri="http://schemas.openxmlformats.org/presentationml/2006/ole">
            <mc:AlternateContent xmlns:mc="http://schemas.openxmlformats.org/markup-compatibility/2006">
              <mc:Choice xmlns:v="urn:schemas-microsoft-com:vml" Requires="v">
                <p:oleObj spid="_x0000_s116888" name="Equation" r:id="rId3" imgW="965160" imgH="203040" progId="Equation.DSMT4">
                  <p:embed/>
                </p:oleObj>
              </mc:Choice>
              <mc:Fallback>
                <p:oleObj name="Equation" r:id="rId3" imgW="96516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2348880"/>
                        <a:ext cx="2304256" cy="485223"/>
                      </a:xfrm>
                      <a:prstGeom prst="rect">
                        <a:avLst/>
                      </a:prstGeom>
                      <a:noFill/>
                      <a:ln>
                        <a:noFill/>
                      </a:ln>
                      <a:effectLst/>
                    </p:spPr>
                  </p:pic>
                </p:oleObj>
              </mc:Fallback>
            </mc:AlternateContent>
          </a:graphicData>
        </a:graphic>
      </p:graphicFrame>
      <p:graphicFrame>
        <p:nvGraphicFramePr>
          <p:cNvPr id="9221" name="Object 5"/>
          <p:cNvGraphicFramePr>
            <a:graphicFrameLocks noChangeAspect="1"/>
          </p:cNvGraphicFramePr>
          <p:nvPr>
            <p:extLst>
              <p:ext uri="{D42A27DB-BD31-4B8C-83A1-F6EECF244321}">
                <p14:modId xmlns:p14="http://schemas.microsoft.com/office/powerpoint/2010/main" val="2388561527"/>
              </p:ext>
            </p:extLst>
          </p:nvPr>
        </p:nvGraphicFramePr>
        <p:xfrm>
          <a:off x="2971800" y="4005064"/>
          <a:ext cx="3256384" cy="531803"/>
        </p:xfrm>
        <a:graphic>
          <a:graphicData uri="http://schemas.openxmlformats.org/presentationml/2006/ole">
            <mc:AlternateContent xmlns:mc="http://schemas.openxmlformats.org/markup-compatibility/2006">
              <mc:Choice xmlns:v="urn:schemas-microsoft-com:vml" Requires="v">
                <p:oleObj spid="_x0000_s116889" name="Equation" r:id="rId5" imgW="1244520" imgH="203040" progId="Equation.DSMT4">
                  <p:embed/>
                </p:oleObj>
              </mc:Choice>
              <mc:Fallback>
                <p:oleObj name="Equation" r:id="rId5" imgW="124452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4005064"/>
                        <a:ext cx="3256384" cy="531803"/>
                      </a:xfrm>
                      <a:prstGeom prst="rect">
                        <a:avLst/>
                      </a:prstGeom>
                      <a:noFill/>
                      <a:ln>
                        <a:noFill/>
                      </a:ln>
                      <a:effectLst/>
                    </p:spPr>
                  </p:pic>
                </p:oleObj>
              </mc:Fallback>
            </mc:AlternateContent>
          </a:graphicData>
        </a:graphic>
      </p:graphicFrame>
      <p:sp>
        <p:nvSpPr>
          <p:cNvPr id="9222" name="Text Box 6"/>
          <p:cNvSpPr txBox="1">
            <a:spLocks noChangeArrowheads="1"/>
          </p:cNvSpPr>
          <p:nvPr/>
        </p:nvSpPr>
        <p:spPr bwMode="auto">
          <a:xfrm>
            <a:off x="838200" y="5105400"/>
            <a:ext cx="7848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latin typeface="Times New Roman" pitchFamily="18" charset="0"/>
                <a:cs typeface="Times New Roman" pitchFamily="18" charset="0"/>
              </a:rPr>
              <a:t>        </a:t>
            </a:r>
            <a:r>
              <a:rPr lang="zh-CN" altLang="en-US" sz="2800" dirty="0">
                <a:latin typeface="Times New Roman" pitchFamily="18" charset="0"/>
                <a:cs typeface="Times New Roman" pitchFamily="18" charset="0"/>
              </a:rPr>
              <a:t>注意：累积失效概率</a:t>
            </a:r>
            <a:r>
              <a:rPr lang="en-US" altLang="zh-CN" sz="2800" i="1" dirty="0">
                <a:latin typeface="Times New Roman" pitchFamily="18" charset="0"/>
                <a:cs typeface="Times New Roman" pitchFamily="18" charset="0"/>
              </a:rPr>
              <a:t>F</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t</a:t>
            </a:r>
            <a:r>
              <a:rPr lang="en-US" altLang="zh-CN" sz="2800" dirty="0">
                <a:latin typeface="Times New Roman" pitchFamily="18" charset="0"/>
                <a:cs typeface="Times New Roman" pitchFamily="18" charset="0"/>
              </a:rPr>
              <a:t>)</a:t>
            </a:r>
            <a:r>
              <a:rPr lang="zh-CN" altLang="en-US" sz="2800" dirty="0">
                <a:latin typeface="Times New Roman" pitchFamily="18" charset="0"/>
                <a:cs typeface="Times New Roman" pitchFamily="18" charset="0"/>
              </a:rPr>
              <a:t>与可靠度</a:t>
            </a:r>
            <a:r>
              <a:rPr lang="en-US" altLang="zh-CN" sz="2800" i="1" dirty="0">
                <a:latin typeface="Times New Roman" pitchFamily="18" charset="0"/>
                <a:cs typeface="Times New Roman" pitchFamily="18" charset="0"/>
              </a:rPr>
              <a:t>R</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t</a:t>
            </a:r>
            <a:r>
              <a:rPr lang="en-US" altLang="zh-CN" sz="2800" dirty="0">
                <a:latin typeface="Times New Roman" pitchFamily="18" charset="0"/>
                <a:cs typeface="Times New Roman" pitchFamily="18" charset="0"/>
              </a:rPr>
              <a:t>)</a:t>
            </a:r>
            <a:r>
              <a:rPr lang="zh-CN" altLang="en-US" sz="2800" dirty="0">
                <a:latin typeface="Times New Roman" pitchFamily="18" charset="0"/>
                <a:cs typeface="Times New Roman" pitchFamily="18" charset="0"/>
              </a:rPr>
              <a:t>是相反关系：</a:t>
            </a:r>
            <a:r>
              <a:rPr lang="en-US" altLang="zh-CN" sz="2800" i="1" dirty="0">
                <a:latin typeface="Times New Roman" pitchFamily="18" charset="0"/>
                <a:cs typeface="Times New Roman" pitchFamily="18" charset="0"/>
              </a:rPr>
              <a:t>R</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t</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F</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t</a:t>
            </a:r>
            <a:r>
              <a:rPr lang="en-US" altLang="zh-CN" sz="2800" dirty="0">
                <a:latin typeface="Times New Roman" pitchFamily="18" charset="0"/>
                <a:cs typeface="Times New Roman" pitchFamily="18" charset="0"/>
              </a:rPr>
              <a:t>)=1</a:t>
            </a:r>
          </a:p>
        </p:txBody>
      </p:sp>
      <p:sp>
        <p:nvSpPr>
          <p:cNvPr id="9223" name="Rectangle 7"/>
          <p:cNvSpPr>
            <a:spLocks noChangeArrowheads="1"/>
          </p:cNvSpPr>
          <p:nvPr/>
        </p:nvSpPr>
        <p:spPr bwMode="auto">
          <a:xfrm>
            <a:off x="1143000" y="2924944"/>
            <a:ext cx="5410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None/>
            </a:pPr>
            <a:r>
              <a:rPr lang="zh-CN" altLang="en-US" sz="2800" dirty="0">
                <a:latin typeface="Times New Roman" pitchFamily="18" charset="0"/>
                <a:cs typeface="Times New Roman" pitchFamily="18" charset="0"/>
              </a:rPr>
              <a:t>或者：</a:t>
            </a:r>
            <a:r>
              <a:rPr lang="en-US" altLang="zh-CN" sz="2800" i="1" dirty="0">
                <a:latin typeface="Times New Roman" pitchFamily="18" charset="0"/>
                <a:cs typeface="Times New Roman" pitchFamily="18" charset="0"/>
              </a:rPr>
              <a:t>F</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t</a:t>
            </a:r>
            <a:r>
              <a:rPr lang="en-US" altLang="zh-CN" sz="2800" dirty="0">
                <a:latin typeface="Times New Roman" pitchFamily="18" charset="0"/>
                <a:cs typeface="Times New Roman" pitchFamily="18" charset="0"/>
              </a:rPr>
              <a:t>)=1-</a:t>
            </a:r>
            <a:r>
              <a:rPr lang="en-US" altLang="zh-CN" sz="2800" i="1" dirty="0">
                <a:latin typeface="Times New Roman" pitchFamily="18" charset="0"/>
                <a:cs typeface="Times New Roman" pitchFamily="18" charset="0"/>
              </a:rPr>
              <a:t>R</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t</a:t>
            </a:r>
            <a:r>
              <a:rPr lang="en-US" altLang="zh-CN" sz="2800" dirty="0">
                <a:latin typeface="Times New Roman" pitchFamily="18" charset="0"/>
                <a:cs typeface="Times New Roman" pitchFamily="18" charset="0"/>
              </a:rPr>
              <a:t>)</a:t>
            </a:r>
          </a:p>
        </p:txBody>
      </p:sp>
      <p:sp>
        <p:nvSpPr>
          <p:cNvPr id="9225" name="Rectangle 9"/>
          <p:cNvSpPr>
            <a:spLocks noChangeArrowheads="1"/>
          </p:cNvSpPr>
          <p:nvPr/>
        </p:nvSpPr>
        <p:spPr bwMode="auto">
          <a:xfrm>
            <a:off x="1143000" y="3859078"/>
            <a:ext cx="1828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None/>
            </a:pPr>
            <a:r>
              <a:rPr lang="zh-CN" altLang="en-US" sz="3200" b="1" dirty="0">
                <a:solidFill>
                  <a:srgbClr val="FF3300"/>
                </a:solidFill>
                <a:latin typeface="楷体_GB2312" pitchFamily="49" charset="-122"/>
              </a:rPr>
              <a:t>有：</a:t>
            </a:r>
          </a:p>
        </p:txBody>
      </p:sp>
    </p:spTree>
    <p:extLst>
      <p:ext uri="{BB962C8B-B14F-4D97-AF65-F5344CB8AC3E}">
        <p14:creationId xmlns:p14="http://schemas.microsoft.com/office/powerpoint/2010/main" val="1612258776"/>
      </p:ext>
    </p:extLst>
  </p:cSld>
  <p:clrMapOvr>
    <a:masterClrMapping/>
  </p:clrMapOvr>
  <p:transition/>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9" descr="C:\Users\zdp\AppData\Roaming\Tencent\Users\106601855\QQ\WinTemp\RichOle\D07G8BX4ONB[91PR)KYBJH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81534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7274453"/>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1" descr="C:\Users\zdp\AppData\Roaming\Tencent\Users\106601855\QQ\WinTemp\RichOle\$P9FUTS)86D[A7SQ3S@_GD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81125"/>
            <a:ext cx="83550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699655"/>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Users\zdp\AppData\Roaming\Tencent\Users\106601855\QQ\WinTemp\RichOle\()~]B%PJ{%S%VMAJ_D`_DW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4000"/>
            <a:ext cx="70104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8138016"/>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1" descr="C:\Users\zdp\AppData\Roaming\Tencent\Users\106601855\QQ\WinTemp\RichOle\CA3`SUNXIV~@H17LYXVEJU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620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748959"/>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1" descr="C:\Users\zdp\AppData\Roaming\Tencent\Users\106601855\QQ\WinTemp\RichOle\{(~FO82~N6{[{FH2)D4R4)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395951"/>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4" descr="C:\Users\zdp\AppData\Roaming\Tencent\Users\106601855\QQ\WinTemp\RichOle\)NFTRVQQ3}L)9KD79KCM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47800"/>
            <a:ext cx="7391400"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0775059"/>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3"/>
          <p:cNvSpPr txBox="1">
            <a:spLocks noChangeArrowheads="1"/>
          </p:cNvSpPr>
          <p:nvPr/>
        </p:nvSpPr>
        <p:spPr bwMode="auto">
          <a:xfrm>
            <a:off x="561975" y="12192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a:solidFill>
                  <a:srgbClr val="0000FF"/>
                </a:solidFill>
                <a:latin typeface="仿宋" pitchFamily="49" charset="-122"/>
                <a:ea typeface="仿宋" pitchFamily="49" charset="-122"/>
              </a:rPr>
              <a:t>利用最小割集计算事件发生的概率</a:t>
            </a:r>
          </a:p>
        </p:txBody>
      </p:sp>
      <p:sp>
        <p:nvSpPr>
          <p:cNvPr id="48132" name="TextBox 10"/>
          <p:cNvSpPr txBox="1">
            <a:spLocks noChangeArrowheads="1"/>
          </p:cNvSpPr>
          <p:nvPr/>
        </p:nvSpPr>
        <p:spPr bwMode="auto">
          <a:xfrm>
            <a:off x="561975" y="1955800"/>
            <a:ext cx="7086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200" b="1">
                <a:solidFill>
                  <a:srgbClr val="FF00FF"/>
                </a:solidFill>
                <a:latin typeface="仿宋" pitchFamily="49" charset="-122"/>
                <a:ea typeface="仿宋" pitchFamily="49" charset="-122"/>
              </a:rPr>
              <a:t>1.</a:t>
            </a:r>
            <a:r>
              <a:rPr lang="zh-CN" altLang="en-US" sz="3200" b="1">
                <a:solidFill>
                  <a:srgbClr val="FF00FF"/>
                </a:solidFill>
                <a:latin typeface="仿宋" pitchFamily="49" charset="-122"/>
                <a:ea typeface="仿宋" pitchFamily="49" charset="-122"/>
              </a:rPr>
              <a:t>求顶事件发生概率的精确值</a:t>
            </a:r>
          </a:p>
        </p:txBody>
      </p:sp>
      <p:sp>
        <p:nvSpPr>
          <p:cNvPr id="48133" name="TextBox 11"/>
          <p:cNvSpPr txBox="1">
            <a:spLocks noChangeArrowheads="1"/>
          </p:cNvSpPr>
          <p:nvPr/>
        </p:nvSpPr>
        <p:spPr bwMode="auto">
          <a:xfrm>
            <a:off x="688975" y="2743200"/>
            <a:ext cx="80486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a:latin typeface="仿宋" pitchFamily="49" charset="-122"/>
                <a:ea typeface="仿宋" pitchFamily="49" charset="-122"/>
              </a:rPr>
              <a:t>若已知故障树所有最小割集（</a:t>
            </a:r>
            <a:r>
              <a:rPr lang="en-US" altLang="zh-CN" sz="3200" b="1">
                <a:latin typeface="仿宋" pitchFamily="49" charset="-122"/>
                <a:ea typeface="仿宋" pitchFamily="49" charset="-122"/>
              </a:rPr>
              <a:t>MCS</a:t>
            </a:r>
            <a:r>
              <a:rPr lang="zh-CN" altLang="en-US" sz="3200" b="1">
                <a:latin typeface="仿宋" pitchFamily="49" charset="-122"/>
                <a:ea typeface="仿宋" pitchFamily="49" charset="-122"/>
              </a:rPr>
              <a:t>）为</a:t>
            </a:r>
            <a:r>
              <a:rPr lang="en-US" altLang="zh-CN" sz="3200" b="1" i="1">
                <a:latin typeface="Times New Roman" pitchFamily="18" charset="0"/>
                <a:ea typeface="仿宋" pitchFamily="49" charset="-122"/>
                <a:cs typeface="Times New Roman" pitchFamily="18" charset="0"/>
              </a:rPr>
              <a:t>K</a:t>
            </a:r>
            <a:r>
              <a:rPr lang="en-US" altLang="zh-CN" sz="3200" b="1" baseline="-25000">
                <a:latin typeface="Times New Roman" pitchFamily="18" charset="0"/>
                <a:ea typeface="仿宋" pitchFamily="49" charset="-122"/>
                <a:cs typeface="Times New Roman" pitchFamily="18" charset="0"/>
              </a:rPr>
              <a:t>1</a:t>
            </a:r>
            <a:r>
              <a:rPr lang="en-US" altLang="zh-CN" sz="3200" b="1">
                <a:latin typeface="Times New Roman" pitchFamily="18" charset="0"/>
                <a:ea typeface="仿宋" pitchFamily="49" charset="-122"/>
                <a:cs typeface="Times New Roman" pitchFamily="18" charset="0"/>
              </a:rPr>
              <a:t>, </a:t>
            </a:r>
            <a:r>
              <a:rPr lang="en-US" altLang="zh-CN" sz="3200" b="1" i="1">
                <a:latin typeface="Times New Roman" pitchFamily="18" charset="0"/>
                <a:ea typeface="仿宋" pitchFamily="49" charset="-122"/>
                <a:cs typeface="Times New Roman" pitchFamily="18" charset="0"/>
              </a:rPr>
              <a:t>K</a:t>
            </a:r>
            <a:r>
              <a:rPr lang="en-US" altLang="zh-CN" sz="3200" b="1" baseline="-25000">
                <a:latin typeface="Times New Roman" pitchFamily="18" charset="0"/>
                <a:ea typeface="仿宋" pitchFamily="49" charset="-122"/>
                <a:cs typeface="Times New Roman" pitchFamily="18" charset="0"/>
              </a:rPr>
              <a:t>2</a:t>
            </a:r>
            <a:r>
              <a:rPr lang="en-US" altLang="zh-CN" sz="3200" b="1">
                <a:latin typeface="Times New Roman" pitchFamily="18" charset="0"/>
                <a:ea typeface="仿宋" pitchFamily="49" charset="-122"/>
                <a:cs typeface="Times New Roman" pitchFamily="18" charset="0"/>
              </a:rPr>
              <a:t>, …, </a:t>
            </a:r>
            <a:r>
              <a:rPr lang="en-US" altLang="zh-CN" sz="3200" b="1" i="1">
                <a:latin typeface="Times New Roman" pitchFamily="18" charset="0"/>
                <a:ea typeface="仿宋" pitchFamily="49" charset="-122"/>
                <a:cs typeface="Times New Roman" pitchFamily="18" charset="0"/>
              </a:rPr>
              <a:t>K</a:t>
            </a:r>
            <a:r>
              <a:rPr lang="en-US" altLang="zh-CN" sz="3200" b="1" i="1" baseline="-25000">
                <a:latin typeface="Times New Roman" pitchFamily="18" charset="0"/>
                <a:ea typeface="仿宋" pitchFamily="49" charset="-122"/>
                <a:cs typeface="Times New Roman" pitchFamily="18" charset="0"/>
              </a:rPr>
              <a:t>N</a:t>
            </a:r>
            <a:r>
              <a:rPr lang="zh-CN" altLang="en-US" sz="3200" b="1">
                <a:latin typeface="仿宋" pitchFamily="49" charset="-122"/>
                <a:ea typeface="仿宋" pitchFamily="49" charset="-122"/>
              </a:rPr>
              <a:t>及底事件</a:t>
            </a:r>
            <a:r>
              <a:rPr lang="en-US" altLang="zh-CN" sz="3200" b="1" i="1">
                <a:latin typeface="Times New Roman" pitchFamily="18" charset="0"/>
                <a:ea typeface="仿宋" pitchFamily="49" charset="-122"/>
              </a:rPr>
              <a:t>x</a:t>
            </a:r>
            <a:r>
              <a:rPr lang="en-US" altLang="zh-CN" sz="3200" b="1" baseline="-25000">
                <a:latin typeface="仿宋" pitchFamily="49" charset="-122"/>
                <a:ea typeface="仿宋" pitchFamily="49" charset="-122"/>
              </a:rPr>
              <a:t>1</a:t>
            </a:r>
            <a:r>
              <a:rPr lang="en-US" altLang="zh-CN" sz="3200" b="1">
                <a:latin typeface="仿宋" pitchFamily="49" charset="-122"/>
                <a:ea typeface="仿宋" pitchFamily="49" charset="-122"/>
              </a:rPr>
              <a:t>,</a:t>
            </a:r>
            <a:r>
              <a:rPr lang="en-US" altLang="zh-CN" sz="3200" b="1" i="1">
                <a:latin typeface="Times New Roman" pitchFamily="18" charset="0"/>
                <a:ea typeface="仿宋" pitchFamily="49" charset="-122"/>
              </a:rPr>
              <a:t>x</a:t>
            </a:r>
            <a:r>
              <a:rPr lang="en-US" altLang="zh-CN" sz="3200" b="1" baseline="-25000">
                <a:latin typeface="仿宋" pitchFamily="49" charset="-122"/>
                <a:ea typeface="仿宋" pitchFamily="49" charset="-122"/>
              </a:rPr>
              <a:t>2</a:t>
            </a:r>
            <a:r>
              <a:rPr lang="en-US" altLang="zh-CN" sz="3200" b="1">
                <a:latin typeface="仿宋" pitchFamily="49" charset="-122"/>
                <a:ea typeface="仿宋" pitchFamily="49" charset="-122"/>
              </a:rPr>
              <a:t>,…,</a:t>
            </a:r>
            <a:r>
              <a:rPr lang="en-US" altLang="zh-CN" sz="3200" b="1" i="1">
                <a:latin typeface="Times New Roman" pitchFamily="18" charset="0"/>
                <a:ea typeface="仿宋" pitchFamily="49" charset="-122"/>
              </a:rPr>
              <a:t>x</a:t>
            </a:r>
            <a:r>
              <a:rPr lang="en-US" altLang="zh-CN" sz="3200" b="1" i="1" baseline="-25000">
                <a:latin typeface="Times New Roman" pitchFamily="18" charset="0"/>
                <a:ea typeface="仿宋" pitchFamily="49" charset="-122"/>
              </a:rPr>
              <a:t>n</a:t>
            </a:r>
            <a:r>
              <a:rPr lang="zh-CN" altLang="en-US" sz="3200" b="1">
                <a:latin typeface="仿宋" pitchFamily="49" charset="-122"/>
                <a:ea typeface="仿宋" pitchFamily="49" charset="-122"/>
              </a:rPr>
              <a:t>发生的概率，则顶事件</a:t>
            </a:r>
            <a:r>
              <a:rPr lang="en-US" altLang="zh-CN" sz="3200" b="1" i="1">
                <a:latin typeface="Times New Roman" pitchFamily="18" charset="0"/>
                <a:ea typeface="仿宋" pitchFamily="49" charset="-122"/>
              </a:rPr>
              <a:t>T</a:t>
            </a:r>
            <a:r>
              <a:rPr lang="zh-CN" altLang="en-US" sz="3200" b="1">
                <a:latin typeface="仿宋" pitchFamily="49" charset="-122"/>
                <a:ea typeface="仿宋" pitchFamily="49" charset="-122"/>
              </a:rPr>
              <a:t>发生的概率（不可靠度）</a:t>
            </a:r>
            <a:r>
              <a:rPr lang="en-US" altLang="zh-CN" sz="3200" b="1" i="1">
                <a:latin typeface="Times New Roman" pitchFamily="18" charset="0"/>
                <a:ea typeface="仿宋" pitchFamily="49" charset="-122"/>
              </a:rPr>
              <a:t>F</a:t>
            </a:r>
            <a:r>
              <a:rPr lang="en-US" altLang="zh-CN" sz="3200" b="1" i="1" baseline="-25000">
                <a:latin typeface="Times New Roman" pitchFamily="18" charset="0"/>
                <a:ea typeface="仿宋" pitchFamily="49" charset="-122"/>
              </a:rPr>
              <a:t>s</a:t>
            </a:r>
            <a:r>
              <a:rPr lang="en-US" altLang="zh-CN" sz="3200" b="1">
                <a:latin typeface="仿宋" pitchFamily="49" charset="-122"/>
                <a:ea typeface="仿宋" pitchFamily="49" charset="-122"/>
              </a:rPr>
              <a:t>(</a:t>
            </a:r>
            <a:r>
              <a:rPr lang="en-US" altLang="zh-CN" sz="3200" b="1" i="1">
                <a:latin typeface="Times New Roman" pitchFamily="18" charset="0"/>
                <a:ea typeface="仿宋" pitchFamily="49" charset="-122"/>
              </a:rPr>
              <a:t>t</a:t>
            </a:r>
            <a:r>
              <a:rPr lang="en-US" altLang="zh-CN" sz="3200" b="1">
                <a:latin typeface="仿宋" pitchFamily="49" charset="-122"/>
                <a:ea typeface="仿宋" pitchFamily="49" charset="-122"/>
              </a:rPr>
              <a:t>)</a:t>
            </a:r>
            <a:endParaRPr lang="zh-CN" altLang="en-US" sz="3200" b="1">
              <a:latin typeface="仿宋" pitchFamily="49" charset="-122"/>
              <a:ea typeface="仿宋" pitchFamily="49" charset="-122"/>
            </a:endParaRPr>
          </a:p>
        </p:txBody>
      </p:sp>
      <p:pic>
        <p:nvPicPr>
          <p:cNvPr id="4813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613" y="4313238"/>
            <a:ext cx="3741737"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4721700"/>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6" descr="C:\Users\zdp\AppData\Roaming\Tencent\Users\106601855\QQ\WinTemp\RichOle\JCD_41CAO545I17[L69]D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 y="1447800"/>
            <a:ext cx="85074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614737"/>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7" descr="C:\Users\zdp\AppData\Roaming\Tencent\Users\106601855\QQ\WinTemp\RichOle\2)_$W@GF1OJ8`LM%LXG{D4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71588"/>
            <a:ext cx="784860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679910"/>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7" descr="C:\Users\zdp\AppData\Roaming\Tencent\Users\106601855\QQ\WinTemp\RichOle\58@UFCIMXUIY$]6`2}27V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19200"/>
            <a:ext cx="7086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4003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539552" y="1426423"/>
            <a:ext cx="7920235" cy="2173287"/>
          </a:xfrm>
        </p:spPr>
        <p:txBody>
          <a:bodyPr>
            <a:normAutofit/>
          </a:bodyPr>
          <a:lstStyle/>
          <a:p>
            <a:pPr>
              <a:buFont typeface="Wingdings" pitchFamily="2" charset="2"/>
              <a:buNone/>
            </a:pPr>
            <a:r>
              <a:rPr lang="en-US" altLang="zh-CN" sz="2800" dirty="0">
                <a:latin typeface="Times New Roman" pitchFamily="18" charset="0"/>
                <a:ea typeface="黑体" pitchFamily="49" charset="-122"/>
                <a:cs typeface="Times New Roman" pitchFamily="18" charset="0"/>
              </a:rPr>
              <a:t> </a:t>
            </a:r>
            <a:r>
              <a:rPr lang="en-US" altLang="zh-CN" sz="2800" dirty="0" smtClean="0">
                <a:latin typeface="Times New Roman" pitchFamily="18" charset="0"/>
                <a:ea typeface="黑体" pitchFamily="49" charset="-122"/>
                <a:cs typeface="Times New Roman" pitchFamily="18" charset="0"/>
              </a:rPr>
              <a:t>(</a:t>
            </a:r>
            <a:r>
              <a:rPr lang="en-US" altLang="zh-CN" sz="2800" dirty="0">
                <a:latin typeface="Times New Roman" pitchFamily="18" charset="0"/>
                <a:ea typeface="黑体" pitchFamily="49" charset="-122"/>
                <a:cs typeface="Times New Roman" pitchFamily="18" charset="0"/>
              </a:rPr>
              <a:t>2)</a:t>
            </a:r>
            <a:r>
              <a:rPr lang="zh-CN" altLang="en-US" sz="2800" dirty="0">
                <a:solidFill>
                  <a:schemeClr val="accent1"/>
                </a:solidFill>
                <a:latin typeface="Times New Roman" pitchFamily="18" charset="0"/>
                <a:ea typeface="黑体" pitchFamily="49" charset="-122"/>
                <a:cs typeface="Times New Roman" pitchFamily="18" charset="0"/>
              </a:rPr>
              <a:t>失效概率密度</a:t>
            </a:r>
            <a:r>
              <a:rPr lang="zh-CN" altLang="en-US" sz="2800" dirty="0">
                <a:latin typeface="Times New Roman" pitchFamily="18" charset="0"/>
                <a:ea typeface="黑体" pitchFamily="49" charset="-122"/>
                <a:cs typeface="Times New Roman" pitchFamily="18" charset="0"/>
              </a:rPr>
              <a:t>是产品在包含</a:t>
            </a:r>
            <a:r>
              <a:rPr lang="en-US" altLang="zh-CN" sz="2800" dirty="0">
                <a:latin typeface="Times New Roman" pitchFamily="18" charset="0"/>
                <a:ea typeface="黑体" pitchFamily="49" charset="-122"/>
                <a:cs typeface="Times New Roman" pitchFamily="18" charset="0"/>
              </a:rPr>
              <a:t>t</a:t>
            </a:r>
            <a:r>
              <a:rPr lang="zh-CN" altLang="en-US" sz="2800" dirty="0">
                <a:latin typeface="Times New Roman" pitchFamily="18" charset="0"/>
                <a:ea typeface="黑体" pitchFamily="49" charset="-122"/>
                <a:cs typeface="Times New Roman" pitchFamily="18" charset="0"/>
              </a:rPr>
              <a:t>的单位时间内发生失效的概率，是累积失效概率对时间</a:t>
            </a:r>
            <a:r>
              <a:rPr lang="en-US" altLang="zh-CN" sz="2800" dirty="0">
                <a:latin typeface="Times New Roman" pitchFamily="18" charset="0"/>
                <a:ea typeface="黑体" pitchFamily="49" charset="-122"/>
                <a:cs typeface="Times New Roman" pitchFamily="18" charset="0"/>
              </a:rPr>
              <a:t>t</a:t>
            </a:r>
            <a:r>
              <a:rPr lang="zh-CN" altLang="en-US" sz="2800" dirty="0">
                <a:latin typeface="Times New Roman" pitchFamily="18" charset="0"/>
                <a:ea typeface="黑体" pitchFamily="49" charset="-122"/>
                <a:cs typeface="Times New Roman" pitchFamily="18" charset="0"/>
              </a:rPr>
              <a:t>的导数，记作</a:t>
            </a:r>
            <a:r>
              <a:rPr lang="en-US" altLang="zh-CN" sz="2800" dirty="0">
                <a:latin typeface="Times New Roman" pitchFamily="18" charset="0"/>
                <a:ea typeface="黑体" pitchFamily="49" charset="-122"/>
                <a:cs typeface="Times New Roman" pitchFamily="18" charset="0"/>
              </a:rPr>
              <a:t>f(t)</a:t>
            </a:r>
            <a:r>
              <a:rPr lang="zh-CN" altLang="en-US" sz="2800" dirty="0">
                <a:latin typeface="Times New Roman" pitchFamily="18" charset="0"/>
                <a:ea typeface="黑体" pitchFamily="49" charset="-122"/>
                <a:cs typeface="Times New Roman" pitchFamily="18" charset="0"/>
              </a:rPr>
              <a:t>。可用下式表示：   </a:t>
            </a:r>
          </a:p>
        </p:txBody>
      </p:sp>
      <p:graphicFrame>
        <p:nvGraphicFramePr>
          <p:cNvPr id="10244" name="Object 4"/>
          <p:cNvGraphicFramePr>
            <a:graphicFrameLocks noChangeAspect="1"/>
          </p:cNvGraphicFramePr>
          <p:nvPr>
            <p:extLst>
              <p:ext uri="{D42A27DB-BD31-4B8C-83A1-F6EECF244321}">
                <p14:modId xmlns:p14="http://schemas.microsoft.com/office/powerpoint/2010/main" val="1384632632"/>
              </p:ext>
            </p:extLst>
          </p:nvPr>
        </p:nvGraphicFramePr>
        <p:xfrm>
          <a:off x="1187624" y="2938591"/>
          <a:ext cx="6480720" cy="994465"/>
        </p:xfrm>
        <a:graphic>
          <a:graphicData uri="http://schemas.openxmlformats.org/presentationml/2006/ole">
            <mc:AlternateContent xmlns:mc="http://schemas.openxmlformats.org/markup-compatibility/2006">
              <mc:Choice xmlns:v="urn:schemas-microsoft-com:vml" Requires="v">
                <p:oleObj spid="_x0000_s117836" name="Equation" r:id="rId3" imgW="2565360" imgH="393480" progId="Equation.DSMT4">
                  <p:embed/>
                </p:oleObj>
              </mc:Choice>
              <mc:Fallback>
                <p:oleObj name="Equation" r:id="rId3" imgW="256536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2938591"/>
                        <a:ext cx="6480720" cy="994465"/>
                      </a:xfrm>
                      <a:prstGeom prst="rect">
                        <a:avLst/>
                      </a:prstGeom>
                      <a:noFill/>
                      <a:ln>
                        <a:noFill/>
                      </a:ln>
                      <a:effectLst/>
                    </p:spPr>
                  </p:pic>
                </p:oleObj>
              </mc:Fallback>
            </mc:AlternateContent>
          </a:graphicData>
        </a:graphic>
      </p:graphicFrame>
      <p:sp>
        <p:nvSpPr>
          <p:cNvPr id="4" name="Rectangle 2"/>
          <p:cNvSpPr>
            <a:spLocks noGrp="1" noChangeArrowheads="1"/>
          </p:cNvSpPr>
          <p:nvPr>
            <p:ph type="title"/>
          </p:nvPr>
        </p:nvSpPr>
        <p:spPr bwMode="auto">
          <a:xfrm>
            <a:off x="0" y="332656"/>
            <a:ext cx="9192419" cy="677863"/>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dirty="0">
                <a:solidFill>
                  <a:schemeClr val="bg1"/>
                </a:solidFill>
                <a:latin typeface="华文细黑" panose="02010600040101010101" pitchFamily="2" charset="-122"/>
                <a:ea typeface="华文细黑" panose="02010600040101010101" pitchFamily="2" charset="-122"/>
              </a:rPr>
              <a:t>2</a:t>
            </a:r>
            <a:r>
              <a:rPr lang="zh-CN" altLang="en-US" sz="3200" b="1" dirty="0">
                <a:solidFill>
                  <a:schemeClr val="bg1"/>
                </a:solidFill>
                <a:latin typeface="华文细黑" panose="02010600040101010101" pitchFamily="2" charset="-122"/>
                <a:ea typeface="华文细黑" panose="02010600040101010101" pitchFamily="2" charset="-122"/>
              </a:rPr>
              <a:t>、累积失效概率和失效概率密度</a:t>
            </a:r>
          </a:p>
        </p:txBody>
      </p:sp>
    </p:spTree>
    <p:extLst>
      <p:ext uri="{BB962C8B-B14F-4D97-AF65-F5344CB8AC3E}">
        <p14:creationId xmlns:p14="http://schemas.microsoft.com/office/powerpoint/2010/main" val="888381088"/>
      </p:ext>
    </p:extLst>
  </p:cSld>
  <p:clrMapOvr>
    <a:masterClrMapping/>
  </p:clrMapOvr>
  <p:transition/>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19200"/>
            <a:ext cx="8302625"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7"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637034"/>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8" descr="C:\Users\zdp\AppData\Roaming\Tencent\Users\106601855\QQ\WinTemp\RichOle\II%WE(TY{K0IX[YW64GE4X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4582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6999996"/>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8" descr="C:\Users\zdp\AppData\Roaming\Tencent\Users\106601855\QQ\WinTemp\RichOle\CT5{T0Y`PL3BPN[X}%0Y$2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62050"/>
            <a:ext cx="84582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471778"/>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20" descr="C:\Users\zdp\AppData\Roaming\Tencent\Users\106601855\QQ\WinTemp\RichOle\JS)OVM03R22VUX[URQO3EZ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43000"/>
            <a:ext cx="7543800"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109340"/>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5" descr="C:\Users\zdp\AppData\Roaming\Tencent\Users\106601855\QQ\WinTemp\RichOle\ET0U6VKCPXAFYVEMDVTT)`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9200"/>
            <a:ext cx="8001000"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245290"/>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13" descr="C:\Users\zdp\AppData\Roaming\Tencent\Users\106601855\QQ\WinTemp\RichOle\1~SM@1M14@@47V~R5OK18B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19200"/>
            <a:ext cx="80597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9737359"/>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AutoShape 13" descr="C:\Users\zdp\AppData\Roaming\Tencent\Users\106601855\QQ\WinTemp\RichOle\R)O@6W$`)@PNP3N7F?QH5.png"/>
          <p:cNvSpPr>
            <a:spLocks noChangeAspect="1" noChangeArrowheads="1"/>
          </p:cNvSpPr>
          <p:nvPr/>
        </p:nvSpPr>
        <p:spPr bwMode="auto">
          <a:xfrm>
            <a:off x="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372" name="AutoShape 14" descr="C:\Users\zdp\AppData\Roaming\Tencent\Users\106601855\QQ\WinTemp\RichOle\R)O@6W$`)@PNP3N7F?QH5.png"/>
          <p:cNvSpPr>
            <a:spLocks noChangeAspect="1" noChangeArrowheads="1"/>
          </p:cNvSpPr>
          <p:nvPr/>
        </p:nvSpPr>
        <p:spPr bwMode="auto">
          <a:xfrm>
            <a:off x="152400" y="152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58373" name="Picture 15" descr="C:\Users\zdp\AppData\Roaming\Tencent\Users\106601855\QQ\WinTemp\RichOle\4(5}YYF%$M2%}XP%FZZV%X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8499475"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9812887"/>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6" descr="C:\Users\zdp\AppData\Roaming\Tencent\Users\106601855\QQ\WinTemp\RichOle\LDC6Z74[DRK(NQ2JNJ8A(5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8153400" cy="448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4" descr="C:\Users\zdp\AppData\Roaming\Tencent\Users\106601855\QQ\WinTemp\RichOle\IS}BI$G389{6~VV07{JU]H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4240647"/>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C:\Users\zdp\AppData\Roaming\Tencent\Users\106601855\QQ\WinTemp\RichOle\G4_URV769`ITZUM${CYSKY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83058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4" descr="C:\Users\zdp\AppData\Roaming\Tencent\Users\106601855\QQ\WinTemp\RichOle\IS}BI$G389{6~VV07{JU]H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215133"/>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5" descr="C:\Users\zdp\AppData\Roaming\Tencent\Users\106601855\QQ\WinTemp\RichOle\[~Q}HI918TA4L7RY6%O%_X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4582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2079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l="27728" t="64738" r="28432" b="24126"/>
          <a:stretch>
            <a:fillRect/>
          </a:stretch>
        </p:blipFill>
        <p:spPr bwMode="auto">
          <a:xfrm>
            <a:off x="793718" y="0"/>
            <a:ext cx="6391913" cy="2348880"/>
          </a:xfrm>
          <a:prstGeom prst="rect">
            <a:avLst/>
          </a:prstGeom>
          <a:noFill/>
          <a:extLst>
            <a:ext uri="{909E8E84-426E-40DD-AFC4-6F175D3DCCD1}">
              <a14:hiddenFill xmlns:a14="http://schemas.microsoft.com/office/drawing/2010/main">
                <a:solidFill>
                  <a:srgbClr val="FFFFFF"/>
                </a:solidFill>
              </a14:hiddenFill>
            </a:ext>
          </a:extLst>
        </p:spPr>
      </p:pic>
      <p:sp>
        <p:nvSpPr>
          <p:cNvPr id="11269" name="Text Box 5"/>
          <p:cNvSpPr txBox="1">
            <a:spLocks noChangeArrowheads="1"/>
          </p:cNvSpPr>
          <p:nvPr/>
        </p:nvSpPr>
        <p:spPr bwMode="auto">
          <a:xfrm>
            <a:off x="793718" y="2348880"/>
            <a:ext cx="7924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latin typeface="Times New Roman" pitchFamily="18" charset="0"/>
                <a:cs typeface="Times New Roman" pitchFamily="18" charset="0"/>
              </a:rPr>
              <a:t>假设</a:t>
            </a:r>
            <a:r>
              <a:rPr lang="en-US" altLang="zh-CN" sz="2800" i="1" dirty="0">
                <a:latin typeface="Times New Roman" pitchFamily="18" charset="0"/>
                <a:cs typeface="Times New Roman" pitchFamily="18" charset="0"/>
              </a:rPr>
              <a:t>n</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t</a:t>
            </a:r>
            <a:r>
              <a:rPr lang="en-US" altLang="zh-CN" sz="2800" dirty="0">
                <a:latin typeface="Times New Roman" pitchFamily="18" charset="0"/>
                <a:cs typeface="Times New Roman" pitchFamily="18" charset="0"/>
              </a:rPr>
              <a:t>)</a:t>
            </a:r>
            <a:r>
              <a:rPr lang="zh-CN" altLang="en-US" sz="2800" dirty="0">
                <a:latin typeface="Times New Roman" pitchFamily="18" charset="0"/>
                <a:cs typeface="Times New Roman" pitchFamily="18" charset="0"/>
              </a:rPr>
              <a:t>表示</a:t>
            </a:r>
            <a:r>
              <a:rPr lang="en-US" altLang="zh-CN" sz="2800" dirty="0">
                <a:latin typeface="Times New Roman" pitchFamily="18" charset="0"/>
                <a:cs typeface="Times New Roman" pitchFamily="18" charset="0"/>
              </a:rPr>
              <a:t>t</a:t>
            </a:r>
            <a:r>
              <a:rPr lang="zh-CN" altLang="en-US" sz="2800" dirty="0">
                <a:latin typeface="Times New Roman" pitchFamily="18" charset="0"/>
                <a:cs typeface="Times New Roman" pitchFamily="18" charset="0"/>
              </a:rPr>
              <a:t>时刻失效的产品数，△</a:t>
            </a:r>
            <a:r>
              <a:rPr lang="en-US" altLang="zh-CN" sz="2800" i="1" dirty="0">
                <a:latin typeface="Times New Roman" pitchFamily="18" charset="0"/>
                <a:cs typeface="Times New Roman" pitchFamily="18" charset="0"/>
              </a:rPr>
              <a:t>n</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t</a:t>
            </a:r>
            <a:r>
              <a:rPr lang="en-US" altLang="zh-CN" sz="2800" dirty="0">
                <a:latin typeface="Times New Roman" pitchFamily="18" charset="0"/>
                <a:cs typeface="Times New Roman" pitchFamily="18" charset="0"/>
              </a:rPr>
              <a:t>)</a:t>
            </a:r>
            <a:r>
              <a:rPr lang="zh-CN" altLang="en-US" sz="2800" dirty="0">
                <a:latin typeface="Times New Roman" pitchFamily="18" charset="0"/>
                <a:cs typeface="Times New Roman" pitchFamily="18" charset="0"/>
              </a:rPr>
              <a:t>表示在</a:t>
            </a:r>
            <a:r>
              <a:rPr lang="en-US" altLang="zh-CN" sz="2800" dirty="0">
                <a:latin typeface="Times New Roman" pitchFamily="18" charset="0"/>
                <a:cs typeface="Times New Roman" pitchFamily="18" charset="0"/>
              </a:rPr>
              <a:t>(</a:t>
            </a:r>
            <a:r>
              <a:rPr lang="en-US" altLang="zh-CN" sz="2800" i="1" dirty="0">
                <a:latin typeface="Times New Roman" pitchFamily="18" charset="0"/>
                <a:cs typeface="Times New Roman" pitchFamily="18" charset="0"/>
              </a:rPr>
              <a:t>t</a:t>
            </a:r>
            <a:r>
              <a:rPr lang="en-US" altLang="zh-CN" sz="2800" dirty="0">
                <a:latin typeface="Times New Roman" pitchFamily="18" charset="0"/>
                <a:cs typeface="Times New Roman" pitchFamily="18" charset="0"/>
              </a:rPr>
              <a:t>,  t+△t)</a:t>
            </a:r>
            <a:r>
              <a:rPr lang="zh-CN" altLang="en-US" sz="2800" dirty="0">
                <a:latin typeface="Times New Roman" pitchFamily="18" charset="0"/>
                <a:cs typeface="Times New Roman" pitchFamily="18" charset="0"/>
              </a:rPr>
              <a:t>时间内失效的产品数。</a:t>
            </a:r>
          </a:p>
        </p:txBody>
      </p:sp>
      <p:pic>
        <p:nvPicPr>
          <p:cNvPr id="11270" name="Picture 6" descr="2"/>
          <p:cNvPicPr>
            <a:picLocks noChangeAspect="1" noChangeArrowheads="1"/>
          </p:cNvPicPr>
          <p:nvPr/>
        </p:nvPicPr>
        <p:blipFill>
          <a:blip r:embed="rId3">
            <a:extLst>
              <a:ext uri="{28A0092B-C50C-407E-A947-70E740481C1C}">
                <a14:useLocalDpi xmlns:a14="http://schemas.microsoft.com/office/drawing/2010/main" val="0"/>
              </a:ext>
            </a:extLst>
          </a:blip>
          <a:srcRect l="4221" t="51358" r="2661" b="39047"/>
          <a:stretch>
            <a:fillRect/>
          </a:stretch>
        </p:blipFill>
        <p:spPr bwMode="auto">
          <a:xfrm>
            <a:off x="457200" y="4885151"/>
            <a:ext cx="8435280" cy="1640193"/>
          </a:xfrm>
          <a:prstGeom prst="rect">
            <a:avLst/>
          </a:prstGeom>
          <a:noFill/>
          <a:extLst>
            <a:ext uri="{909E8E84-426E-40DD-AFC4-6F175D3DCCD1}">
              <a14:hiddenFill xmlns:a14="http://schemas.microsoft.com/office/drawing/2010/main">
                <a:solidFill>
                  <a:srgbClr val="FFFFFF"/>
                </a:solidFill>
              </a14:hiddenFill>
            </a:ext>
          </a:extLst>
        </p:spPr>
      </p:pic>
      <p:sp>
        <p:nvSpPr>
          <p:cNvPr id="11271" name="Text Box 7"/>
          <p:cNvSpPr txBox="1">
            <a:spLocks noChangeArrowheads="1"/>
          </p:cNvSpPr>
          <p:nvPr/>
        </p:nvSpPr>
        <p:spPr bwMode="auto">
          <a:xfrm>
            <a:off x="990600" y="34290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latin typeface="Tahoma" pitchFamily="34" charset="0"/>
              <a:ea typeface="宋体" charset="-122"/>
            </a:endParaRPr>
          </a:p>
        </p:txBody>
      </p:sp>
      <p:graphicFrame>
        <p:nvGraphicFramePr>
          <p:cNvPr id="11272" name="Object 8"/>
          <p:cNvGraphicFramePr>
            <a:graphicFrameLocks noChangeAspect="1"/>
          </p:cNvGraphicFramePr>
          <p:nvPr>
            <p:extLst>
              <p:ext uri="{D42A27DB-BD31-4B8C-83A1-F6EECF244321}">
                <p14:modId xmlns:p14="http://schemas.microsoft.com/office/powerpoint/2010/main" val="1309403503"/>
              </p:ext>
            </p:extLst>
          </p:nvPr>
        </p:nvGraphicFramePr>
        <p:xfrm>
          <a:off x="910083" y="3310528"/>
          <a:ext cx="7529513" cy="898525"/>
        </p:xfrm>
        <a:graphic>
          <a:graphicData uri="http://schemas.openxmlformats.org/presentationml/2006/ole">
            <mc:AlternateContent xmlns:mc="http://schemas.openxmlformats.org/markup-compatibility/2006">
              <mc:Choice xmlns:v="urn:schemas-microsoft-com:vml" Requires="v">
                <p:oleObj spid="_x0000_s118861" name="Equation" r:id="rId4" imgW="3504960" imgH="419040" progId="Equation.DSMT4">
                  <p:embed/>
                </p:oleObj>
              </mc:Choice>
              <mc:Fallback>
                <p:oleObj name="Equation" r:id="rId4" imgW="3504960" imgH="419040" progId="Equation.DSMT4">
                  <p:embed/>
                  <p:pic>
                    <p:nvPicPr>
                      <p:cNvPr id="0" name=""/>
                      <p:cNvPicPr>
                        <a:picLocks noChangeAspect="1" noChangeArrowheads="1"/>
                      </p:cNvPicPr>
                      <p:nvPr/>
                    </p:nvPicPr>
                    <p:blipFill>
                      <a:blip r:embed="rId5"/>
                      <a:srcRect/>
                      <a:stretch>
                        <a:fillRect/>
                      </a:stretch>
                    </p:blipFill>
                    <p:spPr bwMode="auto">
                      <a:xfrm>
                        <a:off x="910083" y="3310528"/>
                        <a:ext cx="7529513"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3" name="Text Box 9"/>
          <p:cNvSpPr txBox="1">
            <a:spLocks noChangeArrowheads="1"/>
          </p:cNvSpPr>
          <p:nvPr/>
        </p:nvSpPr>
        <p:spPr bwMode="auto">
          <a:xfrm>
            <a:off x="914400" y="4174332"/>
            <a:ext cx="2819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latin typeface="楷体_GB2312" pitchFamily="49" charset="-122"/>
              </a:rPr>
              <a:t>失效概率密度为</a:t>
            </a:r>
            <a:r>
              <a:rPr lang="en-US" altLang="zh-CN" sz="2800" dirty="0">
                <a:latin typeface="楷体_GB2312" pitchFamily="49" charset="-122"/>
              </a:rPr>
              <a:t>:</a:t>
            </a:r>
          </a:p>
        </p:txBody>
      </p:sp>
    </p:spTree>
    <p:extLst>
      <p:ext uri="{BB962C8B-B14F-4D97-AF65-F5344CB8AC3E}">
        <p14:creationId xmlns:p14="http://schemas.microsoft.com/office/powerpoint/2010/main" val="3404298416"/>
      </p:ext>
    </p:extLst>
  </p:cSld>
  <p:clrMapOvr>
    <a:masterClrMapping/>
  </p:clrMapOvr>
  <p:transition/>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4" descr="C:\Users\zdp\AppData\Roaming\Tencent\Users\106601855\QQ\WinTemp\RichOle\Q`RBN{MB1T)YZGDZ%3$WO)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7" y="1268760"/>
            <a:ext cx="7662739"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290332"/>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C:\Users\zdp\AppData\Roaming\Tencent\Users\106601855\QQ\WinTemp\RichOle\9ND`ASC9KC0G9DN%A74Y1)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92003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4" descr="C:\Users\zdp\AppData\Roaming\Tencent\Users\106601855\QQ\WinTemp\RichOle\IS}BI$G389{6~VV07{JU]H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356649"/>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C:\Users\zdp\AppData\Roaming\Tencent\Users\106601855\QQ\WinTemp\RichOle\Z[A]G3R@I}NZZ4S}_5B]~K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81000"/>
            <a:ext cx="45148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5" descr="C:\Users\zdp\AppData\Roaming\Tencent\Users\106601855\QQ\WinTemp\RichOle\~W8}0@YUL3W@8{B6~N%X2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8001000" cy="379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601938"/>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C:\Users\zdp\AppData\Roaming\Tencent\Users\106601855\QQ\WinTemp\RichOle\]%R}DHNF[119)BZLD]{K~4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48006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5" descr="C:\Users\zdp\AppData\Roaming\Tencent\Users\106601855\QQ\WinTemp\RichOle\K52E]U_0ASH8FLW9$T~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79500"/>
            <a:ext cx="77724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0467607"/>
      </p:ext>
    </p:extLst>
  </p:cSld>
  <p:clrMapOvr>
    <a:masterClrMapping/>
  </p:clrMapOvr>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6" descr="C:\Users\zdp\AppData\Roaming\Tencent\Users\106601855\QQ\WinTemp\RichOle\5MA93{@}T}HKC{1]R}V73~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7" descr="C:\Users\zdp\AppData\Roaming\Tencent\Users\106601855\QQ\WinTemp\RichOle\{@5ASX$HNF]V)@PV(IF@{Z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00200"/>
            <a:ext cx="7624763"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883157"/>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6" descr="C:\Users\zdp\AppData\Roaming\Tencent\Users\106601855\QQ\WinTemp\RichOle\``F(D_`@(XW}R)B(}KYY(J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75" y="1219200"/>
            <a:ext cx="8229600" cy="37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6" descr="C:\Users\zdp\AppData\Roaming\Tencent\Users\106601855\QQ\WinTemp\RichOle\5MA93{@}T}HKC{1]R}V73~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7" descr="C:\Users\zdp\AppData\Roaming\Tencent\Users\106601855\QQ\WinTemp\RichOle\R5GG6GTVG`W3GR[}{B{ZJL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38" y="4913313"/>
            <a:ext cx="62531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234118"/>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6" descr="C:\Users\zdp\AppData\Roaming\Tencent\Users\106601855\QQ\WinTemp\RichOle\5MA93{@}T}HKC{1]R}V73~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1" name="Picture 7" descr="C:\Users\zdp\AppData\Roaming\Tencent\Users\106601855\QQ\WinTemp\RichOle\R5GG6GTVG`W3GR[}{B{ZJL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1447800"/>
            <a:ext cx="62531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4" descr="C:\Users\zdp\AppData\Roaming\Tencent\Users\106601855\QQ\WinTemp\RichOle\SMTDDSAAJO9~0F6LYAOT@F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1905000"/>
            <a:ext cx="81534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3257"/>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descr="C:\Users\zdp\AppData\Roaming\Tencent\Users\106601855\QQ\WinTemp\RichOle\RE}2KZMCR%4I)[TU%UKCJ)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63" y="1752600"/>
            <a:ext cx="8229600" cy="438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6" descr="C:\Users\zdp\AppData\Roaming\Tencent\Users\106601855\QQ\WinTemp\RichOle\5MA93{@}T}HKC{1]R}V73~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570791"/>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descr="C:\Users\zdp\AppData\Roaming\Tencent\Users\106601855\QQ\WinTemp\RichOle\5ZVNM[_FSR5{X9F_[ERJ9[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7778750"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6" descr="C:\Users\zdp\AppData\Roaming\Tencent\Users\106601855\QQ\WinTemp\RichOle\5MA93{@}T}HKC{1]R}V73~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3739757"/>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6" descr="C:\Users\zdp\AppData\Roaming\Tencent\Users\106601855\QQ\WinTemp\RichOle\5MA93{@}T}HKC{1]R}V73~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6" descr="C:\Users\zdp\AppData\Roaming\Tencent\Users\106601855\QQ\WinTemp\RichOle\FTJN$U4J}N_[FY~({RE9MK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52600"/>
            <a:ext cx="7696200"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354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323528" y="188640"/>
            <a:ext cx="8712968" cy="685800"/>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a:solidFill>
                  <a:schemeClr val="bg1"/>
                </a:solidFill>
                <a:latin typeface="华文细黑" panose="02010600040101010101" pitchFamily="2" charset="-122"/>
                <a:ea typeface="华文细黑" panose="02010600040101010101" pitchFamily="2" charset="-122"/>
              </a:rPr>
              <a:t>3</a:t>
            </a:r>
            <a:r>
              <a:rPr lang="zh-CN" altLang="en-US" sz="3200" b="1">
                <a:solidFill>
                  <a:schemeClr val="bg1"/>
                </a:solidFill>
                <a:latin typeface="华文细黑" panose="02010600040101010101" pitchFamily="2" charset="-122"/>
                <a:ea typeface="华文细黑" panose="02010600040101010101" pitchFamily="2" charset="-122"/>
              </a:rPr>
              <a:t>、失效率</a:t>
            </a:r>
          </a:p>
        </p:txBody>
      </p:sp>
      <p:sp>
        <p:nvSpPr>
          <p:cNvPr id="12295" name="Text Box 7"/>
          <p:cNvSpPr txBox="1">
            <a:spLocks noChangeArrowheads="1"/>
          </p:cNvSpPr>
          <p:nvPr/>
        </p:nvSpPr>
        <p:spPr bwMode="auto">
          <a:xfrm>
            <a:off x="1028700" y="868362"/>
            <a:ext cx="2895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solidFill>
                  <a:srgbClr val="0070C0"/>
                </a:solidFill>
                <a:latin typeface="Times New Roman" pitchFamily="18" charset="0"/>
                <a:ea typeface="黑体" pitchFamily="49" charset="-122"/>
                <a:cs typeface="Times New Roman" pitchFamily="18" charset="0"/>
              </a:rPr>
              <a:t>(1)</a:t>
            </a:r>
            <a:r>
              <a:rPr lang="zh-CN" altLang="en-US" sz="2800" dirty="0">
                <a:solidFill>
                  <a:srgbClr val="0070C0"/>
                </a:solidFill>
                <a:latin typeface="Times New Roman" pitchFamily="18" charset="0"/>
                <a:ea typeface="黑体" pitchFamily="49" charset="-122"/>
                <a:cs typeface="Times New Roman" pitchFamily="18" charset="0"/>
              </a:rPr>
              <a:t>失效率定义</a:t>
            </a:r>
          </a:p>
        </p:txBody>
      </p:sp>
      <p:sp>
        <p:nvSpPr>
          <p:cNvPr id="12296" name="Text Box 8"/>
          <p:cNvSpPr txBox="1">
            <a:spLocks noChangeArrowheads="1"/>
          </p:cNvSpPr>
          <p:nvPr/>
        </p:nvSpPr>
        <p:spPr bwMode="auto">
          <a:xfrm>
            <a:off x="895672" y="1556792"/>
            <a:ext cx="7924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smtClean="0">
                <a:solidFill>
                  <a:srgbClr val="0070C0"/>
                </a:solidFill>
                <a:latin typeface="Times New Roman" pitchFamily="18" charset="0"/>
                <a:ea typeface="黑体" pitchFamily="49" charset="-122"/>
                <a:cs typeface="Times New Roman" pitchFamily="18" charset="0"/>
              </a:rPr>
              <a:t>失效率</a:t>
            </a:r>
            <a:r>
              <a:rPr lang="en-US" altLang="zh-CN" sz="2400" dirty="0">
                <a:solidFill>
                  <a:srgbClr val="0070C0"/>
                </a:solidFill>
                <a:latin typeface="Times New Roman" pitchFamily="18" charset="0"/>
                <a:ea typeface="黑体" pitchFamily="49" charset="-122"/>
                <a:cs typeface="Times New Roman" pitchFamily="18" charset="0"/>
              </a:rPr>
              <a:t>(</a:t>
            </a:r>
            <a:r>
              <a:rPr lang="zh-CN" altLang="en-US" sz="2400" dirty="0">
                <a:solidFill>
                  <a:srgbClr val="0070C0"/>
                </a:solidFill>
                <a:latin typeface="Times New Roman" pitchFamily="18" charset="0"/>
                <a:ea typeface="黑体" pitchFamily="49" charset="-122"/>
                <a:cs typeface="Times New Roman" pitchFamily="18" charset="0"/>
              </a:rPr>
              <a:t>瞬时失效率</a:t>
            </a:r>
            <a:r>
              <a:rPr lang="en-US" altLang="zh-CN" sz="2400" dirty="0">
                <a:solidFill>
                  <a:srgbClr val="0070C0"/>
                </a:solidFill>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是：“工作到</a:t>
            </a:r>
            <a:r>
              <a:rPr lang="en-US" altLang="zh-CN" sz="2400" i="1"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时刻尚未失效的产品，在该时刻</a:t>
            </a:r>
            <a:r>
              <a:rPr lang="en-US" altLang="zh-CN" sz="2400" i="1"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后的单位时间内发生失效的概率”，也称为失效率函数，记为</a:t>
            </a:r>
            <a:r>
              <a:rPr lang="en-US" altLang="zh-CN" sz="2400" dirty="0">
                <a:latin typeface="Times New Roman" pitchFamily="18" charset="0"/>
                <a:ea typeface="黑体" pitchFamily="49" charset="-122"/>
                <a:cs typeface="Times New Roman" pitchFamily="18" charset="0"/>
              </a:rPr>
              <a:t>λ(</a:t>
            </a:r>
            <a:r>
              <a:rPr lang="en-US" altLang="zh-CN" sz="2400" i="1" dirty="0">
                <a:latin typeface="Times New Roman" pitchFamily="18" charset="0"/>
                <a:ea typeface="黑体" pitchFamily="49" charset="-122"/>
                <a:cs typeface="Times New Roman" pitchFamily="18" charset="0"/>
              </a:rPr>
              <a:t>t</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。由失效率的定义可知，在</a:t>
            </a:r>
            <a:r>
              <a:rPr lang="en-US" altLang="zh-CN" sz="2400" i="1"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时刻完好的产品，在</a:t>
            </a:r>
            <a:r>
              <a:rPr lang="en-US" altLang="zh-CN" sz="2400" dirty="0">
                <a:latin typeface="Times New Roman" pitchFamily="18" charset="0"/>
                <a:ea typeface="黑体" pitchFamily="49" charset="-122"/>
                <a:cs typeface="Times New Roman" pitchFamily="18" charset="0"/>
              </a:rPr>
              <a:t>(</a:t>
            </a:r>
            <a:r>
              <a:rPr lang="en-US" altLang="zh-CN" sz="2400" i="1"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a:t>
            </a:r>
            <a:r>
              <a:rPr lang="en-US" altLang="zh-CN" sz="2400" i="1" dirty="0">
                <a:latin typeface="Times New Roman" pitchFamily="18" charset="0"/>
                <a:ea typeface="黑体" pitchFamily="49" charset="-122"/>
                <a:cs typeface="Times New Roman" pitchFamily="18" charset="0"/>
              </a:rPr>
              <a:t>t</a:t>
            </a:r>
            <a:r>
              <a:rPr lang="en-US" altLang="zh-CN" sz="2400" dirty="0">
                <a:latin typeface="Times New Roman" pitchFamily="18" charset="0"/>
                <a:ea typeface="黑体" pitchFamily="49" charset="-122"/>
                <a:cs typeface="Times New Roman" pitchFamily="18" charset="0"/>
              </a:rPr>
              <a:t>+△</a:t>
            </a:r>
            <a:r>
              <a:rPr lang="en-US" altLang="zh-CN" sz="2400" i="1" dirty="0">
                <a:latin typeface="Times New Roman" pitchFamily="18" charset="0"/>
                <a:ea typeface="黑体" pitchFamily="49" charset="-122"/>
                <a:cs typeface="Times New Roman" pitchFamily="18" charset="0"/>
              </a:rPr>
              <a:t>t</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时间内失效的概率为：</a:t>
            </a:r>
          </a:p>
        </p:txBody>
      </p:sp>
      <p:sp>
        <p:nvSpPr>
          <p:cNvPr id="12297" name="Text Box 9"/>
          <p:cNvSpPr txBox="1">
            <a:spLocks noChangeArrowheads="1"/>
          </p:cNvSpPr>
          <p:nvPr/>
        </p:nvSpPr>
        <p:spPr bwMode="auto">
          <a:xfrm>
            <a:off x="914400" y="449580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latin typeface="Times New Roman" pitchFamily="18" charset="0"/>
              <a:ea typeface="宋体" charset="-122"/>
              <a:cs typeface="Times New Roman" pitchFamily="18" charset="0"/>
            </a:endParaRPr>
          </a:p>
        </p:txBody>
      </p:sp>
      <p:graphicFrame>
        <p:nvGraphicFramePr>
          <p:cNvPr id="12298" name="Object 10"/>
          <p:cNvGraphicFramePr>
            <a:graphicFrameLocks noChangeAspect="1"/>
          </p:cNvGraphicFramePr>
          <p:nvPr>
            <p:extLst>
              <p:ext uri="{D42A27DB-BD31-4B8C-83A1-F6EECF244321}">
                <p14:modId xmlns:p14="http://schemas.microsoft.com/office/powerpoint/2010/main" val="500772314"/>
              </p:ext>
            </p:extLst>
          </p:nvPr>
        </p:nvGraphicFramePr>
        <p:xfrm>
          <a:off x="2123728" y="3356992"/>
          <a:ext cx="4880843" cy="489114"/>
        </p:xfrm>
        <a:graphic>
          <a:graphicData uri="http://schemas.openxmlformats.org/presentationml/2006/ole">
            <mc:AlternateContent xmlns:mc="http://schemas.openxmlformats.org/markup-compatibility/2006">
              <mc:Choice xmlns:v="urn:schemas-microsoft-com:vml" Requires="v">
                <p:oleObj spid="_x0000_s119885" name="Equation" r:id="rId3" imgW="2031840" imgH="203040" progId="Equation.DSMT4">
                  <p:embed/>
                </p:oleObj>
              </mc:Choice>
              <mc:Fallback>
                <p:oleObj name="Equation" r:id="rId3" imgW="2031840" imgH="203040" progId="Equation.DSMT4">
                  <p:embed/>
                  <p:pic>
                    <p:nvPicPr>
                      <p:cNvPr id="0" name=""/>
                      <p:cNvPicPr>
                        <a:picLocks noChangeAspect="1" noChangeArrowheads="1"/>
                      </p:cNvPicPr>
                      <p:nvPr/>
                    </p:nvPicPr>
                    <p:blipFill>
                      <a:blip r:embed="rId4"/>
                      <a:srcRect/>
                      <a:stretch>
                        <a:fillRect/>
                      </a:stretch>
                    </p:blipFill>
                    <p:spPr bwMode="auto">
                      <a:xfrm>
                        <a:off x="2123728" y="3356992"/>
                        <a:ext cx="4880843" cy="489114"/>
                      </a:xfrm>
                      <a:prstGeom prst="rect">
                        <a:avLst/>
                      </a:prstGeom>
                      <a:noFill/>
                      <a:ln>
                        <a:noFill/>
                      </a:ln>
                      <a:effectLst/>
                    </p:spPr>
                  </p:pic>
                </p:oleObj>
              </mc:Fallback>
            </mc:AlternateContent>
          </a:graphicData>
        </a:graphic>
      </p:graphicFrame>
      <p:sp>
        <p:nvSpPr>
          <p:cNvPr id="12299" name="Text Box 11"/>
          <p:cNvSpPr txBox="1">
            <a:spLocks noChangeArrowheads="1"/>
          </p:cNvSpPr>
          <p:nvPr/>
        </p:nvSpPr>
        <p:spPr bwMode="auto">
          <a:xfrm>
            <a:off x="683568" y="4022725"/>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smtClean="0">
                <a:latin typeface="Times New Roman" pitchFamily="18" charset="0"/>
                <a:ea typeface="黑体" pitchFamily="49" charset="-122"/>
                <a:cs typeface="Times New Roman" pitchFamily="18" charset="0"/>
              </a:rPr>
              <a:t>上</a:t>
            </a:r>
            <a:r>
              <a:rPr lang="zh-CN" altLang="en-US" sz="2400" dirty="0">
                <a:latin typeface="Times New Roman" pitchFamily="18" charset="0"/>
                <a:ea typeface="黑体" pitchFamily="49" charset="-122"/>
                <a:cs typeface="Times New Roman" pitchFamily="18" charset="0"/>
              </a:rPr>
              <a:t>式表示</a:t>
            </a:r>
            <a:r>
              <a:rPr lang="en-US" altLang="zh-CN" sz="2400" dirty="0">
                <a:latin typeface="Times New Roman" pitchFamily="18" charset="0"/>
                <a:ea typeface="黑体" pitchFamily="49" charset="-122"/>
                <a:cs typeface="Times New Roman" pitchFamily="18" charset="0"/>
              </a:rPr>
              <a:t>B</a:t>
            </a:r>
            <a:r>
              <a:rPr lang="zh-CN" altLang="en-US" sz="2400" dirty="0">
                <a:latin typeface="Times New Roman" pitchFamily="18" charset="0"/>
                <a:ea typeface="黑体" pitchFamily="49" charset="-122"/>
                <a:cs typeface="Times New Roman" pitchFamily="18" charset="0"/>
              </a:rPr>
              <a:t>事件</a:t>
            </a:r>
            <a:r>
              <a:rPr lang="en-US" altLang="zh-CN" sz="2400" dirty="0">
                <a:latin typeface="Times New Roman" pitchFamily="18" charset="0"/>
                <a:ea typeface="黑体" pitchFamily="49" charset="-122"/>
                <a:cs typeface="Times New Roman" pitchFamily="18" charset="0"/>
              </a:rPr>
              <a:t>(T&gt;t)</a:t>
            </a:r>
            <a:r>
              <a:rPr lang="zh-CN" altLang="en-US" sz="2400" dirty="0">
                <a:latin typeface="Times New Roman" pitchFamily="18" charset="0"/>
                <a:ea typeface="黑体" pitchFamily="49" charset="-122"/>
                <a:cs typeface="Times New Roman" pitchFamily="18" charset="0"/>
              </a:rPr>
              <a:t>发生的条件下，</a:t>
            </a:r>
            <a:r>
              <a:rPr lang="en-US" altLang="zh-CN" sz="2400" dirty="0">
                <a:latin typeface="Times New Roman" pitchFamily="18" charset="0"/>
                <a:ea typeface="黑体" pitchFamily="49" charset="-122"/>
                <a:cs typeface="Times New Roman" pitchFamily="18" charset="0"/>
              </a:rPr>
              <a:t>A</a:t>
            </a:r>
            <a:r>
              <a:rPr lang="zh-CN" altLang="en-US" sz="2400" dirty="0">
                <a:latin typeface="Times New Roman" pitchFamily="18" charset="0"/>
                <a:ea typeface="黑体" pitchFamily="49" charset="-122"/>
                <a:cs typeface="Times New Roman" pitchFamily="18" charset="0"/>
              </a:rPr>
              <a:t>事件</a:t>
            </a:r>
            <a:r>
              <a:rPr lang="en-US" altLang="zh-CN" sz="2400" dirty="0">
                <a:latin typeface="Times New Roman" pitchFamily="18" charset="0"/>
                <a:ea typeface="黑体" pitchFamily="49" charset="-122"/>
                <a:cs typeface="Times New Roman" pitchFamily="18" charset="0"/>
              </a:rPr>
              <a:t>(t&lt;T≤ t+△t)</a:t>
            </a:r>
            <a:r>
              <a:rPr lang="zh-CN" altLang="en-US" sz="2400" dirty="0">
                <a:latin typeface="Times New Roman" pitchFamily="18" charset="0"/>
                <a:ea typeface="黑体" pitchFamily="49" charset="-122"/>
                <a:cs typeface="Times New Roman" pitchFamily="18" charset="0"/>
              </a:rPr>
              <a:t>发生的概率，表示为</a:t>
            </a:r>
            <a:r>
              <a:rPr lang="en-US" altLang="zh-CN" sz="2400" i="1" dirty="0">
                <a:latin typeface="Times New Roman" pitchFamily="18" charset="0"/>
                <a:ea typeface="黑体" pitchFamily="49" charset="-122"/>
                <a:cs typeface="Times New Roman" pitchFamily="18" charset="0"/>
              </a:rPr>
              <a:t>P</a:t>
            </a:r>
            <a:r>
              <a:rPr lang="en-US" altLang="zh-CN" sz="2400" dirty="0">
                <a:latin typeface="Times New Roman" pitchFamily="18" charset="0"/>
                <a:ea typeface="黑体" pitchFamily="49" charset="-122"/>
                <a:cs typeface="Times New Roman" pitchFamily="18" charset="0"/>
              </a:rPr>
              <a:t>(A|B)</a:t>
            </a:r>
            <a:r>
              <a:rPr lang="zh-CN" altLang="en-US" sz="2400" dirty="0">
                <a:latin typeface="Times New Roman" pitchFamily="18" charset="0"/>
                <a:ea typeface="黑体" pitchFamily="49" charset="-122"/>
                <a:cs typeface="Times New Roman" pitchFamily="18" charset="0"/>
              </a:rPr>
              <a:t>。</a:t>
            </a:r>
          </a:p>
        </p:txBody>
      </p:sp>
    </p:spTree>
    <p:extLst>
      <p:ext uri="{BB962C8B-B14F-4D97-AF65-F5344CB8AC3E}">
        <p14:creationId xmlns:p14="http://schemas.microsoft.com/office/powerpoint/2010/main" val="1350804979"/>
      </p:ext>
    </p:extLst>
  </p:cSld>
  <p:clrMapOvr>
    <a:masterClrMapping/>
  </p:clrMapOvr>
  <p:transition/>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C:\Users\zdp\AppData\Roaming\Tencent\Users\106601855\QQ\WinTemp\RichOle\0UAB393NY%H)R4)J~B3)J7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028700"/>
            <a:ext cx="85248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6" descr="C:\Users\zdp\AppData\Roaming\Tencent\Users\106601855\QQ\WinTemp\RichOle\5MA93{@}T}HKC{1]R}V73~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7975"/>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5" descr="C:\Users\zdp\AppData\Roaming\Tencent\Users\106601855\QQ\WinTemp\RichOle\3JXUBQ7G(OI@3AT84P~[T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495800"/>
            <a:ext cx="6477000"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725339"/>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6" descr="C:\Users\zdp\AppData\Roaming\Tencent\Users\106601855\QQ\WinTemp\RichOle\5MA93{@}T}HKC{1]R}V73~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4" descr="C:\Users\zdp\AppData\Roaming\Tencent\Users\106601855\QQ\WinTemp\RichOle\`B64ZYNW)(S`MX5]@BHJ2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7363"/>
            <a:ext cx="8193088"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311255"/>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rgbClr val="0070C0"/>
                </a:solidFill>
                <a:latin typeface="黑体" pitchFamily="49" charset="-122"/>
                <a:ea typeface="黑体" pitchFamily="49" charset="-122"/>
              </a:rPr>
              <a:t>5.3   </a:t>
            </a:r>
            <a:r>
              <a:rPr lang="zh-CN" altLang="en-US" sz="3600" b="1" dirty="0">
                <a:solidFill>
                  <a:srgbClr val="0070C0"/>
                </a:solidFill>
                <a:latin typeface="黑体" pitchFamily="49" charset="-122"/>
                <a:ea typeface="黑体" pitchFamily="49" charset="-122"/>
              </a:rPr>
              <a:t>故障树分析：分析步骤</a:t>
            </a:r>
          </a:p>
        </p:txBody>
      </p:sp>
      <p:graphicFrame>
        <p:nvGraphicFramePr>
          <p:cNvPr id="264196" name="Object 5"/>
          <p:cNvGraphicFramePr>
            <a:graphicFrameLocks noChangeAspect="1"/>
          </p:cNvGraphicFramePr>
          <p:nvPr>
            <p:extLst>
              <p:ext uri="{D42A27DB-BD31-4B8C-83A1-F6EECF244321}">
                <p14:modId xmlns:p14="http://schemas.microsoft.com/office/powerpoint/2010/main" val="3570414244"/>
              </p:ext>
            </p:extLst>
          </p:nvPr>
        </p:nvGraphicFramePr>
        <p:xfrm>
          <a:off x="215900" y="2420938"/>
          <a:ext cx="8820150" cy="2008187"/>
        </p:xfrm>
        <a:graphic>
          <a:graphicData uri="http://schemas.openxmlformats.org/presentationml/2006/ole">
            <mc:AlternateContent xmlns:mc="http://schemas.openxmlformats.org/markup-compatibility/2006">
              <mc:Choice xmlns:v="urn:schemas-microsoft-com:vml" Requires="v">
                <p:oleObj spid="_x0000_s104542" name="Visio" r:id="rId3" imgW="5783506" imgH="973521" progId="Visio.Drawing.11">
                  <p:embed/>
                </p:oleObj>
              </mc:Choice>
              <mc:Fallback>
                <p:oleObj name="Visio" r:id="rId3" imgW="5783506" imgH="973521" progId="Visio.Drawing.11">
                  <p:embed/>
                  <p:pic>
                    <p:nvPicPr>
                      <p:cNvPr id="0" name=""/>
                      <p:cNvPicPr>
                        <a:picLocks noChangeAspect="1" noChangeArrowheads="1"/>
                      </p:cNvPicPr>
                      <p:nvPr/>
                    </p:nvPicPr>
                    <p:blipFill>
                      <a:blip r:embed="rId4"/>
                      <a:srcRect/>
                      <a:stretch>
                        <a:fillRect/>
                      </a:stretch>
                    </p:blipFill>
                    <p:spPr bwMode="auto">
                      <a:xfrm>
                        <a:off x="215900" y="2420938"/>
                        <a:ext cx="8820150"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84004074"/>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rgbClr val="0070C0"/>
                </a:solidFill>
                <a:latin typeface="黑体" pitchFamily="49" charset="-122"/>
                <a:ea typeface="黑体" pitchFamily="49" charset="-122"/>
              </a:rPr>
              <a:t>5.3   </a:t>
            </a:r>
            <a:r>
              <a:rPr lang="zh-CN" altLang="en-US" sz="3600" b="1" dirty="0">
                <a:solidFill>
                  <a:srgbClr val="0070C0"/>
                </a:solidFill>
                <a:latin typeface="黑体" pitchFamily="49" charset="-122"/>
                <a:ea typeface="黑体" pitchFamily="49" charset="-122"/>
              </a:rPr>
              <a:t>故障树分析：分析步骤</a:t>
            </a:r>
          </a:p>
        </p:txBody>
      </p:sp>
      <p:sp>
        <p:nvSpPr>
          <p:cNvPr id="265219" name="Rectangle 4"/>
          <p:cNvSpPr>
            <a:spLocks noChangeArrowheads="1"/>
          </p:cNvSpPr>
          <p:nvPr/>
        </p:nvSpPr>
        <p:spPr bwMode="auto">
          <a:xfrm>
            <a:off x="395288" y="1481138"/>
            <a:ext cx="8629650" cy="483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47650"/>
            <a:r>
              <a:rPr lang="en-US" altLang="zh-CN" b="1">
                <a:solidFill>
                  <a:srgbClr val="0070C0"/>
                </a:solidFill>
              </a:rPr>
              <a:t>     </a:t>
            </a:r>
            <a:r>
              <a:rPr lang="en-US" altLang="zh-CN" sz="2200" b="1">
                <a:solidFill>
                  <a:srgbClr val="0070C0"/>
                </a:solidFill>
                <a:latin typeface="华文仿宋" pitchFamily="2" charset="-122"/>
                <a:ea typeface="华文仿宋" pitchFamily="2" charset="-122"/>
              </a:rPr>
              <a:t>1</a:t>
            </a:r>
            <a:r>
              <a:rPr lang="zh-CN" altLang="en-US" sz="2200" b="1">
                <a:solidFill>
                  <a:srgbClr val="0070C0"/>
                </a:solidFill>
                <a:latin typeface="华文仿宋" pitchFamily="2" charset="-122"/>
                <a:ea typeface="华文仿宋" pitchFamily="2" charset="-122"/>
              </a:rPr>
              <a:t>、系统定义：定义软件系统的体系结构、操作使用流程、主要功能、系统内部假设条件和边值条件；</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2</a:t>
            </a:r>
            <a:r>
              <a:rPr lang="zh-CN" altLang="en-US" sz="2200" b="1">
                <a:solidFill>
                  <a:srgbClr val="0070C0"/>
                </a:solidFill>
                <a:latin typeface="华文仿宋" pitchFamily="2" charset="-122"/>
                <a:ea typeface="华文仿宋" pitchFamily="2" charset="-122"/>
              </a:rPr>
              <a:t>、收集分析系统故障资料：收集软件及其相似软件的故障数据与开发设计信息；</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3</a:t>
            </a:r>
            <a:r>
              <a:rPr lang="zh-CN" altLang="en-US" sz="2200" b="1">
                <a:solidFill>
                  <a:srgbClr val="0070C0"/>
                </a:solidFill>
                <a:latin typeface="华文仿宋" pitchFamily="2" charset="-122"/>
                <a:ea typeface="华文仿宋" pitchFamily="2" charset="-122"/>
              </a:rPr>
              <a:t>、顶事件选择：选取若干个影响重大的故障模式作为顶事件；</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4</a:t>
            </a:r>
            <a:r>
              <a:rPr lang="zh-CN" altLang="en-US" sz="2200" b="1">
                <a:solidFill>
                  <a:srgbClr val="0070C0"/>
                </a:solidFill>
                <a:latin typeface="华文仿宋" pitchFamily="2" charset="-122"/>
                <a:ea typeface="华文仿宋" pitchFamily="2" charset="-122"/>
              </a:rPr>
              <a:t>、故障树建立：按照软件的层次结构逐级展开，根据软件体系结构生成故障树；</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5</a:t>
            </a:r>
            <a:r>
              <a:rPr lang="zh-CN" altLang="en-US" sz="2200" b="1">
                <a:solidFill>
                  <a:srgbClr val="0070C0"/>
                </a:solidFill>
                <a:latin typeface="华文仿宋" pitchFamily="2" charset="-122"/>
                <a:ea typeface="华文仿宋" pitchFamily="2" charset="-122"/>
              </a:rPr>
              <a:t>、因果关系分析：自上而下，逐级确定各事件的原因，直至底事件；</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6</a:t>
            </a:r>
            <a:r>
              <a:rPr lang="zh-CN" altLang="en-US" sz="2200" b="1">
                <a:solidFill>
                  <a:srgbClr val="0070C0"/>
                </a:solidFill>
                <a:latin typeface="华文仿宋" pitchFamily="2" charset="-122"/>
                <a:ea typeface="华文仿宋" pitchFamily="2" charset="-122"/>
              </a:rPr>
              <a:t>、定性分析：识别所有可能故障模式即最小割集，按软件关键和重要程度等级以及最小割集的阶数排列次序；</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7</a:t>
            </a:r>
            <a:r>
              <a:rPr lang="zh-CN" altLang="en-US" sz="2200" b="1">
                <a:solidFill>
                  <a:srgbClr val="0070C0"/>
                </a:solidFill>
                <a:latin typeface="华文仿宋" pitchFamily="2" charset="-122"/>
                <a:ea typeface="华文仿宋" pitchFamily="2" charset="-122"/>
              </a:rPr>
              <a:t>、定量分析：根据各底事件发生的概率确定顶事件发生的概率即软件系统的不可靠度，进行软件模块和割集重要度的分析计算；</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8</a:t>
            </a:r>
            <a:r>
              <a:rPr lang="zh-CN" altLang="en-US" sz="2200" b="1">
                <a:solidFill>
                  <a:srgbClr val="0070C0"/>
                </a:solidFill>
                <a:latin typeface="华文仿宋" pitchFamily="2" charset="-122"/>
                <a:ea typeface="华文仿宋" pitchFamily="2" charset="-122"/>
              </a:rPr>
              <a:t>、不确定性分析：确定各底事件概率误差对顶事件的影响。</a:t>
            </a:r>
          </a:p>
        </p:txBody>
      </p:sp>
    </p:spTree>
    <p:extLst>
      <p:ext uri="{BB962C8B-B14F-4D97-AF65-F5344CB8AC3E}">
        <p14:creationId xmlns:p14="http://schemas.microsoft.com/office/powerpoint/2010/main" val="3688626656"/>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rgbClr val="0070C0"/>
                </a:solidFill>
                <a:latin typeface="黑体" pitchFamily="49" charset="-122"/>
                <a:ea typeface="黑体" pitchFamily="49" charset="-122"/>
              </a:rPr>
              <a:t>5.3   </a:t>
            </a:r>
            <a:r>
              <a:rPr lang="zh-CN" altLang="en-US" sz="3600" b="1" dirty="0">
                <a:solidFill>
                  <a:srgbClr val="0070C0"/>
                </a:solidFill>
                <a:latin typeface="黑体" pitchFamily="49" charset="-122"/>
                <a:ea typeface="黑体" pitchFamily="49" charset="-122"/>
              </a:rPr>
              <a:t>故障树分析：应用</a:t>
            </a:r>
          </a:p>
        </p:txBody>
      </p:sp>
      <p:sp>
        <p:nvSpPr>
          <p:cNvPr id="266243" name="Rectangle 4"/>
          <p:cNvSpPr>
            <a:spLocks noChangeArrowheads="1"/>
          </p:cNvSpPr>
          <p:nvPr/>
        </p:nvSpPr>
        <p:spPr bwMode="auto">
          <a:xfrm>
            <a:off x="1547813" y="1844675"/>
            <a:ext cx="6484937"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ts val="1200"/>
              </a:spcBef>
            </a:pPr>
            <a:r>
              <a:rPr lang="en-US" altLang="zh-CN" sz="2400" b="1">
                <a:solidFill>
                  <a:srgbClr val="0070C0"/>
                </a:solidFill>
                <a:latin typeface="华文仿宋" pitchFamily="2" charset="-122"/>
                <a:ea typeface="华文仿宋" pitchFamily="2" charset="-122"/>
              </a:rPr>
              <a:t>1</a:t>
            </a:r>
            <a:r>
              <a:rPr lang="zh-CN" altLang="en-US" sz="2400" b="1">
                <a:solidFill>
                  <a:srgbClr val="0070C0"/>
                </a:solidFill>
                <a:latin typeface="华文仿宋" pitchFamily="2" charset="-122"/>
                <a:ea typeface="华文仿宋" pitchFamily="2" charset="-122"/>
              </a:rPr>
              <a:t>、基于故障树分析的可靠性快速分配；</a:t>
            </a:r>
          </a:p>
          <a:p>
            <a:pPr>
              <a:spcBef>
                <a:spcPts val="1200"/>
              </a:spcBef>
            </a:pPr>
            <a:r>
              <a:rPr lang="en-US" altLang="zh-CN" sz="2400" b="1">
                <a:solidFill>
                  <a:srgbClr val="0070C0"/>
                </a:solidFill>
                <a:latin typeface="华文仿宋" pitchFamily="2" charset="-122"/>
                <a:ea typeface="华文仿宋" pitchFamily="2" charset="-122"/>
              </a:rPr>
              <a:t>2</a:t>
            </a:r>
            <a:r>
              <a:rPr lang="zh-CN" altLang="en-US" sz="2400" b="1">
                <a:solidFill>
                  <a:srgbClr val="0070C0"/>
                </a:solidFill>
                <a:latin typeface="华文仿宋" pitchFamily="2" charset="-122"/>
                <a:ea typeface="华文仿宋" pitchFamily="2" charset="-122"/>
              </a:rPr>
              <a:t>、基于实用性和总体开发费用的可靠性分配；</a:t>
            </a:r>
          </a:p>
          <a:p>
            <a:pPr>
              <a:spcBef>
                <a:spcPts val="1200"/>
              </a:spcBef>
            </a:pPr>
            <a:r>
              <a:rPr lang="en-US" altLang="zh-CN" sz="2400" b="1">
                <a:solidFill>
                  <a:srgbClr val="0070C0"/>
                </a:solidFill>
                <a:latin typeface="华文仿宋" pitchFamily="2" charset="-122"/>
                <a:ea typeface="华文仿宋" pitchFamily="2" charset="-122"/>
              </a:rPr>
              <a:t>3</a:t>
            </a:r>
            <a:r>
              <a:rPr lang="zh-CN" altLang="en-US" sz="2400" b="1">
                <a:solidFill>
                  <a:srgbClr val="0070C0"/>
                </a:solidFill>
                <a:latin typeface="华文仿宋" pitchFamily="2" charset="-122"/>
                <a:ea typeface="华文仿宋" pitchFamily="2" charset="-122"/>
              </a:rPr>
              <a:t>、基于故障树分析的可靠性增长测试 ；</a:t>
            </a:r>
          </a:p>
          <a:p>
            <a:pPr>
              <a:spcBef>
                <a:spcPts val="1200"/>
              </a:spcBef>
            </a:pPr>
            <a:r>
              <a:rPr lang="en-US" altLang="zh-CN" sz="2400" b="1">
                <a:solidFill>
                  <a:srgbClr val="0070C0"/>
                </a:solidFill>
                <a:latin typeface="华文仿宋" pitchFamily="2" charset="-122"/>
                <a:ea typeface="华文仿宋" pitchFamily="2" charset="-122"/>
              </a:rPr>
              <a:t>4</a:t>
            </a:r>
            <a:r>
              <a:rPr lang="zh-CN" altLang="en-US" sz="2400" b="1">
                <a:solidFill>
                  <a:srgbClr val="0070C0"/>
                </a:solidFill>
                <a:latin typeface="华文仿宋" pitchFamily="2" charset="-122"/>
                <a:ea typeface="华文仿宋" pitchFamily="2" charset="-122"/>
              </a:rPr>
              <a:t>、基于故障树分析的容错设计。</a:t>
            </a:r>
            <a:r>
              <a:rPr lang="zh-CN" altLang="en-US" b="1">
                <a:solidFill>
                  <a:srgbClr val="0070C0"/>
                </a:solidFill>
                <a:latin typeface="华文仿宋" pitchFamily="2" charset="-122"/>
                <a:ea typeface="华文仿宋" pitchFamily="2" charset="-122"/>
              </a:rPr>
              <a:t>  </a:t>
            </a:r>
          </a:p>
        </p:txBody>
      </p:sp>
    </p:spTree>
    <p:extLst>
      <p:ext uri="{BB962C8B-B14F-4D97-AF65-F5344CB8AC3E}">
        <p14:creationId xmlns:p14="http://schemas.microsoft.com/office/powerpoint/2010/main" val="3413475524"/>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ext Box 3"/>
          <p:cNvSpPr txBox="1">
            <a:spLocks noChangeArrowheads="1"/>
          </p:cNvSpPr>
          <p:nvPr/>
        </p:nvSpPr>
        <p:spPr bwMode="auto">
          <a:xfrm>
            <a:off x="179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rgbClr val="0070C0"/>
                </a:solidFill>
                <a:latin typeface="黑体" pitchFamily="49" charset="-122"/>
                <a:ea typeface="黑体" pitchFamily="49" charset="-122"/>
              </a:rPr>
              <a:t>5.4   </a:t>
            </a:r>
            <a:r>
              <a:rPr lang="zh-CN" altLang="en-US" sz="3600" b="1" dirty="0">
                <a:solidFill>
                  <a:srgbClr val="0070C0"/>
                </a:solidFill>
                <a:latin typeface="黑体" pitchFamily="49" charset="-122"/>
                <a:ea typeface="黑体" pitchFamily="49" charset="-122"/>
              </a:rPr>
              <a:t>失效模式与影响分析：流程</a:t>
            </a:r>
          </a:p>
        </p:txBody>
      </p:sp>
      <p:sp>
        <p:nvSpPr>
          <p:cNvPr id="270339" name="Rectangle 4"/>
          <p:cNvSpPr>
            <a:spLocks noChangeArrowheads="1"/>
          </p:cNvSpPr>
          <p:nvPr/>
        </p:nvSpPr>
        <p:spPr bwMode="auto">
          <a:xfrm>
            <a:off x="179388" y="1676400"/>
            <a:ext cx="8893175" cy="449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r>
              <a:rPr lang="en-US" altLang="zh-CN" b="1">
                <a:solidFill>
                  <a:srgbClr val="0070C0"/>
                </a:solidFill>
              </a:rPr>
              <a:t>     </a:t>
            </a:r>
            <a:r>
              <a:rPr lang="en-US" altLang="zh-CN" sz="2200" b="1">
                <a:solidFill>
                  <a:srgbClr val="0070C0"/>
                </a:solidFill>
                <a:latin typeface="华文仿宋" pitchFamily="2" charset="-122"/>
                <a:ea typeface="华文仿宋" pitchFamily="2" charset="-122"/>
              </a:rPr>
              <a:t>1</a:t>
            </a:r>
            <a:r>
              <a:rPr lang="zh-CN" altLang="en-US" sz="2200" b="1">
                <a:solidFill>
                  <a:srgbClr val="0070C0"/>
                </a:solidFill>
                <a:latin typeface="华文仿宋" pitchFamily="2" charset="-122"/>
                <a:ea typeface="华文仿宋" pitchFamily="2" charset="-122"/>
              </a:rPr>
              <a:t>、分析软件体系结构、功能、工作模式、工作环境、运行剖面、失效判据及其相应的可靠性框图等；</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2</a:t>
            </a:r>
            <a:r>
              <a:rPr lang="zh-CN" altLang="en-US" sz="2200" b="1">
                <a:solidFill>
                  <a:srgbClr val="0070C0"/>
                </a:solidFill>
                <a:latin typeface="华文仿宋" pitchFamily="2" charset="-122"/>
                <a:ea typeface="华文仿宋" pitchFamily="2" charset="-122"/>
              </a:rPr>
              <a:t>、划分软件的功能级；</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3</a:t>
            </a:r>
            <a:r>
              <a:rPr lang="zh-CN" altLang="en-US" sz="2200" b="1">
                <a:solidFill>
                  <a:srgbClr val="0070C0"/>
                </a:solidFill>
                <a:latin typeface="华文仿宋" pitchFamily="2" charset="-122"/>
                <a:ea typeface="华文仿宋" pitchFamily="2" charset="-122"/>
              </a:rPr>
              <a:t>、建立拟分析软件的失效模式；</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4</a:t>
            </a:r>
            <a:r>
              <a:rPr lang="zh-CN" altLang="en-US" sz="2200" b="1">
                <a:solidFill>
                  <a:srgbClr val="0070C0"/>
                </a:solidFill>
                <a:latin typeface="华文仿宋" pitchFamily="2" charset="-122"/>
                <a:ea typeface="华文仿宋" pitchFamily="2" charset="-122"/>
              </a:rPr>
              <a:t>、分析造成各种失效模式的原因；</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5</a:t>
            </a:r>
            <a:r>
              <a:rPr lang="zh-CN" altLang="en-US" sz="2200" b="1">
                <a:solidFill>
                  <a:srgbClr val="0070C0"/>
                </a:solidFill>
                <a:latin typeface="华文仿宋" pitchFamily="2" charset="-122"/>
                <a:ea typeface="华文仿宋" pitchFamily="2" charset="-122"/>
              </a:rPr>
              <a:t>、分析各种失效模式可能导致的局部效应和最终效应；</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6</a:t>
            </a:r>
            <a:r>
              <a:rPr lang="zh-CN" altLang="en-US" sz="2200" b="1">
                <a:solidFill>
                  <a:srgbClr val="0070C0"/>
                </a:solidFill>
                <a:latin typeface="华文仿宋" pitchFamily="2" charset="-122"/>
                <a:ea typeface="华文仿宋" pitchFamily="2" charset="-122"/>
              </a:rPr>
              <a:t>、分析失效模式，提出失效效应的检测方法；</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7</a:t>
            </a:r>
            <a:r>
              <a:rPr lang="zh-CN" altLang="en-US" sz="2200" b="1">
                <a:solidFill>
                  <a:srgbClr val="0070C0"/>
                </a:solidFill>
                <a:latin typeface="华文仿宋" pitchFamily="2" charset="-122"/>
                <a:ea typeface="华文仿宋" pitchFamily="2" charset="-122"/>
              </a:rPr>
              <a:t>、针对各种失效模式、原因和效应提出可能的纠正、预防措施；</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8</a:t>
            </a:r>
            <a:r>
              <a:rPr lang="zh-CN" altLang="en-US" sz="2200" b="1">
                <a:solidFill>
                  <a:srgbClr val="0070C0"/>
                </a:solidFill>
                <a:latin typeface="华文仿宋" pitchFamily="2" charset="-122"/>
                <a:ea typeface="华文仿宋" pitchFamily="2" charset="-122"/>
              </a:rPr>
              <a:t>、确定各种失效效应的严重程度等级；</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9</a:t>
            </a:r>
            <a:r>
              <a:rPr lang="zh-CN" altLang="en-US" sz="2200" b="1">
                <a:solidFill>
                  <a:srgbClr val="0070C0"/>
                </a:solidFill>
                <a:latin typeface="华文仿宋" pitchFamily="2" charset="-122"/>
                <a:ea typeface="华文仿宋" pitchFamily="2" charset="-122"/>
              </a:rPr>
              <a:t>、确定各种失效模式的发生概率；</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10</a:t>
            </a:r>
            <a:r>
              <a:rPr lang="zh-CN" altLang="en-US" sz="2200" b="1">
                <a:solidFill>
                  <a:srgbClr val="0070C0"/>
                </a:solidFill>
                <a:latin typeface="华文仿宋" pitchFamily="2" charset="-122"/>
                <a:ea typeface="华文仿宋" pitchFamily="2" charset="-122"/>
              </a:rPr>
              <a:t>、估计危害度；</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11</a:t>
            </a:r>
            <a:r>
              <a:rPr lang="zh-CN" altLang="en-US" sz="2200" b="1">
                <a:solidFill>
                  <a:srgbClr val="0070C0"/>
                </a:solidFill>
                <a:latin typeface="华文仿宋" pitchFamily="2" charset="-122"/>
                <a:ea typeface="华文仿宋" pitchFamily="2" charset="-122"/>
              </a:rPr>
              <a:t>、填写</a:t>
            </a:r>
            <a:r>
              <a:rPr lang="en-US" altLang="zh-CN" sz="2200" b="1">
                <a:solidFill>
                  <a:srgbClr val="0070C0"/>
                </a:solidFill>
                <a:latin typeface="华文仿宋" pitchFamily="2" charset="-122"/>
                <a:ea typeface="华文仿宋" pitchFamily="2" charset="-122"/>
              </a:rPr>
              <a:t>FMEA</a:t>
            </a:r>
            <a:r>
              <a:rPr lang="zh-CN" altLang="en-US" sz="2200" b="1">
                <a:solidFill>
                  <a:srgbClr val="0070C0"/>
                </a:solidFill>
                <a:latin typeface="华文仿宋" pitchFamily="2" charset="-122"/>
                <a:ea typeface="华文仿宋" pitchFamily="2" charset="-122"/>
              </a:rPr>
              <a:t>或</a:t>
            </a:r>
            <a:r>
              <a:rPr lang="en-US" altLang="zh-CN" sz="2200" b="1">
                <a:solidFill>
                  <a:srgbClr val="0070C0"/>
                </a:solidFill>
                <a:latin typeface="华文仿宋" pitchFamily="2" charset="-122"/>
                <a:ea typeface="华文仿宋" pitchFamily="2" charset="-122"/>
              </a:rPr>
              <a:t>FMECA</a:t>
            </a:r>
            <a:r>
              <a:rPr lang="zh-CN" altLang="en-US" sz="2200" b="1">
                <a:solidFill>
                  <a:srgbClr val="0070C0"/>
                </a:solidFill>
                <a:latin typeface="华文仿宋" pitchFamily="2" charset="-122"/>
                <a:ea typeface="华文仿宋" pitchFamily="2" charset="-122"/>
              </a:rPr>
              <a:t>表格；</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12</a:t>
            </a:r>
            <a:r>
              <a:rPr lang="zh-CN" altLang="en-US" sz="2200" b="1">
                <a:solidFill>
                  <a:srgbClr val="0070C0"/>
                </a:solidFill>
                <a:latin typeface="华文仿宋" pitchFamily="2" charset="-122"/>
                <a:ea typeface="华文仿宋" pitchFamily="2" charset="-122"/>
              </a:rPr>
              <a:t>、将</a:t>
            </a:r>
            <a:r>
              <a:rPr lang="en-US" altLang="zh-CN" sz="2200" b="1">
                <a:solidFill>
                  <a:srgbClr val="0070C0"/>
                </a:solidFill>
                <a:latin typeface="华文仿宋" pitchFamily="2" charset="-122"/>
                <a:ea typeface="华文仿宋" pitchFamily="2" charset="-122"/>
              </a:rPr>
              <a:t>Ⅲ</a:t>
            </a:r>
            <a:r>
              <a:rPr lang="zh-CN" altLang="en-US" sz="2200" b="1">
                <a:solidFill>
                  <a:srgbClr val="0070C0"/>
                </a:solidFill>
                <a:latin typeface="华文仿宋" pitchFamily="2" charset="-122"/>
                <a:ea typeface="华文仿宋" pitchFamily="2" charset="-122"/>
              </a:rPr>
              <a:t>、</a:t>
            </a:r>
            <a:r>
              <a:rPr lang="en-US" altLang="zh-CN" sz="2200" b="1">
                <a:solidFill>
                  <a:srgbClr val="0070C0"/>
                </a:solidFill>
                <a:latin typeface="华文仿宋" pitchFamily="2" charset="-122"/>
                <a:ea typeface="华文仿宋" pitchFamily="2" charset="-122"/>
              </a:rPr>
              <a:t>Ⅳ</a:t>
            </a:r>
            <a:r>
              <a:rPr lang="zh-CN" altLang="en-US" sz="2200" b="1">
                <a:solidFill>
                  <a:srgbClr val="0070C0"/>
                </a:solidFill>
                <a:latin typeface="华文仿宋" pitchFamily="2" charset="-122"/>
                <a:ea typeface="华文仿宋" pitchFamily="2" charset="-122"/>
              </a:rPr>
              <a:t>级失效模式及其效应剔除，得到致命性故障报告表。</a:t>
            </a:r>
          </a:p>
        </p:txBody>
      </p:sp>
    </p:spTree>
    <p:extLst>
      <p:ext uri="{BB962C8B-B14F-4D97-AF65-F5344CB8AC3E}">
        <p14:creationId xmlns:p14="http://schemas.microsoft.com/office/powerpoint/2010/main" val="4236340719"/>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 Box 3"/>
          <p:cNvSpPr txBox="1">
            <a:spLocks noChangeArrowheads="1"/>
          </p:cNvSpPr>
          <p:nvPr/>
        </p:nvSpPr>
        <p:spPr bwMode="auto">
          <a:xfrm>
            <a:off x="179388" y="333375"/>
            <a:ext cx="88566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200" b="1" dirty="0" smtClean="0">
                <a:solidFill>
                  <a:srgbClr val="0070C0"/>
                </a:solidFill>
                <a:latin typeface="黑体" pitchFamily="49" charset="-122"/>
                <a:ea typeface="黑体" pitchFamily="49" charset="-122"/>
              </a:rPr>
              <a:t>5.4   </a:t>
            </a:r>
            <a:r>
              <a:rPr lang="zh-CN" altLang="en-US" sz="3200" b="1" dirty="0">
                <a:solidFill>
                  <a:srgbClr val="0070C0"/>
                </a:solidFill>
                <a:latin typeface="黑体" pitchFamily="49" charset="-122"/>
                <a:ea typeface="黑体" pitchFamily="49" charset="-122"/>
              </a:rPr>
              <a:t>失效模式与影响分析：失效模式分类</a:t>
            </a:r>
          </a:p>
        </p:txBody>
      </p:sp>
      <p:graphicFrame>
        <p:nvGraphicFramePr>
          <p:cNvPr id="283652" name="Group 4"/>
          <p:cNvGraphicFramePr>
            <a:graphicFrameLocks noGrp="1"/>
          </p:cNvGraphicFramePr>
          <p:nvPr>
            <p:ph sz="half" idx="2"/>
            <p:extLst>
              <p:ext uri="{D42A27DB-BD31-4B8C-83A1-F6EECF244321}">
                <p14:modId xmlns:p14="http://schemas.microsoft.com/office/powerpoint/2010/main" val="3690347624"/>
              </p:ext>
            </p:extLst>
          </p:nvPr>
        </p:nvGraphicFramePr>
        <p:xfrm>
          <a:off x="1331913" y="1196975"/>
          <a:ext cx="6983412" cy="5456240"/>
        </p:xfrm>
        <a:graphic>
          <a:graphicData uri="http://schemas.openxmlformats.org/drawingml/2006/table">
            <a:tbl>
              <a:tblPr/>
              <a:tblGrid>
                <a:gridCol w="1871662"/>
                <a:gridCol w="5111750"/>
              </a:tblGrid>
              <a:tr h="335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Times New Roman" pitchFamily="18" charset="0"/>
                          <a:ea typeface="华文仿宋" pitchFamily="2" charset="-122"/>
                          <a:cs typeface="Times New Roman" pitchFamily="18" charset="0"/>
                        </a:rPr>
                        <a:t>软件异常类型</a:t>
                      </a:r>
                      <a:endParaRPr kumimoji="0" lang="zh-CN" altLang="en-US" sz="1600" b="1" i="0" u="none" strike="noStrike" cap="none" normalizeH="0" baseline="0" dirty="0" smtClean="0">
                        <a:ln>
                          <a:noFill/>
                        </a:ln>
                        <a:solidFill>
                          <a:schemeClr val="tx1"/>
                        </a:solidFill>
                        <a:effectLst/>
                        <a:latin typeface="Arial" charset="0"/>
                        <a:ea typeface="华文仿宋" pitchFamily="2" charset="-122"/>
                        <a:cs typeface="Times New Roman" pitchFamily="18"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具体软件异常</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3353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操作系统失败</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仿宋"/>
                          <a:ea typeface="华文仿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3353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程序挂起</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仿宋"/>
                          <a:ea typeface="华文仿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2300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程序失败</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程序不能启动</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程序运行不能终止</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程序不能退出</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31071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输出问题</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错误的格式</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不正确的结果、数据</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不完全或遗漏</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拼写错误、语法错误</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美化问题</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2300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未达到性能要求</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不能满足用户对运行时间的要求</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不能满足用户对数据处理量、处理精度的要求</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多用户系统不能满足用户数的要求</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3353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整个产品失效</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仿宋"/>
                          <a:ea typeface="华文仿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3353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系统错误信息</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华文仿宋"/>
                          <a:ea typeface="华文仿宋" pitchFamily="2" charset="-122"/>
                          <a:cs typeface="Times New Roman" pitchFamily="18" charset="0"/>
                        </a:rPr>
                        <a:t>——</a:t>
                      </a:r>
                      <a:endParaRPr kumimoji="0" lang="en-US" altLang="zh-CN"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82300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Times New Roman" pitchFamily="18" charset="0"/>
                          <a:ea typeface="华文仿宋" pitchFamily="2" charset="-122"/>
                          <a:cs typeface="Times New Roman" pitchFamily="18" charset="0"/>
                        </a:rPr>
                        <a:t>其他</a:t>
                      </a:r>
                      <a:endParaRPr kumimoji="0" lang="zh-CN" altLang="en-US" sz="1600" b="1" i="0" u="none" strike="noStrike" cap="none" normalizeH="0" baseline="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Times New Roman" pitchFamily="18" charset="0"/>
                          <a:ea typeface="华文仿宋" pitchFamily="2" charset="-122"/>
                          <a:cs typeface="Times New Roman" pitchFamily="18" charset="0"/>
                        </a:rPr>
                        <a:t>程序运行改变了系统配置参数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Times New Roman" pitchFamily="18" charset="0"/>
                          <a:ea typeface="华文仿宋" pitchFamily="2" charset="-122"/>
                          <a:cs typeface="Times New Roman" pitchFamily="18" charset="0"/>
                        </a:rPr>
                        <a:t>程序运行改变了其它程序的数据</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Times New Roman" pitchFamily="18" charset="0"/>
                          <a:ea typeface="华文仿宋" pitchFamily="2" charset="-122"/>
                          <a:cs typeface="Times New Roman" pitchFamily="18" charset="0"/>
                        </a:rPr>
                        <a:t>其它</a:t>
                      </a:r>
                      <a:endParaRPr kumimoji="0" lang="zh-CN" altLang="en-US" sz="1600" b="1" i="0" u="none" strike="noStrike" cap="none" normalizeH="0" baseline="0" dirty="0" smtClean="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Tree>
    <p:extLst>
      <p:ext uri="{BB962C8B-B14F-4D97-AF65-F5344CB8AC3E}">
        <p14:creationId xmlns:p14="http://schemas.microsoft.com/office/powerpoint/2010/main" val="3308907959"/>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ext Box 3"/>
          <p:cNvSpPr txBox="1">
            <a:spLocks noChangeArrowheads="1"/>
          </p:cNvSpPr>
          <p:nvPr/>
        </p:nvSpPr>
        <p:spPr bwMode="auto">
          <a:xfrm>
            <a:off x="179388" y="333375"/>
            <a:ext cx="88566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200" b="1" dirty="0" smtClean="0">
                <a:solidFill>
                  <a:srgbClr val="0070C0"/>
                </a:solidFill>
                <a:latin typeface="黑体" pitchFamily="49" charset="-122"/>
                <a:ea typeface="黑体" pitchFamily="49" charset="-122"/>
              </a:rPr>
              <a:t>5.4   </a:t>
            </a:r>
            <a:r>
              <a:rPr lang="zh-CN" altLang="en-US" sz="3200" b="1" dirty="0">
                <a:solidFill>
                  <a:srgbClr val="0070C0"/>
                </a:solidFill>
                <a:latin typeface="黑体" pitchFamily="49" charset="-122"/>
                <a:ea typeface="黑体" pitchFamily="49" charset="-122"/>
              </a:rPr>
              <a:t>失效模式与影响分析：软件故障形成</a:t>
            </a:r>
          </a:p>
        </p:txBody>
      </p:sp>
      <p:graphicFrame>
        <p:nvGraphicFramePr>
          <p:cNvPr id="284676" name="Group 4"/>
          <p:cNvGraphicFramePr>
            <a:graphicFrameLocks noGrp="1"/>
          </p:cNvGraphicFramePr>
          <p:nvPr>
            <p:ph sz="half" idx="2"/>
          </p:nvPr>
        </p:nvGraphicFramePr>
        <p:xfrm>
          <a:off x="107950" y="1484313"/>
          <a:ext cx="8928100" cy="4729162"/>
        </p:xfrm>
        <a:graphic>
          <a:graphicData uri="http://schemas.openxmlformats.org/drawingml/2006/table">
            <a:tbl>
              <a:tblPr/>
              <a:tblGrid>
                <a:gridCol w="1079500"/>
                <a:gridCol w="1584325"/>
                <a:gridCol w="4640263"/>
                <a:gridCol w="1624012"/>
              </a:tblGrid>
              <a:tr h="30484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基本活动</a:t>
                      </a:r>
                    </a:p>
                  </a:txBody>
                  <a:tcPr marT="45726" marB="4572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现象</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可能的原因</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缺陷性质</a:t>
                      </a:r>
                    </a:p>
                  </a:txBody>
                  <a:tcPr marT="45726" marB="4572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3161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给定需求</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不符合实际需求</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）对系统的认识不清楚；（</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）用户需要表述不准确；（</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）分配需求多变且不受控；（</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给定需求缺陷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94500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需求分析</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不符合用户需求</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）对用户需求理解有误；（</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）需求分析不够或有误；（</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）软件需求规格说明表达不准确；（</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）需求管理存在缺陷；（</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6</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需求规格说明缺陷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11583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软件设计</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不符合用户需求</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不符合需求规格说明</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容错能力不够</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）对用户需求理解有误；（</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）对需求规格说明理解不够；（</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）对有关编码技术认识不够；（</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）对有关约束条件认识不够；（</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）设计不当；（</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6</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）设计文档有误；（</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7</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）需求管理存在缺陷；（</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8</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9</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设计缺陷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9385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编码实现</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不满足设计要求</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）对设计文档理解不不准确；（</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）所用技术不当；（</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）偶然失误；（</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）需求管理存在缺陷；（</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6</a:t>
                      </a: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编码缺陷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r>
              <a:tr h="7954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软件测试</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覆盖率不满足要求</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tx1"/>
                          </a:solidFill>
                          <a:effectLst/>
                          <a:latin typeface="华文仿宋" pitchFamily="2" charset="-122"/>
                          <a:ea typeface="华文仿宋" pitchFamily="2" charset="-122"/>
                          <a:cs typeface="Times New Roman" pitchFamily="18" charset="0"/>
                        </a:rPr>
                        <a:t>残留缺陷太多</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）软件测试计划与设计有误；（</a:t>
                      </a:r>
                      <a:r>
                        <a:rPr kumimoji="0" lang="en-US" altLang="zh-CN"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）测试资源不够；（</a:t>
                      </a:r>
                      <a:r>
                        <a:rPr kumimoji="0" lang="en-US" altLang="zh-CN"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）测试管理欠缺；（</a:t>
                      </a:r>
                      <a:r>
                        <a:rPr kumimoji="0" lang="en-US" altLang="zh-CN"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）需求管理存在缺陷；（</a:t>
                      </a:r>
                      <a:r>
                        <a:rPr kumimoji="0" lang="en-US" altLang="zh-CN"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6</a:t>
                      </a: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华文仿宋" pitchFamily="2" charset="-122"/>
                          <a:ea typeface="华文仿宋" pitchFamily="2" charset="-122"/>
                          <a:cs typeface="Times New Roman" pitchFamily="18" charset="0"/>
                        </a:rPr>
                        <a:t>测试缺陷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r>
            </a:tbl>
          </a:graphicData>
        </a:graphic>
      </p:graphicFrame>
    </p:spTree>
    <p:extLst>
      <p:ext uri="{BB962C8B-B14F-4D97-AF65-F5344CB8AC3E}">
        <p14:creationId xmlns:p14="http://schemas.microsoft.com/office/powerpoint/2010/main" val="3706779322"/>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759871" y="1628800"/>
            <a:ext cx="7772400" cy="1470025"/>
          </a:xfrm>
        </p:spPr>
        <p:txBody>
          <a:bodyPr/>
          <a:lstStyle/>
          <a:p>
            <a:pPr eaLnBrk="1" hangingPunct="1"/>
            <a:r>
              <a:rPr lang="en-US" altLang="zh-CN" dirty="0" smtClean="0">
                <a:solidFill>
                  <a:schemeClr val="tx2"/>
                </a:solidFill>
                <a:latin typeface="黑体" pitchFamily="49" charset="-122"/>
                <a:ea typeface="黑体" pitchFamily="49" charset="-122"/>
              </a:rPr>
              <a:t>6.</a:t>
            </a:r>
            <a:r>
              <a:rPr lang="zh-CN" altLang="en-US" b="1" dirty="0" smtClean="0">
                <a:solidFill>
                  <a:schemeClr val="tx2"/>
                </a:solidFill>
                <a:latin typeface="黑体" pitchFamily="49" charset="-122"/>
                <a:ea typeface="黑体" pitchFamily="49" charset="-122"/>
              </a:rPr>
              <a:t>软件可靠性测试</a:t>
            </a:r>
          </a:p>
        </p:txBody>
      </p:sp>
      <p:sp>
        <p:nvSpPr>
          <p:cNvPr id="4102" name="TextBox 1"/>
          <p:cNvSpPr txBox="1">
            <a:spLocks noChangeArrowheads="1"/>
          </p:cNvSpPr>
          <p:nvPr/>
        </p:nvSpPr>
        <p:spPr bwMode="auto">
          <a:xfrm>
            <a:off x="3347864" y="3068960"/>
            <a:ext cx="509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800" b="1"/>
              <a:t>--Software Reliability Testing</a:t>
            </a:r>
            <a:endParaRPr lang="zh-CN" altLang="en-US" sz="2800" b="1"/>
          </a:p>
        </p:txBody>
      </p:sp>
    </p:spTree>
    <p:extLst>
      <p:ext uri="{BB962C8B-B14F-4D97-AF65-F5344CB8AC3E}">
        <p14:creationId xmlns:p14="http://schemas.microsoft.com/office/powerpoint/2010/main" val="3523483938"/>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8" y="762000"/>
            <a:ext cx="7920037"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5928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3"/>
          <p:cNvPicPr>
            <a:picLocks noChangeAspect="1" noChangeArrowheads="1"/>
          </p:cNvPicPr>
          <p:nvPr/>
        </p:nvPicPr>
        <p:blipFill>
          <a:blip r:embed="rId2">
            <a:extLst>
              <a:ext uri="{28A0092B-C50C-407E-A947-70E740481C1C}">
                <a14:useLocalDpi xmlns:a14="http://schemas.microsoft.com/office/drawing/2010/main" val="0"/>
              </a:ext>
            </a:extLst>
          </a:blip>
          <a:srcRect l="5940" t="40434" r="11154" b="51323"/>
          <a:stretch>
            <a:fillRect/>
          </a:stretch>
        </p:blipFill>
        <p:spPr bwMode="auto">
          <a:xfrm>
            <a:off x="304800" y="3048000"/>
            <a:ext cx="8610600" cy="1265238"/>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3"/>
          <p:cNvPicPr>
            <a:picLocks noChangeAspect="1" noChangeArrowheads="1"/>
          </p:cNvPicPr>
          <p:nvPr/>
        </p:nvPicPr>
        <p:blipFill>
          <a:blip r:embed="rId2">
            <a:extLst>
              <a:ext uri="{28A0092B-C50C-407E-A947-70E740481C1C}">
                <a14:useLocalDpi xmlns:a14="http://schemas.microsoft.com/office/drawing/2010/main" val="0"/>
              </a:ext>
            </a:extLst>
          </a:blip>
          <a:srcRect l="28699" t="59119" r="31474" b="30989"/>
          <a:stretch>
            <a:fillRect/>
          </a:stretch>
        </p:blipFill>
        <p:spPr bwMode="auto">
          <a:xfrm>
            <a:off x="1259632" y="177717"/>
            <a:ext cx="5486400" cy="2016125"/>
          </a:xfrm>
          <a:prstGeom prst="rect">
            <a:avLst/>
          </a:prstGeom>
          <a:noFill/>
          <a:extLst>
            <a:ext uri="{909E8E84-426E-40DD-AFC4-6F175D3DCCD1}">
              <a14:hiddenFill xmlns:a14="http://schemas.microsoft.com/office/drawing/2010/main">
                <a:solidFill>
                  <a:srgbClr val="FFFFFF"/>
                </a:solidFill>
              </a14:hiddenFill>
            </a:ext>
          </a:extLst>
        </p:spPr>
      </p:pic>
      <p:sp>
        <p:nvSpPr>
          <p:cNvPr id="13318" name="Text Box 6"/>
          <p:cNvSpPr txBox="1">
            <a:spLocks noChangeArrowheads="1"/>
          </p:cNvSpPr>
          <p:nvPr/>
        </p:nvSpPr>
        <p:spPr bwMode="auto">
          <a:xfrm>
            <a:off x="457200" y="228600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latin typeface="Times New Roman" pitchFamily="18" charset="0"/>
                <a:ea typeface="黑体" pitchFamily="49" charset="-122"/>
                <a:cs typeface="Times New Roman" pitchFamily="18" charset="0"/>
              </a:rPr>
              <a:t>      </a:t>
            </a:r>
            <a:r>
              <a:rPr lang="zh-CN" altLang="en-US" sz="2400" dirty="0">
                <a:latin typeface="Times New Roman" pitchFamily="18" charset="0"/>
                <a:ea typeface="黑体" pitchFamily="49" charset="-122"/>
                <a:cs typeface="Times New Roman" pitchFamily="18" charset="0"/>
              </a:rPr>
              <a:t>设</a:t>
            </a:r>
            <a:r>
              <a:rPr lang="en-US" altLang="zh-CN" sz="2400" i="1" dirty="0">
                <a:latin typeface="Times New Roman" pitchFamily="18" charset="0"/>
                <a:ea typeface="黑体" pitchFamily="49" charset="-122"/>
                <a:cs typeface="Times New Roman" pitchFamily="18" charset="0"/>
              </a:rPr>
              <a:t>t</a:t>
            </a:r>
            <a:r>
              <a:rPr lang="en-US" altLang="zh-CN" sz="2400" dirty="0">
                <a:latin typeface="Times New Roman" pitchFamily="18" charset="0"/>
                <a:ea typeface="黑体" pitchFamily="49" charset="-122"/>
                <a:cs typeface="Times New Roman" pitchFamily="18" charset="0"/>
              </a:rPr>
              <a:t>=0</a:t>
            </a:r>
            <a:r>
              <a:rPr lang="zh-CN" altLang="en-US" sz="2400" dirty="0">
                <a:latin typeface="Times New Roman" pitchFamily="18" charset="0"/>
                <a:ea typeface="黑体" pitchFamily="49" charset="-122"/>
                <a:cs typeface="Times New Roman" pitchFamily="18" charset="0"/>
              </a:rPr>
              <a:t>时有</a:t>
            </a:r>
            <a:r>
              <a:rPr lang="en-US" altLang="zh-CN" sz="2400" i="1" dirty="0">
                <a:latin typeface="Times New Roman" pitchFamily="18" charset="0"/>
                <a:ea typeface="黑体" pitchFamily="49" charset="-122"/>
                <a:cs typeface="Times New Roman" pitchFamily="18" charset="0"/>
              </a:rPr>
              <a:t>N</a:t>
            </a:r>
            <a:r>
              <a:rPr lang="zh-CN" altLang="en-US" sz="2400" dirty="0">
                <a:latin typeface="Times New Roman" pitchFamily="18" charset="0"/>
                <a:ea typeface="黑体" pitchFamily="49" charset="-122"/>
                <a:cs typeface="Times New Roman" pitchFamily="18" charset="0"/>
              </a:rPr>
              <a:t>个产品正常工作，到</a:t>
            </a:r>
            <a:r>
              <a:rPr lang="en-US" altLang="zh-CN" sz="2400" i="1"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时刻有</a:t>
            </a:r>
            <a:r>
              <a:rPr lang="en-US" altLang="zh-CN" sz="2400" i="1" dirty="0">
                <a:latin typeface="Times New Roman" pitchFamily="18" charset="0"/>
                <a:ea typeface="黑体" pitchFamily="49" charset="-122"/>
                <a:cs typeface="Times New Roman" pitchFamily="18" charset="0"/>
              </a:rPr>
              <a:t>N</a:t>
            </a:r>
            <a:r>
              <a:rPr lang="en-US" altLang="zh-CN" sz="2400" dirty="0">
                <a:latin typeface="Times New Roman" pitchFamily="18" charset="0"/>
                <a:ea typeface="黑体" pitchFamily="49" charset="-122"/>
                <a:cs typeface="Times New Roman" pitchFamily="18" charset="0"/>
              </a:rPr>
              <a:t>-</a:t>
            </a:r>
            <a:r>
              <a:rPr lang="en-US" altLang="zh-CN" sz="2400" i="1" dirty="0">
                <a:latin typeface="Times New Roman" pitchFamily="18" charset="0"/>
                <a:ea typeface="黑体" pitchFamily="49" charset="-122"/>
                <a:cs typeface="Times New Roman" pitchFamily="18" charset="0"/>
              </a:rPr>
              <a:t>n</a:t>
            </a:r>
            <a:r>
              <a:rPr lang="en-US" altLang="zh-CN" sz="2400"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个产品正常工作，至</a:t>
            </a:r>
            <a:r>
              <a:rPr lang="en-US" altLang="zh-CN" sz="2400" dirty="0">
                <a:latin typeface="Times New Roman" pitchFamily="18" charset="0"/>
                <a:ea typeface="黑体" pitchFamily="49" charset="-122"/>
                <a:cs typeface="Times New Roman" pitchFamily="18" charset="0"/>
              </a:rPr>
              <a:t>t+△t</a:t>
            </a:r>
            <a:r>
              <a:rPr lang="zh-CN" altLang="en-US" sz="2400" dirty="0">
                <a:latin typeface="Times New Roman" pitchFamily="18" charset="0"/>
                <a:ea typeface="黑体" pitchFamily="49" charset="-122"/>
                <a:cs typeface="Times New Roman" pitchFamily="18" charset="0"/>
              </a:rPr>
              <a:t>时刻，有</a:t>
            </a:r>
            <a:r>
              <a:rPr lang="en-US" altLang="zh-CN" sz="2400" dirty="0">
                <a:latin typeface="Times New Roman" pitchFamily="18" charset="0"/>
                <a:ea typeface="黑体" pitchFamily="49" charset="-122"/>
                <a:cs typeface="Times New Roman" pitchFamily="18" charset="0"/>
              </a:rPr>
              <a:t>N-n(t+△t)</a:t>
            </a:r>
            <a:r>
              <a:rPr lang="zh-CN" altLang="en-US" sz="2400" dirty="0">
                <a:latin typeface="Times New Roman" pitchFamily="18" charset="0"/>
                <a:ea typeface="黑体" pitchFamily="49" charset="-122"/>
                <a:cs typeface="Times New Roman" pitchFamily="18" charset="0"/>
              </a:rPr>
              <a:t>个产品正常工作</a:t>
            </a:r>
          </a:p>
        </p:txBody>
      </p:sp>
      <p:sp>
        <p:nvSpPr>
          <p:cNvPr id="13319" name="Text Box 7"/>
          <p:cNvSpPr txBox="1">
            <a:spLocks noChangeArrowheads="1"/>
          </p:cNvSpPr>
          <p:nvPr/>
        </p:nvSpPr>
        <p:spPr bwMode="auto">
          <a:xfrm>
            <a:off x="685800" y="4419600"/>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chemeClr val="accent1"/>
                </a:solidFill>
                <a:latin typeface="Times New Roman" pitchFamily="18" charset="0"/>
                <a:ea typeface="黑体" pitchFamily="49" charset="-122"/>
                <a:cs typeface="Times New Roman" pitchFamily="18" charset="0"/>
              </a:rPr>
              <a:t>注意</a:t>
            </a:r>
            <a:r>
              <a:rPr lang="zh-CN" altLang="en-US" sz="2800" dirty="0">
                <a:latin typeface="Times New Roman" pitchFamily="18" charset="0"/>
                <a:ea typeface="黑体" pitchFamily="49" charset="-122"/>
                <a:cs typeface="Times New Roman" pitchFamily="18" charset="0"/>
              </a:rPr>
              <a:t>：失效概率</a:t>
            </a:r>
            <a:r>
              <a:rPr lang="en-US" altLang="zh-CN" sz="2800" dirty="0">
                <a:latin typeface="Times New Roman" pitchFamily="18" charset="0"/>
                <a:ea typeface="黑体" pitchFamily="49" charset="-122"/>
                <a:cs typeface="Times New Roman" pitchFamily="18" charset="0"/>
              </a:rPr>
              <a:t>λ(t)</a:t>
            </a:r>
            <a:r>
              <a:rPr lang="zh-CN" altLang="en-US" sz="2800" dirty="0">
                <a:latin typeface="Times New Roman" pitchFamily="18" charset="0"/>
                <a:ea typeface="黑体" pitchFamily="49" charset="-122"/>
                <a:cs typeface="Times New Roman" pitchFamily="18" charset="0"/>
              </a:rPr>
              <a:t>与失效概率密度</a:t>
            </a:r>
            <a:r>
              <a:rPr lang="en-US" altLang="zh-CN" sz="2800" i="1" dirty="0">
                <a:latin typeface="Times New Roman" pitchFamily="18" charset="0"/>
                <a:ea typeface="黑体" pitchFamily="49" charset="-122"/>
                <a:cs typeface="Times New Roman" pitchFamily="18" charset="0"/>
              </a:rPr>
              <a:t>f</a:t>
            </a:r>
            <a:r>
              <a:rPr lang="en-US" altLang="zh-CN" sz="2800" dirty="0">
                <a:latin typeface="Times New Roman" pitchFamily="18" charset="0"/>
                <a:ea typeface="黑体" pitchFamily="49" charset="-122"/>
                <a:cs typeface="Times New Roman" pitchFamily="18" charset="0"/>
              </a:rPr>
              <a:t>(t)</a:t>
            </a:r>
            <a:r>
              <a:rPr lang="zh-CN" altLang="en-US" sz="2800" dirty="0">
                <a:latin typeface="Times New Roman" pitchFamily="18" charset="0"/>
                <a:ea typeface="黑体" pitchFamily="49" charset="-122"/>
                <a:cs typeface="Times New Roman" pitchFamily="18" charset="0"/>
              </a:rPr>
              <a:t>的区别</a:t>
            </a:r>
          </a:p>
        </p:txBody>
      </p:sp>
      <p:pic>
        <p:nvPicPr>
          <p:cNvPr id="13321" name="Picture 9" descr="2"/>
          <p:cNvPicPr>
            <a:picLocks noChangeAspect="1" noChangeArrowheads="1"/>
          </p:cNvPicPr>
          <p:nvPr/>
        </p:nvPicPr>
        <p:blipFill>
          <a:blip r:embed="rId3">
            <a:extLst>
              <a:ext uri="{28A0092B-C50C-407E-A947-70E740481C1C}">
                <a14:useLocalDpi xmlns:a14="http://schemas.microsoft.com/office/drawing/2010/main" val="0"/>
              </a:ext>
            </a:extLst>
          </a:blip>
          <a:srcRect l="4221" t="51358" r="2661" b="39047"/>
          <a:stretch>
            <a:fillRect/>
          </a:stretch>
        </p:blipFill>
        <p:spPr bwMode="auto">
          <a:xfrm>
            <a:off x="457200" y="5105400"/>
            <a:ext cx="8229600" cy="16002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97317"/>
      </p:ext>
    </p:extLst>
  </p:cSld>
  <p:clrMapOvr>
    <a:masterClrMapping/>
  </p:clrMapOvr>
  <p:transition/>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 y="609600"/>
            <a:ext cx="783748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251428"/>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2438"/>
            <a:ext cx="7924800"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574871"/>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75017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620628"/>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3400"/>
            <a:ext cx="7924800" cy="557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257900"/>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802322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7559595"/>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7848600" cy="550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698622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1000"/>
            <a:ext cx="8001000" cy="561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027972"/>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771048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1068688"/>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7924800" cy="555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3716255"/>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12482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76979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a:xfrm>
            <a:off x="934244" y="548680"/>
            <a:ext cx="2932112" cy="573088"/>
          </a:xfrm>
        </p:spPr>
        <p:txBody>
          <a:bodyPr/>
          <a:lstStyle/>
          <a:p>
            <a:pPr>
              <a:lnSpc>
                <a:spcPct val="90000"/>
              </a:lnSpc>
            </a:pPr>
            <a:r>
              <a:rPr lang="zh-CN" altLang="en-US" sz="2400">
                <a:latin typeface="黑体" pitchFamily="49" charset="-122"/>
                <a:ea typeface="黑体" pitchFamily="49" charset="-122"/>
              </a:rPr>
              <a:t>有下列关系：</a:t>
            </a:r>
          </a:p>
        </p:txBody>
      </p:sp>
      <p:graphicFrame>
        <p:nvGraphicFramePr>
          <p:cNvPr id="14340" name="Object 4"/>
          <p:cNvGraphicFramePr>
            <a:graphicFrameLocks noChangeAspect="1"/>
          </p:cNvGraphicFramePr>
          <p:nvPr>
            <p:extLst>
              <p:ext uri="{D42A27DB-BD31-4B8C-83A1-F6EECF244321}">
                <p14:modId xmlns:p14="http://schemas.microsoft.com/office/powerpoint/2010/main" val="1636624251"/>
              </p:ext>
            </p:extLst>
          </p:nvPr>
        </p:nvGraphicFramePr>
        <p:xfrm>
          <a:off x="3712096" y="332656"/>
          <a:ext cx="2660104" cy="886701"/>
        </p:xfrm>
        <a:graphic>
          <a:graphicData uri="http://schemas.openxmlformats.org/presentationml/2006/ole">
            <mc:AlternateContent xmlns:mc="http://schemas.openxmlformats.org/markup-compatibility/2006">
              <mc:Choice xmlns:v="urn:schemas-microsoft-com:vml" Requires="v">
                <p:oleObj spid="_x0000_s120982" name="Equation" r:id="rId3" imgW="1295280" imgH="431640" progId="Equation.DSMT4">
                  <p:embed/>
                </p:oleObj>
              </mc:Choice>
              <mc:Fallback>
                <p:oleObj name="Equation" r:id="rId3" imgW="129528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2096" y="332656"/>
                        <a:ext cx="2660104" cy="886701"/>
                      </a:xfrm>
                      <a:prstGeom prst="rect">
                        <a:avLst/>
                      </a:prstGeom>
                      <a:noFill/>
                      <a:ln>
                        <a:noFill/>
                      </a:ln>
                      <a:effectLst/>
                    </p:spPr>
                  </p:pic>
                </p:oleObj>
              </mc:Fallback>
            </mc:AlternateContent>
          </a:graphicData>
        </a:graphic>
      </p:graphicFrame>
      <p:sp>
        <p:nvSpPr>
          <p:cNvPr id="14341" name="Text Box 5"/>
          <p:cNvSpPr txBox="1">
            <a:spLocks noChangeArrowheads="1"/>
          </p:cNvSpPr>
          <p:nvPr/>
        </p:nvSpPr>
        <p:spPr bwMode="auto">
          <a:xfrm>
            <a:off x="1676400" y="411480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sz="2400">
              <a:latin typeface="黑体" pitchFamily="49" charset="-122"/>
              <a:ea typeface="黑体" pitchFamily="49" charset="-122"/>
            </a:endParaRPr>
          </a:p>
        </p:txBody>
      </p:sp>
      <p:graphicFrame>
        <p:nvGraphicFramePr>
          <p:cNvPr id="14342" name="Object 6"/>
          <p:cNvGraphicFramePr>
            <a:graphicFrameLocks noChangeAspect="1"/>
          </p:cNvGraphicFramePr>
          <p:nvPr>
            <p:extLst>
              <p:ext uri="{D42A27DB-BD31-4B8C-83A1-F6EECF244321}">
                <p14:modId xmlns:p14="http://schemas.microsoft.com/office/powerpoint/2010/main" val="2619913533"/>
              </p:ext>
            </p:extLst>
          </p:nvPr>
        </p:nvGraphicFramePr>
        <p:xfrm>
          <a:off x="1475218" y="1855233"/>
          <a:ext cx="6299200" cy="2590800"/>
        </p:xfrm>
        <a:graphic>
          <a:graphicData uri="http://schemas.openxmlformats.org/presentationml/2006/ole">
            <mc:AlternateContent xmlns:mc="http://schemas.openxmlformats.org/markup-compatibility/2006">
              <mc:Choice xmlns:v="urn:schemas-microsoft-com:vml" Requires="v">
                <p:oleObj spid="_x0000_s120983" name="Equation" r:id="rId5" imgW="3149280" imgH="1295280" progId="Equation.DSMT4">
                  <p:embed/>
                </p:oleObj>
              </mc:Choice>
              <mc:Fallback>
                <p:oleObj name="Equation" r:id="rId5" imgW="3149280" imgH="12952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218" y="1855233"/>
                        <a:ext cx="6299200" cy="259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3" name="Rectangle 7"/>
          <p:cNvSpPr>
            <a:spLocks noChangeArrowheads="1"/>
          </p:cNvSpPr>
          <p:nvPr/>
        </p:nvSpPr>
        <p:spPr bwMode="auto">
          <a:xfrm>
            <a:off x="934244" y="1268979"/>
            <a:ext cx="2932112" cy="57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folHlink"/>
              </a:buClr>
              <a:buSzPct val="60000"/>
              <a:buFont typeface="Wingdings" pitchFamily="2" charset="2"/>
              <a:buChar char="n"/>
            </a:pPr>
            <a:r>
              <a:rPr lang="zh-CN" altLang="en-US" sz="2400" dirty="0">
                <a:latin typeface="黑体" pitchFamily="49" charset="-122"/>
                <a:ea typeface="黑体" pitchFamily="49" charset="-122"/>
              </a:rPr>
              <a:t>其推导过程：</a:t>
            </a:r>
          </a:p>
        </p:txBody>
      </p:sp>
      <p:sp>
        <p:nvSpPr>
          <p:cNvPr id="14344" name="Text Box 8"/>
          <p:cNvSpPr txBox="1">
            <a:spLocks noChangeArrowheads="1"/>
          </p:cNvSpPr>
          <p:nvPr/>
        </p:nvSpPr>
        <p:spPr bwMode="auto">
          <a:xfrm>
            <a:off x="1547664" y="4579203"/>
            <a:ext cx="342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Times New Roman" pitchFamily="18" charset="0"/>
                <a:ea typeface="黑体" pitchFamily="49" charset="-122"/>
                <a:cs typeface="Times New Roman" pitchFamily="18" charset="0"/>
              </a:rPr>
              <a:t>推导过程中：</a:t>
            </a:r>
            <a:r>
              <a:rPr lang="en-US" altLang="zh-CN" sz="2400" i="1" dirty="0">
                <a:latin typeface="Times New Roman" pitchFamily="18" charset="0"/>
                <a:ea typeface="黑体" pitchFamily="49" charset="-122"/>
                <a:cs typeface="Times New Roman" pitchFamily="18" charset="0"/>
              </a:rPr>
              <a:t>P</a:t>
            </a:r>
            <a:r>
              <a:rPr lang="en-US" altLang="zh-CN" sz="2400" dirty="0">
                <a:latin typeface="Times New Roman" pitchFamily="18" charset="0"/>
                <a:ea typeface="黑体" pitchFamily="49" charset="-122"/>
                <a:cs typeface="Times New Roman" pitchFamily="18" charset="0"/>
              </a:rPr>
              <a:t>(A|B)=</a:t>
            </a:r>
            <a:r>
              <a:rPr lang="en-US" altLang="zh-CN" sz="2400" i="1" dirty="0">
                <a:latin typeface="Times New Roman" pitchFamily="18" charset="0"/>
                <a:ea typeface="黑体" pitchFamily="49" charset="-122"/>
                <a:cs typeface="Times New Roman" pitchFamily="18" charset="0"/>
              </a:rPr>
              <a:t>P</a:t>
            </a:r>
            <a:r>
              <a:rPr lang="en-US" altLang="zh-CN" sz="2400" dirty="0">
                <a:latin typeface="Times New Roman" pitchFamily="18" charset="0"/>
                <a:ea typeface="黑体" pitchFamily="49" charset="-122"/>
                <a:cs typeface="Times New Roman" pitchFamily="18" charset="0"/>
              </a:rPr>
              <a:t>(AB)/</a:t>
            </a:r>
            <a:r>
              <a:rPr lang="en-US" altLang="zh-CN" sz="2400" i="1" dirty="0">
                <a:latin typeface="Times New Roman" pitchFamily="18" charset="0"/>
                <a:ea typeface="黑体" pitchFamily="49" charset="-122"/>
                <a:cs typeface="Times New Roman" pitchFamily="18" charset="0"/>
              </a:rPr>
              <a:t>P</a:t>
            </a:r>
            <a:r>
              <a:rPr lang="en-US" altLang="zh-CN" sz="2400" dirty="0">
                <a:latin typeface="Times New Roman" pitchFamily="18" charset="0"/>
                <a:ea typeface="黑体" pitchFamily="49" charset="-122"/>
                <a:cs typeface="Times New Roman" pitchFamily="18" charset="0"/>
              </a:rPr>
              <a:t>(B)</a:t>
            </a:r>
          </a:p>
        </p:txBody>
      </p:sp>
    </p:spTree>
    <p:extLst>
      <p:ext uri="{BB962C8B-B14F-4D97-AF65-F5344CB8AC3E}">
        <p14:creationId xmlns:p14="http://schemas.microsoft.com/office/powerpoint/2010/main" val="195765316"/>
      </p:ext>
    </p:extLst>
  </p:cSld>
  <p:clrMapOvr>
    <a:masterClrMapping/>
  </p:clrMapOvr>
  <p:transition/>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57200"/>
            <a:ext cx="7772400"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5043136"/>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
            <a:ext cx="8177213"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329826"/>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
            <a:ext cx="7924800" cy="586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584958"/>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609600"/>
            <a:ext cx="7805738"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230491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57200"/>
            <a:ext cx="8001000" cy="568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2991368"/>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841692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3319501"/>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80105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1102225"/>
      </p:ext>
    </p:extLst>
  </p:cSld>
  <p:clrMapOvr>
    <a:masterClrMapping/>
  </p:clrMapOvr>
  <p:timing>
    <p:tnLst>
      <p:par>
        <p:cT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620000" cy="555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283971"/>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46137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4980978"/>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
            <a:ext cx="859472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15373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p:cNvSpPr>
            <a:spLocks noChangeArrowheads="1"/>
          </p:cNvSpPr>
          <p:nvPr/>
        </p:nvSpPr>
        <p:spPr bwMode="auto">
          <a:xfrm>
            <a:off x="899592" y="705366"/>
            <a:ext cx="3313112"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folHlink"/>
              </a:buClr>
              <a:buSzPct val="60000"/>
              <a:buFont typeface="Wingdings" pitchFamily="2" charset="2"/>
              <a:buChar char="n"/>
            </a:pPr>
            <a:r>
              <a:rPr lang="zh-CN" altLang="en-US" sz="2400" dirty="0">
                <a:latin typeface="黑体" pitchFamily="49" charset="-122"/>
                <a:ea typeface="黑体" pitchFamily="49" charset="-122"/>
              </a:rPr>
              <a:t>系列关系式：</a:t>
            </a:r>
          </a:p>
        </p:txBody>
      </p:sp>
      <p:graphicFrame>
        <p:nvGraphicFramePr>
          <p:cNvPr id="15365" name="Object 5"/>
          <p:cNvGraphicFramePr>
            <a:graphicFrameLocks noChangeAspect="1"/>
          </p:cNvGraphicFramePr>
          <p:nvPr>
            <p:extLst>
              <p:ext uri="{D42A27DB-BD31-4B8C-83A1-F6EECF244321}">
                <p14:modId xmlns:p14="http://schemas.microsoft.com/office/powerpoint/2010/main" val="3397168284"/>
              </p:ext>
            </p:extLst>
          </p:nvPr>
        </p:nvGraphicFramePr>
        <p:xfrm>
          <a:off x="1333500" y="1303541"/>
          <a:ext cx="6850335" cy="1008351"/>
        </p:xfrm>
        <a:graphic>
          <a:graphicData uri="http://schemas.openxmlformats.org/presentationml/2006/ole">
            <mc:AlternateContent xmlns:mc="http://schemas.openxmlformats.org/markup-compatibility/2006">
              <mc:Choice xmlns:v="urn:schemas-microsoft-com:vml" Requires="v">
                <p:oleObj spid="_x0000_s122086" name="Equation" r:id="rId3" imgW="2933640" imgH="431640" progId="Equation.DSMT4">
                  <p:embed/>
                </p:oleObj>
              </mc:Choice>
              <mc:Fallback>
                <p:oleObj name="Equation" r:id="rId3" imgW="29336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303541"/>
                        <a:ext cx="6850335" cy="1008351"/>
                      </a:xfrm>
                      <a:prstGeom prst="rect">
                        <a:avLst/>
                      </a:prstGeom>
                      <a:noFill/>
                      <a:ln>
                        <a:noFill/>
                      </a:ln>
                      <a:effectLst/>
                    </p:spPr>
                  </p:pic>
                </p:oleObj>
              </mc:Fallback>
            </mc:AlternateContent>
          </a:graphicData>
        </a:graphic>
      </p:graphicFrame>
      <p:sp>
        <p:nvSpPr>
          <p:cNvPr id="15366" name="Rectangle 6"/>
          <p:cNvSpPr>
            <a:spLocks noChangeArrowheads="1"/>
          </p:cNvSpPr>
          <p:nvPr/>
        </p:nvSpPr>
        <p:spPr bwMode="auto">
          <a:xfrm>
            <a:off x="1066800" y="3544217"/>
            <a:ext cx="533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90000"/>
              </a:lnSpc>
              <a:spcBef>
                <a:spcPct val="20000"/>
              </a:spcBef>
              <a:buClr>
                <a:schemeClr val="folHlink"/>
              </a:buClr>
              <a:buSzPct val="60000"/>
              <a:buFont typeface="Wingdings" pitchFamily="2" charset="2"/>
              <a:buNone/>
            </a:pPr>
            <a:r>
              <a:rPr lang="zh-CN" altLang="en-US" sz="2400">
                <a:latin typeface="黑体" pitchFamily="49" charset="-122"/>
                <a:ea typeface="黑体" pitchFamily="49" charset="-122"/>
              </a:rPr>
              <a:t>其</a:t>
            </a:r>
          </a:p>
          <a:p>
            <a:pPr marL="342900" indent="-342900">
              <a:lnSpc>
                <a:spcPct val="90000"/>
              </a:lnSpc>
              <a:spcBef>
                <a:spcPct val="20000"/>
              </a:spcBef>
              <a:buClr>
                <a:schemeClr val="folHlink"/>
              </a:buClr>
              <a:buSzPct val="60000"/>
              <a:buFont typeface="Wingdings" pitchFamily="2" charset="2"/>
              <a:buNone/>
            </a:pPr>
            <a:r>
              <a:rPr lang="zh-CN" altLang="en-US" sz="2400">
                <a:latin typeface="黑体" pitchFamily="49" charset="-122"/>
                <a:ea typeface="黑体" pitchFamily="49" charset="-122"/>
              </a:rPr>
              <a:t>推</a:t>
            </a:r>
          </a:p>
          <a:p>
            <a:pPr marL="342900" indent="-342900">
              <a:lnSpc>
                <a:spcPct val="90000"/>
              </a:lnSpc>
              <a:spcBef>
                <a:spcPct val="20000"/>
              </a:spcBef>
              <a:buClr>
                <a:schemeClr val="folHlink"/>
              </a:buClr>
              <a:buSzPct val="60000"/>
              <a:buFont typeface="Wingdings" pitchFamily="2" charset="2"/>
              <a:buNone/>
            </a:pPr>
            <a:r>
              <a:rPr lang="zh-CN" altLang="en-US" sz="2400">
                <a:latin typeface="黑体" pitchFamily="49" charset="-122"/>
                <a:ea typeface="黑体" pitchFamily="49" charset="-122"/>
              </a:rPr>
              <a:t>导</a:t>
            </a:r>
          </a:p>
          <a:p>
            <a:pPr marL="342900" indent="-342900">
              <a:lnSpc>
                <a:spcPct val="90000"/>
              </a:lnSpc>
              <a:spcBef>
                <a:spcPct val="20000"/>
              </a:spcBef>
              <a:buClr>
                <a:schemeClr val="folHlink"/>
              </a:buClr>
              <a:buSzPct val="60000"/>
              <a:buFont typeface="Wingdings" pitchFamily="2" charset="2"/>
              <a:buNone/>
            </a:pPr>
            <a:r>
              <a:rPr lang="zh-CN" altLang="en-US" sz="2400">
                <a:latin typeface="黑体" pitchFamily="49" charset="-122"/>
                <a:ea typeface="黑体" pitchFamily="49" charset="-122"/>
              </a:rPr>
              <a:t>过</a:t>
            </a:r>
          </a:p>
          <a:p>
            <a:pPr marL="342900" indent="-342900">
              <a:lnSpc>
                <a:spcPct val="90000"/>
              </a:lnSpc>
              <a:spcBef>
                <a:spcPct val="20000"/>
              </a:spcBef>
              <a:buClr>
                <a:schemeClr val="folHlink"/>
              </a:buClr>
              <a:buSzPct val="60000"/>
              <a:buFont typeface="Wingdings" pitchFamily="2" charset="2"/>
              <a:buNone/>
            </a:pPr>
            <a:r>
              <a:rPr lang="zh-CN" altLang="en-US" sz="2400">
                <a:latin typeface="黑体" pitchFamily="49" charset="-122"/>
                <a:ea typeface="黑体" pitchFamily="49" charset="-122"/>
              </a:rPr>
              <a:t>程</a:t>
            </a:r>
          </a:p>
        </p:txBody>
      </p:sp>
      <p:graphicFrame>
        <p:nvGraphicFramePr>
          <p:cNvPr id="15367" name="Object 7"/>
          <p:cNvGraphicFramePr>
            <a:graphicFrameLocks noChangeAspect="1"/>
          </p:cNvGraphicFramePr>
          <p:nvPr>
            <p:extLst>
              <p:ext uri="{D42A27DB-BD31-4B8C-83A1-F6EECF244321}">
                <p14:modId xmlns:p14="http://schemas.microsoft.com/office/powerpoint/2010/main" val="2195717342"/>
              </p:ext>
            </p:extLst>
          </p:nvPr>
        </p:nvGraphicFramePr>
        <p:xfrm>
          <a:off x="1312863" y="2636838"/>
          <a:ext cx="5176837" cy="768350"/>
        </p:xfrm>
        <a:graphic>
          <a:graphicData uri="http://schemas.openxmlformats.org/presentationml/2006/ole">
            <mc:AlternateContent xmlns:mc="http://schemas.openxmlformats.org/markup-compatibility/2006">
              <mc:Choice xmlns:v="urn:schemas-microsoft-com:vml" Requires="v">
                <p:oleObj spid="_x0000_s122087" name="Equation" r:id="rId5" imgW="2222280" imgH="330120" progId="Equation.DSMT4">
                  <p:embed/>
                </p:oleObj>
              </mc:Choice>
              <mc:Fallback>
                <p:oleObj name="Equation" r:id="rId5" imgW="2222280" imgH="330120" progId="Equation.DSMT4">
                  <p:embed/>
                  <p:pic>
                    <p:nvPicPr>
                      <p:cNvPr id="0" name=""/>
                      <p:cNvPicPr>
                        <a:picLocks noChangeAspect="1" noChangeArrowheads="1"/>
                      </p:cNvPicPr>
                      <p:nvPr/>
                    </p:nvPicPr>
                    <p:blipFill>
                      <a:blip r:embed="rId6"/>
                      <a:srcRect/>
                      <a:stretch>
                        <a:fillRect/>
                      </a:stretch>
                    </p:blipFill>
                    <p:spPr bwMode="auto">
                      <a:xfrm>
                        <a:off x="1312863" y="2636838"/>
                        <a:ext cx="5176837" cy="768350"/>
                      </a:xfrm>
                      <a:prstGeom prst="rect">
                        <a:avLst/>
                      </a:prstGeom>
                      <a:noFill/>
                      <a:ln>
                        <a:noFill/>
                      </a:ln>
                      <a:effectLst/>
                    </p:spPr>
                  </p:pic>
                </p:oleObj>
              </mc:Fallback>
            </mc:AlternateContent>
          </a:graphicData>
        </a:graphic>
      </p:graphicFrame>
      <p:graphicFrame>
        <p:nvGraphicFramePr>
          <p:cNvPr id="15368" name="Object 8"/>
          <p:cNvGraphicFramePr>
            <a:graphicFrameLocks noChangeAspect="1"/>
          </p:cNvGraphicFramePr>
          <p:nvPr>
            <p:extLst>
              <p:ext uri="{D42A27DB-BD31-4B8C-83A1-F6EECF244321}">
                <p14:modId xmlns:p14="http://schemas.microsoft.com/office/powerpoint/2010/main" val="2239652707"/>
              </p:ext>
            </p:extLst>
          </p:nvPr>
        </p:nvGraphicFramePr>
        <p:xfrm>
          <a:off x="2556148" y="3717032"/>
          <a:ext cx="5183088" cy="2272101"/>
        </p:xfrm>
        <a:graphic>
          <a:graphicData uri="http://schemas.openxmlformats.org/presentationml/2006/ole">
            <mc:AlternateContent xmlns:mc="http://schemas.openxmlformats.org/markup-compatibility/2006">
              <mc:Choice xmlns:v="urn:schemas-microsoft-com:vml" Requires="v">
                <p:oleObj spid="_x0000_s122088" name="Equation" r:id="rId7" imgW="2374560" imgH="1041120" progId="Equation.DSMT4">
                  <p:embed/>
                </p:oleObj>
              </mc:Choice>
              <mc:Fallback>
                <p:oleObj name="Equation" r:id="rId7" imgW="2374560" imgH="1041120" progId="Equation.DSMT4">
                  <p:embed/>
                  <p:pic>
                    <p:nvPicPr>
                      <p:cNvPr id="0" name=""/>
                      <p:cNvPicPr>
                        <a:picLocks noChangeAspect="1" noChangeArrowheads="1"/>
                      </p:cNvPicPr>
                      <p:nvPr/>
                    </p:nvPicPr>
                    <p:blipFill>
                      <a:blip r:embed="rId8"/>
                      <a:srcRect/>
                      <a:stretch>
                        <a:fillRect/>
                      </a:stretch>
                    </p:blipFill>
                    <p:spPr bwMode="auto">
                      <a:xfrm>
                        <a:off x="2556148" y="3717032"/>
                        <a:ext cx="5183088" cy="227210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16832322"/>
      </p:ext>
    </p:extLst>
  </p:cSld>
  <p:clrMapOvr>
    <a:masterClrMapping/>
  </p:clrMapOvr>
  <p:transition/>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33400"/>
            <a:ext cx="7821613"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9912151"/>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797877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496556"/>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1000"/>
            <a:ext cx="838517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3630162"/>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7200"/>
            <a:ext cx="782637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008664"/>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01528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3956237"/>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620000" cy="566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2398113"/>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1000"/>
            <a:ext cx="7924800" cy="557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1135915"/>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790416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365469"/>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812323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9645565"/>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7696200" cy="55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6474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1144937" y="620688"/>
            <a:ext cx="3581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latin typeface="黑体" pitchFamily="49" charset="-122"/>
                <a:ea typeface="黑体" pitchFamily="49" charset="-122"/>
              </a:rPr>
              <a:t>(2)</a:t>
            </a:r>
            <a:r>
              <a:rPr lang="zh-CN" altLang="en-US" sz="2800" dirty="0">
                <a:latin typeface="黑体" pitchFamily="49" charset="-122"/>
                <a:ea typeface="黑体" pitchFamily="49" charset="-122"/>
              </a:rPr>
              <a:t>失效率的单位</a:t>
            </a:r>
          </a:p>
        </p:txBody>
      </p:sp>
      <p:sp>
        <p:nvSpPr>
          <p:cNvPr id="16389" name="Text Box 5"/>
          <p:cNvSpPr txBox="1">
            <a:spLocks noGrp="1" noChangeArrowheads="1"/>
          </p:cNvSpPr>
          <p:nvPr>
            <p:ph type="body" idx="1"/>
          </p:nvPr>
        </p:nvSpPr>
        <p:spPr>
          <a:xfrm>
            <a:off x="981920" y="1412776"/>
            <a:ext cx="7694535" cy="4114800"/>
          </a:xfrm>
          <a:noFill/>
          <a:ln/>
        </p:spPr>
        <p:txBody>
          <a:bodyPr>
            <a:normAutofit/>
          </a:bodyPr>
          <a:lstStyle/>
          <a:p>
            <a:pPr marL="0" algn="just">
              <a:lnSpc>
                <a:spcPct val="125000"/>
              </a:lnSpc>
              <a:spcBef>
                <a:spcPts val="0"/>
              </a:spcBef>
              <a:buClrTx/>
              <a:buSzTx/>
              <a:buFontTx/>
              <a:buNone/>
            </a:pPr>
            <a:r>
              <a:rPr lang="zh-CN" altLang="en-US" sz="2400" dirty="0" smtClean="0">
                <a:solidFill>
                  <a:schemeClr val="tx2"/>
                </a:solidFill>
                <a:latin typeface="Times New Roman" pitchFamily="18" charset="0"/>
                <a:ea typeface="黑体" pitchFamily="49" charset="-122"/>
                <a:cs typeface="Times New Roman" pitchFamily="18" charset="0"/>
              </a:rPr>
              <a:t>失效率</a:t>
            </a:r>
            <a:r>
              <a:rPr lang="en-US" altLang="zh-CN" sz="2400" dirty="0">
                <a:solidFill>
                  <a:schemeClr val="tx2"/>
                </a:solidFill>
                <a:latin typeface="Times New Roman" pitchFamily="18" charset="0"/>
                <a:ea typeface="黑体" pitchFamily="49" charset="-122"/>
                <a:cs typeface="Times New Roman" pitchFamily="18" charset="0"/>
              </a:rPr>
              <a:t>λ(t)</a:t>
            </a:r>
            <a:r>
              <a:rPr lang="zh-CN" altLang="en-US" sz="2400" dirty="0">
                <a:latin typeface="Times New Roman" pitchFamily="18" charset="0"/>
                <a:ea typeface="黑体" pitchFamily="49" charset="-122"/>
                <a:cs typeface="Times New Roman" pitchFamily="18" charset="0"/>
              </a:rPr>
              <a:t>是一个非常重要的特征量，它的单位通常用时间的倒数表示。但对目前具有高可靠性的产品来说，就需要采用更小的单位来作为失效率的基本单位，因此失效率的基本单位用菲特</a:t>
            </a:r>
            <a:r>
              <a:rPr lang="en-US" altLang="zh-CN" sz="2400" dirty="0">
                <a:latin typeface="Times New Roman" pitchFamily="18" charset="0"/>
                <a:ea typeface="黑体" pitchFamily="49" charset="-122"/>
                <a:cs typeface="Times New Roman" pitchFamily="18" charset="0"/>
              </a:rPr>
              <a:t>(Fit)</a:t>
            </a:r>
            <a:r>
              <a:rPr lang="zh-CN" altLang="en-US" sz="2400" dirty="0">
                <a:latin typeface="Times New Roman" pitchFamily="18" charset="0"/>
                <a:ea typeface="黑体" pitchFamily="49" charset="-122"/>
                <a:cs typeface="Times New Roman" pitchFamily="18" charset="0"/>
              </a:rPr>
              <a:t>来定义，</a:t>
            </a:r>
            <a:r>
              <a:rPr lang="en-US" altLang="zh-CN" sz="2400" dirty="0">
                <a:latin typeface="Times New Roman" pitchFamily="18" charset="0"/>
                <a:ea typeface="黑体" pitchFamily="49" charset="-122"/>
                <a:cs typeface="Times New Roman" pitchFamily="18" charset="0"/>
              </a:rPr>
              <a:t>1</a:t>
            </a:r>
            <a:r>
              <a:rPr lang="zh-CN" altLang="en-US" sz="2400" dirty="0">
                <a:latin typeface="Times New Roman" pitchFamily="18" charset="0"/>
                <a:ea typeface="黑体" pitchFamily="49" charset="-122"/>
                <a:cs typeface="Times New Roman" pitchFamily="18" charset="0"/>
              </a:rPr>
              <a:t>菲特</a:t>
            </a:r>
            <a:r>
              <a:rPr lang="en-US" altLang="zh-CN" sz="2400" dirty="0">
                <a:latin typeface="Times New Roman" pitchFamily="18" charset="0"/>
                <a:ea typeface="黑体" pitchFamily="49" charset="-122"/>
                <a:cs typeface="Times New Roman" pitchFamily="18" charset="0"/>
              </a:rPr>
              <a:t>=10</a:t>
            </a:r>
            <a:r>
              <a:rPr lang="en-US" altLang="zh-CN" sz="2400" baseline="30000" dirty="0">
                <a:latin typeface="Times New Roman" pitchFamily="18" charset="0"/>
                <a:ea typeface="黑体" pitchFamily="49" charset="-122"/>
                <a:cs typeface="Times New Roman" pitchFamily="18" charset="0"/>
              </a:rPr>
              <a:t>-9</a:t>
            </a:r>
            <a:r>
              <a:rPr lang="en-US" altLang="zh-CN" sz="2400" dirty="0">
                <a:latin typeface="Times New Roman" pitchFamily="18" charset="0"/>
                <a:ea typeface="黑体" pitchFamily="49" charset="-122"/>
                <a:cs typeface="Times New Roman" pitchFamily="18" charset="0"/>
              </a:rPr>
              <a:t>/h=10</a:t>
            </a:r>
            <a:r>
              <a:rPr lang="en-US" altLang="zh-CN" sz="2400" baseline="30000" dirty="0">
                <a:latin typeface="Times New Roman" pitchFamily="18" charset="0"/>
                <a:ea typeface="黑体" pitchFamily="49" charset="-122"/>
                <a:cs typeface="Times New Roman" pitchFamily="18" charset="0"/>
              </a:rPr>
              <a:t>-6</a:t>
            </a:r>
            <a:r>
              <a:rPr lang="en-US" altLang="zh-CN" sz="2400" dirty="0">
                <a:latin typeface="Times New Roman" pitchFamily="18" charset="0"/>
                <a:ea typeface="黑体" pitchFamily="49" charset="-122"/>
                <a:cs typeface="Times New Roman" pitchFamily="18" charset="0"/>
              </a:rPr>
              <a:t> /1000h</a:t>
            </a:r>
            <a:r>
              <a:rPr lang="zh-CN" altLang="en-US" sz="2400" dirty="0">
                <a:latin typeface="Times New Roman" pitchFamily="18" charset="0"/>
                <a:ea typeface="黑体" pitchFamily="49" charset="-122"/>
                <a:cs typeface="Times New Roman" pitchFamily="18" charset="0"/>
              </a:rPr>
              <a:t>，它的意义是每</a:t>
            </a:r>
            <a:r>
              <a:rPr lang="en-US" altLang="zh-CN" sz="2400" dirty="0">
                <a:latin typeface="Times New Roman" pitchFamily="18" charset="0"/>
                <a:ea typeface="黑体" pitchFamily="49" charset="-122"/>
                <a:cs typeface="Times New Roman" pitchFamily="18" charset="0"/>
              </a:rPr>
              <a:t>1000</a:t>
            </a:r>
            <a:r>
              <a:rPr lang="zh-CN" altLang="en-US" sz="2400" dirty="0">
                <a:latin typeface="Times New Roman" pitchFamily="18" charset="0"/>
                <a:ea typeface="黑体" pitchFamily="49" charset="-122"/>
                <a:cs typeface="Times New Roman" pitchFamily="18" charset="0"/>
              </a:rPr>
              <a:t>个产品工作</a:t>
            </a:r>
            <a:r>
              <a:rPr lang="en-US" altLang="zh-CN" sz="2400" dirty="0">
                <a:latin typeface="Times New Roman" pitchFamily="18" charset="0"/>
                <a:ea typeface="黑体" pitchFamily="49" charset="-122"/>
                <a:cs typeface="Times New Roman" pitchFamily="18" charset="0"/>
              </a:rPr>
              <a:t>10</a:t>
            </a:r>
            <a:r>
              <a:rPr lang="en-US" altLang="zh-CN" sz="2400" baseline="30000" dirty="0">
                <a:latin typeface="Times New Roman" pitchFamily="18" charset="0"/>
                <a:ea typeface="黑体" pitchFamily="49" charset="-122"/>
                <a:cs typeface="Times New Roman" pitchFamily="18" charset="0"/>
              </a:rPr>
              <a:t>6</a:t>
            </a:r>
            <a:r>
              <a:rPr lang="en-US" altLang="zh-CN" sz="2400" dirty="0">
                <a:latin typeface="Times New Roman" pitchFamily="18" charset="0"/>
                <a:ea typeface="黑体" pitchFamily="49" charset="-122"/>
                <a:cs typeface="Times New Roman" pitchFamily="18" charset="0"/>
              </a:rPr>
              <a:t> h</a:t>
            </a:r>
            <a:r>
              <a:rPr lang="zh-CN" altLang="en-US" sz="2400" dirty="0">
                <a:latin typeface="Times New Roman" pitchFamily="18" charset="0"/>
                <a:ea typeface="黑体" pitchFamily="49" charset="-122"/>
                <a:cs typeface="Times New Roman" pitchFamily="18" charset="0"/>
              </a:rPr>
              <a:t>，只有一个失效。</a:t>
            </a:r>
          </a:p>
        </p:txBody>
      </p:sp>
    </p:spTree>
    <p:extLst>
      <p:ext uri="{BB962C8B-B14F-4D97-AF65-F5344CB8AC3E}">
        <p14:creationId xmlns:p14="http://schemas.microsoft.com/office/powerpoint/2010/main" val="1281943236"/>
      </p:ext>
    </p:extLst>
  </p:cSld>
  <p:clrMapOvr>
    <a:masterClrMapping/>
  </p:clrMapOvr>
  <p:transition/>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791686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2215032"/>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99782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8767707"/>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7772400" cy="558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92327"/>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33400"/>
            <a:ext cx="804703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0841116"/>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09600"/>
            <a:ext cx="784860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9088102"/>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33400"/>
            <a:ext cx="7848600" cy="557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3642488"/>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09600"/>
            <a:ext cx="7620000" cy="543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877426"/>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38" y="492125"/>
            <a:ext cx="8485187"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8516817"/>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92480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58803"/>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772400" cy="575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3071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ChangeArrowheads="1"/>
          </p:cNvSpPr>
          <p:nvPr>
            <p:ph type="body" idx="1"/>
          </p:nvPr>
        </p:nvSpPr>
        <p:spPr>
          <a:xfrm>
            <a:off x="4191000" y="1219200"/>
            <a:ext cx="4648200" cy="5105400"/>
          </a:xfrm>
        </p:spPr>
        <p:txBody>
          <a:bodyPr/>
          <a:lstStyle/>
          <a:p>
            <a:pPr marL="0">
              <a:lnSpc>
                <a:spcPct val="125000"/>
              </a:lnSpc>
            </a:pPr>
            <a:r>
              <a:rPr lang="zh-CN" altLang="en-US" sz="2400" dirty="0" smtClean="0">
                <a:latin typeface="Times New Roman" pitchFamily="18" charset="0"/>
                <a:ea typeface="黑体" pitchFamily="49" charset="-122"/>
                <a:cs typeface="Times New Roman" pitchFamily="18" charset="0"/>
              </a:rPr>
              <a:t>产品</a:t>
            </a:r>
            <a:r>
              <a:rPr lang="zh-CN" altLang="en-US" sz="2400" dirty="0">
                <a:latin typeface="Times New Roman" pitchFamily="18" charset="0"/>
                <a:ea typeface="黑体" pitchFamily="49" charset="-122"/>
                <a:cs typeface="Times New Roman" pitchFamily="18" charset="0"/>
              </a:rPr>
              <a:t>的可靠性取决于产品的失效率，根据长期以来的理论研究和数据统计，发现由许多零件构成的机器或系统，其失效率曲线的典型形态如图</a:t>
            </a:r>
            <a:r>
              <a:rPr lang="en-US" altLang="zh-CN" sz="2400" dirty="0">
                <a:latin typeface="Times New Roman" pitchFamily="18" charset="0"/>
                <a:ea typeface="黑体" pitchFamily="49" charset="-122"/>
                <a:cs typeface="Times New Roman" pitchFamily="18" charset="0"/>
              </a:rPr>
              <a:t>2.4</a:t>
            </a:r>
            <a:r>
              <a:rPr lang="zh-CN" altLang="en-US" sz="2400" dirty="0">
                <a:latin typeface="Times New Roman" pitchFamily="18" charset="0"/>
                <a:ea typeface="黑体" pitchFamily="49" charset="-122"/>
                <a:cs typeface="Times New Roman" pitchFamily="18" charset="0"/>
              </a:rPr>
              <a:t>所示，由于它的形状与浴盆的剖面相似，所以又称为浴盆曲线</a:t>
            </a:r>
            <a:r>
              <a:rPr lang="en-US" altLang="zh-CN" sz="2400" dirty="0">
                <a:latin typeface="Times New Roman" pitchFamily="18" charset="0"/>
                <a:ea typeface="黑体" pitchFamily="49" charset="-122"/>
                <a:cs typeface="Times New Roman" pitchFamily="18" charset="0"/>
              </a:rPr>
              <a:t>(Bathtub—curve)</a:t>
            </a:r>
            <a:r>
              <a:rPr lang="zh-CN" altLang="en-US" sz="2400" dirty="0">
                <a:latin typeface="Times New Roman" pitchFamily="18" charset="0"/>
                <a:ea typeface="黑体" pitchFamily="49" charset="-122"/>
                <a:cs typeface="Times New Roman" pitchFamily="18" charset="0"/>
              </a:rPr>
              <a:t>，它明显地分为三段，分别对应元件的三个不同阶段或时期。</a:t>
            </a:r>
          </a:p>
        </p:txBody>
      </p:sp>
      <p:sp>
        <p:nvSpPr>
          <p:cNvPr id="23556" name="Text Box 4"/>
          <p:cNvSpPr txBox="1">
            <a:spLocks noChangeArrowheads="1"/>
          </p:cNvSpPr>
          <p:nvPr/>
        </p:nvSpPr>
        <p:spPr bwMode="auto">
          <a:xfrm>
            <a:off x="469580" y="276386"/>
            <a:ext cx="48768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solidFill>
                  <a:schemeClr val="tx2"/>
                </a:solidFill>
                <a:latin typeface="黑体" pitchFamily="49" charset="-122"/>
                <a:ea typeface="黑体" pitchFamily="49" charset="-122"/>
              </a:rPr>
              <a:t>(</a:t>
            </a:r>
            <a:r>
              <a:rPr lang="en-US" altLang="zh-CN" sz="2800" dirty="0" smtClean="0">
                <a:solidFill>
                  <a:schemeClr val="tx2"/>
                </a:solidFill>
                <a:latin typeface="黑体" pitchFamily="49" charset="-122"/>
                <a:ea typeface="黑体" pitchFamily="49" charset="-122"/>
              </a:rPr>
              <a:t>2)</a:t>
            </a:r>
            <a:r>
              <a:rPr lang="zh-CN" altLang="en-US" sz="2800" dirty="0" smtClean="0">
                <a:solidFill>
                  <a:schemeClr val="tx2"/>
                </a:solidFill>
                <a:latin typeface="黑体" pitchFamily="49" charset="-122"/>
                <a:ea typeface="黑体" pitchFamily="49" charset="-122"/>
              </a:rPr>
              <a:t>硬件失效率曲线</a:t>
            </a:r>
            <a:endParaRPr lang="zh-CN" altLang="en-US" sz="2800" dirty="0">
              <a:solidFill>
                <a:schemeClr val="tx2"/>
              </a:solidFill>
              <a:latin typeface="黑体" pitchFamily="49" charset="-122"/>
              <a:ea typeface="黑体" pitchFamily="49" charset="-122"/>
            </a:endParaRPr>
          </a:p>
          <a:p>
            <a:pPr>
              <a:spcBef>
                <a:spcPct val="50000"/>
              </a:spcBef>
            </a:pPr>
            <a:r>
              <a:rPr lang="zh-CN" altLang="en-US" sz="2800" dirty="0">
                <a:solidFill>
                  <a:schemeClr val="folHlink"/>
                </a:solidFill>
                <a:latin typeface="黑体" pitchFamily="49" charset="-122"/>
                <a:ea typeface="黑体" pitchFamily="49" charset="-122"/>
              </a:rPr>
              <a:t>      </a:t>
            </a:r>
            <a:r>
              <a:rPr lang="en-US" altLang="zh-CN" sz="2800" dirty="0">
                <a:solidFill>
                  <a:schemeClr val="folHlink"/>
                </a:solidFill>
                <a:latin typeface="黑体" pitchFamily="49" charset="-122"/>
                <a:ea typeface="黑体" pitchFamily="49" charset="-122"/>
              </a:rPr>
              <a:t>(</a:t>
            </a:r>
            <a:r>
              <a:rPr lang="zh-CN" altLang="en-US" sz="2800" dirty="0">
                <a:solidFill>
                  <a:schemeClr val="folHlink"/>
                </a:solidFill>
                <a:latin typeface="黑体" pitchFamily="49" charset="-122"/>
                <a:ea typeface="黑体" pitchFamily="49" charset="-122"/>
              </a:rPr>
              <a:t>浴盆曲线</a:t>
            </a:r>
            <a:r>
              <a:rPr lang="en-US" altLang="zh-CN" sz="2800" dirty="0">
                <a:solidFill>
                  <a:schemeClr val="folHlink"/>
                </a:solidFill>
                <a:latin typeface="黑体" pitchFamily="49" charset="-122"/>
                <a:ea typeface="黑体" pitchFamily="49" charset="-122"/>
              </a:rPr>
              <a:t>)</a:t>
            </a:r>
          </a:p>
        </p:txBody>
      </p:sp>
      <p:pic>
        <p:nvPicPr>
          <p:cNvPr id="23558" name="Picture 6" descr="未命名"/>
          <p:cNvPicPr>
            <a:picLocks noChangeAspect="1" noChangeArrowheads="1"/>
          </p:cNvPicPr>
          <p:nvPr/>
        </p:nvPicPr>
        <p:blipFill>
          <a:blip r:embed="rId2">
            <a:extLst>
              <a:ext uri="{28A0092B-C50C-407E-A947-70E740481C1C}">
                <a14:useLocalDpi xmlns:a14="http://schemas.microsoft.com/office/drawing/2010/main" val="0"/>
              </a:ext>
            </a:extLst>
          </a:blip>
          <a:srcRect l="7623" t="7281" r="50000" b="50000"/>
          <a:stretch>
            <a:fillRect/>
          </a:stretch>
        </p:blipFill>
        <p:spPr bwMode="auto">
          <a:xfrm>
            <a:off x="179512" y="1752600"/>
            <a:ext cx="35052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89640"/>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57200"/>
            <a:ext cx="80264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0222488"/>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82169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2667272"/>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001000" cy="571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795085"/>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81000"/>
            <a:ext cx="7813675"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3898116"/>
      </p:ext>
    </p:extLst>
  </p:cSld>
  <p:clrMapOvr>
    <a:masterClrMapping/>
  </p:clrMapOvr>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
            <a:ext cx="82264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31290"/>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33400"/>
            <a:ext cx="811371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464288"/>
      </p:ext>
    </p:extLst>
  </p:cSld>
  <p:clrMapOvr>
    <a:masterClrMapping/>
  </p:clrMapOvr>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57200"/>
            <a:ext cx="7916863"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282747"/>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034338"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8577994"/>
      </p:ext>
    </p:extLst>
  </p:cSld>
  <p:clrMapOvr>
    <a:masterClrMapping/>
  </p:clrMapOvr>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1000"/>
            <a:ext cx="820737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472202"/>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33400"/>
            <a:ext cx="798195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44984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4114800" y="1447800"/>
            <a:ext cx="4535488" cy="4800600"/>
          </a:xfrm>
        </p:spPr>
        <p:txBody>
          <a:bodyPr vert="horz" lIns="91440" tIns="45720" rIns="91440" bIns="45720" rtlCol="0">
            <a:normAutofit/>
          </a:bodyPr>
          <a:lstStyle/>
          <a:p>
            <a:pPr marL="0">
              <a:lnSpc>
                <a:spcPct val="125000"/>
              </a:lnSpc>
            </a:pPr>
            <a:r>
              <a:rPr lang="zh-CN" altLang="en-US" sz="2400">
                <a:latin typeface="Times New Roman" pitchFamily="18" charset="0"/>
                <a:ea typeface="黑体" pitchFamily="49" charset="-122"/>
                <a:cs typeface="Times New Roman" pitchFamily="18" charset="0"/>
              </a:rPr>
              <a:t>第一段曲线是元件的早期失效期，表明元件开始使用时，它的失效率高，但迅速降低。</a:t>
            </a:r>
          </a:p>
          <a:p>
            <a:pPr marL="0">
              <a:lnSpc>
                <a:spcPct val="125000"/>
              </a:lnSpc>
            </a:pPr>
            <a:r>
              <a:rPr lang="zh-CN" altLang="en-US" sz="2400">
                <a:latin typeface="Times New Roman" pitchFamily="18" charset="0"/>
                <a:ea typeface="黑体" pitchFamily="49" charset="-122"/>
                <a:cs typeface="Times New Roman" pitchFamily="18" charset="0"/>
              </a:rPr>
              <a:t>第二段曲线是元件的偶然失效期，其特点是失效率低且稳定，往往可近似看成是一常数。</a:t>
            </a:r>
          </a:p>
          <a:p>
            <a:pPr marL="0">
              <a:lnSpc>
                <a:spcPct val="125000"/>
              </a:lnSpc>
            </a:pPr>
            <a:r>
              <a:rPr lang="zh-CN" altLang="en-US" sz="2400">
                <a:latin typeface="Times New Roman" pitchFamily="18" charset="0"/>
                <a:ea typeface="黑体" pitchFamily="49" charset="-122"/>
                <a:cs typeface="Times New Roman" pitchFamily="18" charset="0"/>
              </a:rPr>
              <a:t>第三段曲线是元件的耗损失效期，失效率随时间延长而急剧增大。</a:t>
            </a:r>
          </a:p>
        </p:txBody>
      </p:sp>
      <p:pic>
        <p:nvPicPr>
          <p:cNvPr id="24580" name="Picture 4" descr="未命名"/>
          <p:cNvPicPr>
            <a:picLocks noChangeAspect="1" noChangeArrowheads="1"/>
          </p:cNvPicPr>
          <p:nvPr/>
        </p:nvPicPr>
        <p:blipFill>
          <a:blip r:embed="rId2">
            <a:extLst>
              <a:ext uri="{28A0092B-C50C-407E-A947-70E740481C1C}">
                <a14:useLocalDpi xmlns:a14="http://schemas.microsoft.com/office/drawing/2010/main" val="0"/>
              </a:ext>
            </a:extLst>
          </a:blip>
          <a:srcRect l="7623" t="7281" r="50000" b="50000"/>
          <a:stretch>
            <a:fillRect/>
          </a:stretch>
        </p:blipFill>
        <p:spPr bwMode="auto">
          <a:xfrm>
            <a:off x="228600" y="2133600"/>
            <a:ext cx="35052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5300"/>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4423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453481"/>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8416925"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5872111"/>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82550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032354"/>
      </p:ext>
    </p:extLst>
  </p:cSld>
  <p:clrMapOvr>
    <a:masterClrMapping/>
  </p:clrMapOvr>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81000"/>
            <a:ext cx="776605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5746681"/>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7946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5216624"/>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57200"/>
            <a:ext cx="7853363"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8904391"/>
      </p:ext>
    </p:extLst>
  </p:cSld>
  <p:clrMapOvr>
    <a:masterClrMapping/>
  </p:clrMapOvr>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
            <a:ext cx="82296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690952"/>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
            <a:ext cx="799147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416119"/>
      </p:ext>
    </p:extLst>
  </p:cSld>
  <p:clrMapOvr>
    <a:masterClrMapping/>
  </p:clrMapOvr>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85800"/>
            <a:ext cx="758666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2575625"/>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1000"/>
            <a:ext cx="770255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00165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3"/>
          <p:cNvSpPr txBox="1">
            <a:spLocks noChangeArrowheads="1"/>
          </p:cNvSpPr>
          <p:nvPr/>
        </p:nvSpPr>
        <p:spPr bwMode="auto">
          <a:xfrm>
            <a:off x="250825" y="333375"/>
            <a:ext cx="8713788"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1.1 </a:t>
            </a:r>
            <a:r>
              <a:rPr lang="zh-CN" altLang="en-US"/>
              <a:t>实例分析：</a:t>
            </a:r>
            <a:r>
              <a:rPr lang="en-US" altLang="zh-CN"/>
              <a:t>VIKING</a:t>
            </a:r>
            <a:r>
              <a:rPr lang="zh-CN" altLang="en-US"/>
              <a:t>着陆爆炸</a:t>
            </a:r>
          </a:p>
        </p:txBody>
      </p:sp>
      <p:pic>
        <p:nvPicPr>
          <p:cNvPr id="71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1628775"/>
            <a:ext cx="4321175"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5"/>
          <p:cNvSpPr txBox="1">
            <a:spLocks noChangeArrowheads="1"/>
          </p:cNvSpPr>
          <p:nvPr/>
        </p:nvSpPr>
        <p:spPr bwMode="auto">
          <a:xfrm>
            <a:off x="323528" y="1624230"/>
            <a:ext cx="3960812"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spcBef>
                <a:spcPct val="50000"/>
              </a:spcBef>
            </a:pPr>
            <a:r>
              <a:rPr lang="en-US" altLang="zh-CN" sz="2800" b="1" dirty="0">
                <a:latin typeface="华文仿宋" pitchFamily="2" charset="-122"/>
                <a:ea typeface="华文仿宋" pitchFamily="2" charset="-122"/>
              </a:rPr>
              <a:t>1963</a:t>
            </a:r>
            <a:r>
              <a:rPr lang="zh-CN" altLang="en-US" sz="2800" b="1" dirty="0">
                <a:latin typeface="华文仿宋" pitchFamily="2" charset="-122"/>
                <a:ea typeface="华文仿宋" pitchFamily="2" charset="-122"/>
              </a:rPr>
              <a:t>年，美国航天局火星探测器 </a:t>
            </a:r>
            <a:r>
              <a:rPr lang="en-US" altLang="zh-CN" sz="2800" b="1" dirty="0">
                <a:latin typeface="华文仿宋" pitchFamily="2" charset="-122"/>
                <a:ea typeface="华文仿宋" pitchFamily="2" charset="-122"/>
              </a:rPr>
              <a:t>Viking </a:t>
            </a:r>
            <a:r>
              <a:rPr lang="zh-CN" altLang="en-US" sz="2800" b="1" dirty="0">
                <a:latin typeface="华文仿宋" pitchFamily="2" charset="-122"/>
                <a:ea typeface="华文仿宋" pitchFamily="2" charset="-122"/>
              </a:rPr>
              <a:t>在接近火星表面时发生爆炸，导致项目失败，造成高达数亿美元的损失。</a:t>
            </a:r>
          </a:p>
        </p:txBody>
      </p:sp>
      <p:sp>
        <p:nvSpPr>
          <p:cNvPr id="7173" name="Rectangle 6"/>
          <p:cNvSpPr>
            <a:spLocks noChangeArrowheads="1"/>
          </p:cNvSpPr>
          <p:nvPr/>
        </p:nvSpPr>
        <p:spPr bwMode="auto">
          <a:xfrm>
            <a:off x="5073650" y="5722938"/>
            <a:ext cx="338613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50000"/>
              </a:spcBef>
            </a:pPr>
            <a:r>
              <a:rPr lang="zh-CN" altLang="en-US" sz="2000" b="1">
                <a:latin typeface="华文仿宋" pitchFamily="2" charset="-122"/>
                <a:ea typeface="华文仿宋" pitchFamily="2" charset="-122"/>
              </a:rPr>
              <a:t>实例二：</a:t>
            </a:r>
            <a:r>
              <a:rPr lang="en-US" altLang="zh-CN" sz="2000" b="1">
                <a:latin typeface="华文仿宋" pitchFamily="2" charset="-122"/>
                <a:ea typeface="华文仿宋" pitchFamily="2" charset="-122"/>
              </a:rPr>
              <a:t>NASA</a:t>
            </a:r>
            <a:r>
              <a:rPr lang="zh-CN" altLang="en-US" sz="2000" b="1">
                <a:latin typeface="华文仿宋" pitchFamily="2" charset="-122"/>
                <a:ea typeface="华文仿宋" pitchFamily="2" charset="-122"/>
              </a:rPr>
              <a:t>火星项目失败</a:t>
            </a:r>
          </a:p>
        </p:txBody>
      </p:sp>
    </p:spTree>
    <p:extLst>
      <p:ext uri="{BB962C8B-B14F-4D97-AF65-F5344CB8AC3E}">
        <p14:creationId xmlns:p14="http://schemas.microsoft.com/office/powerpoint/2010/main" val="29836355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3886200" y="4267200"/>
            <a:ext cx="4800600" cy="990600"/>
          </a:xfrm>
        </p:spPr>
        <p:txBody>
          <a:bodyPr/>
          <a:lstStyle/>
          <a:p>
            <a:pPr>
              <a:buFont typeface="Wingdings" pitchFamily="2" charset="2"/>
              <a:buNone/>
            </a:pPr>
            <a:r>
              <a:rPr lang="zh-CN" altLang="en-US" sz="2800" b="1">
                <a:solidFill>
                  <a:schemeClr val="tx2"/>
                </a:solidFill>
                <a:latin typeface="Times New Roman" pitchFamily="18" charset="0"/>
                <a:ea typeface="楷体_GB2312" pitchFamily="49" charset="-122"/>
              </a:rPr>
              <a:t>重要规律：偶然失效期设</a:t>
            </a:r>
            <a:r>
              <a:rPr lang="en-US" altLang="zh-CN" sz="2800" b="1">
                <a:solidFill>
                  <a:schemeClr val="tx2"/>
                </a:solidFill>
                <a:latin typeface="Times New Roman" pitchFamily="18" charset="0"/>
                <a:ea typeface="楷体_GB2312" pitchFamily="49" charset="-122"/>
              </a:rPr>
              <a:t>λ(t)=λ</a:t>
            </a:r>
            <a:r>
              <a:rPr lang="zh-CN" altLang="en-US" sz="2800" b="1">
                <a:solidFill>
                  <a:schemeClr val="tx2"/>
                </a:solidFill>
                <a:latin typeface="Times New Roman" pitchFamily="18" charset="0"/>
                <a:ea typeface="楷体_GB2312" pitchFamily="49" charset="-122"/>
              </a:rPr>
              <a:t>，系统的可靠度为： </a:t>
            </a:r>
          </a:p>
        </p:txBody>
      </p:sp>
      <p:pic>
        <p:nvPicPr>
          <p:cNvPr id="25604" name="Picture 4" descr="未命名"/>
          <p:cNvPicPr>
            <a:picLocks noChangeAspect="1" noChangeArrowheads="1"/>
          </p:cNvPicPr>
          <p:nvPr/>
        </p:nvPicPr>
        <p:blipFill>
          <a:blip r:embed="rId3">
            <a:extLst>
              <a:ext uri="{28A0092B-C50C-407E-A947-70E740481C1C}">
                <a14:useLocalDpi xmlns:a14="http://schemas.microsoft.com/office/drawing/2010/main" val="0"/>
              </a:ext>
            </a:extLst>
          </a:blip>
          <a:srcRect l="7623" t="7281" r="50000" b="50000"/>
          <a:stretch>
            <a:fillRect/>
          </a:stretch>
        </p:blipFill>
        <p:spPr bwMode="auto">
          <a:xfrm>
            <a:off x="152400" y="1236663"/>
            <a:ext cx="3505200" cy="3200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702" name="Group 102"/>
          <p:cNvGraphicFramePr>
            <a:graphicFrameLocks noGrp="1"/>
          </p:cNvGraphicFramePr>
          <p:nvPr/>
        </p:nvGraphicFramePr>
        <p:xfrm>
          <a:off x="3657600" y="1295400"/>
          <a:ext cx="5181600" cy="2668270"/>
        </p:xfrm>
        <a:graphic>
          <a:graphicData uri="http://schemas.openxmlformats.org/drawingml/2006/table">
            <a:tbl>
              <a:tblPr/>
              <a:tblGrid>
                <a:gridCol w="1295400"/>
                <a:gridCol w="1295400"/>
                <a:gridCol w="1295400"/>
                <a:gridCol w="1295400"/>
              </a:tblGrid>
              <a:tr h="565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曲线段</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失效时期</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失效特征</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失效类型</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第一段曲线</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早期失效</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失效率随时间降低</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递减型</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第二段曲线</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偶然失效</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失效率低且平稳</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恒定型</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565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第三段曲线</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耗损失效</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失效率随时间增大</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000" b="1" i="0" u="none" strike="noStrike" cap="none" normalizeH="0" baseline="0" smtClean="0">
                          <a:ln>
                            <a:noFill/>
                          </a:ln>
                          <a:solidFill>
                            <a:schemeClr val="tx1"/>
                          </a:solidFill>
                          <a:effectLst>
                            <a:outerShdw blurRad="38100" dist="38100" dir="2700000" algn="tl">
                              <a:srgbClr val="C0C0C0"/>
                            </a:outerShdw>
                          </a:effectLst>
                          <a:latin typeface="Tahoma" pitchFamily="34" charset="0"/>
                          <a:ea typeface="宋体" charset="-122"/>
                        </a:rPr>
                        <a:t>递增型</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25699" name="Object 99"/>
          <p:cNvGraphicFramePr>
            <a:graphicFrameLocks noChangeAspect="1"/>
          </p:cNvGraphicFramePr>
          <p:nvPr>
            <p:extLst>
              <p:ext uri="{D42A27DB-BD31-4B8C-83A1-F6EECF244321}">
                <p14:modId xmlns:p14="http://schemas.microsoft.com/office/powerpoint/2010/main" val="506541237"/>
              </p:ext>
            </p:extLst>
          </p:nvPr>
        </p:nvGraphicFramePr>
        <p:xfrm>
          <a:off x="3995936" y="5373216"/>
          <a:ext cx="4027512" cy="956606"/>
        </p:xfrm>
        <a:graphic>
          <a:graphicData uri="http://schemas.openxmlformats.org/presentationml/2006/ole">
            <mc:AlternateContent xmlns:mc="http://schemas.openxmlformats.org/markup-compatibility/2006">
              <mc:Choice xmlns:v="urn:schemas-microsoft-com:vml" Requires="v">
                <p:oleObj spid="_x0000_s122956" name="Equation" r:id="rId4" imgW="1282680" imgH="304560" progId="Equation.DSMT4">
                  <p:embed/>
                </p:oleObj>
              </mc:Choice>
              <mc:Fallback>
                <p:oleObj name="Equation" r:id="rId4" imgW="1282680" imgH="3045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36" y="5373216"/>
                        <a:ext cx="4027512" cy="956606"/>
                      </a:xfrm>
                      <a:prstGeom prst="rect">
                        <a:avLst/>
                      </a:prstGeom>
                      <a:noFill/>
                      <a:ln>
                        <a:noFill/>
                      </a:ln>
                      <a:effectLst/>
                    </p:spPr>
                  </p:pic>
                </p:oleObj>
              </mc:Fallback>
            </mc:AlternateContent>
          </a:graphicData>
        </a:graphic>
      </p:graphicFrame>
      <p:sp>
        <p:nvSpPr>
          <p:cNvPr id="25703" name="Text Box 103"/>
          <p:cNvSpPr txBox="1">
            <a:spLocks noChangeArrowheads="1"/>
          </p:cNvSpPr>
          <p:nvPr/>
        </p:nvSpPr>
        <p:spPr bwMode="auto">
          <a:xfrm>
            <a:off x="395288" y="4581525"/>
            <a:ext cx="2089150" cy="214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500" b="1">
                <a:effectLst>
                  <a:outerShdw blurRad="38100" dist="38100" dir="2700000" algn="tl">
                    <a:srgbClr val="C0C0C0"/>
                  </a:outerShdw>
                </a:effectLst>
              </a:rPr>
              <a:t>MatLab</a:t>
            </a:r>
            <a:r>
              <a:rPr lang="zh-CN" altLang="en-US" sz="1500" b="1">
                <a:effectLst>
                  <a:outerShdw blurRad="38100" dist="38100" dir="2700000" algn="tl">
                    <a:srgbClr val="C0C0C0"/>
                  </a:outerShdw>
                </a:effectLst>
              </a:rPr>
              <a:t>数值模拟</a:t>
            </a:r>
          </a:p>
          <a:p>
            <a:r>
              <a:rPr lang="en-US" altLang="zh-CN" sz="1500" b="1">
                <a:effectLst>
                  <a:outerShdw blurRad="38100" dist="38100" dir="2700000" algn="tl">
                    <a:srgbClr val="C0C0C0"/>
                  </a:outerShdw>
                </a:effectLst>
              </a:rPr>
              <a:t>na=0.001</a:t>
            </a:r>
          </a:p>
          <a:p>
            <a:r>
              <a:rPr lang="en-US" altLang="zh-CN" sz="1500" b="1">
                <a:effectLst>
                  <a:outerShdw blurRad="38100" dist="38100" dir="2700000" algn="tl">
                    <a:srgbClr val="C0C0C0"/>
                  </a:outerShdw>
                </a:effectLst>
              </a:rPr>
              <a:t>t=0</a:t>
            </a:r>
          </a:p>
          <a:p>
            <a:r>
              <a:rPr lang="en-US" altLang="zh-CN" sz="1500" b="1">
                <a:effectLst>
                  <a:outerShdw blurRad="38100" dist="38100" dir="2700000" algn="tl">
                    <a:srgbClr val="C0C0C0"/>
                  </a:outerShdw>
                </a:effectLst>
              </a:rPr>
              <a:t>for i=1:200</a:t>
            </a:r>
          </a:p>
          <a:p>
            <a:r>
              <a:rPr lang="en-US" altLang="zh-CN" sz="1500" b="1">
                <a:effectLst>
                  <a:outerShdw blurRad="38100" dist="38100" dir="2700000" algn="tl">
                    <a:srgbClr val="C0C0C0"/>
                  </a:outerShdw>
                </a:effectLst>
              </a:rPr>
              <a:t>    r(i)=exp(-na*t)</a:t>
            </a:r>
          </a:p>
          <a:p>
            <a:r>
              <a:rPr lang="en-US" altLang="zh-CN" sz="1500" b="1">
                <a:effectLst>
                  <a:outerShdw blurRad="38100" dist="38100" dir="2700000" algn="tl">
                    <a:srgbClr val="C0C0C0"/>
                  </a:outerShdw>
                </a:effectLst>
              </a:rPr>
              <a:t>    tt(i)=t</a:t>
            </a:r>
          </a:p>
          <a:p>
            <a:r>
              <a:rPr lang="en-US" altLang="zh-CN" sz="1500" b="1">
                <a:effectLst>
                  <a:outerShdw blurRad="38100" dist="38100" dir="2700000" algn="tl">
                    <a:srgbClr val="C0C0C0"/>
                  </a:outerShdw>
                </a:effectLst>
              </a:rPr>
              <a:t>    t=t+20</a:t>
            </a:r>
          </a:p>
          <a:p>
            <a:r>
              <a:rPr lang="en-US" altLang="zh-CN" sz="1500" b="1">
                <a:effectLst>
                  <a:outerShdw blurRad="38100" dist="38100" dir="2700000" algn="tl">
                    <a:srgbClr val="C0C0C0"/>
                  </a:outerShdw>
                </a:effectLst>
              </a:rPr>
              <a:t>end</a:t>
            </a:r>
          </a:p>
          <a:p>
            <a:r>
              <a:rPr lang="en-US" altLang="zh-CN" sz="1500" b="1">
                <a:effectLst>
                  <a:outerShdw blurRad="38100" dist="38100" dir="2700000" algn="tl">
                    <a:srgbClr val="C0C0C0"/>
                  </a:outerShdw>
                </a:effectLst>
              </a:rPr>
              <a:t>plot(tt,r,'-')</a:t>
            </a:r>
          </a:p>
        </p:txBody>
      </p:sp>
    </p:spTree>
    <p:extLst>
      <p:ext uri="{BB962C8B-B14F-4D97-AF65-F5344CB8AC3E}">
        <p14:creationId xmlns:p14="http://schemas.microsoft.com/office/powerpoint/2010/main" val="178364432"/>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
            <a:ext cx="8175625"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0323219"/>
      </p:ext>
    </p:extLst>
  </p:cSld>
  <p:clrMapOvr>
    <a:masterClrMapping/>
  </p:clrMapOvr>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849947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592750"/>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57200"/>
            <a:ext cx="805973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660640"/>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Text Box 3"/>
          <p:cNvSpPr txBox="1">
            <a:spLocks noChangeArrowheads="1"/>
          </p:cNvSpPr>
          <p:nvPr/>
        </p:nvSpPr>
        <p:spPr bwMode="auto">
          <a:xfrm>
            <a:off x="250825" y="333375"/>
            <a:ext cx="8893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a:t>
            </a:r>
            <a:r>
              <a:rPr lang="zh-CN" altLang="en-US" sz="3600" b="1" dirty="0" smtClean="0">
                <a:solidFill>
                  <a:schemeClr val="tx2"/>
                </a:solidFill>
                <a:latin typeface="黑体" pitchFamily="49" charset="-122"/>
                <a:ea typeface="黑体" pitchFamily="49" charset="-122"/>
              </a:rPr>
              <a:t>、</a:t>
            </a:r>
            <a:r>
              <a:rPr lang="zh-CN" altLang="en-US" sz="3600" b="1" dirty="0">
                <a:solidFill>
                  <a:schemeClr val="tx2"/>
                </a:solidFill>
                <a:latin typeface="黑体" pitchFamily="49" charset="-122"/>
                <a:ea typeface="黑体" pitchFamily="49" charset="-122"/>
              </a:rPr>
              <a:t>软件可靠性工程：可靠性工程管理</a:t>
            </a:r>
          </a:p>
        </p:txBody>
      </p:sp>
      <p:sp>
        <p:nvSpPr>
          <p:cNvPr id="308227" name="Rectangle 4"/>
          <p:cNvSpPr>
            <a:spLocks noChangeArrowheads="1"/>
          </p:cNvSpPr>
          <p:nvPr/>
        </p:nvSpPr>
        <p:spPr bwMode="auto">
          <a:xfrm>
            <a:off x="323850" y="1341438"/>
            <a:ext cx="85693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solidFill>
                  <a:schemeClr val="tx2"/>
                </a:solidFill>
                <a:latin typeface="华文仿宋" pitchFamily="2" charset="-122"/>
                <a:ea typeface="华文仿宋" pitchFamily="2" charset="-122"/>
              </a:rPr>
              <a:t>        </a:t>
            </a:r>
            <a:r>
              <a:rPr lang="zh-CN" altLang="en-US" sz="2400" b="1">
                <a:solidFill>
                  <a:schemeClr val="tx2"/>
                </a:solidFill>
                <a:latin typeface="华文仿宋" pitchFamily="2" charset="-122"/>
                <a:ea typeface="华文仿宋" pitchFamily="2" charset="-122"/>
              </a:rPr>
              <a:t>以保证和改进软件可靠性为目的，将工程化管理思想、要求和要素同软件可靠性相结合并具体化，在软件生命周期过程中所开展的组织、计划、协调和监督等活动。</a:t>
            </a:r>
          </a:p>
        </p:txBody>
      </p:sp>
      <p:sp>
        <p:nvSpPr>
          <p:cNvPr id="308228" name="AutoShape 5"/>
          <p:cNvSpPr>
            <a:spLocks noChangeArrowheads="1"/>
          </p:cNvSpPr>
          <p:nvPr/>
        </p:nvSpPr>
        <p:spPr bwMode="auto">
          <a:xfrm>
            <a:off x="539750" y="4294188"/>
            <a:ext cx="2160588" cy="5746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08229" name="Text Box 6"/>
          <p:cNvSpPr txBox="1">
            <a:spLocks noChangeArrowheads="1"/>
          </p:cNvSpPr>
          <p:nvPr/>
        </p:nvSpPr>
        <p:spPr bwMode="auto">
          <a:xfrm>
            <a:off x="2843213" y="2709863"/>
            <a:ext cx="5976937" cy="378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b="1" dirty="0" smtClean="0">
                <a:solidFill>
                  <a:schemeClr val="tx2"/>
                </a:solidFill>
                <a:latin typeface="华文仿宋" pitchFamily="2" charset="-122"/>
                <a:ea typeface="华文仿宋" pitchFamily="2" charset="-122"/>
              </a:rPr>
              <a:t>7.1  </a:t>
            </a:r>
            <a:r>
              <a:rPr lang="zh-CN" altLang="en-US" sz="2400" b="1" dirty="0">
                <a:solidFill>
                  <a:schemeClr val="tx2"/>
                </a:solidFill>
                <a:latin typeface="华文仿宋" pitchFamily="2" charset="-122"/>
                <a:ea typeface="华文仿宋" pitchFamily="2" charset="-122"/>
              </a:rPr>
              <a:t>可靠性工程管理知识领域</a:t>
            </a:r>
          </a:p>
          <a:p>
            <a:pPr eaLnBrk="1" hangingPunct="1">
              <a:spcBef>
                <a:spcPct val="50000"/>
              </a:spcBef>
            </a:pPr>
            <a:r>
              <a:rPr lang="en-US" altLang="zh-CN" sz="2400" b="1" dirty="0" smtClean="0">
                <a:solidFill>
                  <a:schemeClr val="tx2"/>
                </a:solidFill>
                <a:latin typeface="华文仿宋" pitchFamily="2" charset="-122"/>
                <a:ea typeface="华文仿宋" pitchFamily="2" charset="-122"/>
              </a:rPr>
              <a:t>7.2  </a:t>
            </a:r>
            <a:r>
              <a:rPr lang="zh-CN" altLang="en-US" sz="2400" b="1" dirty="0">
                <a:solidFill>
                  <a:schemeClr val="tx2"/>
                </a:solidFill>
                <a:latin typeface="华文仿宋" pitchFamily="2" charset="-122"/>
                <a:ea typeface="华文仿宋" pitchFamily="2" charset="-122"/>
              </a:rPr>
              <a:t>可靠性保证大纲</a:t>
            </a:r>
          </a:p>
          <a:p>
            <a:pPr eaLnBrk="1" hangingPunct="1">
              <a:spcBef>
                <a:spcPct val="50000"/>
              </a:spcBef>
            </a:pPr>
            <a:r>
              <a:rPr lang="en-US" altLang="zh-CN" sz="2400" b="1" dirty="0" smtClean="0">
                <a:solidFill>
                  <a:schemeClr val="tx2"/>
                </a:solidFill>
                <a:latin typeface="华文仿宋" pitchFamily="2" charset="-122"/>
                <a:ea typeface="华文仿宋" pitchFamily="2" charset="-122"/>
              </a:rPr>
              <a:t>7.3  </a:t>
            </a:r>
            <a:r>
              <a:rPr lang="zh-CN" altLang="en-US" sz="2400" b="1" dirty="0">
                <a:solidFill>
                  <a:schemeClr val="tx2"/>
                </a:solidFill>
                <a:latin typeface="华文仿宋" pitchFamily="2" charset="-122"/>
                <a:ea typeface="华文仿宋" pitchFamily="2" charset="-122"/>
              </a:rPr>
              <a:t>可靠性工作计划</a:t>
            </a:r>
          </a:p>
          <a:p>
            <a:pPr eaLnBrk="1" hangingPunct="1">
              <a:spcBef>
                <a:spcPct val="50000"/>
              </a:spcBef>
            </a:pPr>
            <a:r>
              <a:rPr lang="en-US" altLang="zh-CN" sz="2400" b="1" dirty="0" smtClean="0">
                <a:solidFill>
                  <a:schemeClr val="tx2"/>
                </a:solidFill>
                <a:latin typeface="华文仿宋" pitchFamily="2" charset="-122"/>
                <a:ea typeface="华文仿宋" pitchFamily="2" charset="-122"/>
              </a:rPr>
              <a:t>7.4  </a:t>
            </a:r>
            <a:r>
              <a:rPr lang="zh-CN" altLang="en-US" sz="2400" b="1" dirty="0">
                <a:solidFill>
                  <a:schemeClr val="tx2"/>
                </a:solidFill>
                <a:latin typeface="华文仿宋" pitchFamily="2" charset="-122"/>
                <a:ea typeface="华文仿宋" pitchFamily="2" charset="-122"/>
              </a:rPr>
              <a:t>可靠性分级管理</a:t>
            </a:r>
          </a:p>
          <a:p>
            <a:pPr eaLnBrk="1" hangingPunct="1">
              <a:spcBef>
                <a:spcPct val="50000"/>
              </a:spcBef>
            </a:pPr>
            <a:r>
              <a:rPr lang="en-US" altLang="zh-CN" sz="2400" b="1" dirty="0" smtClean="0">
                <a:solidFill>
                  <a:schemeClr val="tx2"/>
                </a:solidFill>
                <a:latin typeface="华文仿宋" pitchFamily="2" charset="-122"/>
                <a:ea typeface="华文仿宋" pitchFamily="2" charset="-122"/>
              </a:rPr>
              <a:t>7.5  </a:t>
            </a:r>
            <a:r>
              <a:rPr lang="zh-CN" altLang="en-US" sz="2400" b="1" dirty="0">
                <a:solidFill>
                  <a:schemeClr val="tx2"/>
                </a:solidFill>
                <a:latin typeface="华文仿宋" pitchFamily="2" charset="-122"/>
                <a:ea typeface="华文仿宋" pitchFamily="2" charset="-122"/>
              </a:rPr>
              <a:t>故障报告、分析和纠正措施系统</a:t>
            </a:r>
          </a:p>
          <a:p>
            <a:pPr eaLnBrk="1" hangingPunct="1">
              <a:spcBef>
                <a:spcPct val="50000"/>
              </a:spcBef>
            </a:pPr>
            <a:r>
              <a:rPr lang="en-US" altLang="zh-CN" sz="2400" b="1" dirty="0" smtClean="0">
                <a:solidFill>
                  <a:schemeClr val="tx2"/>
                </a:solidFill>
                <a:latin typeface="华文仿宋" pitchFamily="2" charset="-122"/>
                <a:ea typeface="华文仿宋" pitchFamily="2" charset="-122"/>
              </a:rPr>
              <a:t>7.6  </a:t>
            </a:r>
            <a:r>
              <a:rPr lang="zh-CN" altLang="en-US" sz="2400" b="1" dirty="0">
                <a:solidFill>
                  <a:schemeClr val="tx2"/>
                </a:solidFill>
                <a:latin typeface="华文仿宋" pitchFamily="2" charset="-122"/>
                <a:ea typeface="华文仿宋" pitchFamily="2" charset="-122"/>
              </a:rPr>
              <a:t>可靠性数据管理</a:t>
            </a:r>
          </a:p>
          <a:p>
            <a:pPr eaLnBrk="1" hangingPunct="1">
              <a:spcBef>
                <a:spcPct val="50000"/>
              </a:spcBef>
            </a:pPr>
            <a:r>
              <a:rPr lang="en-US" altLang="zh-CN" sz="2400" b="1" dirty="0" smtClean="0">
                <a:solidFill>
                  <a:schemeClr val="tx2"/>
                </a:solidFill>
                <a:latin typeface="华文仿宋" pitchFamily="2" charset="-122"/>
                <a:ea typeface="华文仿宋" pitchFamily="2" charset="-122"/>
              </a:rPr>
              <a:t>7.7  </a:t>
            </a:r>
            <a:r>
              <a:rPr lang="zh-CN" altLang="en-US" sz="2400" b="1" dirty="0">
                <a:solidFill>
                  <a:schemeClr val="tx2"/>
                </a:solidFill>
                <a:latin typeface="华文仿宋" pitchFamily="2" charset="-122"/>
                <a:ea typeface="华文仿宋" pitchFamily="2" charset="-122"/>
              </a:rPr>
              <a:t>可靠性工程管理相关内容</a:t>
            </a:r>
          </a:p>
        </p:txBody>
      </p:sp>
    </p:spTree>
    <p:extLst>
      <p:ext uri="{BB962C8B-B14F-4D97-AF65-F5344CB8AC3E}">
        <p14:creationId xmlns:p14="http://schemas.microsoft.com/office/powerpoint/2010/main" val="1504223012"/>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7.1   </a:t>
            </a:r>
            <a:r>
              <a:rPr lang="zh-CN" altLang="en-US" sz="3600" b="1" dirty="0">
                <a:solidFill>
                  <a:schemeClr val="tx2"/>
                </a:solidFill>
                <a:latin typeface="黑体" pitchFamily="49" charset="-122"/>
                <a:ea typeface="黑体" pitchFamily="49" charset="-122"/>
              </a:rPr>
              <a:t>可靠性工程管理知识领域</a:t>
            </a:r>
          </a:p>
        </p:txBody>
      </p:sp>
      <p:sp>
        <p:nvSpPr>
          <p:cNvPr id="309251" name="Rectangle 4"/>
          <p:cNvSpPr>
            <a:spLocks noChangeArrowheads="1"/>
          </p:cNvSpPr>
          <p:nvPr/>
        </p:nvSpPr>
        <p:spPr bwMode="auto">
          <a:xfrm>
            <a:off x="0" y="2439988"/>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solidFill>
                <a:schemeClr val="tx2"/>
              </a:solidFill>
            </a:endParaRPr>
          </a:p>
        </p:txBody>
      </p:sp>
      <p:graphicFrame>
        <p:nvGraphicFramePr>
          <p:cNvPr id="309252" name="Object 5"/>
          <p:cNvGraphicFramePr>
            <a:graphicFrameLocks noChangeAspect="1"/>
          </p:cNvGraphicFramePr>
          <p:nvPr>
            <p:extLst>
              <p:ext uri="{D42A27DB-BD31-4B8C-83A1-F6EECF244321}">
                <p14:modId xmlns:p14="http://schemas.microsoft.com/office/powerpoint/2010/main" val="950939583"/>
              </p:ext>
            </p:extLst>
          </p:nvPr>
        </p:nvGraphicFramePr>
        <p:xfrm>
          <a:off x="360363" y="1700213"/>
          <a:ext cx="8532812" cy="3867150"/>
        </p:xfrm>
        <a:graphic>
          <a:graphicData uri="http://schemas.openxmlformats.org/presentationml/2006/ole">
            <mc:AlternateContent xmlns:mc="http://schemas.openxmlformats.org/markup-compatibility/2006">
              <mc:Choice xmlns:v="urn:schemas-microsoft-com:vml" Requires="v">
                <p:oleObj spid="_x0000_s168996" name="Visio" r:id="rId3" imgW="6253036" imgH="2138198" progId="Visio.Drawing.11">
                  <p:embed/>
                </p:oleObj>
              </mc:Choice>
              <mc:Fallback>
                <p:oleObj name="Visio" r:id="rId3" imgW="6253036" imgH="2138198" progId="Visio.Drawing.11">
                  <p:embed/>
                  <p:pic>
                    <p:nvPicPr>
                      <p:cNvPr id="0" name=""/>
                      <p:cNvPicPr>
                        <a:picLocks noChangeAspect="1" noChangeArrowheads="1"/>
                      </p:cNvPicPr>
                      <p:nvPr/>
                    </p:nvPicPr>
                    <p:blipFill>
                      <a:blip r:embed="rId4"/>
                      <a:srcRect/>
                      <a:stretch>
                        <a:fillRect/>
                      </a:stretch>
                    </p:blipFill>
                    <p:spPr bwMode="auto">
                      <a:xfrm>
                        <a:off x="360363" y="1700213"/>
                        <a:ext cx="8532812"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9253" name="Rectangle 6"/>
          <p:cNvSpPr>
            <a:spLocks noChangeArrowheads="1"/>
          </p:cNvSpPr>
          <p:nvPr/>
        </p:nvSpPr>
        <p:spPr bwMode="auto">
          <a:xfrm>
            <a:off x="2700338" y="5924550"/>
            <a:ext cx="4210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b="1">
                <a:solidFill>
                  <a:schemeClr val="tx2"/>
                </a:solidFill>
                <a:ea typeface="华文仿宋" pitchFamily="2" charset="-122"/>
              </a:rPr>
              <a:t>软件项目控制系统的基本结构</a:t>
            </a:r>
            <a:r>
              <a:rPr lang="zh-CN" altLang="en-US">
                <a:solidFill>
                  <a:schemeClr val="tx2"/>
                </a:solidFill>
              </a:rPr>
              <a:t> </a:t>
            </a:r>
          </a:p>
        </p:txBody>
      </p:sp>
    </p:spTree>
    <p:extLst>
      <p:ext uri="{BB962C8B-B14F-4D97-AF65-F5344CB8AC3E}">
        <p14:creationId xmlns:p14="http://schemas.microsoft.com/office/powerpoint/2010/main" val="921379433"/>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7.1   </a:t>
            </a:r>
            <a:r>
              <a:rPr lang="zh-CN" altLang="en-US" sz="3600" b="1" dirty="0">
                <a:solidFill>
                  <a:schemeClr val="tx2"/>
                </a:solidFill>
                <a:latin typeface="黑体" pitchFamily="49" charset="-122"/>
                <a:ea typeface="黑体" pitchFamily="49" charset="-122"/>
              </a:rPr>
              <a:t>软件可靠性工程管理知识领域</a:t>
            </a:r>
          </a:p>
        </p:txBody>
      </p:sp>
      <p:sp>
        <p:nvSpPr>
          <p:cNvPr id="310275" name="Rectangle 4"/>
          <p:cNvSpPr>
            <a:spLocks noChangeArrowheads="1"/>
          </p:cNvSpPr>
          <p:nvPr/>
        </p:nvSpPr>
        <p:spPr bwMode="auto">
          <a:xfrm>
            <a:off x="2987675" y="1989138"/>
            <a:ext cx="248285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2400" b="1">
                <a:solidFill>
                  <a:schemeClr val="tx2"/>
                </a:solidFill>
                <a:latin typeface="华文仿宋" pitchFamily="2" charset="-122"/>
                <a:ea typeface="华文仿宋" pitchFamily="2" charset="-122"/>
              </a:rPr>
              <a:t>1</a:t>
            </a:r>
            <a:r>
              <a:rPr lang="zh-CN" altLang="en-US" sz="2400" b="1">
                <a:solidFill>
                  <a:schemeClr val="tx2"/>
                </a:solidFill>
                <a:latin typeface="华文仿宋" pitchFamily="2" charset="-122"/>
                <a:ea typeface="华文仿宋" pitchFamily="2" charset="-122"/>
              </a:rPr>
              <a:t>、组织管理；</a:t>
            </a:r>
          </a:p>
          <a:p>
            <a:r>
              <a:rPr lang="en-US" altLang="zh-CN" sz="2400" b="1">
                <a:solidFill>
                  <a:schemeClr val="tx2"/>
                </a:solidFill>
                <a:latin typeface="华文仿宋" pitchFamily="2" charset="-122"/>
                <a:ea typeface="华文仿宋" pitchFamily="2" charset="-122"/>
              </a:rPr>
              <a:t>2</a:t>
            </a:r>
            <a:r>
              <a:rPr lang="zh-CN" altLang="en-US" sz="2400" b="1">
                <a:solidFill>
                  <a:schemeClr val="tx2"/>
                </a:solidFill>
                <a:latin typeface="华文仿宋" pitchFamily="2" charset="-122"/>
                <a:ea typeface="华文仿宋" pitchFamily="2" charset="-122"/>
              </a:rPr>
              <a:t>、项目管理；</a:t>
            </a:r>
          </a:p>
          <a:p>
            <a:r>
              <a:rPr lang="en-US" altLang="zh-CN" sz="2400" b="1">
                <a:solidFill>
                  <a:schemeClr val="tx2"/>
                </a:solidFill>
                <a:latin typeface="华文仿宋" pitchFamily="2" charset="-122"/>
                <a:ea typeface="华文仿宋" pitchFamily="2" charset="-122"/>
              </a:rPr>
              <a:t>3</a:t>
            </a:r>
            <a:r>
              <a:rPr lang="zh-CN" altLang="en-US" sz="2400" b="1">
                <a:solidFill>
                  <a:schemeClr val="tx2"/>
                </a:solidFill>
                <a:latin typeface="华文仿宋" pitchFamily="2" charset="-122"/>
                <a:ea typeface="华文仿宋" pitchFamily="2" charset="-122"/>
              </a:rPr>
              <a:t>、工程化度量。</a:t>
            </a:r>
          </a:p>
        </p:txBody>
      </p:sp>
    </p:spTree>
    <p:extLst>
      <p:ext uri="{BB962C8B-B14F-4D97-AF65-F5344CB8AC3E}">
        <p14:creationId xmlns:p14="http://schemas.microsoft.com/office/powerpoint/2010/main" val="652652172"/>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7.2    </a:t>
            </a:r>
            <a:r>
              <a:rPr lang="zh-CN" altLang="en-US" sz="3600" b="1" dirty="0">
                <a:solidFill>
                  <a:schemeClr val="tx2"/>
                </a:solidFill>
                <a:latin typeface="黑体" pitchFamily="49" charset="-122"/>
                <a:ea typeface="黑体" pitchFamily="49" charset="-122"/>
              </a:rPr>
              <a:t>软件可靠性保证大纲</a:t>
            </a:r>
          </a:p>
        </p:txBody>
      </p:sp>
      <p:sp>
        <p:nvSpPr>
          <p:cNvPr id="311299" name="Rectangle 4"/>
          <p:cNvSpPr>
            <a:spLocks noChangeArrowheads="1"/>
          </p:cNvSpPr>
          <p:nvPr/>
        </p:nvSpPr>
        <p:spPr bwMode="auto">
          <a:xfrm>
            <a:off x="488950" y="1536700"/>
            <a:ext cx="8129588" cy="378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indent="266700"/>
            <a:r>
              <a:rPr lang="en-US" altLang="zh-CN" sz="2400" b="1">
                <a:solidFill>
                  <a:schemeClr val="tx2"/>
                </a:solidFill>
                <a:latin typeface="华文仿宋" pitchFamily="2" charset="-122"/>
                <a:ea typeface="华文仿宋" pitchFamily="2" charset="-122"/>
              </a:rPr>
              <a:t>1</a:t>
            </a:r>
            <a:r>
              <a:rPr lang="zh-CN" altLang="en-US" sz="2400" b="1">
                <a:solidFill>
                  <a:schemeClr val="tx2"/>
                </a:solidFill>
                <a:latin typeface="华文仿宋" pitchFamily="2" charset="-122"/>
                <a:ea typeface="华文仿宋" pitchFamily="2" charset="-122"/>
              </a:rPr>
              <a:t>、定义；</a:t>
            </a:r>
          </a:p>
          <a:p>
            <a:pPr indent="266700"/>
            <a:r>
              <a:rPr lang="en-US" altLang="zh-CN" sz="2400" b="1">
                <a:solidFill>
                  <a:schemeClr val="tx2"/>
                </a:solidFill>
                <a:latin typeface="华文仿宋" pitchFamily="2" charset="-122"/>
                <a:ea typeface="华文仿宋" pitchFamily="2" charset="-122"/>
              </a:rPr>
              <a:t>2</a:t>
            </a:r>
            <a:r>
              <a:rPr lang="zh-CN" altLang="en-US" sz="2400" b="1">
                <a:solidFill>
                  <a:schemeClr val="tx2"/>
                </a:solidFill>
                <a:latin typeface="华文仿宋" pitchFamily="2" charset="-122"/>
                <a:ea typeface="华文仿宋" pitchFamily="2" charset="-122"/>
              </a:rPr>
              <a:t>、引用标准；</a:t>
            </a:r>
          </a:p>
          <a:p>
            <a:pPr indent="266700"/>
            <a:r>
              <a:rPr lang="en-US" altLang="zh-CN" sz="2400" b="1">
                <a:solidFill>
                  <a:schemeClr val="tx2"/>
                </a:solidFill>
                <a:latin typeface="华文仿宋" pitchFamily="2" charset="-122"/>
                <a:ea typeface="华文仿宋" pitchFamily="2" charset="-122"/>
              </a:rPr>
              <a:t>3</a:t>
            </a:r>
            <a:r>
              <a:rPr lang="zh-CN" altLang="en-US" sz="2400" b="1">
                <a:solidFill>
                  <a:schemeClr val="tx2"/>
                </a:solidFill>
                <a:latin typeface="华文仿宋" pitchFamily="2" charset="-122"/>
                <a:ea typeface="华文仿宋" pitchFamily="2" charset="-122"/>
              </a:rPr>
              <a:t>、管理主体、管理客体及其职责；</a:t>
            </a:r>
          </a:p>
          <a:p>
            <a:pPr indent="266700"/>
            <a:r>
              <a:rPr lang="en-US" altLang="zh-CN" sz="2400" b="1">
                <a:solidFill>
                  <a:schemeClr val="tx2"/>
                </a:solidFill>
                <a:latin typeface="华文仿宋" pitchFamily="2" charset="-122"/>
                <a:ea typeface="华文仿宋" pitchFamily="2" charset="-122"/>
              </a:rPr>
              <a:t>4</a:t>
            </a:r>
            <a:r>
              <a:rPr lang="zh-CN" altLang="en-US" sz="2400" b="1">
                <a:solidFill>
                  <a:schemeClr val="tx2"/>
                </a:solidFill>
                <a:latin typeface="华文仿宋" pitchFamily="2" charset="-122"/>
                <a:ea typeface="华文仿宋" pitchFamily="2" charset="-122"/>
              </a:rPr>
              <a:t>、管理环境；</a:t>
            </a:r>
          </a:p>
          <a:p>
            <a:pPr indent="266700"/>
            <a:r>
              <a:rPr lang="en-US" altLang="zh-CN" sz="2400" b="1">
                <a:solidFill>
                  <a:schemeClr val="tx2"/>
                </a:solidFill>
                <a:latin typeface="华文仿宋" pitchFamily="2" charset="-122"/>
                <a:ea typeface="华文仿宋" pitchFamily="2" charset="-122"/>
              </a:rPr>
              <a:t>5</a:t>
            </a:r>
            <a:r>
              <a:rPr lang="zh-CN" altLang="en-US" sz="2400" b="1">
                <a:solidFill>
                  <a:schemeClr val="tx2"/>
                </a:solidFill>
                <a:latin typeface="华文仿宋" pitchFamily="2" charset="-122"/>
                <a:ea typeface="华文仿宋" pitchFamily="2" charset="-122"/>
              </a:rPr>
              <a:t>、定量、定性的可靠性指标；</a:t>
            </a:r>
          </a:p>
          <a:p>
            <a:pPr indent="266700"/>
            <a:r>
              <a:rPr lang="en-US" altLang="zh-CN" sz="2400" b="1">
                <a:solidFill>
                  <a:schemeClr val="tx2"/>
                </a:solidFill>
                <a:latin typeface="华文仿宋" pitchFamily="2" charset="-122"/>
                <a:ea typeface="华文仿宋" pitchFamily="2" charset="-122"/>
              </a:rPr>
              <a:t>6</a:t>
            </a:r>
            <a:r>
              <a:rPr lang="zh-CN" altLang="en-US" sz="2400" b="1">
                <a:solidFill>
                  <a:schemeClr val="tx2"/>
                </a:solidFill>
                <a:latin typeface="华文仿宋" pitchFamily="2" charset="-122"/>
                <a:ea typeface="华文仿宋" pitchFamily="2" charset="-122"/>
              </a:rPr>
              <a:t>、各阶段软件可靠性活动的内容、目标及程序；</a:t>
            </a:r>
          </a:p>
          <a:p>
            <a:pPr indent="266700"/>
            <a:r>
              <a:rPr lang="en-US" altLang="zh-CN" sz="2400" b="1">
                <a:solidFill>
                  <a:schemeClr val="tx2"/>
                </a:solidFill>
                <a:latin typeface="华文仿宋" pitchFamily="2" charset="-122"/>
                <a:ea typeface="华文仿宋" pitchFamily="2" charset="-122"/>
              </a:rPr>
              <a:t>7</a:t>
            </a:r>
            <a:r>
              <a:rPr lang="zh-CN" altLang="en-US" sz="2400" b="1">
                <a:solidFill>
                  <a:schemeClr val="tx2"/>
                </a:solidFill>
                <a:latin typeface="华文仿宋" pitchFamily="2" charset="-122"/>
                <a:ea typeface="华文仿宋" pitchFamily="2" charset="-122"/>
              </a:rPr>
              <a:t>、各阶段可靠性活动进度表；</a:t>
            </a:r>
          </a:p>
          <a:p>
            <a:pPr indent="266700"/>
            <a:r>
              <a:rPr lang="en-US" altLang="zh-CN" sz="2400" b="1">
                <a:solidFill>
                  <a:schemeClr val="tx2"/>
                </a:solidFill>
                <a:latin typeface="华文仿宋" pitchFamily="2" charset="-122"/>
                <a:ea typeface="华文仿宋" pitchFamily="2" charset="-122"/>
              </a:rPr>
              <a:t>8</a:t>
            </a:r>
            <a:r>
              <a:rPr lang="zh-CN" altLang="en-US" sz="2400" b="1">
                <a:solidFill>
                  <a:schemeClr val="tx2"/>
                </a:solidFill>
                <a:latin typeface="华文仿宋" pitchFamily="2" charset="-122"/>
                <a:ea typeface="华文仿宋" pitchFamily="2" charset="-122"/>
              </a:rPr>
              <a:t>、各阶段可靠性活动考核标准；</a:t>
            </a:r>
          </a:p>
          <a:p>
            <a:pPr indent="266700"/>
            <a:r>
              <a:rPr lang="en-US" altLang="zh-CN" sz="2400" b="1">
                <a:solidFill>
                  <a:schemeClr val="tx2"/>
                </a:solidFill>
                <a:latin typeface="华文仿宋" pitchFamily="2" charset="-122"/>
                <a:ea typeface="华文仿宋" pitchFamily="2" charset="-122"/>
              </a:rPr>
              <a:t>9</a:t>
            </a:r>
            <a:r>
              <a:rPr lang="zh-CN" altLang="en-US" sz="2400" b="1">
                <a:solidFill>
                  <a:schemeClr val="tx2"/>
                </a:solidFill>
                <a:latin typeface="华文仿宋" pitchFamily="2" charset="-122"/>
                <a:ea typeface="华文仿宋" pitchFamily="2" charset="-122"/>
              </a:rPr>
              <a:t>、各阶段可靠性偏差修正措施；</a:t>
            </a:r>
          </a:p>
          <a:p>
            <a:pPr indent="266700"/>
            <a:r>
              <a:rPr lang="en-US" altLang="zh-CN" sz="2400" b="1">
                <a:solidFill>
                  <a:schemeClr val="tx2"/>
                </a:solidFill>
                <a:latin typeface="华文仿宋" pitchFamily="2" charset="-122"/>
                <a:ea typeface="华文仿宋" pitchFamily="2" charset="-122"/>
              </a:rPr>
              <a:t>10</a:t>
            </a:r>
            <a:r>
              <a:rPr lang="zh-CN" altLang="en-US" sz="2400" b="1">
                <a:solidFill>
                  <a:schemeClr val="tx2"/>
                </a:solidFill>
                <a:latin typeface="华文仿宋" pitchFamily="2" charset="-122"/>
                <a:ea typeface="华文仿宋" pitchFamily="2" charset="-122"/>
              </a:rPr>
              <a:t>、意外或特殊情况下软件可靠性保证大纲的修正策略。</a:t>
            </a:r>
          </a:p>
        </p:txBody>
      </p:sp>
    </p:spTree>
    <p:extLst>
      <p:ext uri="{BB962C8B-B14F-4D97-AF65-F5344CB8AC3E}">
        <p14:creationId xmlns:p14="http://schemas.microsoft.com/office/powerpoint/2010/main" val="3034404082"/>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7.3   </a:t>
            </a:r>
            <a:r>
              <a:rPr lang="zh-CN" altLang="en-US" sz="3600" b="1" dirty="0">
                <a:solidFill>
                  <a:schemeClr val="tx2"/>
                </a:solidFill>
                <a:latin typeface="黑体" pitchFamily="49" charset="-122"/>
                <a:ea typeface="黑体" pitchFamily="49" charset="-122"/>
              </a:rPr>
              <a:t>软件可靠性工作计划</a:t>
            </a:r>
          </a:p>
        </p:txBody>
      </p:sp>
      <p:sp>
        <p:nvSpPr>
          <p:cNvPr id="312323" name="Rectangle 4"/>
          <p:cNvSpPr>
            <a:spLocks noChangeArrowheads="1"/>
          </p:cNvSpPr>
          <p:nvPr/>
        </p:nvSpPr>
        <p:spPr bwMode="auto">
          <a:xfrm>
            <a:off x="179388" y="1673225"/>
            <a:ext cx="8856662" cy="431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r>
              <a:rPr lang="en-US" altLang="zh-CN" sz="2400" b="1">
                <a:solidFill>
                  <a:schemeClr val="tx2"/>
                </a:solidFill>
                <a:latin typeface="华文仿宋" pitchFamily="2" charset="-122"/>
                <a:ea typeface="华文仿宋" pitchFamily="2" charset="-122"/>
              </a:rPr>
              <a:t>      1</a:t>
            </a:r>
            <a:r>
              <a:rPr lang="zh-CN" altLang="en-US" sz="2400" b="1">
                <a:solidFill>
                  <a:schemeClr val="tx2"/>
                </a:solidFill>
                <a:latin typeface="华文仿宋" pitchFamily="2" charset="-122"/>
                <a:ea typeface="华文仿宋" pitchFamily="2" charset="-122"/>
              </a:rPr>
              <a:t>、</a:t>
            </a:r>
            <a:r>
              <a:rPr lang="zh-CN" altLang="en-US" sz="2300" b="1">
                <a:solidFill>
                  <a:schemeClr val="tx2"/>
                </a:solidFill>
                <a:latin typeface="华文仿宋" pitchFamily="2" charset="-122"/>
                <a:ea typeface="华文仿宋" pitchFamily="2" charset="-122"/>
              </a:rPr>
              <a:t>大纲制定和实施所需的组织机构、人员及其职责和权限；</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2</a:t>
            </a:r>
            <a:r>
              <a:rPr lang="zh-CN" altLang="en-US" sz="2300" b="1">
                <a:solidFill>
                  <a:schemeClr val="tx2"/>
                </a:solidFill>
                <a:latin typeface="华文仿宋" pitchFamily="2" charset="-122"/>
                <a:ea typeface="华文仿宋" pitchFamily="2" charset="-122"/>
              </a:rPr>
              <a:t>、定性、定量的可靠性目标（如软件可靠性设计准则、编码规程、任务成功率、</a:t>
            </a:r>
            <a:r>
              <a:rPr lang="en-US" altLang="zh-CN" sz="2300" b="1">
                <a:solidFill>
                  <a:schemeClr val="tx2"/>
                </a:solidFill>
                <a:latin typeface="华文仿宋" pitchFamily="2" charset="-122"/>
                <a:ea typeface="华文仿宋" pitchFamily="2" charset="-122"/>
              </a:rPr>
              <a:t>MTTF</a:t>
            </a:r>
            <a:r>
              <a:rPr lang="zh-CN" altLang="en-US" sz="2300" b="1">
                <a:solidFill>
                  <a:schemeClr val="tx2"/>
                </a:solidFill>
                <a:latin typeface="华文仿宋" pitchFamily="2" charset="-122"/>
                <a:ea typeface="华文仿宋" pitchFamily="2" charset="-122"/>
              </a:rPr>
              <a:t>、可用度等等）；</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3</a:t>
            </a:r>
            <a:r>
              <a:rPr lang="zh-CN" altLang="en-US" sz="2300" b="1">
                <a:solidFill>
                  <a:schemeClr val="tx2"/>
                </a:solidFill>
                <a:latin typeface="华文仿宋" pitchFamily="2" charset="-122"/>
                <a:ea typeface="华文仿宋" pitchFamily="2" charset="-122"/>
              </a:rPr>
              <a:t>、各项任务实施的进度表；</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4</a:t>
            </a:r>
            <a:r>
              <a:rPr lang="zh-CN" altLang="en-US" sz="2300" b="1">
                <a:solidFill>
                  <a:schemeClr val="tx2"/>
                </a:solidFill>
                <a:latin typeface="华文仿宋" pitchFamily="2" charset="-122"/>
                <a:ea typeface="华文仿宋" pitchFamily="2" charset="-122"/>
              </a:rPr>
              <a:t>、对资源的配置需求；</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5</a:t>
            </a:r>
            <a:r>
              <a:rPr lang="zh-CN" altLang="en-US" sz="2300" b="1">
                <a:solidFill>
                  <a:schemeClr val="tx2"/>
                </a:solidFill>
                <a:latin typeface="华文仿宋" pitchFamily="2" charset="-122"/>
                <a:ea typeface="华文仿宋" pitchFamily="2" charset="-122"/>
              </a:rPr>
              <a:t>、可靠性估计和验证所用的判据和条件；</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6</a:t>
            </a:r>
            <a:r>
              <a:rPr lang="zh-CN" altLang="en-US" sz="2300" b="1">
                <a:solidFill>
                  <a:schemeClr val="tx2"/>
                </a:solidFill>
                <a:latin typeface="华文仿宋" pitchFamily="2" charset="-122"/>
                <a:ea typeface="华文仿宋" pitchFamily="2" charset="-122"/>
              </a:rPr>
              <a:t>、软件重用及标准化要求；</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7</a:t>
            </a:r>
            <a:r>
              <a:rPr lang="zh-CN" altLang="en-US" sz="2300" b="1">
                <a:solidFill>
                  <a:schemeClr val="tx2"/>
                </a:solidFill>
                <a:latin typeface="华文仿宋" pitchFamily="2" charset="-122"/>
                <a:ea typeface="华文仿宋" pitchFamily="2" charset="-122"/>
              </a:rPr>
              <a:t>、评审要求与计划；</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8</a:t>
            </a:r>
            <a:r>
              <a:rPr lang="zh-CN" altLang="en-US" sz="2300" b="1">
                <a:solidFill>
                  <a:schemeClr val="tx2"/>
                </a:solidFill>
                <a:latin typeface="华文仿宋" pitchFamily="2" charset="-122"/>
                <a:ea typeface="华文仿宋" pitchFamily="2" charset="-122"/>
              </a:rPr>
              <a:t>、文档编制要求；</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9</a:t>
            </a:r>
            <a:r>
              <a:rPr lang="zh-CN" altLang="en-US" sz="2300" b="1">
                <a:solidFill>
                  <a:schemeClr val="tx2"/>
                </a:solidFill>
                <a:latin typeface="华文仿宋" pitchFamily="2" charset="-122"/>
                <a:ea typeface="华文仿宋" pitchFamily="2" charset="-122"/>
              </a:rPr>
              <a:t>、培训及支持保证计划；</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10</a:t>
            </a:r>
            <a:r>
              <a:rPr lang="zh-CN" altLang="en-US" sz="2300" b="1">
                <a:solidFill>
                  <a:schemeClr val="tx2"/>
                </a:solidFill>
                <a:latin typeface="华文仿宋" pitchFamily="2" charset="-122"/>
                <a:ea typeface="华文仿宋" pitchFamily="2" charset="-122"/>
              </a:rPr>
              <a:t>、测试计划与配置管理计划；</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11</a:t>
            </a:r>
            <a:r>
              <a:rPr lang="zh-CN" altLang="en-US" sz="2300" b="1">
                <a:solidFill>
                  <a:schemeClr val="tx2"/>
                </a:solidFill>
                <a:latin typeface="华文仿宋" pitchFamily="2" charset="-122"/>
                <a:ea typeface="华文仿宋" pitchFamily="2" charset="-122"/>
              </a:rPr>
              <a:t>、计划实施过程的监控要求、内容与方法。</a:t>
            </a:r>
          </a:p>
        </p:txBody>
      </p:sp>
      <p:sp>
        <p:nvSpPr>
          <p:cNvPr id="4" name="Rectangle 4"/>
          <p:cNvSpPr>
            <a:spLocks noChangeArrowheads="1"/>
          </p:cNvSpPr>
          <p:nvPr/>
        </p:nvSpPr>
        <p:spPr bwMode="auto">
          <a:xfrm>
            <a:off x="179388" y="1673224"/>
            <a:ext cx="8856662" cy="431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66700"/>
            <a:r>
              <a:rPr lang="en-US" altLang="zh-CN" sz="2400" b="1">
                <a:solidFill>
                  <a:schemeClr val="tx2"/>
                </a:solidFill>
                <a:latin typeface="华文仿宋" pitchFamily="2" charset="-122"/>
                <a:ea typeface="华文仿宋" pitchFamily="2" charset="-122"/>
              </a:rPr>
              <a:t>      1</a:t>
            </a:r>
            <a:r>
              <a:rPr lang="zh-CN" altLang="en-US" sz="2400" b="1">
                <a:solidFill>
                  <a:schemeClr val="tx2"/>
                </a:solidFill>
                <a:latin typeface="华文仿宋" pitchFamily="2" charset="-122"/>
                <a:ea typeface="华文仿宋" pitchFamily="2" charset="-122"/>
              </a:rPr>
              <a:t>、</a:t>
            </a:r>
            <a:r>
              <a:rPr lang="zh-CN" altLang="en-US" sz="2300" b="1">
                <a:solidFill>
                  <a:schemeClr val="tx2"/>
                </a:solidFill>
                <a:latin typeface="华文仿宋" pitchFamily="2" charset="-122"/>
                <a:ea typeface="华文仿宋" pitchFamily="2" charset="-122"/>
              </a:rPr>
              <a:t>大纲制定和实施所需的组织机构、人员及其职责和权限；</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2</a:t>
            </a:r>
            <a:r>
              <a:rPr lang="zh-CN" altLang="en-US" sz="2300" b="1">
                <a:solidFill>
                  <a:schemeClr val="tx2"/>
                </a:solidFill>
                <a:latin typeface="华文仿宋" pitchFamily="2" charset="-122"/>
                <a:ea typeface="华文仿宋" pitchFamily="2" charset="-122"/>
              </a:rPr>
              <a:t>、定性、定量的可靠性目标（如软件可靠性设计准则、编码规程、任务成功率、</a:t>
            </a:r>
            <a:r>
              <a:rPr lang="en-US" altLang="zh-CN" sz="2300" b="1">
                <a:solidFill>
                  <a:schemeClr val="tx2"/>
                </a:solidFill>
                <a:latin typeface="华文仿宋" pitchFamily="2" charset="-122"/>
                <a:ea typeface="华文仿宋" pitchFamily="2" charset="-122"/>
              </a:rPr>
              <a:t>MTTF</a:t>
            </a:r>
            <a:r>
              <a:rPr lang="zh-CN" altLang="en-US" sz="2300" b="1">
                <a:solidFill>
                  <a:schemeClr val="tx2"/>
                </a:solidFill>
                <a:latin typeface="华文仿宋" pitchFamily="2" charset="-122"/>
                <a:ea typeface="华文仿宋" pitchFamily="2" charset="-122"/>
              </a:rPr>
              <a:t>、可用度等等）；</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3</a:t>
            </a:r>
            <a:r>
              <a:rPr lang="zh-CN" altLang="en-US" sz="2300" b="1">
                <a:solidFill>
                  <a:schemeClr val="tx2"/>
                </a:solidFill>
                <a:latin typeface="华文仿宋" pitchFamily="2" charset="-122"/>
                <a:ea typeface="华文仿宋" pitchFamily="2" charset="-122"/>
              </a:rPr>
              <a:t>、各项任务实施的进度表；</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4</a:t>
            </a:r>
            <a:r>
              <a:rPr lang="zh-CN" altLang="en-US" sz="2300" b="1">
                <a:solidFill>
                  <a:schemeClr val="tx2"/>
                </a:solidFill>
                <a:latin typeface="华文仿宋" pitchFamily="2" charset="-122"/>
                <a:ea typeface="华文仿宋" pitchFamily="2" charset="-122"/>
              </a:rPr>
              <a:t>、对资源的配置需求；</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5</a:t>
            </a:r>
            <a:r>
              <a:rPr lang="zh-CN" altLang="en-US" sz="2300" b="1">
                <a:solidFill>
                  <a:schemeClr val="tx2"/>
                </a:solidFill>
                <a:latin typeface="华文仿宋" pitchFamily="2" charset="-122"/>
                <a:ea typeface="华文仿宋" pitchFamily="2" charset="-122"/>
              </a:rPr>
              <a:t>、可靠性估计和验证所用的判据和条件；</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6</a:t>
            </a:r>
            <a:r>
              <a:rPr lang="zh-CN" altLang="en-US" sz="2300" b="1">
                <a:solidFill>
                  <a:schemeClr val="tx2"/>
                </a:solidFill>
                <a:latin typeface="华文仿宋" pitchFamily="2" charset="-122"/>
                <a:ea typeface="华文仿宋" pitchFamily="2" charset="-122"/>
              </a:rPr>
              <a:t>、软件重用及标准化要求；</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7</a:t>
            </a:r>
            <a:r>
              <a:rPr lang="zh-CN" altLang="en-US" sz="2300" b="1">
                <a:solidFill>
                  <a:schemeClr val="tx2"/>
                </a:solidFill>
                <a:latin typeface="华文仿宋" pitchFamily="2" charset="-122"/>
                <a:ea typeface="华文仿宋" pitchFamily="2" charset="-122"/>
              </a:rPr>
              <a:t>、评审要求与计划；</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8</a:t>
            </a:r>
            <a:r>
              <a:rPr lang="zh-CN" altLang="en-US" sz="2300" b="1">
                <a:solidFill>
                  <a:schemeClr val="tx2"/>
                </a:solidFill>
                <a:latin typeface="华文仿宋" pitchFamily="2" charset="-122"/>
                <a:ea typeface="华文仿宋" pitchFamily="2" charset="-122"/>
              </a:rPr>
              <a:t>、文档编制要求；</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9</a:t>
            </a:r>
            <a:r>
              <a:rPr lang="zh-CN" altLang="en-US" sz="2300" b="1">
                <a:solidFill>
                  <a:schemeClr val="tx2"/>
                </a:solidFill>
                <a:latin typeface="华文仿宋" pitchFamily="2" charset="-122"/>
                <a:ea typeface="华文仿宋" pitchFamily="2" charset="-122"/>
              </a:rPr>
              <a:t>、培训及支持保证计划；</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10</a:t>
            </a:r>
            <a:r>
              <a:rPr lang="zh-CN" altLang="en-US" sz="2300" b="1">
                <a:solidFill>
                  <a:schemeClr val="tx2"/>
                </a:solidFill>
                <a:latin typeface="华文仿宋" pitchFamily="2" charset="-122"/>
                <a:ea typeface="华文仿宋" pitchFamily="2" charset="-122"/>
              </a:rPr>
              <a:t>、测试计划与配置管理计划；</a:t>
            </a:r>
          </a:p>
          <a:p>
            <a:pPr indent="266700"/>
            <a:r>
              <a:rPr lang="zh-CN" altLang="en-US" sz="2300" b="1">
                <a:solidFill>
                  <a:schemeClr val="tx2"/>
                </a:solidFill>
                <a:latin typeface="华文仿宋" pitchFamily="2" charset="-122"/>
                <a:ea typeface="华文仿宋" pitchFamily="2" charset="-122"/>
              </a:rPr>
              <a:t>      </a:t>
            </a:r>
            <a:r>
              <a:rPr lang="en-US" altLang="zh-CN" sz="2300" b="1">
                <a:solidFill>
                  <a:schemeClr val="tx2"/>
                </a:solidFill>
                <a:latin typeface="华文仿宋" pitchFamily="2" charset="-122"/>
                <a:ea typeface="华文仿宋" pitchFamily="2" charset="-122"/>
              </a:rPr>
              <a:t>11</a:t>
            </a:r>
            <a:r>
              <a:rPr lang="zh-CN" altLang="en-US" sz="2300" b="1">
                <a:solidFill>
                  <a:schemeClr val="tx2"/>
                </a:solidFill>
                <a:latin typeface="华文仿宋" pitchFamily="2" charset="-122"/>
                <a:ea typeface="华文仿宋" pitchFamily="2" charset="-122"/>
              </a:rPr>
              <a:t>、计划实施过程的监控要求、内容与方法。</a:t>
            </a:r>
          </a:p>
        </p:txBody>
      </p:sp>
    </p:spTree>
    <p:extLst>
      <p:ext uri="{BB962C8B-B14F-4D97-AF65-F5344CB8AC3E}">
        <p14:creationId xmlns:p14="http://schemas.microsoft.com/office/powerpoint/2010/main" val="2748980534"/>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3600" b="1" dirty="0" smtClean="0">
                <a:solidFill>
                  <a:schemeClr val="tx2"/>
                </a:solidFill>
                <a:effectLst>
                  <a:outerShdw blurRad="38100" dist="38100" dir="2700000" algn="tl">
                    <a:srgbClr val="000000">
                      <a:alpha val="43137"/>
                    </a:srgbClr>
                  </a:outerShdw>
                </a:effectLst>
                <a:latin typeface="黑体" pitchFamily="2" charset="-122"/>
                <a:ea typeface="黑体" pitchFamily="2" charset="-122"/>
              </a:rPr>
              <a:t>7.4    </a:t>
            </a:r>
            <a:r>
              <a:rPr lang="zh-CN" altLang="en-US" sz="3600" b="1" dirty="0" smtClean="0">
                <a:solidFill>
                  <a:schemeClr val="tx2"/>
                </a:solidFill>
                <a:effectLst>
                  <a:outerShdw blurRad="38100" dist="38100" dir="2700000" algn="tl">
                    <a:srgbClr val="000000">
                      <a:alpha val="43137"/>
                    </a:srgbClr>
                  </a:outerShdw>
                </a:effectLst>
                <a:latin typeface="黑体" pitchFamily="2" charset="-122"/>
                <a:ea typeface="黑体" pitchFamily="2" charset="-122"/>
              </a:rPr>
              <a:t>分级管理：等级划分</a:t>
            </a:r>
          </a:p>
        </p:txBody>
      </p:sp>
      <p:graphicFrame>
        <p:nvGraphicFramePr>
          <p:cNvPr id="325636" name="Group 4"/>
          <p:cNvGraphicFramePr>
            <a:graphicFrameLocks noGrp="1"/>
          </p:cNvGraphicFramePr>
          <p:nvPr>
            <p:extLst>
              <p:ext uri="{D42A27DB-BD31-4B8C-83A1-F6EECF244321}">
                <p14:modId xmlns:p14="http://schemas.microsoft.com/office/powerpoint/2010/main" val="77513368"/>
              </p:ext>
            </p:extLst>
          </p:nvPr>
        </p:nvGraphicFramePr>
        <p:xfrm>
          <a:off x="755650" y="1628775"/>
          <a:ext cx="7775575" cy="3567114"/>
        </p:xfrm>
        <a:graphic>
          <a:graphicData uri="http://schemas.openxmlformats.org/drawingml/2006/table">
            <a:tbl>
              <a:tblPr/>
              <a:tblGrid>
                <a:gridCol w="815975"/>
                <a:gridCol w="2279650"/>
                <a:gridCol w="4679950"/>
              </a:tblGrid>
              <a:tr h="44759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级别</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定义</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危险事例说明</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619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A</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失效可能导致灾难性危害的软件</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人员死亡、系统报废环境灾难</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000" b="1" i="0" u="none" strike="noStrike" cap="none" normalizeH="0" baseline="0" dirty="0" smtClean="0">
                        <a:ln>
                          <a:noFill/>
                        </a:ln>
                        <a:solidFill>
                          <a:schemeClr val="tx2"/>
                        </a:solidFill>
                        <a:effectLst>
                          <a:outerShdw blurRad="38100" dist="38100" dir="2700000" algn="tl">
                            <a:srgbClr val="C0C0C0"/>
                          </a:outerShdw>
                        </a:effectLst>
                        <a:latin typeface="华文仿宋" pitchFamily="2" charset="-122"/>
                        <a:ea typeface="华文仿宋"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2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B</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失效可能导致严重危害的软件</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人员严重受伤、严重职业病、严重系统损坏、严重环境危害、任务失败</a:t>
                      </a:r>
                      <a:endParaRPr kumimoji="0" lang="zh-CN" altLang="en-US" sz="2000" b="1" i="0" u="none" strike="noStrike" cap="none" normalizeH="0" baseline="0" dirty="0" smtClean="0">
                        <a:ln>
                          <a:noFill/>
                        </a:ln>
                        <a:solidFill>
                          <a:schemeClr val="tx2"/>
                        </a:solidFill>
                        <a:effectLst>
                          <a:outerShdw blurRad="38100" dist="38100" dir="2700000" algn="tl">
                            <a:srgbClr val="C0C0C0"/>
                          </a:outerShdw>
                        </a:effectLst>
                        <a:latin typeface="华文仿宋" pitchFamily="2" charset="-122"/>
                        <a:ea typeface="华文仿宋"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549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C</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失效可能导致轻度危害的软件</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人员轻度受伤、轻度职业病、轻度系统损坏、轻度环境危害、影响完成任务</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2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D</a:t>
                      </a: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失效可能导致轻微危害的软件</a:t>
                      </a: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smtClean="0">
                          <a:ln>
                            <a:noFill/>
                          </a:ln>
                          <a:solidFill>
                            <a:schemeClr val="tx2"/>
                          </a:solidFill>
                          <a:effectLst>
                            <a:outerShdw blurRad="38100" dist="38100" dir="2700000" algn="tl">
                              <a:srgbClr val="C0C0C0"/>
                            </a:outerShdw>
                          </a:effectLst>
                          <a:latin typeface="华文仿宋" pitchFamily="2" charset="-122"/>
                          <a:ea typeface="华文仿宋" pitchFamily="2" charset="-122"/>
                        </a:rPr>
                        <a:t>使用中增加麻烦、不方便、但不影响完成任务</a:t>
                      </a: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85444167"/>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7.4    </a:t>
            </a:r>
            <a:r>
              <a:rPr lang="zh-CN" altLang="en-US" sz="3600" b="1" dirty="0">
                <a:solidFill>
                  <a:schemeClr val="tx2"/>
                </a:solidFill>
                <a:latin typeface="黑体" pitchFamily="49" charset="-122"/>
                <a:ea typeface="黑体" pitchFamily="49" charset="-122"/>
              </a:rPr>
              <a:t>分级管理：等级划分</a:t>
            </a:r>
          </a:p>
        </p:txBody>
      </p:sp>
      <p:grpSp>
        <p:nvGrpSpPr>
          <p:cNvPr id="314371" name="Group 4"/>
          <p:cNvGrpSpPr>
            <a:grpSpLocks/>
          </p:cNvGrpSpPr>
          <p:nvPr/>
        </p:nvGrpSpPr>
        <p:grpSpPr bwMode="auto">
          <a:xfrm>
            <a:off x="539750" y="1700213"/>
            <a:ext cx="8001000" cy="3868737"/>
            <a:chOff x="-3" y="-3"/>
            <a:chExt cx="3210" cy="2694"/>
          </a:xfrm>
        </p:grpSpPr>
        <p:grpSp>
          <p:nvGrpSpPr>
            <p:cNvPr id="314372" name="Group 5"/>
            <p:cNvGrpSpPr>
              <a:grpSpLocks/>
            </p:cNvGrpSpPr>
            <p:nvPr/>
          </p:nvGrpSpPr>
          <p:grpSpPr bwMode="auto">
            <a:xfrm>
              <a:off x="0" y="0"/>
              <a:ext cx="3204" cy="2688"/>
              <a:chOff x="0" y="0"/>
              <a:chExt cx="3204" cy="2688"/>
            </a:xfrm>
          </p:grpSpPr>
          <p:grpSp>
            <p:nvGrpSpPr>
              <p:cNvPr id="314374" name="Group 6"/>
              <p:cNvGrpSpPr>
                <a:grpSpLocks/>
              </p:cNvGrpSpPr>
              <p:nvPr/>
            </p:nvGrpSpPr>
            <p:grpSpPr bwMode="auto">
              <a:xfrm>
                <a:off x="0" y="0"/>
                <a:ext cx="518" cy="672"/>
                <a:chOff x="0" y="0"/>
                <a:chExt cx="518" cy="672"/>
              </a:xfrm>
            </p:grpSpPr>
            <p:sp>
              <p:nvSpPr>
                <p:cNvPr id="314430" name="Rectangle 7"/>
                <p:cNvSpPr>
                  <a:spLocks noChangeArrowheads="1"/>
                </p:cNvSpPr>
                <p:nvPr/>
              </p:nvSpPr>
              <p:spPr bwMode="auto">
                <a:xfrm>
                  <a:off x="0" y="0"/>
                  <a:ext cx="518" cy="67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431" name="Group 8"/>
                <p:cNvGrpSpPr>
                  <a:grpSpLocks/>
                </p:cNvGrpSpPr>
                <p:nvPr/>
              </p:nvGrpSpPr>
              <p:grpSpPr bwMode="auto">
                <a:xfrm>
                  <a:off x="0" y="0"/>
                  <a:ext cx="518" cy="672"/>
                  <a:chOff x="0" y="0"/>
                  <a:chExt cx="518" cy="672"/>
                </a:xfrm>
              </p:grpSpPr>
              <p:sp>
                <p:nvSpPr>
                  <p:cNvPr id="314432" name="Rectangle 9"/>
                  <p:cNvSpPr>
                    <a:spLocks noChangeArrowheads="1"/>
                  </p:cNvSpPr>
                  <p:nvPr/>
                </p:nvSpPr>
                <p:spPr bwMode="auto">
                  <a:xfrm>
                    <a:off x="43" y="0"/>
                    <a:ext cx="432" cy="67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2000" b="1">
                        <a:solidFill>
                          <a:schemeClr val="tx2"/>
                        </a:solidFill>
                        <a:latin typeface="华文仿宋" pitchFamily="2" charset="-122"/>
                        <a:ea typeface="华文仿宋" pitchFamily="2" charset="-122"/>
                      </a:rPr>
                      <a:t>级别</a:t>
                    </a:r>
                  </a:p>
                  <a:p>
                    <a:pPr algn="ctr" eaLnBrk="0" hangingPunct="0"/>
                    <a:endParaRPr kumimoji="1" lang="en-US" altLang="zh-CN" sz="2000" b="1">
                      <a:solidFill>
                        <a:schemeClr val="tx2"/>
                      </a:solidFill>
                      <a:latin typeface="华文仿宋" pitchFamily="2" charset="-122"/>
                      <a:ea typeface="华文仿宋" pitchFamily="2" charset="-122"/>
                    </a:endParaRPr>
                  </a:p>
                </p:txBody>
              </p:sp>
              <p:sp>
                <p:nvSpPr>
                  <p:cNvPr id="314433" name="Rectangle 10"/>
                  <p:cNvSpPr>
                    <a:spLocks noChangeArrowheads="1"/>
                  </p:cNvSpPr>
                  <p:nvPr/>
                </p:nvSpPr>
                <p:spPr bwMode="auto">
                  <a:xfrm>
                    <a:off x="0" y="0"/>
                    <a:ext cx="51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75" name="Group 11"/>
              <p:cNvGrpSpPr>
                <a:grpSpLocks/>
              </p:cNvGrpSpPr>
              <p:nvPr/>
            </p:nvGrpSpPr>
            <p:grpSpPr bwMode="auto">
              <a:xfrm>
                <a:off x="518" y="0"/>
                <a:ext cx="878" cy="672"/>
                <a:chOff x="518" y="0"/>
                <a:chExt cx="878" cy="672"/>
              </a:xfrm>
            </p:grpSpPr>
            <p:sp>
              <p:nvSpPr>
                <p:cNvPr id="314426" name="Rectangle 12"/>
                <p:cNvSpPr>
                  <a:spLocks noChangeArrowheads="1"/>
                </p:cNvSpPr>
                <p:nvPr/>
              </p:nvSpPr>
              <p:spPr bwMode="auto">
                <a:xfrm>
                  <a:off x="518" y="0"/>
                  <a:ext cx="878" cy="67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427" name="Group 13"/>
                <p:cNvGrpSpPr>
                  <a:grpSpLocks/>
                </p:cNvGrpSpPr>
                <p:nvPr/>
              </p:nvGrpSpPr>
              <p:grpSpPr bwMode="auto">
                <a:xfrm>
                  <a:off x="518" y="0"/>
                  <a:ext cx="878" cy="672"/>
                  <a:chOff x="518" y="0"/>
                  <a:chExt cx="878" cy="672"/>
                </a:xfrm>
              </p:grpSpPr>
              <p:sp>
                <p:nvSpPr>
                  <p:cNvPr id="314428" name="Rectangle 14"/>
                  <p:cNvSpPr>
                    <a:spLocks noChangeArrowheads="1"/>
                  </p:cNvSpPr>
                  <p:nvPr/>
                </p:nvSpPr>
                <p:spPr bwMode="auto">
                  <a:xfrm>
                    <a:off x="561" y="0"/>
                    <a:ext cx="792" cy="67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2000" b="1">
                        <a:solidFill>
                          <a:schemeClr val="tx2"/>
                        </a:solidFill>
                        <a:latin typeface="华文仿宋" pitchFamily="2" charset="-122"/>
                        <a:ea typeface="华文仿宋" pitchFamily="2" charset="-122"/>
                      </a:rPr>
                      <a:t>定义</a:t>
                    </a:r>
                  </a:p>
                  <a:p>
                    <a:pPr algn="ctr" eaLnBrk="0" hangingPunct="0"/>
                    <a:endParaRPr kumimoji="1" lang="en-US" altLang="zh-CN" sz="2000" b="1">
                      <a:solidFill>
                        <a:schemeClr val="tx2"/>
                      </a:solidFill>
                      <a:latin typeface="华文仿宋" pitchFamily="2" charset="-122"/>
                      <a:ea typeface="华文仿宋" pitchFamily="2" charset="-122"/>
                    </a:endParaRPr>
                  </a:p>
                </p:txBody>
              </p:sp>
              <p:sp>
                <p:nvSpPr>
                  <p:cNvPr id="314429" name="Rectangle 15"/>
                  <p:cNvSpPr>
                    <a:spLocks noChangeArrowheads="1"/>
                  </p:cNvSpPr>
                  <p:nvPr/>
                </p:nvSpPr>
                <p:spPr bwMode="auto">
                  <a:xfrm>
                    <a:off x="518" y="0"/>
                    <a:ext cx="87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76" name="Group 16"/>
              <p:cNvGrpSpPr>
                <a:grpSpLocks/>
              </p:cNvGrpSpPr>
              <p:nvPr/>
            </p:nvGrpSpPr>
            <p:grpSpPr bwMode="auto">
              <a:xfrm>
                <a:off x="1396" y="0"/>
                <a:ext cx="1808" cy="672"/>
                <a:chOff x="1396" y="0"/>
                <a:chExt cx="1808" cy="672"/>
              </a:xfrm>
            </p:grpSpPr>
            <p:sp>
              <p:nvSpPr>
                <p:cNvPr id="314422" name="Rectangle 17"/>
                <p:cNvSpPr>
                  <a:spLocks noChangeArrowheads="1"/>
                </p:cNvSpPr>
                <p:nvPr/>
              </p:nvSpPr>
              <p:spPr bwMode="auto">
                <a:xfrm>
                  <a:off x="1396" y="0"/>
                  <a:ext cx="1808" cy="67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423" name="Group 18"/>
                <p:cNvGrpSpPr>
                  <a:grpSpLocks/>
                </p:cNvGrpSpPr>
                <p:nvPr/>
              </p:nvGrpSpPr>
              <p:grpSpPr bwMode="auto">
                <a:xfrm>
                  <a:off x="1396" y="0"/>
                  <a:ext cx="1808" cy="672"/>
                  <a:chOff x="1396" y="0"/>
                  <a:chExt cx="1808" cy="672"/>
                </a:xfrm>
              </p:grpSpPr>
              <p:sp>
                <p:nvSpPr>
                  <p:cNvPr id="314424" name="Rectangle 19"/>
                  <p:cNvSpPr>
                    <a:spLocks noChangeArrowheads="1"/>
                  </p:cNvSpPr>
                  <p:nvPr/>
                </p:nvSpPr>
                <p:spPr bwMode="auto">
                  <a:xfrm>
                    <a:off x="1439" y="0"/>
                    <a:ext cx="1722" cy="67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2000" b="1">
                        <a:solidFill>
                          <a:schemeClr val="tx2"/>
                        </a:solidFill>
                        <a:latin typeface="华文仿宋" pitchFamily="2" charset="-122"/>
                        <a:ea typeface="华文仿宋" pitchFamily="2" charset="-122"/>
                      </a:rPr>
                      <a:t>危害性</a:t>
                    </a:r>
                  </a:p>
                  <a:p>
                    <a:pPr algn="ctr" eaLnBrk="0" hangingPunct="0"/>
                    <a:endParaRPr kumimoji="1" lang="en-US" altLang="zh-CN" sz="2000" b="1">
                      <a:solidFill>
                        <a:schemeClr val="tx2"/>
                      </a:solidFill>
                      <a:latin typeface="华文仿宋" pitchFamily="2" charset="-122"/>
                      <a:ea typeface="华文仿宋" pitchFamily="2" charset="-122"/>
                    </a:endParaRPr>
                  </a:p>
                </p:txBody>
              </p:sp>
              <p:sp>
                <p:nvSpPr>
                  <p:cNvPr id="314425" name="Rectangle 20"/>
                  <p:cNvSpPr>
                    <a:spLocks noChangeArrowheads="1"/>
                  </p:cNvSpPr>
                  <p:nvPr/>
                </p:nvSpPr>
                <p:spPr bwMode="auto">
                  <a:xfrm>
                    <a:off x="1396" y="0"/>
                    <a:ext cx="180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77" name="Group 21"/>
              <p:cNvGrpSpPr>
                <a:grpSpLocks/>
              </p:cNvGrpSpPr>
              <p:nvPr/>
            </p:nvGrpSpPr>
            <p:grpSpPr bwMode="auto">
              <a:xfrm>
                <a:off x="0" y="672"/>
                <a:ext cx="518" cy="672"/>
                <a:chOff x="0" y="672"/>
                <a:chExt cx="518" cy="672"/>
              </a:xfrm>
            </p:grpSpPr>
            <p:sp>
              <p:nvSpPr>
                <p:cNvPr id="314418" name="Rectangle 22"/>
                <p:cNvSpPr>
                  <a:spLocks noChangeArrowheads="1"/>
                </p:cNvSpPr>
                <p:nvPr/>
              </p:nvSpPr>
              <p:spPr bwMode="auto">
                <a:xfrm>
                  <a:off x="0" y="672"/>
                  <a:ext cx="518" cy="67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419" name="Group 23"/>
                <p:cNvGrpSpPr>
                  <a:grpSpLocks/>
                </p:cNvGrpSpPr>
                <p:nvPr/>
              </p:nvGrpSpPr>
              <p:grpSpPr bwMode="auto">
                <a:xfrm>
                  <a:off x="0" y="672"/>
                  <a:ext cx="518" cy="672"/>
                  <a:chOff x="0" y="672"/>
                  <a:chExt cx="518" cy="672"/>
                </a:xfrm>
              </p:grpSpPr>
              <p:sp>
                <p:nvSpPr>
                  <p:cNvPr id="314420" name="Rectangle 24"/>
                  <p:cNvSpPr>
                    <a:spLocks noChangeArrowheads="1"/>
                  </p:cNvSpPr>
                  <p:nvPr/>
                </p:nvSpPr>
                <p:spPr bwMode="auto">
                  <a:xfrm>
                    <a:off x="43" y="672"/>
                    <a:ext cx="432" cy="67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2400" b="1">
                        <a:solidFill>
                          <a:schemeClr val="tx2"/>
                        </a:solidFill>
                        <a:latin typeface="Times New Roman" pitchFamily="18" charset="0"/>
                        <a:ea typeface="黑体" pitchFamily="49" charset="-122"/>
                      </a:rPr>
                      <a:t>Ⅰ</a:t>
                    </a:r>
                  </a:p>
                  <a:p>
                    <a:pPr algn="ctr" eaLnBrk="0" hangingPunct="0"/>
                    <a:endParaRPr kumimoji="1" lang="en-US" altLang="zh-CN" sz="2400">
                      <a:solidFill>
                        <a:schemeClr val="tx2"/>
                      </a:solidFill>
                      <a:latin typeface="Times New Roman" pitchFamily="18" charset="0"/>
                    </a:endParaRPr>
                  </a:p>
                </p:txBody>
              </p:sp>
              <p:sp>
                <p:nvSpPr>
                  <p:cNvPr id="314421" name="Rectangle 25"/>
                  <p:cNvSpPr>
                    <a:spLocks noChangeArrowheads="1"/>
                  </p:cNvSpPr>
                  <p:nvPr/>
                </p:nvSpPr>
                <p:spPr bwMode="auto">
                  <a:xfrm>
                    <a:off x="0" y="672"/>
                    <a:ext cx="51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78" name="Group 26"/>
              <p:cNvGrpSpPr>
                <a:grpSpLocks/>
              </p:cNvGrpSpPr>
              <p:nvPr/>
            </p:nvGrpSpPr>
            <p:grpSpPr bwMode="auto">
              <a:xfrm>
                <a:off x="518" y="672"/>
                <a:ext cx="878" cy="672"/>
                <a:chOff x="518" y="672"/>
                <a:chExt cx="878" cy="672"/>
              </a:xfrm>
            </p:grpSpPr>
            <p:sp>
              <p:nvSpPr>
                <p:cNvPr id="314414" name="Rectangle 27"/>
                <p:cNvSpPr>
                  <a:spLocks noChangeArrowheads="1"/>
                </p:cNvSpPr>
                <p:nvPr/>
              </p:nvSpPr>
              <p:spPr bwMode="auto">
                <a:xfrm>
                  <a:off x="518" y="672"/>
                  <a:ext cx="878" cy="67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415" name="Group 28"/>
                <p:cNvGrpSpPr>
                  <a:grpSpLocks/>
                </p:cNvGrpSpPr>
                <p:nvPr/>
              </p:nvGrpSpPr>
              <p:grpSpPr bwMode="auto">
                <a:xfrm>
                  <a:off x="518" y="672"/>
                  <a:ext cx="878" cy="672"/>
                  <a:chOff x="518" y="672"/>
                  <a:chExt cx="878" cy="672"/>
                </a:xfrm>
              </p:grpSpPr>
              <p:sp>
                <p:nvSpPr>
                  <p:cNvPr id="314416" name="Rectangle 29"/>
                  <p:cNvSpPr>
                    <a:spLocks noChangeArrowheads="1"/>
                  </p:cNvSpPr>
                  <p:nvPr/>
                </p:nvSpPr>
                <p:spPr bwMode="auto">
                  <a:xfrm>
                    <a:off x="561" y="672"/>
                    <a:ext cx="792" cy="67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2000" b="1">
                        <a:solidFill>
                          <a:schemeClr val="tx2"/>
                        </a:solidFill>
                        <a:latin typeface="华文仿宋" pitchFamily="2" charset="-122"/>
                        <a:ea typeface="华文仿宋" pitchFamily="2" charset="-122"/>
                      </a:rPr>
                      <a:t>关键软件</a:t>
                    </a:r>
                  </a:p>
                  <a:p>
                    <a:pPr algn="ctr" eaLnBrk="0" hangingPunct="0"/>
                    <a:endParaRPr kumimoji="1" lang="en-US" altLang="zh-CN" sz="2000" b="1">
                      <a:solidFill>
                        <a:schemeClr val="tx2"/>
                      </a:solidFill>
                      <a:latin typeface="华文仿宋" pitchFamily="2" charset="-122"/>
                      <a:ea typeface="华文仿宋" pitchFamily="2" charset="-122"/>
                    </a:endParaRPr>
                  </a:p>
                </p:txBody>
              </p:sp>
              <p:sp>
                <p:nvSpPr>
                  <p:cNvPr id="314417" name="Rectangle 30"/>
                  <p:cNvSpPr>
                    <a:spLocks noChangeArrowheads="1"/>
                  </p:cNvSpPr>
                  <p:nvPr/>
                </p:nvSpPr>
                <p:spPr bwMode="auto">
                  <a:xfrm>
                    <a:off x="518" y="672"/>
                    <a:ext cx="87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79" name="Group 31"/>
              <p:cNvGrpSpPr>
                <a:grpSpLocks/>
              </p:cNvGrpSpPr>
              <p:nvPr/>
            </p:nvGrpSpPr>
            <p:grpSpPr bwMode="auto">
              <a:xfrm>
                <a:off x="1396" y="672"/>
                <a:ext cx="1808" cy="672"/>
                <a:chOff x="1396" y="672"/>
                <a:chExt cx="1808" cy="672"/>
              </a:xfrm>
            </p:grpSpPr>
            <p:sp>
              <p:nvSpPr>
                <p:cNvPr id="314410" name="Rectangle 32"/>
                <p:cNvSpPr>
                  <a:spLocks noChangeArrowheads="1"/>
                </p:cNvSpPr>
                <p:nvPr/>
              </p:nvSpPr>
              <p:spPr bwMode="auto">
                <a:xfrm>
                  <a:off x="1396" y="672"/>
                  <a:ext cx="1808" cy="67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411" name="Group 33"/>
                <p:cNvGrpSpPr>
                  <a:grpSpLocks/>
                </p:cNvGrpSpPr>
                <p:nvPr/>
              </p:nvGrpSpPr>
              <p:grpSpPr bwMode="auto">
                <a:xfrm>
                  <a:off x="1396" y="672"/>
                  <a:ext cx="1808" cy="672"/>
                  <a:chOff x="1396" y="672"/>
                  <a:chExt cx="1808" cy="672"/>
                </a:xfrm>
              </p:grpSpPr>
              <p:sp>
                <p:nvSpPr>
                  <p:cNvPr id="314412" name="Rectangle 34"/>
                  <p:cNvSpPr>
                    <a:spLocks noChangeArrowheads="1"/>
                  </p:cNvSpPr>
                  <p:nvPr/>
                </p:nvSpPr>
                <p:spPr bwMode="auto">
                  <a:xfrm>
                    <a:off x="1439" y="672"/>
                    <a:ext cx="1722" cy="67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zh-CN" altLang="en-US" sz="2000" b="1">
                        <a:solidFill>
                          <a:schemeClr val="tx2"/>
                        </a:solidFill>
                        <a:latin typeface="华文仿宋" pitchFamily="2" charset="-122"/>
                        <a:ea typeface="华文仿宋" pitchFamily="2" charset="-122"/>
                      </a:rPr>
                      <a:t>危及人员及装备安全</a:t>
                    </a:r>
                    <a:r>
                      <a:rPr kumimoji="1" lang="en-US" altLang="zh-CN" sz="2000" b="1">
                        <a:solidFill>
                          <a:schemeClr val="tx2"/>
                        </a:solidFill>
                        <a:latin typeface="华文仿宋" pitchFamily="2" charset="-122"/>
                        <a:ea typeface="华文仿宋" pitchFamily="2" charset="-122"/>
                      </a:rPr>
                      <a:t>,</a:t>
                    </a:r>
                    <a:r>
                      <a:rPr kumimoji="1" lang="zh-CN" altLang="en-US" sz="2000" b="1">
                        <a:solidFill>
                          <a:schemeClr val="tx2"/>
                        </a:solidFill>
                        <a:latin typeface="华文仿宋" pitchFamily="2" charset="-122"/>
                        <a:ea typeface="华文仿宋" pitchFamily="2" charset="-122"/>
                      </a:rPr>
                      <a:t>或影响关键任务完成</a:t>
                    </a:r>
                  </a:p>
                  <a:p>
                    <a:pPr algn="just" eaLnBrk="0" hangingPunct="0"/>
                    <a:endParaRPr kumimoji="1" lang="en-US" altLang="zh-CN" sz="2000" b="1">
                      <a:solidFill>
                        <a:schemeClr val="tx2"/>
                      </a:solidFill>
                      <a:latin typeface="华文仿宋" pitchFamily="2" charset="-122"/>
                      <a:ea typeface="华文仿宋" pitchFamily="2" charset="-122"/>
                    </a:endParaRPr>
                  </a:p>
                </p:txBody>
              </p:sp>
              <p:sp>
                <p:nvSpPr>
                  <p:cNvPr id="314413" name="Rectangle 35"/>
                  <p:cNvSpPr>
                    <a:spLocks noChangeArrowheads="1"/>
                  </p:cNvSpPr>
                  <p:nvPr/>
                </p:nvSpPr>
                <p:spPr bwMode="auto">
                  <a:xfrm>
                    <a:off x="1396" y="672"/>
                    <a:ext cx="180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80" name="Group 36"/>
              <p:cNvGrpSpPr>
                <a:grpSpLocks/>
              </p:cNvGrpSpPr>
              <p:nvPr/>
            </p:nvGrpSpPr>
            <p:grpSpPr bwMode="auto">
              <a:xfrm>
                <a:off x="0" y="1344"/>
                <a:ext cx="518" cy="672"/>
                <a:chOff x="0" y="1344"/>
                <a:chExt cx="518" cy="672"/>
              </a:xfrm>
            </p:grpSpPr>
            <p:sp>
              <p:nvSpPr>
                <p:cNvPr id="314406" name="Rectangle 37"/>
                <p:cNvSpPr>
                  <a:spLocks noChangeArrowheads="1"/>
                </p:cNvSpPr>
                <p:nvPr/>
              </p:nvSpPr>
              <p:spPr bwMode="auto">
                <a:xfrm>
                  <a:off x="0" y="1344"/>
                  <a:ext cx="518" cy="672"/>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407" name="Group 38"/>
                <p:cNvGrpSpPr>
                  <a:grpSpLocks/>
                </p:cNvGrpSpPr>
                <p:nvPr/>
              </p:nvGrpSpPr>
              <p:grpSpPr bwMode="auto">
                <a:xfrm>
                  <a:off x="0" y="1344"/>
                  <a:ext cx="518" cy="672"/>
                  <a:chOff x="0" y="1344"/>
                  <a:chExt cx="518" cy="672"/>
                </a:xfrm>
              </p:grpSpPr>
              <p:sp>
                <p:nvSpPr>
                  <p:cNvPr id="314408" name="Rectangle 39"/>
                  <p:cNvSpPr>
                    <a:spLocks noChangeArrowheads="1"/>
                  </p:cNvSpPr>
                  <p:nvPr/>
                </p:nvSpPr>
                <p:spPr bwMode="auto">
                  <a:xfrm>
                    <a:off x="43" y="1350"/>
                    <a:ext cx="432" cy="6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2000" b="1">
                        <a:solidFill>
                          <a:schemeClr val="tx2"/>
                        </a:solidFill>
                        <a:latin typeface="华文仿宋" pitchFamily="2" charset="-122"/>
                        <a:ea typeface="华文仿宋" pitchFamily="2" charset="-122"/>
                      </a:rPr>
                      <a:t>Ⅱ</a:t>
                    </a:r>
                  </a:p>
                  <a:p>
                    <a:pPr algn="ctr" eaLnBrk="0" hangingPunct="0"/>
                    <a:endParaRPr kumimoji="1" lang="en-US" altLang="zh-CN" sz="2000" b="1">
                      <a:solidFill>
                        <a:schemeClr val="tx2"/>
                      </a:solidFill>
                      <a:latin typeface="华文仿宋" pitchFamily="2" charset="-122"/>
                      <a:ea typeface="华文仿宋" pitchFamily="2" charset="-122"/>
                    </a:endParaRPr>
                  </a:p>
                </p:txBody>
              </p:sp>
              <p:sp>
                <p:nvSpPr>
                  <p:cNvPr id="314409" name="Rectangle 40"/>
                  <p:cNvSpPr>
                    <a:spLocks noChangeArrowheads="1"/>
                  </p:cNvSpPr>
                  <p:nvPr/>
                </p:nvSpPr>
                <p:spPr bwMode="auto">
                  <a:xfrm>
                    <a:off x="0" y="1344"/>
                    <a:ext cx="51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81" name="Group 41"/>
              <p:cNvGrpSpPr>
                <a:grpSpLocks/>
              </p:cNvGrpSpPr>
              <p:nvPr/>
            </p:nvGrpSpPr>
            <p:grpSpPr bwMode="auto">
              <a:xfrm>
                <a:off x="518" y="1344"/>
                <a:ext cx="878" cy="672"/>
                <a:chOff x="518" y="1344"/>
                <a:chExt cx="878" cy="672"/>
              </a:xfrm>
            </p:grpSpPr>
            <p:sp>
              <p:nvSpPr>
                <p:cNvPr id="314402" name="Rectangle 42"/>
                <p:cNvSpPr>
                  <a:spLocks noChangeArrowheads="1"/>
                </p:cNvSpPr>
                <p:nvPr/>
              </p:nvSpPr>
              <p:spPr bwMode="auto">
                <a:xfrm>
                  <a:off x="518" y="1344"/>
                  <a:ext cx="878" cy="672"/>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403" name="Group 43"/>
                <p:cNvGrpSpPr>
                  <a:grpSpLocks/>
                </p:cNvGrpSpPr>
                <p:nvPr/>
              </p:nvGrpSpPr>
              <p:grpSpPr bwMode="auto">
                <a:xfrm>
                  <a:off x="518" y="1344"/>
                  <a:ext cx="878" cy="672"/>
                  <a:chOff x="518" y="1344"/>
                  <a:chExt cx="878" cy="672"/>
                </a:xfrm>
              </p:grpSpPr>
              <p:sp>
                <p:nvSpPr>
                  <p:cNvPr id="314404" name="Rectangle 44"/>
                  <p:cNvSpPr>
                    <a:spLocks noChangeArrowheads="1"/>
                  </p:cNvSpPr>
                  <p:nvPr/>
                </p:nvSpPr>
                <p:spPr bwMode="auto">
                  <a:xfrm>
                    <a:off x="561" y="1350"/>
                    <a:ext cx="792" cy="6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2000" b="1">
                        <a:solidFill>
                          <a:schemeClr val="tx2"/>
                        </a:solidFill>
                        <a:latin typeface="Times New Roman" pitchFamily="18" charset="0"/>
                        <a:ea typeface="华文仿宋" pitchFamily="2" charset="-122"/>
                      </a:rPr>
                      <a:t>重要软件</a:t>
                    </a:r>
                    <a:endParaRPr kumimoji="1" lang="zh-CN" altLang="en-US" sz="2000">
                      <a:solidFill>
                        <a:schemeClr val="tx2"/>
                      </a:solidFill>
                      <a:latin typeface="Times New Roman" pitchFamily="18" charset="0"/>
                      <a:ea typeface="华文仿宋" pitchFamily="2" charset="-122"/>
                    </a:endParaRPr>
                  </a:p>
                  <a:p>
                    <a:pPr algn="ctr" eaLnBrk="0" hangingPunct="0"/>
                    <a:endParaRPr kumimoji="1" lang="en-US" altLang="zh-CN" sz="2400">
                      <a:solidFill>
                        <a:schemeClr val="tx2"/>
                      </a:solidFill>
                      <a:latin typeface="Times New Roman" pitchFamily="18" charset="0"/>
                    </a:endParaRPr>
                  </a:p>
                </p:txBody>
              </p:sp>
              <p:sp>
                <p:nvSpPr>
                  <p:cNvPr id="314405" name="Rectangle 45"/>
                  <p:cNvSpPr>
                    <a:spLocks noChangeArrowheads="1"/>
                  </p:cNvSpPr>
                  <p:nvPr/>
                </p:nvSpPr>
                <p:spPr bwMode="auto">
                  <a:xfrm>
                    <a:off x="518" y="1344"/>
                    <a:ext cx="87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82" name="Group 46"/>
              <p:cNvGrpSpPr>
                <a:grpSpLocks/>
              </p:cNvGrpSpPr>
              <p:nvPr/>
            </p:nvGrpSpPr>
            <p:grpSpPr bwMode="auto">
              <a:xfrm>
                <a:off x="1396" y="1344"/>
                <a:ext cx="1808" cy="672"/>
                <a:chOff x="1396" y="1344"/>
                <a:chExt cx="1808" cy="672"/>
              </a:xfrm>
            </p:grpSpPr>
            <p:sp>
              <p:nvSpPr>
                <p:cNvPr id="314398" name="Rectangle 47"/>
                <p:cNvSpPr>
                  <a:spLocks noChangeArrowheads="1"/>
                </p:cNvSpPr>
                <p:nvPr/>
              </p:nvSpPr>
              <p:spPr bwMode="auto">
                <a:xfrm>
                  <a:off x="1396" y="1344"/>
                  <a:ext cx="1808" cy="672"/>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399" name="Group 48"/>
                <p:cNvGrpSpPr>
                  <a:grpSpLocks/>
                </p:cNvGrpSpPr>
                <p:nvPr/>
              </p:nvGrpSpPr>
              <p:grpSpPr bwMode="auto">
                <a:xfrm>
                  <a:off x="1396" y="1344"/>
                  <a:ext cx="1808" cy="672"/>
                  <a:chOff x="1396" y="1344"/>
                  <a:chExt cx="1808" cy="672"/>
                </a:xfrm>
              </p:grpSpPr>
              <p:sp>
                <p:nvSpPr>
                  <p:cNvPr id="314400" name="Rectangle 49"/>
                  <p:cNvSpPr>
                    <a:spLocks noChangeArrowheads="1"/>
                  </p:cNvSpPr>
                  <p:nvPr/>
                </p:nvSpPr>
                <p:spPr bwMode="auto">
                  <a:xfrm>
                    <a:off x="1439" y="1350"/>
                    <a:ext cx="1722" cy="6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zh-CN" altLang="en-US" sz="2000" b="1">
                        <a:solidFill>
                          <a:schemeClr val="tx2"/>
                        </a:solidFill>
                        <a:latin typeface="华文仿宋" pitchFamily="2" charset="-122"/>
                        <a:ea typeface="华文仿宋" pitchFamily="2" charset="-122"/>
                      </a:rPr>
                      <a:t>不影响安全，但影响任务完成</a:t>
                    </a:r>
                  </a:p>
                  <a:p>
                    <a:pPr algn="just" eaLnBrk="0" hangingPunct="0"/>
                    <a:endParaRPr kumimoji="1" lang="en-US" altLang="zh-CN" sz="2000" b="1">
                      <a:solidFill>
                        <a:schemeClr val="tx2"/>
                      </a:solidFill>
                      <a:latin typeface="华文仿宋" pitchFamily="2" charset="-122"/>
                      <a:ea typeface="华文仿宋" pitchFamily="2" charset="-122"/>
                    </a:endParaRPr>
                  </a:p>
                </p:txBody>
              </p:sp>
              <p:sp>
                <p:nvSpPr>
                  <p:cNvPr id="314401" name="Rectangle 50"/>
                  <p:cNvSpPr>
                    <a:spLocks noChangeArrowheads="1"/>
                  </p:cNvSpPr>
                  <p:nvPr/>
                </p:nvSpPr>
                <p:spPr bwMode="auto">
                  <a:xfrm>
                    <a:off x="1396" y="1344"/>
                    <a:ext cx="180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83" name="Group 51"/>
              <p:cNvGrpSpPr>
                <a:grpSpLocks/>
              </p:cNvGrpSpPr>
              <p:nvPr/>
            </p:nvGrpSpPr>
            <p:grpSpPr bwMode="auto">
              <a:xfrm>
                <a:off x="0" y="2016"/>
                <a:ext cx="518" cy="672"/>
                <a:chOff x="0" y="2016"/>
                <a:chExt cx="518" cy="672"/>
              </a:xfrm>
            </p:grpSpPr>
            <p:sp>
              <p:nvSpPr>
                <p:cNvPr id="314394" name="Rectangle 52"/>
                <p:cNvSpPr>
                  <a:spLocks noChangeArrowheads="1"/>
                </p:cNvSpPr>
                <p:nvPr/>
              </p:nvSpPr>
              <p:spPr bwMode="auto">
                <a:xfrm>
                  <a:off x="0" y="2016"/>
                  <a:ext cx="518" cy="67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395" name="Group 53"/>
                <p:cNvGrpSpPr>
                  <a:grpSpLocks/>
                </p:cNvGrpSpPr>
                <p:nvPr/>
              </p:nvGrpSpPr>
              <p:grpSpPr bwMode="auto">
                <a:xfrm>
                  <a:off x="0" y="2016"/>
                  <a:ext cx="518" cy="672"/>
                  <a:chOff x="0" y="2016"/>
                  <a:chExt cx="518" cy="672"/>
                </a:xfrm>
              </p:grpSpPr>
              <p:sp>
                <p:nvSpPr>
                  <p:cNvPr id="314396" name="Rectangle 54"/>
                  <p:cNvSpPr>
                    <a:spLocks noChangeArrowheads="1"/>
                  </p:cNvSpPr>
                  <p:nvPr/>
                </p:nvSpPr>
                <p:spPr bwMode="auto">
                  <a:xfrm>
                    <a:off x="43" y="2016"/>
                    <a:ext cx="432" cy="67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2000" b="1">
                        <a:solidFill>
                          <a:schemeClr val="tx2"/>
                        </a:solidFill>
                        <a:latin typeface="华文仿宋" pitchFamily="2" charset="-122"/>
                        <a:ea typeface="华文仿宋" pitchFamily="2" charset="-122"/>
                      </a:rPr>
                      <a:t>Ⅲ</a:t>
                    </a:r>
                  </a:p>
                  <a:p>
                    <a:pPr algn="ctr" eaLnBrk="0" hangingPunct="0"/>
                    <a:endParaRPr kumimoji="1" lang="en-US" altLang="zh-CN" sz="2000" b="1">
                      <a:solidFill>
                        <a:schemeClr val="tx2"/>
                      </a:solidFill>
                      <a:latin typeface="华文仿宋" pitchFamily="2" charset="-122"/>
                      <a:ea typeface="华文仿宋" pitchFamily="2" charset="-122"/>
                    </a:endParaRPr>
                  </a:p>
                </p:txBody>
              </p:sp>
              <p:sp>
                <p:nvSpPr>
                  <p:cNvPr id="314397" name="Rectangle 55"/>
                  <p:cNvSpPr>
                    <a:spLocks noChangeArrowheads="1"/>
                  </p:cNvSpPr>
                  <p:nvPr/>
                </p:nvSpPr>
                <p:spPr bwMode="auto">
                  <a:xfrm>
                    <a:off x="0" y="2016"/>
                    <a:ext cx="51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84" name="Group 56"/>
              <p:cNvGrpSpPr>
                <a:grpSpLocks/>
              </p:cNvGrpSpPr>
              <p:nvPr/>
            </p:nvGrpSpPr>
            <p:grpSpPr bwMode="auto">
              <a:xfrm>
                <a:off x="518" y="2016"/>
                <a:ext cx="878" cy="672"/>
                <a:chOff x="518" y="2016"/>
                <a:chExt cx="878" cy="672"/>
              </a:xfrm>
            </p:grpSpPr>
            <p:sp>
              <p:nvSpPr>
                <p:cNvPr id="314390" name="Rectangle 57"/>
                <p:cNvSpPr>
                  <a:spLocks noChangeArrowheads="1"/>
                </p:cNvSpPr>
                <p:nvPr/>
              </p:nvSpPr>
              <p:spPr bwMode="auto">
                <a:xfrm>
                  <a:off x="518" y="2016"/>
                  <a:ext cx="878" cy="67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391" name="Group 58"/>
                <p:cNvGrpSpPr>
                  <a:grpSpLocks/>
                </p:cNvGrpSpPr>
                <p:nvPr/>
              </p:nvGrpSpPr>
              <p:grpSpPr bwMode="auto">
                <a:xfrm>
                  <a:off x="518" y="2016"/>
                  <a:ext cx="878" cy="672"/>
                  <a:chOff x="518" y="2016"/>
                  <a:chExt cx="878" cy="672"/>
                </a:xfrm>
              </p:grpSpPr>
              <p:sp>
                <p:nvSpPr>
                  <p:cNvPr id="314392" name="Rectangle 59"/>
                  <p:cNvSpPr>
                    <a:spLocks noChangeArrowheads="1"/>
                  </p:cNvSpPr>
                  <p:nvPr/>
                </p:nvSpPr>
                <p:spPr bwMode="auto">
                  <a:xfrm>
                    <a:off x="561" y="2016"/>
                    <a:ext cx="792" cy="67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2000" b="1">
                        <a:solidFill>
                          <a:schemeClr val="tx2"/>
                        </a:solidFill>
                        <a:latin typeface="华文仿宋" pitchFamily="2" charset="-122"/>
                        <a:ea typeface="华文仿宋" pitchFamily="2" charset="-122"/>
                      </a:rPr>
                      <a:t>一般软件</a:t>
                    </a:r>
                  </a:p>
                  <a:p>
                    <a:pPr algn="ctr" eaLnBrk="0" hangingPunct="0"/>
                    <a:endParaRPr kumimoji="1" lang="en-US" altLang="zh-CN" sz="2000" b="1">
                      <a:solidFill>
                        <a:schemeClr val="tx2"/>
                      </a:solidFill>
                      <a:latin typeface="华文仿宋" pitchFamily="2" charset="-122"/>
                      <a:ea typeface="华文仿宋" pitchFamily="2" charset="-122"/>
                    </a:endParaRPr>
                  </a:p>
                </p:txBody>
              </p:sp>
              <p:sp>
                <p:nvSpPr>
                  <p:cNvPr id="314393" name="Rectangle 60"/>
                  <p:cNvSpPr>
                    <a:spLocks noChangeArrowheads="1"/>
                  </p:cNvSpPr>
                  <p:nvPr/>
                </p:nvSpPr>
                <p:spPr bwMode="auto">
                  <a:xfrm>
                    <a:off x="518" y="2016"/>
                    <a:ext cx="87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nvGrpSpPr>
              <p:cNvPr id="314385" name="Group 61"/>
              <p:cNvGrpSpPr>
                <a:grpSpLocks/>
              </p:cNvGrpSpPr>
              <p:nvPr/>
            </p:nvGrpSpPr>
            <p:grpSpPr bwMode="auto">
              <a:xfrm>
                <a:off x="1396" y="2016"/>
                <a:ext cx="1808" cy="672"/>
                <a:chOff x="1396" y="2016"/>
                <a:chExt cx="1808" cy="672"/>
              </a:xfrm>
            </p:grpSpPr>
            <p:sp>
              <p:nvSpPr>
                <p:cNvPr id="314386" name="Rectangle 62"/>
                <p:cNvSpPr>
                  <a:spLocks noChangeArrowheads="1"/>
                </p:cNvSpPr>
                <p:nvPr/>
              </p:nvSpPr>
              <p:spPr bwMode="auto">
                <a:xfrm>
                  <a:off x="1396" y="2016"/>
                  <a:ext cx="1808" cy="67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nvGrpSpPr>
                <p:cNvPr id="314387" name="Group 63"/>
                <p:cNvGrpSpPr>
                  <a:grpSpLocks/>
                </p:cNvGrpSpPr>
                <p:nvPr/>
              </p:nvGrpSpPr>
              <p:grpSpPr bwMode="auto">
                <a:xfrm>
                  <a:off x="1396" y="2016"/>
                  <a:ext cx="1808" cy="672"/>
                  <a:chOff x="1396" y="2016"/>
                  <a:chExt cx="1808" cy="672"/>
                </a:xfrm>
              </p:grpSpPr>
              <p:sp>
                <p:nvSpPr>
                  <p:cNvPr id="314388" name="Rectangle 64"/>
                  <p:cNvSpPr>
                    <a:spLocks noChangeArrowheads="1"/>
                  </p:cNvSpPr>
                  <p:nvPr/>
                </p:nvSpPr>
                <p:spPr bwMode="auto">
                  <a:xfrm>
                    <a:off x="1439" y="2016"/>
                    <a:ext cx="1722" cy="67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zh-CN" altLang="en-US" sz="2000" b="1">
                        <a:solidFill>
                          <a:schemeClr val="tx2"/>
                        </a:solidFill>
                        <a:latin typeface="华文仿宋" pitchFamily="2" charset="-122"/>
                        <a:ea typeface="华文仿宋" pitchFamily="2" charset="-122"/>
                      </a:rPr>
                      <a:t>不影响安全和任务完成</a:t>
                    </a:r>
                  </a:p>
                  <a:p>
                    <a:pPr algn="just" eaLnBrk="0" hangingPunct="0"/>
                    <a:endParaRPr kumimoji="1" lang="en-US" altLang="zh-CN" sz="2000" b="1">
                      <a:solidFill>
                        <a:schemeClr val="tx2"/>
                      </a:solidFill>
                      <a:latin typeface="华文仿宋" pitchFamily="2" charset="-122"/>
                      <a:ea typeface="华文仿宋" pitchFamily="2" charset="-122"/>
                    </a:endParaRPr>
                  </a:p>
                </p:txBody>
              </p:sp>
              <p:sp>
                <p:nvSpPr>
                  <p:cNvPr id="314389" name="Rectangle 65"/>
                  <p:cNvSpPr>
                    <a:spLocks noChangeArrowheads="1"/>
                  </p:cNvSpPr>
                  <p:nvPr/>
                </p:nvSpPr>
                <p:spPr bwMode="auto">
                  <a:xfrm>
                    <a:off x="1396" y="2016"/>
                    <a:ext cx="1808" cy="67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grpSp>
        <p:sp>
          <p:nvSpPr>
            <p:cNvPr id="314373" name="Rectangle 66"/>
            <p:cNvSpPr>
              <a:spLocks noChangeArrowheads="1"/>
            </p:cNvSpPr>
            <p:nvPr/>
          </p:nvSpPr>
          <p:spPr bwMode="auto">
            <a:xfrm>
              <a:off x="-3" y="-3"/>
              <a:ext cx="3210" cy="2694"/>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spTree>
    <p:extLst>
      <p:ext uri="{BB962C8B-B14F-4D97-AF65-F5344CB8AC3E}">
        <p14:creationId xmlns:p14="http://schemas.microsoft.com/office/powerpoint/2010/main" val="24196998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51</a:t>
            </a:fld>
            <a:endParaRPr lang="zh-CN" altLang="en-US"/>
          </a:p>
        </p:txBody>
      </p:sp>
      <p:sp>
        <p:nvSpPr>
          <p:cNvPr id="5" name="AutoShape 2" descr="https://img-blog.csdn.net/20180827064045927?watermark/2/text/aHR0cHM6Ly9ibG9nLmNzZG4ubmV0L0ZyYW5rX1llZQ==/font/5a6L5L2T/fontsize/400/fill/I0JBQkFCMA==/dissolve/7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Text Box 4"/>
          <p:cNvSpPr txBox="1">
            <a:spLocks noChangeArrowheads="1"/>
          </p:cNvSpPr>
          <p:nvPr/>
        </p:nvSpPr>
        <p:spPr bwMode="auto">
          <a:xfrm>
            <a:off x="469580" y="276386"/>
            <a:ext cx="487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solidFill>
                  <a:schemeClr val="tx2"/>
                </a:solidFill>
                <a:latin typeface="黑体" pitchFamily="49" charset="-122"/>
                <a:ea typeface="黑体" pitchFamily="49" charset="-122"/>
              </a:rPr>
              <a:t>(</a:t>
            </a:r>
            <a:r>
              <a:rPr lang="en-US" altLang="zh-CN" sz="2800" dirty="0" smtClean="0">
                <a:solidFill>
                  <a:schemeClr val="tx2"/>
                </a:solidFill>
                <a:latin typeface="黑体" pitchFamily="49" charset="-122"/>
                <a:ea typeface="黑体" pitchFamily="49" charset="-122"/>
              </a:rPr>
              <a:t>2)</a:t>
            </a:r>
            <a:r>
              <a:rPr lang="zh-CN" altLang="en-US" sz="2800" dirty="0" smtClean="0">
                <a:solidFill>
                  <a:schemeClr val="tx2"/>
                </a:solidFill>
                <a:latin typeface="黑体" pitchFamily="49" charset="-122"/>
                <a:ea typeface="黑体" pitchFamily="49" charset="-122"/>
              </a:rPr>
              <a:t>软件失效率曲线</a:t>
            </a:r>
            <a:endParaRPr lang="zh-CN" altLang="en-US" sz="2800" dirty="0">
              <a:solidFill>
                <a:schemeClr val="tx2"/>
              </a:solidFill>
              <a:latin typeface="黑体" pitchFamily="49" charset="-122"/>
              <a:ea typeface="黑体" pitchFamily="49" charset="-122"/>
            </a:endParaRPr>
          </a:p>
        </p:txBody>
      </p:sp>
      <p:pic>
        <p:nvPicPr>
          <p:cNvPr id="1833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1" y="1412776"/>
            <a:ext cx="7704856" cy="444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3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13" y="1196752"/>
            <a:ext cx="7992888" cy="5351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697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306"/>
                                        </p:tgtEl>
                                        <p:attrNameLst>
                                          <p:attrName>style.visibility</p:attrName>
                                        </p:attrNameLst>
                                      </p:cBhvr>
                                      <p:to>
                                        <p:strVal val="visible"/>
                                      </p:to>
                                    </p:set>
                                    <p:animEffect transition="in" filter="fade">
                                      <p:cBhvr>
                                        <p:cTn id="7" dur="1000"/>
                                        <p:tgtEl>
                                          <p:spTgt spid="18330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3305"/>
                                        </p:tgtEl>
                                        <p:attrNameLst>
                                          <p:attrName>style.visibility</p:attrName>
                                        </p:attrNameLst>
                                      </p:cBhvr>
                                      <p:to>
                                        <p:strVal val="visible"/>
                                      </p:to>
                                    </p:set>
                                    <p:anim calcmode="lin" valueType="num">
                                      <p:cBhvr additive="base">
                                        <p:cTn id="12" dur="500" fill="hold"/>
                                        <p:tgtEl>
                                          <p:spTgt spid="183305"/>
                                        </p:tgtEl>
                                        <p:attrNameLst>
                                          <p:attrName>ppt_x</p:attrName>
                                        </p:attrNameLst>
                                      </p:cBhvr>
                                      <p:tavLst>
                                        <p:tav tm="0">
                                          <p:val>
                                            <p:strVal val="#ppt_x"/>
                                          </p:val>
                                        </p:tav>
                                        <p:tav tm="100000">
                                          <p:val>
                                            <p:strVal val="#ppt_x"/>
                                          </p:val>
                                        </p:tav>
                                      </p:tavLst>
                                    </p:anim>
                                    <p:anim calcmode="lin" valueType="num">
                                      <p:cBhvr additive="base">
                                        <p:cTn id="13" dur="500" fill="hold"/>
                                        <p:tgtEl>
                                          <p:spTgt spid="1833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7.4    </a:t>
            </a:r>
            <a:r>
              <a:rPr lang="zh-CN" altLang="en-US" sz="3600" b="1" dirty="0">
                <a:solidFill>
                  <a:schemeClr val="tx2"/>
                </a:solidFill>
                <a:latin typeface="黑体" pitchFamily="49" charset="-122"/>
                <a:ea typeface="黑体" pitchFamily="49" charset="-122"/>
              </a:rPr>
              <a:t>分级管理：文档管理</a:t>
            </a:r>
          </a:p>
        </p:txBody>
      </p:sp>
      <p:grpSp>
        <p:nvGrpSpPr>
          <p:cNvPr id="315395" name="Group 4"/>
          <p:cNvGrpSpPr>
            <a:grpSpLocks/>
          </p:cNvGrpSpPr>
          <p:nvPr/>
        </p:nvGrpSpPr>
        <p:grpSpPr bwMode="auto">
          <a:xfrm>
            <a:off x="250825" y="1125538"/>
            <a:ext cx="8686800" cy="5334000"/>
            <a:chOff x="-3" y="-3"/>
            <a:chExt cx="4046" cy="7686"/>
          </a:xfrm>
        </p:grpSpPr>
        <p:grpSp>
          <p:nvGrpSpPr>
            <p:cNvPr id="315396" name="Group 5"/>
            <p:cNvGrpSpPr>
              <a:grpSpLocks/>
            </p:cNvGrpSpPr>
            <p:nvPr/>
          </p:nvGrpSpPr>
          <p:grpSpPr bwMode="auto">
            <a:xfrm>
              <a:off x="0" y="0"/>
              <a:ext cx="4040" cy="7680"/>
              <a:chOff x="0" y="0"/>
              <a:chExt cx="4040" cy="7680"/>
            </a:xfrm>
          </p:grpSpPr>
          <p:grpSp>
            <p:nvGrpSpPr>
              <p:cNvPr id="315398" name="Group 6"/>
              <p:cNvGrpSpPr>
                <a:grpSpLocks/>
              </p:cNvGrpSpPr>
              <p:nvPr/>
            </p:nvGrpSpPr>
            <p:grpSpPr bwMode="auto">
              <a:xfrm>
                <a:off x="0" y="0"/>
                <a:ext cx="1353" cy="768"/>
                <a:chOff x="0" y="0"/>
                <a:chExt cx="1353" cy="768"/>
              </a:xfrm>
            </p:grpSpPr>
            <p:sp>
              <p:nvSpPr>
                <p:cNvPr id="315711" name="Rectangle 7"/>
                <p:cNvSpPr>
                  <a:spLocks noChangeArrowheads="1"/>
                </p:cNvSpPr>
                <p:nvPr/>
              </p:nvSpPr>
              <p:spPr bwMode="auto">
                <a:xfrm>
                  <a:off x="43" y="0"/>
                  <a:ext cx="1267" cy="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solidFill>
                      <a:schemeClr val="tx2"/>
                    </a:solidFill>
                  </a:endParaRPr>
                </a:p>
              </p:txBody>
            </p:sp>
            <p:sp>
              <p:nvSpPr>
                <p:cNvPr id="315712" name="Rectangle 8"/>
                <p:cNvSpPr>
                  <a:spLocks noChangeArrowheads="1"/>
                </p:cNvSpPr>
                <p:nvPr/>
              </p:nvSpPr>
              <p:spPr bwMode="auto">
                <a:xfrm>
                  <a:off x="0" y="0"/>
                  <a:ext cx="1353" cy="76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399" name="Group 9"/>
              <p:cNvGrpSpPr>
                <a:grpSpLocks/>
              </p:cNvGrpSpPr>
              <p:nvPr/>
            </p:nvGrpSpPr>
            <p:grpSpPr bwMode="auto">
              <a:xfrm>
                <a:off x="1353" y="0"/>
                <a:ext cx="518" cy="768"/>
                <a:chOff x="1353" y="0"/>
                <a:chExt cx="518" cy="768"/>
              </a:xfrm>
            </p:grpSpPr>
            <p:sp>
              <p:nvSpPr>
                <p:cNvPr id="315709" name="Rectangle 10"/>
                <p:cNvSpPr>
                  <a:spLocks noChangeArrowheads="1"/>
                </p:cNvSpPr>
                <p:nvPr/>
              </p:nvSpPr>
              <p:spPr bwMode="auto">
                <a:xfrm>
                  <a:off x="1396" y="0"/>
                  <a:ext cx="432"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Ⅰ</a:t>
                  </a:r>
                </a:p>
              </p:txBody>
            </p:sp>
            <p:sp>
              <p:nvSpPr>
                <p:cNvPr id="315710" name="Rectangle 11"/>
                <p:cNvSpPr>
                  <a:spLocks noChangeArrowheads="1"/>
                </p:cNvSpPr>
                <p:nvPr/>
              </p:nvSpPr>
              <p:spPr bwMode="auto">
                <a:xfrm>
                  <a:off x="1353" y="0"/>
                  <a:ext cx="518" cy="76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0" name="Group 12"/>
              <p:cNvGrpSpPr>
                <a:grpSpLocks/>
              </p:cNvGrpSpPr>
              <p:nvPr/>
            </p:nvGrpSpPr>
            <p:grpSpPr bwMode="auto">
              <a:xfrm>
                <a:off x="1871" y="0"/>
                <a:ext cx="318" cy="768"/>
                <a:chOff x="1871" y="0"/>
                <a:chExt cx="318" cy="768"/>
              </a:xfrm>
            </p:grpSpPr>
            <p:sp>
              <p:nvSpPr>
                <p:cNvPr id="315707" name="Rectangle 13"/>
                <p:cNvSpPr>
                  <a:spLocks noChangeArrowheads="1"/>
                </p:cNvSpPr>
                <p:nvPr/>
              </p:nvSpPr>
              <p:spPr bwMode="auto">
                <a:xfrm>
                  <a:off x="1914" y="0"/>
                  <a:ext cx="232"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Ⅱ</a:t>
                  </a:r>
                </a:p>
              </p:txBody>
            </p:sp>
            <p:sp>
              <p:nvSpPr>
                <p:cNvPr id="315708" name="Rectangle 14"/>
                <p:cNvSpPr>
                  <a:spLocks noChangeArrowheads="1"/>
                </p:cNvSpPr>
                <p:nvPr/>
              </p:nvSpPr>
              <p:spPr bwMode="auto">
                <a:xfrm>
                  <a:off x="1871" y="0"/>
                  <a:ext cx="318" cy="76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1" name="Group 15"/>
              <p:cNvGrpSpPr>
                <a:grpSpLocks/>
              </p:cNvGrpSpPr>
              <p:nvPr/>
            </p:nvGrpSpPr>
            <p:grpSpPr bwMode="auto">
              <a:xfrm>
                <a:off x="2189" y="0"/>
                <a:ext cx="374" cy="768"/>
                <a:chOff x="2189" y="0"/>
                <a:chExt cx="374" cy="768"/>
              </a:xfrm>
            </p:grpSpPr>
            <p:sp>
              <p:nvSpPr>
                <p:cNvPr id="315705" name="Rectangle 16"/>
                <p:cNvSpPr>
                  <a:spLocks noChangeArrowheads="1"/>
                </p:cNvSpPr>
                <p:nvPr/>
              </p:nvSpPr>
              <p:spPr bwMode="auto">
                <a:xfrm>
                  <a:off x="2232" y="0"/>
                  <a:ext cx="288"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Ⅲ</a:t>
                  </a:r>
                </a:p>
              </p:txBody>
            </p:sp>
            <p:sp>
              <p:nvSpPr>
                <p:cNvPr id="315706" name="Rectangle 17"/>
                <p:cNvSpPr>
                  <a:spLocks noChangeArrowheads="1"/>
                </p:cNvSpPr>
                <p:nvPr/>
              </p:nvSpPr>
              <p:spPr bwMode="auto">
                <a:xfrm>
                  <a:off x="2189" y="0"/>
                  <a:ext cx="374" cy="76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2" name="Group 18"/>
              <p:cNvGrpSpPr>
                <a:grpSpLocks/>
              </p:cNvGrpSpPr>
              <p:nvPr/>
            </p:nvGrpSpPr>
            <p:grpSpPr bwMode="auto">
              <a:xfrm>
                <a:off x="2563" y="0"/>
                <a:ext cx="754" cy="384"/>
                <a:chOff x="2563" y="0"/>
                <a:chExt cx="754" cy="384"/>
              </a:xfrm>
            </p:grpSpPr>
            <p:sp>
              <p:nvSpPr>
                <p:cNvPr id="315703" name="Rectangle 19"/>
                <p:cNvSpPr>
                  <a:spLocks noChangeArrowheads="1"/>
                </p:cNvSpPr>
                <p:nvPr/>
              </p:nvSpPr>
              <p:spPr bwMode="auto">
                <a:xfrm>
                  <a:off x="2606" y="0"/>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1600" b="1">
                      <a:solidFill>
                        <a:schemeClr val="tx2"/>
                      </a:solidFill>
                      <a:latin typeface="黑体" pitchFamily="49" charset="-122"/>
                      <a:ea typeface="黑体" pitchFamily="49" charset="-122"/>
                    </a:rPr>
                    <a:t>关键等级</a:t>
                  </a:r>
                </a:p>
              </p:txBody>
            </p:sp>
            <p:sp>
              <p:nvSpPr>
                <p:cNvPr id="315704" name="Rectangle 20"/>
                <p:cNvSpPr>
                  <a:spLocks noChangeArrowheads="1"/>
                </p:cNvSpPr>
                <p:nvPr/>
              </p:nvSpPr>
              <p:spPr bwMode="auto">
                <a:xfrm>
                  <a:off x="2563" y="0"/>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3" name="Group 21"/>
              <p:cNvGrpSpPr>
                <a:grpSpLocks/>
              </p:cNvGrpSpPr>
              <p:nvPr/>
            </p:nvGrpSpPr>
            <p:grpSpPr bwMode="auto">
              <a:xfrm>
                <a:off x="3317" y="0"/>
                <a:ext cx="723" cy="384"/>
                <a:chOff x="3317" y="0"/>
                <a:chExt cx="723" cy="384"/>
              </a:xfrm>
            </p:grpSpPr>
            <p:sp>
              <p:nvSpPr>
                <p:cNvPr id="315701" name="Rectangle 22"/>
                <p:cNvSpPr>
                  <a:spLocks noChangeArrowheads="1"/>
                </p:cNvSpPr>
                <p:nvPr/>
              </p:nvSpPr>
              <p:spPr bwMode="auto">
                <a:xfrm>
                  <a:off x="3360" y="0"/>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1600" b="1">
                      <a:solidFill>
                        <a:schemeClr val="tx2"/>
                      </a:solidFill>
                      <a:latin typeface="黑体" pitchFamily="49" charset="-122"/>
                      <a:ea typeface="黑体" pitchFamily="49" charset="-122"/>
                    </a:rPr>
                    <a:t>关键等级</a:t>
                  </a:r>
                </a:p>
              </p:txBody>
            </p:sp>
            <p:sp>
              <p:nvSpPr>
                <p:cNvPr id="315702" name="Rectangle 23"/>
                <p:cNvSpPr>
                  <a:spLocks noChangeArrowheads="1"/>
                </p:cNvSpPr>
                <p:nvPr/>
              </p:nvSpPr>
              <p:spPr bwMode="auto">
                <a:xfrm>
                  <a:off x="3317" y="0"/>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4" name="Group 24"/>
              <p:cNvGrpSpPr>
                <a:grpSpLocks/>
              </p:cNvGrpSpPr>
              <p:nvPr/>
            </p:nvGrpSpPr>
            <p:grpSpPr bwMode="auto">
              <a:xfrm>
                <a:off x="2563" y="384"/>
                <a:ext cx="393" cy="384"/>
                <a:chOff x="2563" y="384"/>
                <a:chExt cx="393" cy="384"/>
              </a:xfrm>
            </p:grpSpPr>
            <p:sp>
              <p:nvSpPr>
                <p:cNvPr id="315699" name="Rectangle 25"/>
                <p:cNvSpPr>
                  <a:spLocks noChangeArrowheads="1"/>
                </p:cNvSpPr>
                <p:nvPr/>
              </p:nvSpPr>
              <p:spPr bwMode="auto">
                <a:xfrm>
                  <a:off x="2606" y="384"/>
                  <a:ext cx="30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A</a:t>
                  </a:r>
                </a:p>
              </p:txBody>
            </p:sp>
            <p:sp>
              <p:nvSpPr>
                <p:cNvPr id="315700" name="Rectangle 26"/>
                <p:cNvSpPr>
                  <a:spLocks noChangeArrowheads="1"/>
                </p:cNvSpPr>
                <p:nvPr/>
              </p:nvSpPr>
              <p:spPr bwMode="auto">
                <a:xfrm>
                  <a:off x="2563" y="384"/>
                  <a:ext cx="39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5" name="Group 27"/>
              <p:cNvGrpSpPr>
                <a:grpSpLocks/>
              </p:cNvGrpSpPr>
              <p:nvPr/>
            </p:nvGrpSpPr>
            <p:grpSpPr bwMode="auto">
              <a:xfrm>
                <a:off x="2956" y="384"/>
                <a:ext cx="361" cy="384"/>
                <a:chOff x="2956" y="384"/>
                <a:chExt cx="361" cy="384"/>
              </a:xfrm>
            </p:grpSpPr>
            <p:sp>
              <p:nvSpPr>
                <p:cNvPr id="315697" name="Rectangle 28"/>
                <p:cNvSpPr>
                  <a:spLocks noChangeArrowheads="1"/>
                </p:cNvSpPr>
                <p:nvPr/>
              </p:nvSpPr>
              <p:spPr bwMode="auto">
                <a:xfrm>
                  <a:off x="2999" y="384"/>
                  <a:ext cx="27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B</a:t>
                  </a:r>
                </a:p>
              </p:txBody>
            </p:sp>
            <p:sp>
              <p:nvSpPr>
                <p:cNvPr id="315698" name="Rectangle 29"/>
                <p:cNvSpPr>
                  <a:spLocks noChangeArrowheads="1"/>
                </p:cNvSpPr>
                <p:nvPr/>
              </p:nvSpPr>
              <p:spPr bwMode="auto">
                <a:xfrm>
                  <a:off x="2956" y="384"/>
                  <a:ext cx="36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6" name="Group 30"/>
              <p:cNvGrpSpPr>
                <a:grpSpLocks/>
              </p:cNvGrpSpPr>
              <p:nvPr/>
            </p:nvGrpSpPr>
            <p:grpSpPr bwMode="auto">
              <a:xfrm>
                <a:off x="3317" y="384"/>
                <a:ext cx="362" cy="384"/>
                <a:chOff x="3317" y="384"/>
                <a:chExt cx="362" cy="384"/>
              </a:xfrm>
            </p:grpSpPr>
            <p:sp>
              <p:nvSpPr>
                <p:cNvPr id="315695" name="Rectangle 31"/>
                <p:cNvSpPr>
                  <a:spLocks noChangeArrowheads="1"/>
                </p:cNvSpPr>
                <p:nvPr/>
              </p:nvSpPr>
              <p:spPr bwMode="auto">
                <a:xfrm>
                  <a:off x="3360" y="384"/>
                  <a:ext cx="27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C</a:t>
                  </a:r>
                </a:p>
              </p:txBody>
            </p:sp>
            <p:sp>
              <p:nvSpPr>
                <p:cNvPr id="315696" name="Rectangle 32"/>
                <p:cNvSpPr>
                  <a:spLocks noChangeArrowheads="1"/>
                </p:cNvSpPr>
                <p:nvPr/>
              </p:nvSpPr>
              <p:spPr bwMode="auto">
                <a:xfrm>
                  <a:off x="3317" y="384"/>
                  <a:ext cx="36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7" name="Group 33"/>
              <p:cNvGrpSpPr>
                <a:grpSpLocks/>
              </p:cNvGrpSpPr>
              <p:nvPr/>
            </p:nvGrpSpPr>
            <p:grpSpPr bwMode="auto">
              <a:xfrm>
                <a:off x="3679" y="384"/>
                <a:ext cx="361" cy="384"/>
                <a:chOff x="3679" y="384"/>
                <a:chExt cx="361" cy="384"/>
              </a:xfrm>
            </p:grpSpPr>
            <p:sp>
              <p:nvSpPr>
                <p:cNvPr id="315693" name="Rectangle 34"/>
                <p:cNvSpPr>
                  <a:spLocks noChangeArrowheads="1"/>
                </p:cNvSpPr>
                <p:nvPr/>
              </p:nvSpPr>
              <p:spPr bwMode="auto">
                <a:xfrm>
                  <a:off x="3722" y="384"/>
                  <a:ext cx="27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D</a:t>
                  </a:r>
                </a:p>
              </p:txBody>
            </p:sp>
            <p:sp>
              <p:nvSpPr>
                <p:cNvPr id="315694" name="Rectangle 35"/>
                <p:cNvSpPr>
                  <a:spLocks noChangeArrowheads="1"/>
                </p:cNvSpPr>
                <p:nvPr/>
              </p:nvSpPr>
              <p:spPr bwMode="auto">
                <a:xfrm>
                  <a:off x="3679" y="384"/>
                  <a:ext cx="36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8" name="Group 36"/>
              <p:cNvGrpSpPr>
                <a:grpSpLocks/>
              </p:cNvGrpSpPr>
              <p:nvPr/>
            </p:nvGrpSpPr>
            <p:grpSpPr bwMode="auto">
              <a:xfrm>
                <a:off x="0" y="768"/>
                <a:ext cx="1353" cy="384"/>
                <a:chOff x="0" y="768"/>
                <a:chExt cx="1353" cy="384"/>
              </a:xfrm>
            </p:grpSpPr>
            <p:sp>
              <p:nvSpPr>
                <p:cNvPr id="315691" name="Rectangle 37"/>
                <p:cNvSpPr>
                  <a:spLocks noChangeArrowheads="1"/>
                </p:cNvSpPr>
                <p:nvPr/>
              </p:nvSpPr>
              <p:spPr bwMode="auto">
                <a:xfrm>
                  <a:off x="43" y="768"/>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dirty="0">
                      <a:solidFill>
                        <a:schemeClr val="tx2"/>
                      </a:solidFill>
                      <a:latin typeface="黑体" pitchFamily="49" charset="-122"/>
                      <a:ea typeface="黑体" pitchFamily="49" charset="-122"/>
                    </a:rPr>
                    <a:t>系统和段设计文件或任务书</a:t>
                  </a:r>
                </a:p>
                <a:p>
                  <a:pPr algn="ctr" eaLnBrk="0" hangingPunct="0"/>
                  <a:endParaRPr kumimoji="1" lang="en-US" altLang="zh-CN" sz="1600" b="1" dirty="0">
                    <a:solidFill>
                      <a:schemeClr val="tx2"/>
                    </a:solidFill>
                    <a:latin typeface="黑体" pitchFamily="49" charset="-122"/>
                    <a:ea typeface="黑体" pitchFamily="49" charset="-122"/>
                  </a:endParaRPr>
                </a:p>
              </p:txBody>
            </p:sp>
            <p:sp>
              <p:nvSpPr>
                <p:cNvPr id="315692" name="Rectangle 38"/>
                <p:cNvSpPr>
                  <a:spLocks noChangeArrowheads="1"/>
                </p:cNvSpPr>
                <p:nvPr/>
              </p:nvSpPr>
              <p:spPr bwMode="auto">
                <a:xfrm>
                  <a:off x="0" y="768"/>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09" name="Group 39"/>
              <p:cNvGrpSpPr>
                <a:grpSpLocks/>
              </p:cNvGrpSpPr>
              <p:nvPr/>
            </p:nvGrpSpPr>
            <p:grpSpPr bwMode="auto">
              <a:xfrm>
                <a:off x="1353" y="768"/>
                <a:ext cx="518" cy="384"/>
                <a:chOff x="1353" y="768"/>
                <a:chExt cx="518" cy="384"/>
              </a:xfrm>
            </p:grpSpPr>
            <p:sp>
              <p:nvSpPr>
                <p:cNvPr id="315689" name="Rectangle 40"/>
                <p:cNvSpPr>
                  <a:spLocks noChangeArrowheads="1"/>
                </p:cNvSpPr>
                <p:nvPr/>
              </p:nvSpPr>
              <p:spPr bwMode="auto">
                <a:xfrm>
                  <a:off x="1396" y="76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90" name="Rectangle 41"/>
                <p:cNvSpPr>
                  <a:spLocks noChangeArrowheads="1"/>
                </p:cNvSpPr>
                <p:nvPr/>
              </p:nvSpPr>
              <p:spPr bwMode="auto">
                <a:xfrm>
                  <a:off x="1353" y="76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0" name="Group 42"/>
              <p:cNvGrpSpPr>
                <a:grpSpLocks/>
              </p:cNvGrpSpPr>
              <p:nvPr/>
            </p:nvGrpSpPr>
            <p:grpSpPr bwMode="auto">
              <a:xfrm>
                <a:off x="1871" y="768"/>
                <a:ext cx="692" cy="384"/>
                <a:chOff x="1871" y="768"/>
                <a:chExt cx="692" cy="384"/>
              </a:xfrm>
            </p:grpSpPr>
            <p:sp>
              <p:nvSpPr>
                <p:cNvPr id="315687" name="Rectangle 43"/>
                <p:cNvSpPr>
                  <a:spLocks noChangeArrowheads="1"/>
                </p:cNvSpPr>
                <p:nvPr/>
              </p:nvSpPr>
              <p:spPr bwMode="auto">
                <a:xfrm>
                  <a:off x="1914" y="768"/>
                  <a:ext cx="60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88" name="Rectangle 44"/>
                <p:cNvSpPr>
                  <a:spLocks noChangeArrowheads="1"/>
                </p:cNvSpPr>
                <p:nvPr/>
              </p:nvSpPr>
              <p:spPr bwMode="auto">
                <a:xfrm>
                  <a:off x="1871" y="768"/>
                  <a:ext cx="69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1" name="Group 45"/>
              <p:cNvGrpSpPr>
                <a:grpSpLocks/>
              </p:cNvGrpSpPr>
              <p:nvPr/>
            </p:nvGrpSpPr>
            <p:grpSpPr bwMode="auto">
              <a:xfrm>
                <a:off x="2563" y="768"/>
                <a:ext cx="754" cy="384"/>
                <a:chOff x="2563" y="768"/>
                <a:chExt cx="754" cy="384"/>
              </a:xfrm>
            </p:grpSpPr>
            <p:sp>
              <p:nvSpPr>
                <p:cNvPr id="315685" name="Rectangle 46"/>
                <p:cNvSpPr>
                  <a:spLocks noChangeArrowheads="1"/>
                </p:cNvSpPr>
                <p:nvPr/>
              </p:nvSpPr>
              <p:spPr bwMode="auto">
                <a:xfrm>
                  <a:off x="2606" y="768"/>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86" name="Rectangle 47"/>
                <p:cNvSpPr>
                  <a:spLocks noChangeArrowheads="1"/>
                </p:cNvSpPr>
                <p:nvPr/>
              </p:nvSpPr>
              <p:spPr bwMode="auto">
                <a:xfrm>
                  <a:off x="2563" y="768"/>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2" name="Group 48"/>
              <p:cNvGrpSpPr>
                <a:grpSpLocks/>
              </p:cNvGrpSpPr>
              <p:nvPr/>
            </p:nvGrpSpPr>
            <p:grpSpPr bwMode="auto">
              <a:xfrm>
                <a:off x="3317" y="768"/>
                <a:ext cx="723" cy="384"/>
                <a:chOff x="3317" y="768"/>
                <a:chExt cx="723" cy="384"/>
              </a:xfrm>
            </p:grpSpPr>
            <p:sp>
              <p:nvSpPr>
                <p:cNvPr id="315683" name="Rectangle 49"/>
                <p:cNvSpPr>
                  <a:spLocks noChangeArrowheads="1"/>
                </p:cNvSpPr>
                <p:nvPr/>
              </p:nvSpPr>
              <p:spPr bwMode="auto">
                <a:xfrm>
                  <a:off x="3360" y="768"/>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84" name="Rectangle 50"/>
                <p:cNvSpPr>
                  <a:spLocks noChangeArrowheads="1"/>
                </p:cNvSpPr>
                <p:nvPr/>
              </p:nvSpPr>
              <p:spPr bwMode="auto">
                <a:xfrm>
                  <a:off x="3317" y="768"/>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3" name="Group 51"/>
              <p:cNvGrpSpPr>
                <a:grpSpLocks/>
              </p:cNvGrpSpPr>
              <p:nvPr/>
            </p:nvGrpSpPr>
            <p:grpSpPr bwMode="auto">
              <a:xfrm>
                <a:off x="0" y="1152"/>
                <a:ext cx="1353" cy="384"/>
                <a:chOff x="0" y="1152"/>
                <a:chExt cx="1353" cy="384"/>
              </a:xfrm>
            </p:grpSpPr>
            <p:sp>
              <p:nvSpPr>
                <p:cNvPr id="315681" name="Rectangle 52"/>
                <p:cNvSpPr>
                  <a:spLocks noChangeArrowheads="1"/>
                </p:cNvSpPr>
                <p:nvPr/>
              </p:nvSpPr>
              <p:spPr bwMode="auto">
                <a:xfrm>
                  <a:off x="43" y="1152"/>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软件开发计划</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82" name="Rectangle 53"/>
                <p:cNvSpPr>
                  <a:spLocks noChangeArrowheads="1"/>
                </p:cNvSpPr>
                <p:nvPr/>
              </p:nvSpPr>
              <p:spPr bwMode="auto">
                <a:xfrm>
                  <a:off x="0" y="1152"/>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4" name="Group 54"/>
              <p:cNvGrpSpPr>
                <a:grpSpLocks/>
              </p:cNvGrpSpPr>
              <p:nvPr/>
            </p:nvGrpSpPr>
            <p:grpSpPr bwMode="auto">
              <a:xfrm>
                <a:off x="1353" y="1152"/>
                <a:ext cx="518" cy="384"/>
                <a:chOff x="1353" y="1152"/>
                <a:chExt cx="518" cy="384"/>
              </a:xfrm>
            </p:grpSpPr>
            <p:sp>
              <p:nvSpPr>
                <p:cNvPr id="315679" name="Rectangle 55"/>
                <p:cNvSpPr>
                  <a:spLocks noChangeArrowheads="1"/>
                </p:cNvSpPr>
                <p:nvPr/>
              </p:nvSpPr>
              <p:spPr bwMode="auto">
                <a:xfrm>
                  <a:off x="1396" y="115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80" name="Rectangle 56"/>
                <p:cNvSpPr>
                  <a:spLocks noChangeArrowheads="1"/>
                </p:cNvSpPr>
                <p:nvPr/>
              </p:nvSpPr>
              <p:spPr bwMode="auto">
                <a:xfrm>
                  <a:off x="1353" y="115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5" name="Group 57"/>
              <p:cNvGrpSpPr>
                <a:grpSpLocks/>
              </p:cNvGrpSpPr>
              <p:nvPr/>
            </p:nvGrpSpPr>
            <p:grpSpPr bwMode="auto">
              <a:xfrm>
                <a:off x="1871" y="1152"/>
                <a:ext cx="692" cy="384"/>
                <a:chOff x="1871" y="1152"/>
                <a:chExt cx="692" cy="384"/>
              </a:xfrm>
            </p:grpSpPr>
            <p:sp>
              <p:nvSpPr>
                <p:cNvPr id="315677" name="Rectangle 58"/>
                <p:cNvSpPr>
                  <a:spLocks noChangeArrowheads="1"/>
                </p:cNvSpPr>
                <p:nvPr/>
              </p:nvSpPr>
              <p:spPr bwMode="auto">
                <a:xfrm>
                  <a:off x="1914" y="1152"/>
                  <a:ext cx="60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78" name="Rectangle 59"/>
                <p:cNvSpPr>
                  <a:spLocks noChangeArrowheads="1"/>
                </p:cNvSpPr>
                <p:nvPr/>
              </p:nvSpPr>
              <p:spPr bwMode="auto">
                <a:xfrm>
                  <a:off x="1871" y="1152"/>
                  <a:ext cx="69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6" name="Group 60"/>
              <p:cNvGrpSpPr>
                <a:grpSpLocks/>
              </p:cNvGrpSpPr>
              <p:nvPr/>
            </p:nvGrpSpPr>
            <p:grpSpPr bwMode="auto">
              <a:xfrm>
                <a:off x="2563" y="1152"/>
                <a:ext cx="754" cy="384"/>
                <a:chOff x="2563" y="1152"/>
                <a:chExt cx="754" cy="384"/>
              </a:xfrm>
            </p:grpSpPr>
            <p:sp>
              <p:nvSpPr>
                <p:cNvPr id="315675" name="Rectangle 61"/>
                <p:cNvSpPr>
                  <a:spLocks noChangeArrowheads="1"/>
                </p:cNvSpPr>
                <p:nvPr/>
              </p:nvSpPr>
              <p:spPr bwMode="auto">
                <a:xfrm>
                  <a:off x="2606" y="1152"/>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76" name="Rectangle 62"/>
                <p:cNvSpPr>
                  <a:spLocks noChangeArrowheads="1"/>
                </p:cNvSpPr>
                <p:nvPr/>
              </p:nvSpPr>
              <p:spPr bwMode="auto">
                <a:xfrm>
                  <a:off x="2563" y="1152"/>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7" name="Group 63"/>
              <p:cNvGrpSpPr>
                <a:grpSpLocks/>
              </p:cNvGrpSpPr>
              <p:nvPr/>
            </p:nvGrpSpPr>
            <p:grpSpPr bwMode="auto">
              <a:xfrm>
                <a:off x="3317" y="1152"/>
                <a:ext cx="723" cy="384"/>
                <a:chOff x="3317" y="1152"/>
                <a:chExt cx="723" cy="384"/>
              </a:xfrm>
            </p:grpSpPr>
            <p:sp>
              <p:nvSpPr>
                <p:cNvPr id="315673" name="Rectangle 64"/>
                <p:cNvSpPr>
                  <a:spLocks noChangeArrowheads="1"/>
                </p:cNvSpPr>
                <p:nvPr/>
              </p:nvSpPr>
              <p:spPr bwMode="auto">
                <a:xfrm>
                  <a:off x="3360" y="1152"/>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74" name="Rectangle 65"/>
                <p:cNvSpPr>
                  <a:spLocks noChangeArrowheads="1"/>
                </p:cNvSpPr>
                <p:nvPr/>
              </p:nvSpPr>
              <p:spPr bwMode="auto">
                <a:xfrm>
                  <a:off x="3317" y="1152"/>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8" name="Group 66"/>
              <p:cNvGrpSpPr>
                <a:grpSpLocks/>
              </p:cNvGrpSpPr>
              <p:nvPr/>
            </p:nvGrpSpPr>
            <p:grpSpPr bwMode="auto">
              <a:xfrm>
                <a:off x="0" y="1536"/>
                <a:ext cx="1353" cy="384"/>
                <a:chOff x="0" y="1536"/>
                <a:chExt cx="1353" cy="384"/>
              </a:xfrm>
            </p:grpSpPr>
            <p:sp>
              <p:nvSpPr>
                <p:cNvPr id="315671" name="Rectangle 67"/>
                <p:cNvSpPr>
                  <a:spLocks noChangeArrowheads="1"/>
                </p:cNvSpPr>
                <p:nvPr/>
              </p:nvSpPr>
              <p:spPr bwMode="auto">
                <a:xfrm>
                  <a:off x="43" y="1536"/>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软件质量保证计划</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72" name="Rectangle 68"/>
                <p:cNvSpPr>
                  <a:spLocks noChangeArrowheads="1"/>
                </p:cNvSpPr>
                <p:nvPr/>
              </p:nvSpPr>
              <p:spPr bwMode="auto">
                <a:xfrm>
                  <a:off x="0" y="1536"/>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19" name="Group 69"/>
              <p:cNvGrpSpPr>
                <a:grpSpLocks/>
              </p:cNvGrpSpPr>
              <p:nvPr/>
            </p:nvGrpSpPr>
            <p:grpSpPr bwMode="auto">
              <a:xfrm>
                <a:off x="1353" y="1536"/>
                <a:ext cx="518" cy="384"/>
                <a:chOff x="1353" y="1536"/>
                <a:chExt cx="518" cy="384"/>
              </a:xfrm>
            </p:grpSpPr>
            <p:sp>
              <p:nvSpPr>
                <p:cNvPr id="315669" name="Rectangle 70"/>
                <p:cNvSpPr>
                  <a:spLocks noChangeArrowheads="1"/>
                </p:cNvSpPr>
                <p:nvPr/>
              </p:nvSpPr>
              <p:spPr bwMode="auto">
                <a:xfrm>
                  <a:off x="1396" y="153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70" name="Rectangle 71"/>
                <p:cNvSpPr>
                  <a:spLocks noChangeArrowheads="1"/>
                </p:cNvSpPr>
                <p:nvPr/>
              </p:nvSpPr>
              <p:spPr bwMode="auto">
                <a:xfrm>
                  <a:off x="1353" y="153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0" name="Group 72"/>
              <p:cNvGrpSpPr>
                <a:grpSpLocks/>
              </p:cNvGrpSpPr>
              <p:nvPr/>
            </p:nvGrpSpPr>
            <p:grpSpPr bwMode="auto">
              <a:xfrm>
                <a:off x="1871" y="1536"/>
                <a:ext cx="318" cy="384"/>
                <a:chOff x="1871" y="1536"/>
                <a:chExt cx="318" cy="384"/>
              </a:xfrm>
            </p:grpSpPr>
            <p:sp>
              <p:nvSpPr>
                <p:cNvPr id="315667" name="Rectangle 73"/>
                <p:cNvSpPr>
                  <a:spLocks noChangeArrowheads="1"/>
                </p:cNvSpPr>
                <p:nvPr/>
              </p:nvSpPr>
              <p:spPr bwMode="auto">
                <a:xfrm>
                  <a:off x="1914" y="1536"/>
                  <a:ext cx="2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68" name="Rectangle 74"/>
                <p:cNvSpPr>
                  <a:spLocks noChangeArrowheads="1"/>
                </p:cNvSpPr>
                <p:nvPr/>
              </p:nvSpPr>
              <p:spPr bwMode="auto">
                <a:xfrm>
                  <a:off x="1871" y="1536"/>
                  <a:ext cx="3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1" name="Group 75"/>
              <p:cNvGrpSpPr>
                <a:grpSpLocks/>
              </p:cNvGrpSpPr>
              <p:nvPr/>
            </p:nvGrpSpPr>
            <p:grpSpPr bwMode="auto">
              <a:xfrm>
                <a:off x="2189" y="1536"/>
                <a:ext cx="374" cy="384"/>
                <a:chOff x="2189" y="1536"/>
                <a:chExt cx="374" cy="384"/>
              </a:xfrm>
            </p:grpSpPr>
            <p:sp>
              <p:nvSpPr>
                <p:cNvPr id="315665" name="Rectangle 76"/>
                <p:cNvSpPr>
                  <a:spLocks noChangeArrowheads="1"/>
                </p:cNvSpPr>
                <p:nvPr/>
              </p:nvSpPr>
              <p:spPr bwMode="auto">
                <a:xfrm>
                  <a:off x="2232" y="1536"/>
                  <a:ext cx="28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66" name="Rectangle 77"/>
                <p:cNvSpPr>
                  <a:spLocks noChangeArrowheads="1"/>
                </p:cNvSpPr>
                <p:nvPr/>
              </p:nvSpPr>
              <p:spPr bwMode="auto">
                <a:xfrm>
                  <a:off x="2189" y="1536"/>
                  <a:ext cx="37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2" name="Group 78"/>
              <p:cNvGrpSpPr>
                <a:grpSpLocks/>
              </p:cNvGrpSpPr>
              <p:nvPr/>
            </p:nvGrpSpPr>
            <p:grpSpPr bwMode="auto">
              <a:xfrm>
                <a:off x="2563" y="1536"/>
                <a:ext cx="754" cy="384"/>
                <a:chOff x="2563" y="1536"/>
                <a:chExt cx="754" cy="384"/>
              </a:xfrm>
            </p:grpSpPr>
            <p:sp>
              <p:nvSpPr>
                <p:cNvPr id="315663" name="Rectangle 79"/>
                <p:cNvSpPr>
                  <a:spLocks noChangeArrowheads="1"/>
                </p:cNvSpPr>
                <p:nvPr/>
              </p:nvSpPr>
              <p:spPr bwMode="auto">
                <a:xfrm>
                  <a:off x="2606" y="1536"/>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64" name="Rectangle 80"/>
                <p:cNvSpPr>
                  <a:spLocks noChangeArrowheads="1"/>
                </p:cNvSpPr>
                <p:nvPr/>
              </p:nvSpPr>
              <p:spPr bwMode="auto">
                <a:xfrm>
                  <a:off x="2563" y="1536"/>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3" name="Group 81"/>
              <p:cNvGrpSpPr>
                <a:grpSpLocks/>
              </p:cNvGrpSpPr>
              <p:nvPr/>
            </p:nvGrpSpPr>
            <p:grpSpPr bwMode="auto">
              <a:xfrm>
                <a:off x="3317" y="1536"/>
                <a:ext cx="723" cy="384"/>
                <a:chOff x="3317" y="1536"/>
                <a:chExt cx="723" cy="384"/>
              </a:xfrm>
            </p:grpSpPr>
            <p:sp>
              <p:nvSpPr>
                <p:cNvPr id="315661" name="Rectangle 82"/>
                <p:cNvSpPr>
                  <a:spLocks noChangeArrowheads="1"/>
                </p:cNvSpPr>
                <p:nvPr/>
              </p:nvSpPr>
              <p:spPr bwMode="auto">
                <a:xfrm>
                  <a:off x="3360" y="1536"/>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62" name="Rectangle 83"/>
                <p:cNvSpPr>
                  <a:spLocks noChangeArrowheads="1"/>
                </p:cNvSpPr>
                <p:nvPr/>
              </p:nvSpPr>
              <p:spPr bwMode="auto">
                <a:xfrm>
                  <a:off x="3317" y="1536"/>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4" name="Group 84"/>
              <p:cNvGrpSpPr>
                <a:grpSpLocks/>
              </p:cNvGrpSpPr>
              <p:nvPr/>
            </p:nvGrpSpPr>
            <p:grpSpPr bwMode="auto">
              <a:xfrm>
                <a:off x="0" y="1920"/>
                <a:ext cx="1353" cy="384"/>
                <a:chOff x="0" y="1920"/>
                <a:chExt cx="1353" cy="384"/>
              </a:xfrm>
            </p:grpSpPr>
            <p:sp>
              <p:nvSpPr>
                <p:cNvPr id="315659" name="Rectangle 85"/>
                <p:cNvSpPr>
                  <a:spLocks noChangeArrowheads="1"/>
                </p:cNvSpPr>
                <p:nvPr/>
              </p:nvSpPr>
              <p:spPr bwMode="auto">
                <a:xfrm>
                  <a:off x="43" y="1920"/>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软件配置管理计划</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60" name="Rectangle 86"/>
                <p:cNvSpPr>
                  <a:spLocks noChangeArrowheads="1"/>
                </p:cNvSpPr>
                <p:nvPr/>
              </p:nvSpPr>
              <p:spPr bwMode="auto">
                <a:xfrm>
                  <a:off x="0" y="1920"/>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5" name="Group 87"/>
              <p:cNvGrpSpPr>
                <a:grpSpLocks/>
              </p:cNvGrpSpPr>
              <p:nvPr/>
            </p:nvGrpSpPr>
            <p:grpSpPr bwMode="auto">
              <a:xfrm>
                <a:off x="1353" y="1920"/>
                <a:ext cx="518" cy="384"/>
                <a:chOff x="1353" y="1920"/>
                <a:chExt cx="518" cy="384"/>
              </a:xfrm>
            </p:grpSpPr>
            <p:sp>
              <p:nvSpPr>
                <p:cNvPr id="315657" name="Rectangle 88"/>
                <p:cNvSpPr>
                  <a:spLocks noChangeArrowheads="1"/>
                </p:cNvSpPr>
                <p:nvPr/>
              </p:nvSpPr>
              <p:spPr bwMode="auto">
                <a:xfrm>
                  <a:off x="1396" y="192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58" name="Rectangle 89"/>
                <p:cNvSpPr>
                  <a:spLocks noChangeArrowheads="1"/>
                </p:cNvSpPr>
                <p:nvPr/>
              </p:nvSpPr>
              <p:spPr bwMode="auto">
                <a:xfrm>
                  <a:off x="1353" y="192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6" name="Group 90"/>
              <p:cNvGrpSpPr>
                <a:grpSpLocks/>
              </p:cNvGrpSpPr>
              <p:nvPr/>
            </p:nvGrpSpPr>
            <p:grpSpPr bwMode="auto">
              <a:xfrm>
                <a:off x="1871" y="1920"/>
                <a:ext cx="318" cy="384"/>
                <a:chOff x="1871" y="1920"/>
                <a:chExt cx="318" cy="384"/>
              </a:xfrm>
            </p:grpSpPr>
            <p:sp>
              <p:nvSpPr>
                <p:cNvPr id="315655" name="Rectangle 91"/>
                <p:cNvSpPr>
                  <a:spLocks noChangeArrowheads="1"/>
                </p:cNvSpPr>
                <p:nvPr/>
              </p:nvSpPr>
              <p:spPr bwMode="auto">
                <a:xfrm>
                  <a:off x="1914" y="1920"/>
                  <a:ext cx="2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56" name="Rectangle 92"/>
                <p:cNvSpPr>
                  <a:spLocks noChangeArrowheads="1"/>
                </p:cNvSpPr>
                <p:nvPr/>
              </p:nvSpPr>
              <p:spPr bwMode="auto">
                <a:xfrm>
                  <a:off x="1871" y="1920"/>
                  <a:ext cx="3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7" name="Group 93"/>
              <p:cNvGrpSpPr>
                <a:grpSpLocks/>
              </p:cNvGrpSpPr>
              <p:nvPr/>
            </p:nvGrpSpPr>
            <p:grpSpPr bwMode="auto">
              <a:xfrm>
                <a:off x="2189" y="1920"/>
                <a:ext cx="374" cy="384"/>
                <a:chOff x="2189" y="1920"/>
                <a:chExt cx="374" cy="384"/>
              </a:xfrm>
            </p:grpSpPr>
            <p:sp>
              <p:nvSpPr>
                <p:cNvPr id="315653" name="Rectangle 94"/>
                <p:cNvSpPr>
                  <a:spLocks noChangeArrowheads="1"/>
                </p:cNvSpPr>
                <p:nvPr/>
              </p:nvSpPr>
              <p:spPr bwMode="auto">
                <a:xfrm>
                  <a:off x="2232" y="1920"/>
                  <a:ext cx="28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54" name="Rectangle 95"/>
                <p:cNvSpPr>
                  <a:spLocks noChangeArrowheads="1"/>
                </p:cNvSpPr>
                <p:nvPr/>
              </p:nvSpPr>
              <p:spPr bwMode="auto">
                <a:xfrm>
                  <a:off x="2189" y="1920"/>
                  <a:ext cx="37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8" name="Group 96"/>
              <p:cNvGrpSpPr>
                <a:grpSpLocks/>
              </p:cNvGrpSpPr>
              <p:nvPr/>
            </p:nvGrpSpPr>
            <p:grpSpPr bwMode="auto">
              <a:xfrm>
                <a:off x="2563" y="1920"/>
                <a:ext cx="754" cy="384"/>
                <a:chOff x="2563" y="1920"/>
                <a:chExt cx="754" cy="384"/>
              </a:xfrm>
            </p:grpSpPr>
            <p:sp>
              <p:nvSpPr>
                <p:cNvPr id="315651" name="Rectangle 97"/>
                <p:cNvSpPr>
                  <a:spLocks noChangeArrowheads="1"/>
                </p:cNvSpPr>
                <p:nvPr/>
              </p:nvSpPr>
              <p:spPr bwMode="auto">
                <a:xfrm>
                  <a:off x="2606" y="1920"/>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52" name="Rectangle 98"/>
                <p:cNvSpPr>
                  <a:spLocks noChangeArrowheads="1"/>
                </p:cNvSpPr>
                <p:nvPr/>
              </p:nvSpPr>
              <p:spPr bwMode="auto">
                <a:xfrm>
                  <a:off x="2563" y="1920"/>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29" name="Group 99"/>
              <p:cNvGrpSpPr>
                <a:grpSpLocks/>
              </p:cNvGrpSpPr>
              <p:nvPr/>
            </p:nvGrpSpPr>
            <p:grpSpPr bwMode="auto">
              <a:xfrm>
                <a:off x="3317" y="1920"/>
                <a:ext cx="723" cy="384"/>
                <a:chOff x="3317" y="1920"/>
                <a:chExt cx="723" cy="384"/>
              </a:xfrm>
            </p:grpSpPr>
            <p:sp>
              <p:nvSpPr>
                <p:cNvPr id="315649" name="Rectangle 100"/>
                <p:cNvSpPr>
                  <a:spLocks noChangeArrowheads="1"/>
                </p:cNvSpPr>
                <p:nvPr/>
              </p:nvSpPr>
              <p:spPr bwMode="auto">
                <a:xfrm>
                  <a:off x="3360" y="1920"/>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50" name="Rectangle 101"/>
                <p:cNvSpPr>
                  <a:spLocks noChangeArrowheads="1"/>
                </p:cNvSpPr>
                <p:nvPr/>
              </p:nvSpPr>
              <p:spPr bwMode="auto">
                <a:xfrm>
                  <a:off x="3317" y="1920"/>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0" name="Group 102"/>
              <p:cNvGrpSpPr>
                <a:grpSpLocks/>
              </p:cNvGrpSpPr>
              <p:nvPr/>
            </p:nvGrpSpPr>
            <p:grpSpPr bwMode="auto">
              <a:xfrm>
                <a:off x="0" y="2304"/>
                <a:ext cx="1353" cy="384"/>
                <a:chOff x="0" y="2304"/>
                <a:chExt cx="1353" cy="384"/>
              </a:xfrm>
            </p:grpSpPr>
            <p:sp>
              <p:nvSpPr>
                <p:cNvPr id="315647" name="Rectangle 103"/>
                <p:cNvSpPr>
                  <a:spLocks noChangeArrowheads="1"/>
                </p:cNvSpPr>
                <p:nvPr/>
              </p:nvSpPr>
              <p:spPr bwMode="auto">
                <a:xfrm>
                  <a:off x="43" y="2304"/>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dirty="0">
                      <a:solidFill>
                        <a:schemeClr val="tx2"/>
                      </a:solidFill>
                      <a:latin typeface="黑体" pitchFamily="49" charset="-122"/>
                      <a:ea typeface="黑体" pitchFamily="49" charset="-122"/>
                    </a:rPr>
                    <a:t>软件需求规格说明</a:t>
                  </a:r>
                </a:p>
                <a:p>
                  <a:pPr algn="ctr" eaLnBrk="0" hangingPunct="0"/>
                  <a:endParaRPr kumimoji="1" lang="en-US" altLang="zh-CN" sz="1600" b="1" dirty="0">
                    <a:solidFill>
                      <a:schemeClr val="tx2"/>
                    </a:solidFill>
                    <a:latin typeface="黑体" pitchFamily="49" charset="-122"/>
                    <a:ea typeface="黑体" pitchFamily="49" charset="-122"/>
                  </a:endParaRPr>
                </a:p>
              </p:txBody>
            </p:sp>
            <p:sp>
              <p:nvSpPr>
                <p:cNvPr id="315648" name="Rectangle 104"/>
                <p:cNvSpPr>
                  <a:spLocks noChangeArrowheads="1"/>
                </p:cNvSpPr>
                <p:nvPr/>
              </p:nvSpPr>
              <p:spPr bwMode="auto">
                <a:xfrm>
                  <a:off x="0" y="2304"/>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1" name="Group 105"/>
              <p:cNvGrpSpPr>
                <a:grpSpLocks/>
              </p:cNvGrpSpPr>
              <p:nvPr/>
            </p:nvGrpSpPr>
            <p:grpSpPr bwMode="auto">
              <a:xfrm>
                <a:off x="1353" y="2304"/>
                <a:ext cx="518" cy="384"/>
                <a:chOff x="1353" y="2304"/>
                <a:chExt cx="518" cy="384"/>
              </a:xfrm>
            </p:grpSpPr>
            <p:sp>
              <p:nvSpPr>
                <p:cNvPr id="315645" name="Rectangle 106"/>
                <p:cNvSpPr>
                  <a:spLocks noChangeArrowheads="1"/>
                </p:cNvSpPr>
                <p:nvPr/>
              </p:nvSpPr>
              <p:spPr bwMode="auto">
                <a:xfrm>
                  <a:off x="1396" y="230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46" name="Rectangle 107"/>
                <p:cNvSpPr>
                  <a:spLocks noChangeArrowheads="1"/>
                </p:cNvSpPr>
                <p:nvPr/>
              </p:nvSpPr>
              <p:spPr bwMode="auto">
                <a:xfrm>
                  <a:off x="1353" y="230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2" name="Group 108"/>
              <p:cNvGrpSpPr>
                <a:grpSpLocks/>
              </p:cNvGrpSpPr>
              <p:nvPr/>
            </p:nvGrpSpPr>
            <p:grpSpPr bwMode="auto">
              <a:xfrm>
                <a:off x="1871" y="2304"/>
                <a:ext cx="692" cy="384"/>
                <a:chOff x="1871" y="2304"/>
                <a:chExt cx="692" cy="384"/>
              </a:xfrm>
            </p:grpSpPr>
            <p:sp>
              <p:nvSpPr>
                <p:cNvPr id="315643" name="Rectangle 109"/>
                <p:cNvSpPr>
                  <a:spLocks noChangeArrowheads="1"/>
                </p:cNvSpPr>
                <p:nvPr/>
              </p:nvSpPr>
              <p:spPr bwMode="auto">
                <a:xfrm>
                  <a:off x="1914" y="2304"/>
                  <a:ext cx="60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44" name="Rectangle 110"/>
                <p:cNvSpPr>
                  <a:spLocks noChangeArrowheads="1"/>
                </p:cNvSpPr>
                <p:nvPr/>
              </p:nvSpPr>
              <p:spPr bwMode="auto">
                <a:xfrm>
                  <a:off x="1871" y="2304"/>
                  <a:ext cx="69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3" name="Group 111"/>
              <p:cNvGrpSpPr>
                <a:grpSpLocks/>
              </p:cNvGrpSpPr>
              <p:nvPr/>
            </p:nvGrpSpPr>
            <p:grpSpPr bwMode="auto">
              <a:xfrm>
                <a:off x="2563" y="2304"/>
                <a:ext cx="754" cy="384"/>
                <a:chOff x="2563" y="2304"/>
                <a:chExt cx="754" cy="384"/>
              </a:xfrm>
            </p:grpSpPr>
            <p:sp>
              <p:nvSpPr>
                <p:cNvPr id="315641" name="Rectangle 112"/>
                <p:cNvSpPr>
                  <a:spLocks noChangeArrowheads="1"/>
                </p:cNvSpPr>
                <p:nvPr/>
              </p:nvSpPr>
              <p:spPr bwMode="auto">
                <a:xfrm>
                  <a:off x="2606" y="2304"/>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42" name="Rectangle 113"/>
                <p:cNvSpPr>
                  <a:spLocks noChangeArrowheads="1"/>
                </p:cNvSpPr>
                <p:nvPr/>
              </p:nvSpPr>
              <p:spPr bwMode="auto">
                <a:xfrm>
                  <a:off x="2563" y="2304"/>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4" name="Group 114"/>
              <p:cNvGrpSpPr>
                <a:grpSpLocks/>
              </p:cNvGrpSpPr>
              <p:nvPr/>
            </p:nvGrpSpPr>
            <p:grpSpPr bwMode="auto">
              <a:xfrm>
                <a:off x="3317" y="2304"/>
                <a:ext cx="723" cy="384"/>
                <a:chOff x="3317" y="2304"/>
                <a:chExt cx="723" cy="384"/>
              </a:xfrm>
            </p:grpSpPr>
            <p:sp>
              <p:nvSpPr>
                <p:cNvPr id="315639" name="Rectangle 115"/>
                <p:cNvSpPr>
                  <a:spLocks noChangeArrowheads="1"/>
                </p:cNvSpPr>
                <p:nvPr/>
              </p:nvSpPr>
              <p:spPr bwMode="auto">
                <a:xfrm>
                  <a:off x="3360" y="2304"/>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40" name="Rectangle 116"/>
                <p:cNvSpPr>
                  <a:spLocks noChangeArrowheads="1"/>
                </p:cNvSpPr>
                <p:nvPr/>
              </p:nvSpPr>
              <p:spPr bwMode="auto">
                <a:xfrm>
                  <a:off x="3317" y="2304"/>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5" name="Group 117"/>
              <p:cNvGrpSpPr>
                <a:grpSpLocks/>
              </p:cNvGrpSpPr>
              <p:nvPr/>
            </p:nvGrpSpPr>
            <p:grpSpPr bwMode="auto">
              <a:xfrm>
                <a:off x="0" y="2688"/>
                <a:ext cx="1353" cy="384"/>
                <a:chOff x="0" y="2688"/>
                <a:chExt cx="1353" cy="384"/>
              </a:xfrm>
            </p:grpSpPr>
            <p:sp>
              <p:nvSpPr>
                <p:cNvPr id="315637" name="Rectangle 118"/>
                <p:cNvSpPr>
                  <a:spLocks noChangeArrowheads="1"/>
                </p:cNvSpPr>
                <p:nvPr/>
              </p:nvSpPr>
              <p:spPr bwMode="auto">
                <a:xfrm>
                  <a:off x="43" y="2688"/>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接口需求规格说明</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38" name="Rectangle 119"/>
                <p:cNvSpPr>
                  <a:spLocks noChangeArrowheads="1"/>
                </p:cNvSpPr>
                <p:nvPr/>
              </p:nvSpPr>
              <p:spPr bwMode="auto">
                <a:xfrm>
                  <a:off x="0" y="2688"/>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6" name="Group 120"/>
              <p:cNvGrpSpPr>
                <a:grpSpLocks/>
              </p:cNvGrpSpPr>
              <p:nvPr/>
            </p:nvGrpSpPr>
            <p:grpSpPr bwMode="auto">
              <a:xfrm>
                <a:off x="1353" y="2688"/>
                <a:ext cx="518" cy="384"/>
                <a:chOff x="1353" y="2688"/>
                <a:chExt cx="518" cy="384"/>
              </a:xfrm>
            </p:grpSpPr>
            <p:sp>
              <p:nvSpPr>
                <p:cNvPr id="315635" name="Rectangle 121"/>
                <p:cNvSpPr>
                  <a:spLocks noChangeArrowheads="1"/>
                </p:cNvSpPr>
                <p:nvPr/>
              </p:nvSpPr>
              <p:spPr bwMode="auto">
                <a:xfrm>
                  <a:off x="1396" y="268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36" name="Rectangle 122"/>
                <p:cNvSpPr>
                  <a:spLocks noChangeArrowheads="1"/>
                </p:cNvSpPr>
                <p:nvPr/>
              </p:nvSpPr>
              <p:spPr bwMode="auto">
                <a:xfrm>
                  <a:off x="1353" y="268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7" name="Group 123"/>
              <p:cNvGrpSpPr>
                <a:grpSpLocks/>
              </p:cNvGrpSpPr>
              <p:nvPr/>
            </p:nvGrpSpPr>
            <p:grpSpPr bwMode="auto">
              <a:xfrm>
                <a:off x="1871" y="2688"/>
                <a:ext cx="692" cy="384"/>
                <a:chOff x="1871" y="2688"/>
                <a:chExt cx="692" cy="384"/>
              </a:xfrm>
            </p:grpSpPr>
            <p:sp>
              <p:nvSpPr>
                <p:cNvPr id="315633" name="Rectangle 124"/>
                <p:cNvSpPr>
                  <a:spLocks noChangeArrowheads="1"/>
                </p:cNvSpPr>
                <p:nvPr/>
              </p:nvSpPr>
              <p:spPr bwMode="auto">
                <a:xfrm>
                  <a:off x="1914" y="2688"/>
                  <a:ext cx="60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34" name="Rectangle 125"/>
                <p:cNvSpPr>
                  <a:spLocks noChangeArrowheads="1"/>
                </p:cNvSpPr>
                <p:nvPr/>
              </p:nvSpPr>
              <p:spPr bwMode="auto">
                <a:xfrm>
                  <a:off x="1871" y="2688"/>
                  <a:ext cx="69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8" name="Group 126"/>
              <p:cNvGrpSpPr>
                <a:grpSpLocks/>
              </p:cNvGrpSpPr>
              <p:nvPr/>
            </p:nvGrpSpPr>
            <p:grpSpPr bwMode="auto">
              <a:xfrm>
                <a:off x="2563" y="2688"/>
                <a:ext cx="393" cy="384"/>
                <a:chOff x="2563" y="2688"/>
                <a:chExt cx="393" cy="384"/>
              </a:xfrm>
            </p:grpSpPr>
            <p:sp>
              <p:nvSpPr>
                <p:cNvPr id="315631" name="Rectangle 127"/>
                <p:cNvSpPr>
                  <a:spLocks noChangeArrowheads="1"/>
                </p:cNvSpPr>
                <p:nvPr/>
              </p:nvSpPr>
              <p:spPr bwMode="auto">
                <a:xfrm>
                  <a:off x="2606" y="2688"/>
                  <a:ext cx="30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32" name="Rectangle 128"/>
                <p:cNvSpPr>
                  <a:spLocks noChangeArrowheads="1"/>
                </p:cNvSpPr>
                <p:nvPr/>
              </p:nvSpPr>
              <p:spPr bwMode="auto">
                <a:xfrm>
                  <a:off x="2563" y="2688"/>
                  <a:ext cx="39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39" name="Group 129"/>
              <p:cNvGrpSpPr>
                <a:grpSpLocks/>
              </p:cNvGrpSpPr>
              <p:nvPr/>
            </p:nvGrpSpPr>
            <p:grpSpPr bwMode="auto">
              <a:xfrm>
                <a:off x="2956" y="2688"/>
                <a:ext cx="361" cy="384"/>
                <a:chOff x="2956" y="2688"/>
                <a:chExt cx="361" cy="384"/>
              </a:xfrm>
            </p:grpSpPr>
            <p:sp>
              <p:nvSpPr>
                <p:cNvPr id="315629" name="Rectangle 130"/>
                <p:cNvSpPr>
                  <a:spLocks noChangeArrowheads="1"/>
                </p:cNvSpPr>
                <p:nvPr/>
              </p:nvSpPr>
              <p:spPr bwMode="auto">
                <a:xfrm>
                  <a:off x="2999" y="2688"/>
                  <a:ext cx="27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30" name="Rectangle 131"/>
                <p:cNvSpPr>
                  <a:spLocks noChangeArrowheads="1"/>
                </p:cNvSpPr>
                <p:nvPr/>
              </p:nvSpPr>
              <p:spPr bwMode="auto">
                <a:xfrm>
                  <a:off x="2956" y="2688"/>
                  <a:ext cx="36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0" name="Group 132"/>
              <p:cNvGrpSpPr>
                <a:grpSpLocks/>
              </p:cNvGrpSpPr>
              <p:nvPr/>
            </p:nvGrpSpPr>
            <p:grpSpPr bwMode="auto">
              <a:xfrm>
                <a:off x="3317" y="2688"/>
                <a:ext cx="723" cy="384"/>
                <a:chOff x="3317" y="2688"/>
                <a:chExt cx="723" cy="384"/>
              </a:xfrm>
            </p:grpSpPr>
            <p:sp>
              <p:nvSpPr>
                <p:cNvPr id="315627" name="Rectangle 133"/>
                <p:cNvSpPr>
                  <a:spLocks noChangeArrowheads="1"/>
                </p:cNvSpPr>
                <p:nvPr/>
              </p:nvSpPr>
              <p:spPr bwMode="auto">
                <a:xfrm>
                  <a:off x="3360" y="2688"/>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28" name="Rectangle 134"/>
                <p:cNvSpPr>
                  <a:spLocks noChangeArrowheads="1"/>
                </p:cNvSpPr>
                <p:nvPr/>
              </p:nvSpPr>
              <p:spPr bwMode="auto">
                <a:xfrm>
                  <a:off x="3317" y="2688"/>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1" name="Group 135"/>
              <p:cNvGrpSpPr>
                <a:grpSpLocks/>
              </p:cNvGrpSpPr>
              <p:nvPr/>
            </p:nvGrpSpPr>
            <p:grpSpPr bwMode="auto">
              <a:xfrm>
                <a:off x="0" y="3072"/>
                <a:ext cx="1353" cy="384"/>
                <a:chOff x="0" y="3072"/>
                <a:chExt cx="1353" cy="384"/>
              </a:xfrm>
            </p:grpSpPr>
            <p:sp>
              <p:nvSpPr>
                <p:cNvPr id="315625" name="Rectangle 136"/>
                <p:cNvSpPr>
                  <a:spLocks noChangeArrowheads="1"/>
                </p:cNvSpPr>
                <p:nvPr/>
              </p:nvSpPr>
              <p:spPr bwMode="auto">
                <a:xfrm>
                  <a:off x="43" y="3072"/>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接口设计文档</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26" name="Rectangle 137"/>
                <p:cNvSpPr>
                  <a:spLocks noChangeArrowheads="1"/>
                </p:cNvSpPr>
                <p:nvPr/>
              </p:nvSpPr>
              <p:spPr bwMode="auto">
                <a:xfrm>
                  <a:off x="0" y="3072"/>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2" name="Group 138"/>
              <p:cNvGrpSpPr>
                <a:grpSpLocks/>
              </p:cNvGrpSpPr>
              <p:nvPr/>
            </p:nvGrpSpPr>
            <p:grpSpPr bwMode="auto">
              <a:xfrm>
                <a:off x="1353" y="3072"/>
                <a:ext cx="518" cy="384"/>
                <a:chOff x="1353" y="3072"/>
                <a:chExt cx="518" cy="384"/>
              </a:xfrm>
            </p:grpSpPr>
            <p:sp>
              <p:nvSpPr>
                <p:cNvPr id="315623" name="Rectangle 139"/>
                <p:cNvSpPr>
                  <a:spLocks noChangeArrowheads="1"/>
                </p:cNvSpPr>
                <p:nvPr/>
              </p:nvSpPr>
              <p:spPr bwMode="auto">
                <a:xfrm>
                  <a:off x="1396" y="307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24" name="Rectangle 140"/>
                <p:cNvSpPr>
                  <a:spLocks noChangeArrowheads="1"/>
                </p:cNvSpPr>
                <p:nvPr/>
              </p:nvSpPr>
              <p:spPr bwMode="auto">
                <a:xfrm>
                  <a:off x="1353" y="307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3" name="Group 141"/>
              <p:cNvGrpSpPr>
                <a:grpSpLocks/>
              </p:cNvGrpSpPr>
              <p:nvPr/>
            </p:nvGrpSpPr>
            <p:grpSpPr bwMode="auto">
              <a:xfrm>
                <a:off x="1871" y="3072"/>
                <a:ext cx="692" cy="384"/>
                <a:chOff x="1871" y="3072"/>
                <a:chExt cx="692" cy="384"/>
              </a:xfrm>
            </p:grpSpPr>
            <p:sp>
              <p:nvSpPr>
                <p:cNvPr id="315621" name="Rectangle 142"/>
                <p:cNvSpPr>
                  <a:spLocks noChangeArrowheads="1"/>
                </p:cNvSpPr>
                <p:nvPr/>
              </p:nvSpPr>
              <p:spPr bwMode="auto">
                <a:xfrm>
                  <a:off x="1914" y="3072"/>
                  <a:ext cx="60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22" name="Rectangle 143"/>
                <p:cNvSpPr>
                  <a:spLocks noChangeArrowheads="1"/>
                </p:cNvSpPr>
                <p:nvPr/>
              </p:nvSpPr>
              <p:spPr bwMode="auto">
                <a:xfrm>
                  <a:off x="1871" y="3072"/>
                  <a:ext cx="69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4" name="Group 144"/>
              <p:cNvGrpSpPr>
                <a:grpSpLocks/>
              </p:cNvGrpSpPr>
              <p:nvPr/>
            </p:nvGrpSpPr>
            <p:grpSpPr bwMode="auto">
              <a:xfrm>
                <a:off x="2563" y="3072"/>
                <a:ext cx="393" cy="384"/>
                <a:chOff x="2563" y="3072"/>
                <a:chExt cx="393" cy="384"/>
              </a:xfrm>
            </p:grpSpPr>
            <p:sp>
              <p:nvSpPr>
                <p:cNvPr id="315619" name="Rectangle 145"/>
                <p:cNvSpPr>
                  <a:spLocks noChangeArrowheads="1"/>
                </p:cNvSpPr>
                <p:nvPr/>
              </p:nvSpPr>
              <p:spPr bwMode="auto">
                <a:xfrm>
                  <a:off x="2606" y="3072"/>
                  <a:ext cx="30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20" name="Rectangle 146"/>
                <p:cNvSpPr>
                  <a:spLocks noChangeArrowheads="1"/>
                </p:cNvSpPr>
                <p:nvPr/>
              </p:nvSpPr>
              <p:spPr bwMode="auto">
                <a:xfrm>
                  <a:off x="2563" y="3072"/>
                  <a:ext cx="39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5" name="Group 147"/>
              <p:cNvGrpSpPr>
                <a:grpSpLocks/>
              </p:cNvGrpSpPr>
              <p:nvPr/>
            </p:nvGrpSpPr>
            <p:grpSpPr bwMode="auto">
              <a:xfrm>
                <a:off x="2956" y="3072"/>
                <a:ext cx="361" cy="384"/>
                <a:chOff x="2956" y="3072"/>
                <a:chExt cx="361" cy="384"/>
              </a:xfrm>
            </p:grpSpPr>
            <p:sp>
              <p:nvSpPr>
                <p:cNvPr id="315617" name="Rectangle 148"/>
                <p:cNvSpPr>
                  <a:spLocks noChangeArrowheads="1"/>
                </p:cNvSpPr>
                <p:nvPr/>
              </p:nvSpPr>
              <p:spPr bwMode="auto">
                <a:xfrm>
                  <a:off x="2999" y="3072"/>
                  <a:ext cx="27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18" name="Rectangle 149"/>
                <p:cNvSpPr>
                  <a:spLocks noChangeArrowheads="1"/>
                </p:cNvSpPr>
                <p:nvPr/>
              </p:nvSpPr>
              <p:spPr bwMode="auto">
                <a:xfrm>
                  <a:off x="2956" y="3072"/>
                  <a:ext cx="36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6" name="Group 150"/>
              <p:cNvGrpSpPr>
                <a:grpSpLocks/>
              </p:cNvGrpSpPr>
              <p:nvPr/>
            </p:nvGrpSpPr>
            <p:grpSpPr bwMode="auto">
              <a:xfrm>
                <a:off x="3317" y="3072"/>
                <a:ext cx="723" cy="384"/>
                <a:chOff x="3317" y="3072"/>
                <a:chExt cx="723" cy="384"/>
              </a:xfrm>
            </p:grpSpPr>
            <p:sp>
              <p:nvSpPr>
                <p:cNvPr id="315615" name="Rectangle 151"/>
                <p:cNvSpPr>
                  <a:spLocks noChangeArrowheads="1"/>
                </p:cNvSpPr>
                <p:nvPr/>
              </p:nvSpPr>
              <p:spPr bwMode="auto">
                <a:xfrm>
                  <a:off x="3360" y="3072"/>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16" name="Rectangle 152"/>
                <p:cNvSpPr>
                  <a:spLocks noChangeArrowheads="1"/>
                </p:cNvSpPr>
                <p:nvPr/>
              </p:nvSpPr>
              <p:spPr bwMode="auto">
                <a:xfrm>
                  <a:off x="3317" y="3072"/>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7" name="Group 153"/>
              <p:cNvGrpSpPr>
                <a:grpSpLocks/>
              </p:cNvGrpSpPr>
              <p:nvPr/>
            </p:nvGrpSpPr>
            <p:grpSpPr bwMode="auto">
              <a:xfrm>
                <a:off x="0" y="3456"/>
                <a:ext cx="1353" cy="384"/>
                <a:chOff x="0" y="3456"/>
                <a:chExt cx="1353" cy="384"/>
              </a:xfrm>
            </p:grpSpPr>
            <p:sp>
              <p:nvSpPr>
                <p:cNvPr id="315613" name="Rectangle 154"/>
                <p:cNvSpPr>
                  <a:spLocks noChangeArrowheads="1"/>
                </p:cNvSpPr>
                <p:nvPr/>
              </p:nvSpPr>
              <p:spPr bwMode="auto">
                <a:xfrm>
                  <a:off x="43" y="3456"/>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软件设计文档</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14" name="Rectangle 155"/>
                <p:cNvSpPr>
                  <a:spLocks noChangeArrowheads="1"/>
                </p:cNvSpPr>
                <p:nvPr/>
              </p:nvSpPr>
              <p:spPr bwMode="auto">
                <a:xfrm>
                  <a:off x="0" y="3456"/>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8" name="Group 156"/>
              <p:cNvGrpSpPr>
                <a:grpSpLocks/>
              </p:cNvGrpSpPr>
              <p:nvPr/>
            </p:nvGrpSpPr>
            <p:grpSpPr bwMode="auto">
              <a:xfrm>
                <a:off x="1353" y="3456"/>
                <a:ext cx="518" cy="384"/>
                <a:chOff x="1353" y="3456"/>
                <a:chExt cx="518" cy="384"/>
              </a:xfrm>
            </p:grpSpPr>
            <p:sp>
              <p:nvSpPr>
                <p:cNvPr id="315611" name="Rectangle 157"/>
                <p:cNvSpPr>
                  <a:spLocks noChangeArrowheads="1"/>
                </p:cNvSpPr>
                <p:nvPr/>
              </p:nvSpPr>
              <p:spPr bwMode="auto">
                <a:xfrm>
                  <a:off x="1396" y="345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12" name="Rectangle 158"/>
                <p:cNvSpPr>
                  <a:spLocks noChangeArrowheads="1"/>
                </p:cNvSpPr>
                <p:nvPr/>
              </p:nvSpPr>
              <p:spPr bwMode="auto">
                <a:xfrm>
                  <a:off x="1353" y="345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49" name="Group 159"/>
              <p:cNvGrpSpPr>
                <a:grpSpLocks/>
              </p:cNvGrpSpPr>
              <p:nvPr/>
            </p:nvGrpSpPr>
            <p:grpSpPr bwMode="auto">
              <a:xfrm>
                <a:off x="1871" y="3456"/>
                <a:ext cx="692" cy="384"/>
                <a:chOff x="1871" y="3456"/>
                <a:chExt cx="692" cy="384"/>
              </a:xfrm>
            </p:grpSpPr>
            <p:sp>
              <p:nvSpPr>
                <p:cNvPr id="315609" name="Rectangle 160"/>
                <p:cNvSpPr>
                  <a:spLocks noChangeArrowheads="1"/>
                </p:cNvSpPr>
                <p:nvPr/>
              </p:nvSpPr>
              <p:spPr bwMode="auto">
                <a:xfrm>
                  <a:off x="1914" y="3456"/>
                  <a:ext cx="60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10" name="Rectangle 161"/>
                <p:cNvSpPr>
                  <a:spLocks noChangeArrowheads="1"/>
                </p:cNvSpPr>
                <p:nvPr/>
              </p:nvSpPr>
              <p:spPr bwMode="auto">
                <a:xfrm>
                  <a:off x="1871" y="3456"/>
                  <a:ext cx="69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0" name="Group 162"/>
              <p:cNvGrpSpPr>
                <a:grpSpLocks/>
              </p:cNvGrpSpPr>
              <p:nvPr/>
            </p:nvGrpSpPr>
            <p:grpSpPr bwMode="auto">
              <a:xfrm>
                <a:off x="2563" y="3456"/>
                <a:ext cx="754" cy="384"/>
                <a:chOff x="2563" y="3456"/>
                <a:chExt cx="754" cy="384"/>
              </a:xfrm>
            </p:grpSpPr>
            <p:sp>
              <p:nvSpPr>
                <p:cNvPr id="315607" name="Rectangle 163"/>
                <p:cNvSpPr>
                  <a:spLocks noChangeArrowheads="1"/>
                </p:cNvSpPr>
                <p:nvPr/>
              </p:nvSpPr>
              <p:spPr bwMode="auto">
                <a:xfrm>
                  <a:off x="2606" y="3456"/>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08" name="Rectangle 164"/>
                <p:cNvSpPr>
                  <a:spLocks noChangeArrowheads="1"/>
                </p:cNvSpPr>
                <p:nvPr/>
              </p:nvSpPr>
              <p:spPr bwMode="auto">
                <a:xfrm>
                  <a:off x="2563" y="3456"/>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1" name="Group 165"/>
              <p:cNvGrpSpPr>
                <a:grpSpLocks/>
              </p:cNvGrpSpPr>
              <p:nvPr/>
            </p:nvGrpSpPr>
            <p:grpSpPr bwMode="auto">
              <a:xfrm>
                <a:off x="3317" y="3456"/>
                <a:ext cx="723" cy="384"/>
                <a:chOff x="3317" y="3456"/>
                <a:chExt cx="723" cy="384"/>
              </a:xfrm>
            </p:grpSpPr>
            <p:sp>
              <p:nvSpPr>
                <p:cNvPr id="315605" name="Rectangle 166"/>
                <p:cNvSpPr>
                  <a:spLocks noChangeArrowheads="1"/>
                </p:cNvSpPr>
                <p:nvPr/>
              </p:nvSpPr>
              <p:spPr bwMode="auto">
                <a:xfrm>
                  <a:off x="3360" y="3456"/>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06" name="Rectangle 167"/>
                <p:cNvSpPr>
                  <a:spLocks noChangeArrowheads="1"/>
                </p:cNvSpPr>
                <p:nvPr/>
              </p:nvSpPr>
              <p:spPr bwMode="auto">
                <a:xfrm>
                  <a:off x="3317" y="3456"/>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2" name="Group 168"/>
              <p:cNvGrpSpPr>
                <a:grpSpLocks/>
              </p:cNvGrpSpPr>
              <p:nvPr/>
            </p:nvGrpSpPr>
            <p:grpSpPr bwMode="auto">
              <a:xfrm>
                <a:off x="0" y="3840"/>
                <a:ext cx="1353" cy="384"/>
                <a:chOff x="0" y="3840"/>
                <a:chExt cx="1353" cy="384"/>
              </a:xfrm>
            </p:grpSpPr>
            <p:sp>
              <p:nvSpPr>
                <p:cNvPr id="315603" name="Rectangle 169"/>
                <p:cNvSpPr>
                  <a:spLocks noChangeArrowheads="1"/>
                </p:cNvSpPr>
                <p:nvPr/>
              </p:nvSpPr>
              <p:spPr bwMode="auto">
                <a:xfrm>
                  <a:off x="43" y="3840"/>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软件测试计划</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04" name="Rectangle 170"/>
                <p:cNvSpPr>
                  <a:spLocks noChangeArrowheads="1"/>
                </p:cNvSpPr>
                <p:nvPr/>
              </p:nvSpPr>
              <p:spPr bwMode="auto">
                <a:xfrm>
                  <a:off x="0" y="3840"/>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3" name="Group 171"/>
              <p:cNvGrpSpPr>
                <a:grpSpLocks/>
              </p:cNvGrpSpPr>
              <p:nvPr/>
            </p:nvGrpSpPr>
            <p:grpSpPr bwMode="auto">
              <a:xfrm>
                <a:off x="1353" y="3840"/>
                <a:ext cx="518" cy="384"/>
                <a:chOff x="1353" y="3840"/>
                <a:chExt cx="518" cy="384"/>
              </a:xfrm>
            </p:grpSpPr>
            <p:sp>
              <p:nvSpPr>
                <p:cNvPr id="315601" name="Rectangle 172"/>
                <p:cNvSpPr>
                  <a:spLocks noChangeArrowheads="1"/>
                </p:cNvSpPr>
                <p:nvPr/>
              </p:nvSpPr>
              <p:spPr bwMode="auto">
                <a:xfrm>
                  <a:off x="1396" y="3840"/>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02" name="Rectangle 173"/>
                <p:cNvSpPr>
                  <a:spLocks noChangeArrowheads="1"/>
                </p:cNvSpPr>
                <p:nvPr/>
              </p:nvSpPr>
              <p:spPr bwMode="auto">
                <a:xfrm>
                  <a:off x="1353" y="3840"/>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4" name="Group 174"/>
              <p:cNvGrpSpPr>
                <a:grpSpLocks/>
              </p:cNvGrpSpPr>
              <p:nvPr/>
            </p:nvGrpSpPr>
            <p:grpSpPr bwMode="auto">
              <a:xfrm>
                <a:off x="1871" y="3840"/>
                <a:ext cx="318" cy="384"/>
                <a:chOff x="1871" y="3840"/>
                <a:chExt cx="318" cy="384"/>
              </a:xfrm>
            </p:grpSpPr>
            <p:sp>
              <p:nvSpPr>
                <p:cNvPr id="315599" name="Rectangle 175"/>
                <p:cNvSpPr>
                  <a:spLocks noChangeArrowheads="1"/>
                </p:cNvSpPr>
                <p:nvPr/>
              </p:nvSpPr>
              <p:spPr bwMode="auto">
                <a:xfrm>
                  <a:off x="1914" y="3840"/>
                  <a:ext cx="2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600" name="Rectangle 176"/>
                <p:cNvSpPr>
                  <a:spLocks noChangeArrowheads="1"/>
                </p:cNvSpPr>
                <p:nvPr/>
              </p:nvSpPr>
              <p:spPr bwMode="auto">
                <a:xfrm>
                  <a:off x="1871" y="3840"/>
                  <a:ext cx="3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5" name="Group 177"/>
              <p:cNvGrpSpPr>
                <a:grpSpLocks/>
              </p:cNvGrpSpPr>
              <p:nvPr/>
            </p:nvGrpSpPr>
            <p:grpSpPr bwMode="auto">
              <a:xfrm>
                <a:off x="2189" y="3840"/>
                <a:ext cx="374" cy="1152"/>
                <a:chOff x="2189" y="3840"/>
                <a:chExt cx="374" cy="1152"/>
              </a:xfrm>
            </p:grpSpPr>
            <p:sp>
              <p:nvSpPr>
                <p:cNvPr id="315597" name="Rectangle 178"/>
                <p:cNvSpPr>
                  <a:spLocks noChangeArrowheads="1"/>
                </p:cNvSpPr>
                <p:nvPr/>
              </p:nvSpPr>
              <p:spPr bwMode="auto">
                <a:xfrm>
                  <a:off x="2232" y="3840"/>
                  <a:ext cx="288"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0</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98" name="Rectangle 179"/>
                <p:cNvSpPr>
                  <a:spLocks noChangeArrowheads="1"/>
                </p:cNvSpPr>
                <p:nvPr/>
              </p:nvSpPr>
              <p:spPr bwMode="auto">
                <a:xfrm>
                  <a:off x="2189" y="3840"/>
                  <a:ext cx="374" cy="115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6" name="Group 180"/>
              <p:cNvGrpSpPr>
                <a:grpSpLocks/>
              </p:cNvGrpSpPr>
              <p:nvPr/>
            </p:nvGrpSpPr>
            <p:grpSpPr bwMode="auto">
              <a:xfrm>
                <a:off x="2563" y="3840"/>
                <a:ext cx="754" cy="384"/>
                <a:chOff x="2563" y="3840"/>
                <a:chExt cx="754" cy="384"/>
              </a:xfrm>
            </p:grpSpPr>
            <p:sp>
              <p:nvSpPr>
                <p:cNvPr id="315595" name="Rectangle 181"/>
                <p:cNvSpPr>
                  <a:spLocks noChangeArrowheads="1"/>
                </p:cNvSpPr>
                <p:nvPr/>
              </p:nvSpPr>
              <p:spPr bwMode="auto">
                <a:xfrm>
                  <a:off x="2606" y="3840"/>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a:t>
                  </a:r>
                </a:p>
              </p:txBody>
            </p:sp>
            <p:sp>
              <p:nvSpPr>
                <p:cNvPr id="315596" name="Rectangle 182"/>
                <p:cNvSpPr>
                  <a:spLocks noChangeArrowheads="1"/>
                </p:cNvSpPr>
                <p:nvPr/>
              </p:nvSpPr>
              <p:spPr bwMode="auto">
                <a:xfrm>
                  <a:off x="2563" y="3840"/>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7" name="Group 183"/>
              <p:cNvGrpSpPr>
                <a:grpSpLocks/>
              </p:cNvGrpSpPr>
              <p:nvPr/>
            </p:nvGrpSpPr>
            <p:grpSpPr bwMode="auto">
              <a:xfrm>
                <a:off x="3317" y="3840"/>
                <a:ext cx="362" cy="384"/>
                <a:chOff x="3317" y="3840"/>
                <a:chExt cx="362" cy="384"/>
              </a:xfrm>
            </p:grpSpPr>
            <p:sp>
              <p:nvSpPr>
                <p:cNvPr id="315593" name="Rectangle 184"/>
                <p:cNvSpPr>
                  <a:spLocks noChangeArrowheads="1"/>
                </p:cNvSpPr>
                <p:nvPr/>
              </p:nvSpPr>
              <p:spPr bwMode="auto">
                <a:xfrm>
                  <a:off x="3360" y="3840"/>
                  <a:ext cx="27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a:t>
                  </a:r>
                </a:p>
              </p:txBody>
            </p:sp>
            <p:sp>
              <p:nvSpPr>
                <p:cNvPr id="315594" name="Rectangle 185"/>
                <p:cNvSpPr>
                  <a:spLocks noChangeArrowheads="1"/>
                </p:cNvSpPr>
                <p:nvPr/>
              </p:nvSpPr>
              <p:spPr bwMode="auto">
                <a:xfrm>
                  <a:off x="3317" y="3840"/>
                  <a:ext cx="36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8" name="Group 186"/>
              <p:cNvGrpSpPr>
                <a:grpSpLocks/>
              </p:cNvGrpSpPr>
              <p:nvPr/>
            </p:nvGrpSpPr>
            <p:grpSpPr bwMode="auto">
              <a:xfrm>
                <a:off x="3679" y="3840"/>
                <a:ext cx="361" cy="1152"/>
                <a:chOff x="3679" y="3840"/>
                <a:chExt cx="361" cy="1152"/>
              </a:xfrm>
            </p:grpSpPr>
            <p:sp>
              <p:nvSpPr>
                <p:cNvPr id="315591" name="Rectangle 187"/>
                <p:cNvSpPr>
                  <a:spLocks noChangeArrowheads="1"/>
                </p:cNvSpPr>
                <p:nvPr/>
              </p:nvSpPr>
              <p:spPr bwMode="auto">
                <a:xfrm>
                  <a:off x="3722" y="3840"/>
                  <a:ext cx="275"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0</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92" name="Rectangle 188"/>
                <p:cNvSpPr>
                  <a:spLocks noChangeArrowheads="1"/>
                </p:cNvSpPr>
                <p:nvPr/>
              </p:nvSpPr>
              <p:spPr bwMode="auto">
                <a:xfrm>
                  <a:off x="3679" y="3840"/>
                  <a:ext cx="361" cy="115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59" name="Group 189"/>
              <p:cNvGrpSpPr>
                <a:grpSpLocks/>
              </p:cNvGrpSpPr>
              <p:nvPr/>
            </p:nvGrpSpPr>
            <p:grpSpPr bwMode="auto">
              <a:xfrm>
                <a:off x="0" y="4224"/>
                <a:ext cx="1353" cy="384"/>
                <a:chOff x="0" y="4224"/>
                <a:chExt cx="1353" cy="384"/>
              </a:xfrm>
            </p:grpSpPr>
            <p:sp>
              <p:nvSpPr>
                <p:cNvPr id="315589" name="Rectangle 190"/>
                <p:cNvSpPr>
                  <a:spLocks noChangeArrowheads="1"/>
                </p:cNvSpPr>
                <p:nvPr/>
              </p:nvSpPr>
              <p:spPr bwMode="auto">
                <a:xfrm>
                  <a:off x="43" y="4224"/>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软件测试说明</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90" name="Rectangle 191"/>
                <p:cNvSpPr>
                  <a:spLocks noChangeArrowheads="1"/>
                </p:cNvSpPr>
                <p:nvPr/>
              </p:nvSpPr>
              <p:spPr bwMode="auto">
                <a:xfrm>
                  <a:off x="0" y="4224"/>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0" name="Group 192"/>
              <p:cNvGrpSpPr>
                <a:grpSpLocks/>
              </p:cNvGrpSpPr>
              <p:nvPr/>
            </p:nvGrpSpPr>
            <p:grpSpPr bwMode="auto">
              <a:xfrm>
                <a:off x="1353" y="4224"/>
                <a:ext cx="518" cy="384"/>
                <a:chOff x="1353" y="4224"/>
                <a:chExt cx="518" cy="384"/>
              </a:xfrm>
            </p:grpSpPr>
            <p:sp>
              <p:nvSpPr>
                <p:cNvPr id="315587" name="Rectangle 193"/>
                <p:cNvSpPr>
                  <a:spLocks noChangeArrowheads="1"/>
                </p:cNvSpPr>
                <p:nvPr/>
              </p:nvSpPr>
              <p:spPr bwMode="auto">
                <a:xfrm>
                  <a:off x="1396" y="4224"/>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88" name="Rectangle 194"/>
                <p:cNvSpPr>
                  <a:spLocks noChangeArrowheads="1"/>
                </p:cNvSpPr>
                <p:nvPr/>
              </p:nvSpPr>
              <p:spPr bwMode="auto">
                <a:xfrm>
                  <a:off x="1353" y="4224"/>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1" name="Group 195"/>
              <p:cNvGrpSpPr>
                <a:grpSpLocks/>
              </p:cNvGrpSpPr>
              <p:nvPr/>
            </p:nvGrpSpPr>
            <p:grpSpPr bwMode="auto">
              <a:xfrm>
                <a:off x="1871" y="4224"/>
                <a:ext cx="318" cy="384"/>
                <a:chOff x="1871" y="4224"/>
                <a:chExt cx="318" cy="384"/>
              </a:xfrm>
            </p:grpSpPr>
            <p:sp>
              <p:nvSpPr>
                <p:cNvPr id="315585" name="Rectangle 196"/>
                <p:cNvSpPr>
                  <a:spLocks noChangeArrowheads="1"/>
                </p:cNvSpPr>
                <p:nvPr/>
              </p:nvSpPr>
              <p:spPr bwMode="auto">
                <a:xfrm>
                  <a:off x="1914" y="4224"/>
                  <a:ext cx="2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86" name="Rectangle 197"/>
                <p:cNvSpPr>
                  <a:spLocks noChangeArrowheads="1"/>
                </p:cNvSpPr>
                <p:nvPr/>
              </p:nvSpPr>
              <p:spPr bwMode="auto">
                <a:xfrm>
                  <a:off x="1871" y="4224"/>
                  <a:ext cx="3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2" name="Group 198"/>
              <p:cNvGrpSpPr>
                <a:grpSpLocks/>
              </p:cNvGrpSpPr>
              <p:nvPr/>
            </p:nvGrpSpPr>
            <p:grpSpPr bwMode="auto">
              <a:xfrm>
                <a:off x="2563" y="4224"/>
                <a:ext cx="754" cy="384"/>
                <a:chOff x="2563" y="4224"/>
                <a:chExt cx="754" cy="384"/>
              </a:xfrm>
            </p:grpSpPr>
            <p:sp>
              <p:nvSpPr>
                <p:cNvPr id="315583" name="Rectangle 199"/>
                <p:cNvSpPr>
                  <a:spLocks noChangeArrowheads="1"/>
                </p:cNvSpPr>
                <p:nvPr/>
              </p:nvSpPr>
              <p:spPr bwMode="auto">
                <a:xfrm>
                  <a:off x="2606" y="4224"/>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84" name="Rectangle 200"/>
                <p:cNvSpPr>
                  <a:spLocks noChangeArrowheads="1"/>
                </p:cNvSpPr>
                <p:nvPr/>
              </p:nvSpPr>
              <p:spPr bwMode="auto">
                <a:xfrm>
                  <a:off x="2563" y="4224"/>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3" name="Group 201"/>
              <p:cNvGrpSpPr>
                <a:grpSpLocks/>
              </p:cNvGrpSpPr>
              <p:nvPr/>
            </p:nvGrpSpPr>
            <p:grpSpPr bwMode="auto">
              <a:xfrm>
                <a:off x="3317" y="4224"/>
                <a:ext cx="362" cy="384"/>
                <a:chOff x="3317" y="4224"/>
                <a:chExt cx="362" cy="384"/>
              </a:xfrm>
            </p:grpSpPr>
            <p:sp>
              <p:nvSpPr>
                <p:cNvPr id="315581" name="Rectangle 202"/>
                <p:cNvSpPr>
                  <a:spLocks noChangeArrowheads="1"/>
                </p:cNvSpPr>
                <p:nvPr/>
              </p:nvSpPr>
              <p:spPr bwMode="auto">
                <a:xfrm>
                  <a:off x="3360" y="4224"/>
                  <a:ext cx="27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82" name="Rectangle 203"/>
                <p:cNvSpPr>
                  <a:spLocks noChangeArrowheads="1"/>
                </p:cNvSpPr>
                <p:nvPr/>
              </p:nvSpPr>
              <p:spPr bwMode="auto">
                <a:xfrm>
                  <a:off x="3317" y="4224"/>
                  <a:ext cx="36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4" name="Group 204"/>
              <p:cNvGrpSpPr>
                <a:grpSpLocks/>
              </p:cNvGrpSpPr>
              <p:nvPr/>
            </p:nvGrpSpPr>
            <p:grpSpPr bwMode="auto">
              <a:xfrm>
                <a:off x="0" y="4608"/>
                <a:ext cx="1353" cy="384"/>
                <a:chOff x="0" y="4608"/>
                <a:chExt cx="1353" cy="384"/>
              </a:xfrm>
            </p:grpSpPr>
            <p:sp>
              <p:nvSpPr>
                <p:cNvPr id="315579" name="Rectangle 205"/>
                <p:cNvSpPr>
                  <a:spLocks noChangeArrowheads="1"/>
                </p:cNvSpPr>
                <p:nvPr/>
              </p:nvSpPr>
              <p:spPr bwMode="auto">
                <a:xfrm>
                  <a:off x="43" y="4608"/>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软件测试报告</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80" name="Rectangle 206"/>
                <p:cNvSpPr>
                  <a:spLocks noChangeArrowheads="1"/>
                </p:cNvSpPr>
                <p:nvPr/>
              </p:nvSpPr>
              <p:spPr bwMode="auto">
                <a:xfrm>
                  <a:off x="0" y="4608"/>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5" name="Group 207"/>
              <p:cNvGrpSpPr>
                <a:grpSpLocks/>
              </p:cNvGrpSpPr>
              <p:nvPr/>
            </p:nvGrpSpPr>
            <p:grpSpPr bwMode="auto">
              <a:xfrm>
                <a:off x="1353" y="4608"/>
                <a:ext cx="518" cy="384"/>
                <a:chOff x="1353" y="4608"/>
                <a:chExt cx="518" cy="384"/>
              </a:xfrm>
            </p:grpSpPr>
            <p:sp>
              <p:nvSpPr>
                <p:cNvPr id="315577" name="Rectangle 208"/>
                <p:cNvSpPr>
                  <a:spLocks noChangeArrowheads="1"/>
                </p:cNvSpPr>
                <p:nvPr/>
              </p:nvSpPr>
              <p:spPr bwMode="auto">
                <a:xfrm>
                  <a:off x="1396" y="4608"/>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78" name="Rectangle 209"/>
                <p:cNvSpPr>
                  <a:spLocks noChangeArrowheads="1"/>
                </p:cNvSpPr>
                <p:nvPr/>
              </p:nvSpPr>
              <p:spPr bwMode="auto">
                <a:xfrm>
                  <a:off x="1353" y="4608"/>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6" name="Group 210"/>
              <p:cNvGrpSpPr>
                <a:grpSpLocks/>
              </p:cNvGrpSpPr>
              <p:nvPr/>
            </p:nvGrpSpPr>
            <p:grpSpPr bwMode="auto">
              <a:xfrm>
                <a:off x="1871" y="4608"/>
                <a:ext cx="318" cy="384"/>
                <a:chOff x="1871" y="4608"/>
                <a:chExt cx="318" cy="384"/>
              </a:xfrm>
            </p:grpSpPr>
            <p:sp>
              <p:nvSpPr>
                <p:cNvPr id="315575" name="Rectangle 211"/>
                <p:cNvSpPr>
                  <a:spLocks noChangeArrowheads="1"/>
                </p:cNvSpPr>
                <p:nvPr/>
              </p:nvSpPr>
              <p:spPr bwMode="auto">
                <a:xfrm>
                  <a:off x="1914" y="4608"/>
                  <a:ext cx="2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76" name="Rectangle 212"/>
                <p:cNvSpPr>
                  <a:spLocks noChangeArrowheads="1"/>
                </p:cNvSpPr>
                <p:nvPr/>
              </p:nvSpPr>
              <p:spPr bwMode="auto">
                <a:xfrm>
                  <a:off x="1871" y="4608"/>
                  <a:ext cx="3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7" name="Group 213"/>
              <p:cNvGrpSpPr>
                <a:grpSpLocks/>
              </p:cNvGrpSpPr>
              <p:nvPr/>
            </p:nvGrpSpPr>
            <p:grpSpPr bwMode="auto">
              <a:xfrm>
                <a:off x="2563" y="4608"/>
                <a:ext cx="754" cy="384"/>
                <a:chOff x="2563" y="4608"/>
                <a:chExt cx="754" cy="384"/>
              </a:xfrm>
            </p:grpSpPr>
            <p:sp>
              <p:nvSpPr>
                <p:cNvPr id="315573" name="Rectangle 214"/>
                <p:cNvSpPr>
                  <a:spLocks noChangeArrowheads="1"/>
                </p:cNvSpPr>
                <p:nvPr/>
              </p:nvSpPr>
              <p:spPr bwMode="auto">
                <a:xfrm>
                  <a:off x="2606" y="4608"/>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74" name="Rectangle 215"/>
                <p:cNvSpPr>
                  <a:spLocks noChangeArrowheads="1"/>
                </p:cNvSpPr>
                <p:nvPr/>
              </p:nvSpPr>
              <p:spPr bwMode="auto">
                <a:xfrm>
                  <a:off x="2563" y="4608"/>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8" name="Group 216"/>
              <p:cNvGrpSpPr>
                <a:grpSpLocks/>
              </p:cNvGrpSpPr>
              <p:nvPr/>
            </p:nvGrpSpPr>
            <p:grpSpPr bwMode="auto">
              <a:xfrm>
                <a:off x="3317" y="4608"/>
                <a:ext cx="362" cy="384"/>
                <a:chOff x="3317" y="4608"/>
                <a:chExt cx="362" cy="384"/>
              </a:xfrm>
            </p:grpSpPr>
            <p:sp>
              <p:nvSpPr>
                <p:cNvPr id="315571" name="Rectangle 217"/>
                <p:cNvSpPr>
                  <a:spLocks noChangeArrowheads="1"/>
                </p:cNvSpPr>
                <p:nvPr/>
              </p:nvSpPr>
              <p:spPr bwMode="auto">
                <a:xfrm>
                  <a:off x="3360" y="4608"/>
                  <a:ext cx="27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72" name="Rectangle 218"/>
                <p:cNvSpPr>
                  <a:spLocks noChangeArrowheads="1"/>
                </p:cNvSpPr>
                <p:nvPr/>
              </p:nvSpPr>
              <p:spPr bwMode="auto">
                <a:xfrm>
                  <a:off x="3317" y="4608"/>
                  <a:ext cx="36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69" name="Group 219"/>
              <p:cNvGrpSpPr>
                <a:grpSpLocks/>
              </p:cNvGrpSpPr>
              <p:nvPr/>
            </p:nvGrpSpPr>
            <p:grpSpPr bwMode="auto">
              <a:xfrm>
                <a:off x="0" y="4992"/>
                <a:ext cx="1353" cy="384"/>
                <a:chOff x="0" y="4992"/>
                <a:chExt cx="1353" cy="384"/>
              </a:xfrm>
            </p:grpSpPr>
            <p:sp>
              <p:nvSpPr>
                <p:cNvPr id="315569" name="Rectangle 220"/>
                <p:cNvSpPr>
                  <a:spLocks noChangeArrowheads="1"/>
                </p:cNvSpPr>
                <p:nvPr/>
              </p:nvSpPr>
              <p:spPr bwMode="auto">
                <a:xfrm>
                  <a:off x="43" y="4992"/>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软件产品规格说明</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70" name="Rectangle 221"/>
                <p:cNvSpPr>
                  <a:spLocks noChangeArrowheads="1"/>
                </p:cNvSpPr>
                <p:nvPr/>
              </p:nvSpPr>
              <p:spPr bwMode="auto">
                <a:xfrm>
                  <a:off x="0" y="4992"/>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0" name="Group 222"/>
              <p:cNvGrpSpPr>
                <a:grpSpLocks/>
              </p:cNvGrpSpPr>
              <p:nvPr/>
            </p:nvGrpSpPr>
            <p:grpSpPr bwMode="auto">
              <a:xfrm>
                <a:off x="1353" y="4992"/>
                <a:ext cx="518" cy="384"/>
                <a:chOff x="1353" y="4992"/>
                <a:chExt cx="518" cy="384"/>
              </a:xfrm>
            </p:grpSpPr>
            <p:sp>
              <p:nvSpPr>
                <p:cNvPr id="315567" name="Rectangle 223"/>
                <p:cNvSpPr>
                  <a:spLocks noChangeArrowheads="1"/>
                </p:cNvSpPr>
                <p:nvPr/>
              </p:nvSpPr>
              <p:spPr bwMode="auto">
                <a:xfrm>
                  <a:off x="1396" y="4992"/>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68" name="Rectangle 224"/>
                <p:cNvSpPr>
                  <a:spLocks noChangeArrowheads="1"/>
                </p:cNvSpPr>
                <p:nvPr/>
              </p:nvSpPr>
              <p:spPr bwMode="auto">
                <a:xfrm>
                  <a:off x="1353" y="4992"/>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1" name="Group 225"/>
              <p:cNvGrpSpPr>
                <a:grpSpLocks/>
              </p:cNvGrpSpPr>
              <p:nvPr/>
            </p:nvGrpSpPr>
            <p:grpSpPr bwMode="auto">
              <a:xfrm>
                <a:off x="1871" y="4992"/>
                <a:ext cx="692" cy="384"/>
                <a:chOff x="1871" y="4992"/>
                <a:chExt cx="692" cy="384"/>
              </a:xfrm>
            </p:grpSpPr>
            <p:sp>
              <p:nvSpPr>
                <p:cNvPr id="315565" name="Rectangle 226"/>
                <p:cNvSpPr>
                  <a:spLocks noChangeArrowheads="1"/>
                </p:cNvSpPr>
                <p:nvPr/>
              </p:nvSpPr>
              <p:spPr bwMode="auto">
                <a:xfrm>
                  <a:off x="1914" y="4992"/>
                  <a:ext cx="60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66" name="Rectangle 227"/>
                <p:cNvSpPr>
                  <a:spLocks noChangeArrowheads="1"/>
                </p:cNvSpPr>
                <p:nvPr/>
              </p:nvSpPr>
              <p:spPr bwMode="auto">
                <a:xfrm>
                  <a:off x="1871" y="4992"/>
                  <a:ext cx="69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2" name="Group 228"/>
              <p:cNvGrpSpPr>
                <a:grpSpLocks/>
              </p:cNvGrpSpPr>
              <p:nvPr/>
            </p:nvGrpSpPr>
            <p:grpSpPr bwMode="auto">
              <a:xfrm>
                <a:off x="2563" y="4992"/>
                <a:ext cx="754" cy="384"/>
                <a:chOff x="2563" y="4992"/>
                <a:chExt cx="754" cy="384"/>
              </a:xfrm>
            </p:grpSpPr>
            <p:sp>
              <p:nvSpPr>
                <p:cNvPr id="315563" name="Rectangle 229"/>
                <p:cNvSpPr>
                  <a:spLocks noChangeArrowheads="1"/>
                </p:cNvSpPr>
                <p:nvPr/>
              </p:nvSpPr>
              <p:spPr bwMode="auto">
                <a:xfrm>
                  <a:off x="2606" y="4992"/>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64" name="Rectangle 230"/>
                <p:cNvSpPr>
                  <a:spLocks noChangeArrowheads="1"/>
                </p:cNvSpPr>
                <p:nvPr/>
              </p:nvSpPr>
              <p:spPr bwMode="auto">
                <a:xfrm>
                  <a:off x="2563" y="4992"/>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3" name="Group 231"/>
              <p:cNvGrpSpPr>
                <a:grpSpLocks/>
              </p:cNvGrpSpPr>
              <p:nvPr/>
            </p:nvGrpSpPr>
            <p:grpSpPr bwMode="auto">
              <a:xfrm>
                <a:off x="3317" y="4992"/>
                <a:ext cx="723" cy="384"/>
                <a:chOff x="3317" y="4992"/>
                <a:chExt cx="723" cy="384"/>
              </a:xfrm>
            </p:grpSpPr>
            <p:sp>
              <p:nvSpPr>
                <p:cNvPr id="315561" name="Rectangle 232"/>
                <p:cNvSpPr>
                  <a:spLocks noChangeArrowheads="1"/>
                </p:cNvSpPr>
                <p:nvPr/>
              </p:nvSpPr>
              <p:spPr bwMode="auto">
                <a:xfrm>
                  <a:off x="3360" y="4992"/>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62" name="Rectangle 233"/>
                <p:cNvSpPr>
                  <a:spLocks noChangeArrowheads="1"/>
                </p:cNvSpPr>
                <p:nvPr/>
              </p:nvSpPr>
              <p:spPr bwMode="auto">
                <a:xfrm>
                  <a:off x="3317" y="4992"/>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4" name="Group 234"/>
              <p:cNvGrpSpPr>
                <a:grpSpLocks/>
              </p:cNvGrpSpPr>
              <p:nvPr/>
            </p:nvGrpSpPr>
            <p:grpSpPr bwMode="auto">
              <a:xfrm>
                <a:off x="0" y="5376"/>
                <a:ext cx="1353" cy="384"/>
                <a:chOff x="0" y="5376"/>
                <a:chExt cx="1353" cy="384"/>
              </a:xfrm>
            </p:grpSpPr>
            <p:sp>
              <p:nvSpPr>
                <p:cNvPr id="315559" name="Rectangle 235"/>
                <p:cNvSpPr>
                  <a:spLocks noChangeArrowheads="1"/>
                </p:cNvSpPr>
                <p:nvPr/>
              </p:nvSpPr>
              <p:spPr bwMode="auto">
                <a:xfrm>
                  <a:off x="43" y="5376"/>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计算机系统操作员手册</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60" name="Rectangle 236"/>
                <p:cNvSpPr>
                  <a:spLocks noChangeArrowheads="1"/>
                </p:cNvSpPr>
                <p:nvPr/>
              </p:nvSpPr>
              <p:spPr bwMode="auto">
                <a:xfrm>
                  <a:off x="0" y="5376"/>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5" name="Group 237"/>
              <p:cNvGrpSpPr>
                <a:grpSpLocks/>
              </p:cNvGrpSpPr>
              <p:nvPr/>
            </p:nvGrpSpPr>
            <p:grpSpPr bwMode="auto">
              <a:xfrm>
                <a:off x="1353" y="5376"/>
                <a:ext cx="518" cy="384"/>
                <a:chOff x="1353" y="5376"/>
                <a:chExt cx="518" cy="384"/>
              </a:xfrm>
            </p:grpSpPr>
            <p:sp>
              <p:nvSpPr>
                <p:cNvPr id="315557" name="Rectangle 238"/>
                <p:cNvSpPr>
                  <a:spLocks noChangeArrowheads="1"/>
                </p:cNvSpPr>
                <p:nvPr/>
              </p:nvSpPr>
              <p:spPr bwMode="auto">
                <a:xfrm>
                  <a:off x="1396" y="5376"/>
                  <a:ext cx="43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58" name="Rectangle 239"/>
                <p:cNvSpPr>
                  <a:spLocks noChangeArrowheads="1"/>
                </p:cNvSpPr>
                <p:nvPr/>
              </p:nvSpPr>
              <p:spPr bwMode="auto">
                <a:xfrm>
                  <a:off x="1353" y="5376"/>
                  <a:ext cx="518"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6" name="Group 240"/>
              <p:cNvGrpSpPr>
                <a:grpSpLocks/>
              </p:cNvGrpSpPr>
              <p:nvPr/>
            </p:nvGrpSpPr>
            <p:grpSpPr bwMode="auto">
              <a:xfrm>
                <a:off x="1871" y="5376"/>
                <a:ext cx="692" cy="384"/>
                <a:chOff x="1871" y="5376"/>
                <a:chExt cx="692" cy="384"/>
              </a:xfrm>
            </p:grpSpPr>
            <p:sp>
              <p:nvSpPr>
                <p:cNvPr id="315555" name="Rectangle 241"/>
                <p:cNvSpPr>
                  <a:spLocks noChangeArrowheads="1"/>
                </p:cNvSpPr>
                <p:nvPr/>
              </p:nvSpPr>
              <p:spPr bwMode="auto">
                <a:xfrm>
                  <a:off x="1914" y="5376"/>
                  <a:ext cx="60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56" name="Rectangle 242"/>
                <p:cNvSpPr>
                  <a:spLocks noChangeArrowheads="1"/>
                </p:cNvSpPr>
                <p:nvPr/>
              </p:nvSpPr>
              <p:spPr bwMode="auto">
                <a:xfrm>
                  <a:off x="1871" y="5376"/>
                  <a:ext cx="69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7" name="Group 243"/>
              <p:cNvGrpSpPr>
                <a:grpSpLocks/>
              </p:cNvGrpSpPr>
              <p:nvPr/>
            </p:nvGrpSpPr>
            <p:grpSpPr bwMode="auto">
              <a:xfrm>
                <a:off x="2563" y="5376"/>
                <a:ext cx="754" cy="384"/>
                <a:chOff x="2563" y="5376"/>
                <a:chExt cx="754" cy="384"/>
              </a:xfrm>
            </p:grpSpPr>
            <p:sp>
              <p:nvSpPr>
                <p:cNvPr id="315553" name="Rectangle 244"/>
                <p:cNvSpPr>
                  <a:spLocks noChangeArrowheads="1"/>
                </p:cNvSpPr>
                <p:nvPr/>
              </p:nvSpPr>
              <p:spPr bwMode="auto">
                <a:xfrm>
                  <a:off x="2606" y="5376"/>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54" name="Rectangle 245"/>
                <p:cNvSpPr>
                  <a:spLocks noChangeArrowheads="1"/>
                </p:cNvSpPr>
                <p:nvPr/>
              </p:nvSpPr>
              <p:spPr bwMode="auto">
                <a:xfrm>
                  <a:off x="2563" y="5376"/>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8" name="Group 246"/>
              <p:cNvGrpSpPr>
                <a:grpSpLocks/>
              </p:cNvGrpSpPr>
              <p:nvPr/>
            </p:nvGrpSpPr>
            <p:grpSpPr bwMode="auto">
              <a:xfrm>
                <a:off x="3317" y="5376"/>
                <a:ext cx="723" cy="384"/>
                <a:chOff x="3317" y="5376"/>
                <a:chExt cx="723" cy="384"/>
              </a:xfrm>
            </p:grpSpPr>
            <p:sp>
              <p:nvSpPr>
                <p:cNvPr id="315551" name="Rectangle 247"/>
                <p:cNvSpPr>
                  <a:spLocks noChangeArrowheads="1"/>
                </p:cNvSpPr>
                <p:nvPr/>
              </p:nvSpPr>
              <p:spPr bwMode="auto">
                <a:xfrm>
                  <a:off x="3360" y="5376"/>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52" name="Rectangle 248"/>
                <p:cNvSpPr>
                  <a:spLocks noChangeArrowheads="1"/>
                </p:cNvSpPr>
                <p:nvPr/>
              </p:nvSpPr>
              <p:spPr bwMode="auto">
                <a:xfrm>
                  <a:off x="3317" y="5376"/>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79" name="Group 249"/>
              <p:cNvGrpSpPr>
                <a:grpSpLocks/>
              </p:cNvGrpSpPr>
              <p:nvPr/>
            </p:nvGrpSpPr>
            <p:grpSpPr bwMode="auto">
              <a:xfrm>
                <a:off x="0" y="5760"/>
                <a:ext cx="1353" cy="384"/>
                <a:chOff x="0" y="5760"/>
                <a:chExt cx="1353" cy="384"/>
              </a:xfrm>
            </p:grpSpPr>
            <p:sp>
              <p:nvSpPr>
                <p:cNvPr id="315549" name="Rectangle 250"/>
                <p:cNvSpPr>
                  <a:spLocks noChangeArrowheads="1"/>
                </p:cNvSpPr>
                <p:nvPr/>
              </p:nvSpPr>
              <p:spPr bwMode="auto">
                <a:xfrm>
                  <a:off x="43" y="5760"/>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软件程序员手册</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50" name="Rectangle 251"/>
                <p:cNvSpPr>
                  <a:spLocks noChangeArrowheads="1"/>
                </p:cNvSpPr>
                <p:nvPr/>
              </p:nvSpPr>
              <p:spPr bwMode="auto">
                <a:xfrm>
                  <a:off x="0" y="5760"/>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0" name="Group 252"/>
              <p:cNvGrpSpPr>
                <a:grpSpLocks/>
              </p:cNvGrpSpPr>
              <p:nvPr/>
            </p:nvGrpSpPr>
            <p:grpSpPr bwMode="auto">
              <a:xfrm>
                <a:off x="1353" y="5760"/>
                <a:ext cx="836" cy="384"/>
                <a:chOff x="1353" y="5760"/>
                <a:chExt cx="836" cy="384"/>
              </a:xfrm>
            </p:grpSpPr>
            <p:sp>
              <p:nvSpPr>
                <p:cNvPr id="315547" name="Rectangle 253"/>
                <p:cNvSpPr>
                  <a:spLocks noChangeArrowheads="1"/>
                </p:cNvSpPr>
                <p:nvPr/>
              </p:nvSpPr>
              <p:spPr bwMode="auto">
                <a:xfrm>
                  <a:off x="1396" y="5760"/>
                  <a:ext cx="7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二次开发用</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48" name="Rectangle 254"/>
                <p:cNvSpPr>
                  <a:spLocks noChangeArrowheads="1"/>
                </p:cNvSpPr>
                <p:nvPr/>
              </p:nvSpPr>
              <p:spPr bwMode="auto">
                <a:xfrm>
                  <a:off x="1353" y="5760"/>
                  <a:ext cx="8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1" name="Group 255"/>
              <p:cNvGrpSpPr>
                <a:grpSpLocks/>
              </p:cNvGrpSpPr>
              <p:nvPr/>
            </p:nvGrpSpPr>
            <p:grpSpPr bwMode="auto">
              <a:xfrm>
                <a:off x="2189" y="5760"/>
                <a:ext cx="374" cy="384"/>
                <a:chOff x="2189" y="5760"/>
                <a:chExt cx="374" cy="384"/>
              </a:xfrm>
            </p:grpSpPr>
            <p:sp>
              <p:nvSpPr>
                <p:cNvPr id="315545" name="Rectangle 256"/>
                <p:cNvSpPr>
                  <a:spLocks noChangeArrowheads="1"/>
                </p:cNvSpPr>
                <p:nvPr/>
              </p:nvSpPr>
              <p:spPr bwMode="auto">
                <a:xfrm>
                  <a:off x="2232" y="5760"/>
                  <a:ext cx="28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46" name="Rectangle 257"/>
                <p:cNvSpPr>
                  <a:spLocks noChangeArrowheads="1"/>
                </p:cNvSpPr>
                <p:nvPr/>
              </p:nvSpPr>
              <p:spPr bwMode="auto">
                <a:xfrm>
                  <a:off x="2189" y="5760"/>
                  <a:ext cx="37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2" name="Group 258"/>
              <p:cNvGrpSpPr>
                <a:grpSpLocks/>
              </p:cNvGrpSpPr>
              <p:nvPr/>
            </p:nvGrpSpPr>
            <p:grpSpPr bwMode="auto">
              <a:xfrm>
                <a:off x="2563" y="5760"/>
                <a:ext cx="754" cy="384"/>
                <a:chOff x="2563" y="5760"/>
                <a:chExt cx="754" cy="384"/>
              </a:xfrm>
            </p:grpSpPr>
            <p:sp>
              <p:nvSpPr>
                <p:cNvPr id="315543" name="Rectangle 259"/>
                <p:cNvSpPr>
                  <a:spLocks noChangeArrowheads="1"/>
                </p:cNvSpPr>
                <p:nvPr/>
              </p:nvSpPr>
              <p:spPr bwMode="auto">
                <a:xfrm>
                  <a:off x="2606" y="5760"/>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二次开发用</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44" name="Rectangle 260"/>
                <p:cNvSpPr>
                  <a:spLocks noChangeArrowheads="1"/>
                </p:cNvSpPr>
                <p:nvPr/>
              </p:nvSpPr>
              <p:spPr bwMode="auto">
                <a:xfrm>
                  <a:off x="2563" y="5760"/>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3" name="Group 261"/>
              <p:cNvGrpSpPr>
                <a:grpSpLocks/>
              </p:cNvGrpSpPr>
              <p:nvPr/>
            </p:nvGrpSpPr>
            <p:grpSpPr bwMode="auto">
              <a:xfrm>
                <a:off x="3317" y="5760"/>
                <a:ext cx="723" cy="384"/>
                <a:chOff x="3317" y="5760"/>
                <a:chExt cx="723" cy="384"/>
              </a:xfrm>
            </p:grpSpPr>
            <p:sp>
              <p:nvSpPr>
                <p:cNvPr id="315541" name="Rectangle 262"/>
                <p:cNvSpPr>
                  <a:spLocks noChangeArrowheads="1"/>
                </p:cNvSpPr>
                <p:nvPr/>
              </p:nvSpPr>
              <p:spPr bwMode="auto">
                <a:xfrm>
                  <a:off x="3360" y="5760"/>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42" name="Rectangle 263"/>
                <p:cNvSpPr>
                  <a:spLocks noChangeArrowheads="1"/>
                </p:cNvSpPr>
                <p:nvPr/>
              </p:nvSpPr>
              <p:spPr bwMode="auto">
                <a:xfrm>
                  <a:off x="3317" y="5760"/>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4" name="Group 264"/>
              <p:cNvGrpSpPr>
                <a:grpSpLocks/>
              </p:cNvGrpSpPr>
              <p:nvPr/>
            </p:nvGrpSpPr>
            <p:grpSpPr bwMode="auto">
              <a:xfrm>
                <a:off x="0" y="6144"/>
                <a:ext cx="1353" cy="384"/>
                <a:chOff x="0" y="6144"/>
                <a:chExt cx="1353" cy="384"/>
              </a:xfrm>
            </p:grpSpPr>
            <p:sp>
              <p:nvSpPr>
                <p:cNvPr id="315539" name="Rectangle 265"/>
                <p:cNvSpPr>
                  <a:spLocks noChangeArrowheads="1"/>
                </p:cNvSpPr>
                <p:nvPr/>
              </p:nvSpPr>
              <p:spPr bwMode="auto">
                <a:xfrm>
                  <a:off x="43" y="6144"/>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软件用户手册</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40" name="Rectangle 266"/>
                <p:cNvSpPr>
                  <a:spLocks noChangeArrowheads="1"/>
                </p:cNvSpPr>
                <p:nvPr/>
              </p:nvSpPr>
              <p:spPr bwMode="auto">
                <a:xfrm>
                  <a:off x="0" y="6144"/>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5" name="Group 267"/>
              <p:cNvGrpSpPr>
                <a:grpSpLocks/>
              </p:cNvGrpSpPr>
              <p:nvPr/>
            </p:nvGrpSpPr>
            <p:grpSpPr bwMode="auto">
              <a:xfrm>
                <a:off x="1353" y="6144"/>
                <a:ext cx="519" cy="384"/>
                <a:chOff x="1353" y="6144"/>
                <a:chExt cx="519" cy="384"/>
              </a:xfrm>
            </p:grpSpPr>
            <p:sp>
              <p:nvSpPr>
                <p:cNvPr id="315537" name="Rectangle 268"/>
                <p:cNvSpPr>
                  <a:spLocks noChangeArrowheads="1"/>
                </p:cNvSpPr>
                <p:nvPr/>
              </p:nvSpPr>
              <p:spPr bwMode="auto">
                <a:xfrm>
                  <a:off x="1396" y="6144"/>
                  <a:ext cx="4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38" name="Rectangle 269"/>
                <p:cNvSpPr>
                  <a:spLocks noChangeArrowheads="1"/>
                </p:cNvSpPr>
                <p:nvPr/>
              </p:nvSpPr>
              <p:spPr bwMode="auto">
                <a:xfrm>
                  <a:off x="1353" y="6144"/>
                  <a:ext cx="5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6" name="Group 270"/>
              <p:cNvGrpSpPr>
                <a:grpSpLocks/>
              </p:cNvGrpSpPr>
              <p:nvPr/>
            </p:nvGrpSpPr>
            <p:grpSpPr bwMode="auto">
              <a:xfrm>
                <a:off x="1872" y="6144"/>
                <a:ext cx="317" cy="384"/>
                <a:chOff x="1872" y="6144"/>
                <a:chExt cx="317" cy="384"/>
              </a:xfrm>
            </p:grpSpPr>
            <p:sp>
              <p:nvSpPr>
                <p:cNvPr id="315535" name="Rectangle 271"/>
                <p:cNvSpPr>
                  <a:spLocks noChangeArrowheads="1"/>
                </p:cNvSpPr>
                <p:nvPr/>
              </p:nvSpPr>
              <p:spPr bwMode="auto">
                <a:xfrm>
                  <a:off x="1915" y="6144"/>
                  <a:ext cx="23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36" name="Rectangle 272"/>
                <p:cNvSpPr>
                  <a:spLocks noChangeArrowheads="1"/>
                </p:cNvSpPr>
                <p:nvPr/>
              </p:nvSpPr>
              <p:spPr bwMode="auto">
                <a:xfrm>
                  <a:off x="1872" y="6144"/>
                  <a:ext cx="317"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7" name="Group 273"/>
              <p:cNvGrpSpPr>
                <a:grpSpLocks/>
              </p:cNvGrpSpPr>
              <p:nvPr/>
            </p:nvGrpSpPr>
            <p:grpSpPr bwMode="auto">
              <a:xfrm>
                <a:off x="2189" y="6144"/>
                <a:ext cx="374" cy="768"/>
                <a:chOff x="2189" y="6144"/>
                <a:chExt cx="374" cy="768"/>
              </a:xfrm>
            </p:grpSpPr>
            <p:sp>
              <p:nvSpPr>
                <p:cNvPr id="315533" name="Rectangle 274"/>
                <p:cNvSpPr>
                  <a:spLocks noChangeArrowheads="1"/>
                </p:cNvSpPr>
                <p:nvPr/>
              </p:nvSpPr>
              <p:spPr bwMode="auto">
                <a:xfrm>
                  <a:off x="2232" y="6144"/>
                  <a:ext cx="288"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0</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34" name="Rectangle 275"/>
                <p:cNvSpPr>
                  <a:spLocks noChangeArrowheads="1"/>
                </p:cNvSpPr>
                <p:nvPr/>
              </p:nvSpPr>
              <p:spPr bwMode="auto">
                <a:xfrm>
                  <a:off x="2189" y="6144"/>
                  <a:ext cx="374" cy="76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8" name="Group 276"/>
              <p:cNvGrpSpPr>
                <a:grpSpLocks/>
              </p:cNvGrpSpPr>
              <p:nvPr/>
            </p:nvGrpSpPr>
            <p:grpSpPr bwMode="auto">
              <a:xfrm>
                <a:off x="2563" y="6144"/>
                <a:ext cx="754" cy="384"/>
                <a:chOff x="2563" y="6144"/>
                <a:chExt cx="754" cy="384"/>
              </a:xfrm>
            </p:grpSpPr>
            <p:sp>
              <p:nvSpPr>
                <p:cNvPr id="315531" name="Rectangle 277"/>
                <p:cNvSpPr>
                  <a:spLocks noChangeArrowheads="1"/>
                </p:cNvSpPr>
                <p:nvPr/>
              </p:nvSpPr>
              <p:spPr bwMode="auto">
                <a:xfrm>
                  <a:off x="2606" y="6144"/>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32" name="Rectangle 278"/>
                <p:cNvSpPr>
                  <a:spLocks noChangeArrowheads="1"/>
                </p:cNvSpPr>
                <p:nvPr/>
              </p:nvSpPr>
              <p:spPr bwMode="auto">
                <a:xfrm>
                  <a:off x="2563" y="6144"/>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89" name="Group 279"/>
              <p:cNvGrpSpPr>
                <a:grpSpLocks/>
              </p:cNvGrpSpPr>
              <p:nvPr/>
            </p:nvGrpSpPr>
            <p:grpSpPr bwMode="auto">
              <a:xfrm>
                <a:off x="3317" y="6144"/>
                <a:ext cx="362" cy="384"/>
                <a:chOff x="3317" y="6144"/>
                <a:chExt cx="362" cy="384"/>
              </a:xfrm>
            </p:grpSpPr>
            <p:sp>
              <p:nvSpPr>
                <p:cNvPr id="315529" name="Rectangle 280"/>
                <p:cNvSpPr>
                  <a:spLocks noChangeArrowheads="1"/>
                </p:cNvSpPr>
                <p:nvPr/>
              </p:nvSpPr>
              <p:spPr bwMode="auto">
                <a:xfrm>
                  <a:off x="3360" y="6144"/>
                  <a:ext cx="27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30" name="Rectangle 281"/>
                <p:cNvSpPr>
                  <a:spLocks noChangeArrowheads="1"/>
                </p:cNvSpPr>
                <p:nvPr/>
              </p:nvSpPr>
              <p:spPr bwMode="auto">
                <a:xfrm>
                  <a:off x="3317" y="6144"/>
                  <a:ext cx="36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0" name="Group 282"/>
              <p:cNvGrpSpPr>
                <a:grpSpLocks/>
              </p:cNvGrpSpPr>
              <p:nvPr/>
            </p:nvGrpSpPr>
            <p:grpSpPr bwMode="auto">
              <a:xfrm>
                <a:off x="3679" y="6144"/>
                <a:ext cx="361" cy="768"/>
                <a:chOff x="3679" y="6144"/>
                <a:chExt cx="361" cy="768"/>
              </a:xfrm>
            </p:grpSpPr>
            <p:sp>
              <p:nvSpPr>
                <p:cNvPr id="315527" name="Rectangle 283"/>
                <p:cNvSpPr>
                  <a:spLocks noChangeArrowheads="1"/>
                </p:cNvSpPr>
                <p:nvPr/>
              </p:nvSpPr>
              <p:spPr bwMode="auto">
                <a:xfrm>
                  <a:off x="3722" y="6144"/>
                  <a:ext cx="275"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en-US" altLang="zh-CN" sz="1600" b="1">
                      <a:solidFill>
                        <a:schemeClr val="tx2"/>
                      </a:solidFill>
                      <a:latin typeface="黑体" pitchFamily="49" charset="-122"/>
                      <a:ea typeface="黑体" pitchFamily="49" charset="-122"/>
                    </a:rPr>
                    <a:t>0</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28" name="Rectangle 284"/>
                <p:cNvSpPr>
                  <a:spLocks noChangeArrowheads="1"/>
                </p:cNvSpPr>
                <p:nvPr/>
              </p:nvSpPr>
              <p:spPr bwMode="auto">
                <a:xfrm>
                  <a:off x="3679" y="6144"/>
                  <a:ext cx="361" cy="76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1" name="Group 285"/>
              <p:cNvGrpSpPr>
                <a:grpSpLocks/>
              </p:cNvGrpSpPr>
              <p:nvPr/>
            </p:nvGrpSpPr>
            <p:grpSpPr bwMode="auto">
              <a:xfrm>
                <a:off x="0" y="6528"/>
                <a:ext cx="1353" cy="384"/>
                <a:chOff x="0" y="6528"/>
                <a:chExt cx="1353" cy="384"/>
              </a:xfrm>
            </p:grpSpPr>
            <p:sp>
              <p:nvSpPr>
                <p:cNvPr id="315525" name="Rectangle 286"/>
                <p:cNvSpPr>
                  <a:spLocks noChangeArrowheads="1"/>
                </p:cNvSpPr>
                <p:nvPr/>
              </p:nvSpPr>
              <p:spPr bwMode="auto">
                <a:xfrm>
                  <a:off x="43" y="6528"/>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版本说明文档</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26" name="Rectangle 287"/>
                <p:cNvSpPr>
                  <a:spLocks noChangeArrowheads="1"/>
                </p:cNvSpPr>
                <p:nvPr/>
              </p:nvSpPr>
              <p:spPr bwMode="auto">
                <a:xfrm>
                  <a:off x="0" y="6528"/>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2" name="Group 288"/>
              <p:cNvGrpSpPr>
                <a:grpSpLocks/>
              </p:cNvGrpSpPr>
              <p:nvPr/>
            </p:nvGrpSpPr>
            <p:grpSpPr bwMode="auto">
              <a:xfrm>
                <a:off x="1353" y="6528"/>
                <a:ext cx="519" cy="384"/>
                <a:chOff x="1353" y="6528"/>
                <a:chExt cx="519" cy="384"/>
              </a:xfrm>
            </p:grpSpPr>
            <p:sp>
              <p:nvSpPr>
                <p:cNvPr id="315523" name="Rectangle 289"/>
                <p:cNvSpPr>
                  <a:spLocks noChangeArrowheads="1"/>
                </p:cNvSpPr>
                <p:nvPr/>
              </p:nvSpPr>
              <p:spPr bwMode="auto">
                <a:xfrm>
                  <a:off x="1396" y="6528"/>
                  <a:ext cx="4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24" name="Rectangle 290"/>
                <p:cNvSpPr>
                  <a:spLocks noChangeArrowheads="1"/>
                </p:cNvSpPr>
                <p:nvPr/>
              </p:nvSpPr>
              <p:spPr bwMode="auto">
                <a:xfrm>
                  <a:off x="1353" y="6528"/>
                  <a:ext cx="5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3" name="Group 291"/>
              <p:cNvGrpSpPr>
                <a:grpSpLocks/>
              </p:cNvGrpSpPr>
              <p:nvPr/>
            </p:nvGrpSpPr>
            <p:grpSpPr bwMode="auto">
              <a:xfrm>
                <a:off x="1872" y="6528"/>
                <a:ext cx="317" cy="384"/>
                <a:chOff x="1872" y="6528"/>
                <a:chExt cx="317" cy="384"/>
              </a:xfrm>
            </p:grpSpPr>
            <p:sp>
              <p:nvSpPr>
                <p:cNvPr id="315521" name="Rectangle 292"/>
                <p:cNvSpPr>
                  <a:spLocks noChangeArrowheads="1"/>
                </p:cNvSpPr>
                <p:nvPr/>
              </p:nvSpPr>
              <p:spPr bwMode="auto">
                <a:xfrm>
                  <a:off x="1915" y="6528"/>
                  <a:ext cx="23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22" name="Rectangle 293"/>
                <p:cNvSpPr>
                  <a:spLocks noChangeArrowheads="1"/>
                </p:cNvSpPr>
                <p:nvPr/>
              </p:nvSpPr>
              <p:spPr bwMode="auto">
                <a:xfrm>
                  <a:off x="1872" y="6528"/>
                  <a:ext cx="317"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4" name="Group 294"/>
              <p:cNvGrpSpPr>
                <a:grpSpLocks/>
              </p:cNvGrpSpPr>
              <p:nvPr/>
            </p:nvGrpSpPr>
            <p:grpSpPr bwMode="auto">
              <a:xfrm>
                <a:off x="2563" y="6528"/>
                <a:ext cx="754" cy="384"/>
                <a:chOff x="2563" y="6528"/>
                <a:chExt cx="754" cy="384"/>
              </a:xfrm>
            </p:grpSpPr>
            <p:sp>
              <p:nvSpPr>
                <p:cNvPr id="315519" name="Rectangle 295"/>
                <p:cNvSpPr>
                  <a:spLocks noChangeArrowheads="1"/>
                </p:cNvSpPr>
                <p:nvPr/>
              </p:nvSpPr>
              <p:spPr bwMode="auto">
                <a:xfrm>
                  <a:off x="2606" y="6528"/>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20" name="Rectangle 296"/>
                <p:cNvSpPr>
                  <a:spLocks noChangeArrowheads="1"/>
                </p:cNvSpPr>
                <p:nvPr/>
              </p:nvSpPr>
              <p:spPr bwMode="auto">
                <a:xfrm>
                  <a:off x="2563" y="6528"/>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5" name="Group 297"/>
              <p:cNvGrpSpPr>
                <a:grpSpLocks/>
              </p:cNvGrpSpPr>
              <p:nvPr/>
            </p:nvGrpSpPr>
            <p:grpSpPr bwMode="auto">
              <a:xfrm>
                <a:off x="3317" y="6528"/>
                <a:ext cx="362" cy="384"/>
                <a:chOff x="3317" y="6528"/>
                <a:chExt cx="362" cy="384"/>
              </a:xfrm>
            </p:grpSpPr>
            <p:sp>
              <p:nvSpPr>
                <p:cNvPr id="315517" name="Rectangle 298"/>
                <p:cNvSpPr>
                  <a:spLocks noChangeArrowheads="1"/>
                </p:cNvSpPr>
                <p:nvPr/>
              </p:nvSpPr>
              <p:spPr bwMode="auto">
                <a:xfrm>
                  <a:off x="3360" y="6528"/>
                  <a:ext cx="276"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18" name="Rectangle 299"/>
                <p:cNvSpPr>
                  <a:spLocks noChangeArrowheads="1"/>
                </p:cNvSpPr>
                <p:nvPr/>
              </p:nvSpPr>
              <p:spPr bwMode="auto">
                <a:xfrm>
                  <a:off x="3317" y="6528"/>
                  <a:ext cx="362"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6" name="Group 300"/>
              <p:cNvGrpSpPr>
                <a:grpSpLocks/>
              </p:cNvGrpSpPr>
              <p:nvPr/>
            </p:nvGrpSpPr>
            <p:grpSpPr bwMode="auto">
              <a:xfrm>
                <a:off x="0" y="6912"/>
                <a:ext cx="1353" cy="384"/>
                <a:chOff x="0" y="6912"/>
                <a:chExt cx="1353" cy="384"/>
              </a:xfrm>
            </p:grpSpPr>
            <p:sp>
              <p:nvSpPr>
                <p:cNvPr id="315515" name="Rectangle 301"/>
                <p:cNvSpPr>
                  <a:spLocks noChangeArrowheads="1"/>
                </p:cNvSpPr>
                <p:nvPr/>
              </p:nvSpPr>
              <p:spPr bwMode="auto">
                <a:xfrm>
                  <a:off x="43" y="6912"/>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计算机资源综合保障文件</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16" name="Rectangle 302"/>
                <p:cNvSpPr>
                  <a:spLocks noChangeArrowheads="1"/>
                </p:cNvSpPr>
                <p:nvPr/>
              </p:nvSpPr>
              <p:spPr bwMode="auto">
                <a:xfrm>
                  <a:off x="0" y="6912"/>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7" name="Group 303"/>
              <p:cNvGrpSpPr>
                <a:grpSpLocks/>
              </p:cNvGrpSpPr>
              <p:nvPr/>
            </p:nvGrpSpPr>
            <p:grpSpPr bwMode="auto">
              <a:xfrm>
                <a:off x="1353" y="6912"/>
                <a:ext cx="519" cy="384"/>
                <a:chOff x="1353" y="6912"/>
                <a:chExt cx="519" cy="384"/>
              </a:xfrm>
            </p:grpSpPr>
            <p:sp>
              <p:nvSpPr>
                <p:cNvPr id="315513" name="Rectangle 304"/>
                <p:cNvSpPr>
                  <a:spLocks noChangeArrowheads="1"/>
                </p:cNvSpPr>
                <p:nvPr/>
              </p:nvSpPr>
              <p:spPr bwMode="auto">
                <a:xfrm>
                  <a:off x="1396" y="6912"/>
                  <a:ext cx="433"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14" name="Rectangle 305"/>
                <p:cNvSpPr>
                  <a:spLocks noChangeArrowheads="1"/>
                </p:cNvSpPr>
                <p:nvPr/>
              </p:nvSpPr>
              <p:spPr bwMode="auto">
                <a:xfrm>
                  <a:off x="1353" y="6912"/>
                  <a:ext cx="519"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8" name="Group 306"/>
              <p:cNvGrpSpPr>
                <a:grpSpLocks/>
              </p:cNvGrpSpPr>
              <p:nvPr/>
            </p:nvGrpSpPr>
            <p:grpSpPr bwMode="auto">
              <a:xfrm>
                <a:off x="1872" y="6912"/>
                <a:ext cx="691" cy="384"/>
                <a:chOff x="1872" y="6912"/>
                <a:chExt cx="691" cy="384"/>
              </a:xfrm>
            </p:grpSpPr>
            <p:sp>
              <p:nvSpPr>
                <p:cNvPr id="315511" name="Rectangle 307"/>
                <p:cNvSpPr>
                  <a:spLocks noChangeArrowheads="1"/>
                </p:cNvSpPr>
                <p:nvPr/>
              </p:nvSpPr>
              <p:spPr bwMode="auto">
                <a:xfrm>
                  <a:off x="1915" y="6912"/>
                  <a:ext cx="605"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12" name="Rectangle 308"/>
                <p:cNvSpPr>
                  <a:spLocks noChangeArrowheads="1"/>
                </p:cNvSpPr>
                <p:nvPr/>
              </p:nvSpPr>
              <p:spPr bwMode="auto">
                <a:xfrm>
                  <a:off x="1872" y="6912"/>
                  <a:ext cx="691"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499" name="Group 309"/>
              <p:cNvGrpSpPr>
                <a:grpSpLocks/>
              </p:cNvGrpSpPr>
              <p:nvPr/>
            </p:nvGrpSpPr>
            <p:grpSpPr bwMode="auto">
              <a:xfrm>
                <a:off x="2563" y="6912"/>
                <a:ext cx="754" cy="384"/>
                <a:chOff x="2563" y="6912"/>
                <a:chExt cx="754" cy="384"/>
              </a:xfrm>
            </p:grpSpPr>
            <p:sp>
              <p:nvSpPr>
                <p:cNvPr id="315509" name="Rectangle 310"/>
                <p:cNvSpPr>
                  <a:spLocks noChangeArrowheads="1"/>
                </p:cNvSpPr>
                <p:nvPr/>
              </p:nvSpPr>
              <p:spPr bwMode="auto">
                <a:xfrm>
                  <a:off x="2606" y="6912"/>
                  <a:ext cx="6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10" name="Rectangle 311"/>
                <p:cNvSpPr>
                  <a:spLocks noChangeArrowheads="1"/>
                </p:cNvSpPr>
                <p:nvPr/>
              </p:nvSpPr>
              <p:spPr bwMode="auto">
                <a:xfrm>
                  <a:off x="2563" y="6912"/>
                  <a:ext cx="754"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500" name="Group 312"/>
              <p:cNvGrpSpPr>
                <a:grpSpLocks/>
              </p:cNvGrpSpPr>
              <p:nvPr/>
            </p:nvGrpSpPr>
            <p:grpSpPr bwMode="auto">
              <a:xfrm>
                <a:off x="3317" y="6912"/>
                <a:ext cx="723" cy="384"/>
                <a:chOff x="3317" y="6912"/>
                <a:chExt cx="723" cy="384"/>
              </a:xfrm>
            </p:grpSpPr>
            <p:sp>
              <p:nvSpPr>
                <p:cNvPr id="315507" name="Rectangle 313"/>
                <p:cNvSpPr>
                  <a:spLocks noChangeArrowheads="1"/>
                </p:cNvSpPr>
                <p:nvPr/>
              </p:nvSpPr>
              <p:spPr bwMode="auto">
                <a:xfrm>
                  <a:off x="3360" y="6912"/>
                  <a:ext cx="63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08" name="Rectangle 314"/>
                <p:cNvSpPr>
                  <a:spLocks noChangeArrowheads="1"/>
                </p:cNvSpPr>
                <p:nvPr/>
              </p:nvSpPr>
              <p:spPr bwMode="auto">
                <a:xfrm>
                  <a:off x="3317" y="6912"/>
                  <a:ext cx="72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501" name="Group 315"/>
              <p:cNvGrpSpPr>
                <a:grpSpLocks/>
              </p:cNvGrpSpPr>
              <p:nvPr/>
            </p:nvGrpSpPr>
            <p:grpSpPr bwMode="auto">
              <a:xfrm>
                <a:off x="0" y="7296"/>
                <a:ext cx="1353" cy="384"/>
                <a:chOff x="0" y="7296"/>
                <a:chExt cx="1353" cy="384"/>
              </a:xfrm>
            </p:grpSpPr>
            <p:sp>
              <p:nvSpPr>
                <p:cNvPr id="315505" name="Rectangle 316"/>
                <p:cNvSpPr>
                  <a:spLocks noChangeArrowheads="1"/>
                </p:cNvSpPr>
                <p:nvPr/>
              </p:nvSpPr>
              <p:spPr bwMode="auto">
                <a:xfrm>
                  <a:off x="43" y="7296"/>
                  <a:ext cx="126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固件保障手册</a:t>
                  </a: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06" name="Rectangle 317"/>
                <p:cNvSpPr>
                  <a:spLocks noChangeArrowheads="1"/>
                </p:cNvSpPr>
                <p:nvPr/>
              </p:nvSpPr>
              <p:spPr bwMode="auto">
                <a:xfrm>
                  <a:off x="0" y="7296"/>
                  <a:ext cx="1353"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5502" name="Group 318"/>
              <p:cNvGrpSpPr>
                <a:grpSpLocks/>
              </p:cNvGrpSpPr>
              <p:nvPr/>
            </p:nvGrpSpPr>
            <p:grpSpPr bwMode="auto">
              <a:xfrm>
                <a:off x="1353" y="7296"/>
                <a:ext cx="2687" cy="384"/>
                <a:chOff x="1353" y="7296"/>
                <a:chExt cx="2687" cy="384"/>
              </a:xfrm>
            </p:grpSpPr>
            <p:sp>
              <p:nvSpPr>
                <p:cNvPr id="315503" name="Rectangle 319"/>
                <p:cNvSpPr>
                  <a:spLocks noChangeArrowheads="1"/>
                </p:cNvSpPr>
                <p:nvPr/>
              </p:nvSpPr>
              <p:spPr bwMode="auto">
                <a:xfrm>
                  <a:off x="1396" y="7296"/>
                  <a:ext cx="260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Times New Roman" pitchFamily="18" charset="0"/>
                      <a:ea typeface="黑体" pitchFamily="49" charset="-122"/>
                    </a:rPr>
                    <a:t> </a:t>
                  </a:r>
                  <a:endParaRPr kumimoji="1" lang="en-US" altLang="zh-CN" sz="1600" b="1">
                    <a:solidFill>
                      <a:schemeClr val="tx2"/>
                    </a:solidFill>
                    <a:latin typeface="黑体" pitchFamily="49" charset="-122"/>
                    <a:ea typeface="黑体" pitchFamily="49" charset="-122"/>
                  </a:endParaRPr>
                </a:p>
                <a:p>
                  <a:pPr algn="ctr" eaLnBrk="0" hangingPunct="0"/>
                  <a:endParaRPr kumimoji="1" lang="en-US" altLang="zh-CN" sz="1600" b="1">
                    <a:solidFill>
                      <a:schemeClr val="tx2"/>
                    </a:solidFill>
                    <a:latin typeface="黑体" pitchFamily="49" charset="-122"/>
                    <a:ea typeface="黑体" pitchFamily="49" charset="-122"/>
                  </a:endParaRPr>
                </a:p>
              </p:txBody>
            </p:sp>
            <p:sp>
              <p:nvSpPr>
                <p:cNvPr id="315504" name="Rectangle 320"/>
                <p:cNvSpPr>
                  <a:spLocks noChangeArrowheads="1"/>
                </p:cNvSpPr>
                <p:nvPr/>
              </p:nvSpPr>
              <p:spPr bwMode="auto">
                <a:xfrm>
                  <a:off x="1353" y="7296"/>
                  <a:ext cx="2687"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sp>
          <p:nvSpPr>
            <p:cNvPr id="315397" name="Rectangle 321"/>
            <p:cNvSpPr>
              <a:spLocks noChangeArrowheads="1"/>
            </p:cNvSpPr>
            <p:nvPr/>
          </p:nvSpPr>
          <p:spPr bwMode="auto">
            <a:xfrm>
              <a:off x="-3" y="-3"/>
              <a:ext cx="4046" cy="7686"/>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spTree>
    <p:extLst>
      <p:ext uri="{BB962C8B-B14F-4D97-AF65-F5344CB8AC3E}">
        <p14:creationId xmlns:p14="http://schemas.microsoft.com/office/powerpoint/2010/main" val="2943200008"/>
      </p:ext>
    </p:extLst>
  </p:cSld>
  <p:clrMapOvr>
    <a:masterClrMapping/>
  </p:clrMapOvr>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7.4    </a:t>
            </a:r>
            <a:r>
              <a:rPr lang="zh-CN" altLang="en-US" sz="3600" b="1" dirty="0">
                <a:solidFill>
                  <a:schemeClr val="tx2"/>
                </a:solidFill>
                <a:latin typeface="黑体" pitchFamily="49" charset="-122"/>
                <a:ea typeface="黑体" pitchFamily="49" charset="-122"/>
              </a:rPr>
              <a:t>分级管理：评审管理</a:t>
            </a:r>
          </a:p>
        </p:txBody>
      </p:sp>
      <p:grpSp>
        <p:nvGrpSpPr>
          <p:cNvPr id="316419" name="Group 4"/>
          <p:cNvGrpSpPr>
            <a:grpSpLocks/>
          </p:cNvGrpSpPr>
          <p:nvPr/>
        </p:nvGrpSpPr>
        <p:grpSpPr bwMode="auto">
          <a:xfrm>
            <a:off x="827088" y="1628775"/>
            <a:ext cx="7162800" cy="4343400"/>
            <a:chOff x="-3" y="-3"/>
            <a:chExt cx="2970" cy="5763"/>
          </a:xfrm>
        </p:grpSpPr>
        <p:grpSp>
          <p:nvGrpSpPr>
            <p:cNvPr id="316420" name="Group 5"/>
            <p:cNvGrpSpPr>
              <a:grpSpLocks/>
            </p:cNvGrpSpPr>
            <p:nvPr/>
          </p:nvGrpSpPr>
          <p:grpSpPr bwMode="auto">
            <a:xfrm>
              <a:off x="0" y="0"/>
              <a:ext cx="2964" cy="5757"/>
              <a:chOff x="0" y="0"/>
              <a:chExt cx="2964" cy="5757"/>
            </a:xfrm>
          </p:grpSpPr>
          <p:grpSp>
            <p:nvGrpSpPr>
              <p:cNvPr id="316422" name="Group 6"/>
              <p:cNvGrpSpPr>
                <a:grpSpLocks/>
              </p:cNvGrpSpPr>
              <p:nvPr/>
            </p:nvGrpSpPr>
            <p:grpSpPr bwMode="auto">
              <a:xfrm>
                <a:off x="0" y="0"/>
                <a:ext cx="878" cy="921"/>
                <a:chOff x="0" y="0"/>
                <a:chExt cx="878" cy="921"/>
              </a:xfrm>
            </p:grpSpPr>
            <p:sp>
              <p:nvSpPr>
                <p:cNvPr id="316648" name="Rectangle 7"/>
                <p:cNvSpPr>
                  <a:spLocks noChangeArrowheads="1"/>
                </p:cNvSpPr>
                <p:nvPr/>
              </p:nvSpPr>
              <p:spPr bwMode="auto">
                <a:xfrm>
                  <a:off x="43" y="0"/>
                  <a:ext cx="792"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b="1">
                      <a:solidFill>
                        <a:schemeClr val="tx2"/>
                      </a:solidFill>
                      <a:latin typeface="黑体" pitchFamily="49" charset="-122"/>
                      <a:ea typeface="黑体" pitchFamily="49" charset="-122"/>
                    </a:rPr>
                    <a:t>评审点</a:t>
                  </a:r>
                  <a:endParaRPr kumimoji="1" lang="zh-CN" altLang="en-US">
                    <a:solidFill>
                      <a:schemeClr val="tx2"/>
                    </a:solidFill>
                    <a:latin typeface="黑体" pitchFamily="49" charset="-122"/>
                    <a:ea typeface="黑体" pitchFamily="49" charset="-122"/>
                  </a:endParaRPr>
                </a:p>
              </p:txBody>
            </p:sp>
            <p:sp>
              <p:nvSpPr>
                <p:cNvPr id="316649" name="Rectangle 8"/>
                <p:cNvSpPr>
                  <a:spLocks noChangeArrowheads="1"/>
                </p:cNvSpPr>
                <p:nvPr/>
              </p:nvSpPr>
              <p:spPr bwMode="auto">
                <a:xfrm>
                  <a:off x="0" y="0"/>
                  <a:ext cx="878"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23" name="Group 9"/>
              <p:cNvGrpSpPr>
                <a:grpSpLocks/>
              </p:cNvGrpSpPr>
              <p:nvPr/>
            </p:nvGrpSpPr>
            <p:grpSpPr bwMode="auto">
              <a:xfrm>
                <a:off x="878" y="0"/>
                <a:ext cx="590" cy="921"/>
                <a:chOff x="878" y="0"/>
                <a:chExt cx="590" cy="921"/>
              </a:xfrm>
            </p:grpSpPr>
            <p:sp>
              <p:nvSpPr>
                <p:cNvPr id="316646" name="Rectangle 10"/>
                <p:cNvSpPr>
                  <a:spLocks noChangeArrowheads="1"/>
                </p:cNvSpPr>
                <p:nvPr/>
              </p:nvSpPr>
              <p:spPr bwMode="auto">
                <a:xfrm>
                  <a:off x="921" y="0"/>
                  <a:ext cx="504"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b="1">
                      <a:solidFill>
                        <a:schemeClr val="tx2"/>
                      </a:solidFill>
                      <a:latin typeface="黑体" pitchFamily="49" charset="-122"/>
                      <a:ea typeface="黑体" pitchFamily="49" charset="-122"/>
                    </a:rPr>
                    <a:t>评审方式</a:t>
                  </a:r>
                  <a:endParaRPr kumimoji="1" lang="zh-CN" altLang="en-US">
                    <a:solidFill>
                      <a:schemeClr val="tx2"/>
                    </a:solidFill>
                    <a:latin typeface="黑体" pitchFamily="49" charset="-122"/>
                    <a:ea typeface="黑体" pitchFamily="49" charset="-122"/>
                  </a:endParaRPr>
                </a:p>
              </p:txBody>
            </p:sp>
            <p:sp>
              <p:nvSpPr>
                <p:cNvPr id="316647" name="Rectangle 11"/>
                <p:cNvSpPr>
                  <a:spLocks noChangeArrowheads="1"/>
                </p:cNvSpPr>
                <p:nvPr/>
              </p:nvSpPr>
              <p:spPr bwMode="auto">
                <a:xfrm>
                  <a:off x="878" y="0"/>
                  <a:ext cx="590" cy="921"/>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24" name="Group 12"/>
              <p:cNvGrpSpPr>
                <a:grpSpLocks/>
              </p:cNvGrpSpPr>
              <p:nvPr/>
            </p:nvGrpSpPr>
            <p:grpSpPr bwMode="auto">
              <a:xfrm>
                <a:off x="1468" y="0"/>
                <a:ext cx="1496" cy="403"/>
                <a:chOff x="1468" y="0"/>
                <a:chExt cx="1496" cy="403"/>
              </a:xfrm>
            </p:grpSpPr>
            <p:sp>
              <p:nvSpPr>
                <p:cNvPr id="316644" name="Rectangle 13"/>
                <p:cNvSpPr>
                  <a:spLocks noChangeArrowheads="1"/>
                </p:cNvSpPr>
                <p:nvPr/>
              </p:nvSpPr>
              <p:spPr bwMode="auto">
                <a:xfrm>
                  <a:off x="1511" y="0"/>
                  <a:ext cx="141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b="1">
                      <a:solidFill>
                        <a:schemeClr val="tx2"/>
                      </a:solidFill>
                      <a:latin typeface="黑体" pitchFamily="49" charset="-122"/>
                      <a:ea typeface="黑体" pitchFamily="49" charset="-122"/>
                    </a:rPr>
                    <a:t>软件关键性级别</a:t>
                  </a:r>
                  <a:endParaRPr kumimoji="1" lang="zh-CN" altLang="en-US">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45" name="Rectangle 14"/>
                <p:cNvSpPr>
                  <a:spLocks noChangeArrowheads="1"/>
                </p:cNvSpPr>
                <p:nvPr/>
              </p:nvSpPr>
              <p:spPr bwMode="auto">
                <a:xfrm>
                  <a:off x="1468" y="0"/>
                  <a:ext cx="1496"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25" name="Group 15"/>
              <p:cNvGrpSpPr>
                <a:grpSpLocks/>
              </p:cNvGrpSpPr>
              <p:nvPr/>
            </p:nvGrpSpPr>
            <p:grpSpPr bwMode="auto">
              <a:xfrm>
                <a:off x="1468" y="403"/>
                <a:ext cx="374" cy="518"/>
                <a:chOff x="1468" y="403"/>
                <a:chExt cx="374" cy="518"/>
              </a:xfrm>
            </p:grpSpPr>
            <p:sp>
              <p:nvSpPr>
                <p:cNvPr id="316642" name="Rectangle 16"/>
                <p:cNvSpPr>
                  <a:spLocks noChangeArrowheads="1"/>
                </p:cNvSpPr>
                <p:nvPr/>
              </p:nvSpPr>
              <p:spPr bwMode="auto">
                <a:xfrm>
                  <a:off x="1511" y="403"/>
                  <a:ext cx="2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A/Ⅰ</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43" name="Rectangle 17"/>
                <p:cNvSpPr>
                  <a:spLocks noChangeArrowheads="1"/>
                </p:cNvSpPr>
                <p:nvPr/>
              </p:nvSpPr>
              <p:spPr bwMode="auto">
                <a:xfrm>
                  <a:off x="1468" y="403"/>
                  <a:ext cx="374"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26" name="Group 18"/>
              <p:cNvGrpSpPr>
                <a:grpSpLocks/>
              </p:cNvGrpSpPr>
              <p:nvPr/>
            </p:nvGrpSpPr>
            <p:grpSpPr bwMode="auto">
              <a:xfrm>
                <a:off x="1842" y="403"/>
                <a:ext cx="374" cy="518"/>
                <a:chOff x="1842" y="403"/>
                <a:chExt cx="374" cy="518"/>
              </a:xfrm>
            </p:grpSpPr>
            <p:sp>
              <p:nvSpPr>
                <p:cNvPr id="316640" name="Rectangle 19"/>
                <p:cNvSpPr>
                  <a:spLocks noChangeArrowheads="1"/>
                </p:cNvSpPr>
                <p:nvPr/>
              </p:nvSpPr>
              <p:spPr bwMode="auto">
                <a:xfrm>
                  <a:off x="1885" y="403"/>
                  <a:ext cx="2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B/Ⅱ</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41" name="Rectangle 20"/>
                <p:cNvSpPr>
                  <a:spLocks noChangeArrowheads="1"/>
                </p:cNvSpPr>
                <p:nvPr/>
              </p:nvSpPr>
              <p:spPr bwMode="auto">
                <a:xfrm>
                  <a:off x="1842" y="403"/>
                  <a:ext cx="374"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27" name="Group 21"/>
              <p:cNvGrpSpPr>
                <a:grpSpLocks/>
              </p:cNvGrpSpPr>
              <p:nvPr/>
            </p:nvGrpSpPr>
            <p:grpSpPr bwMode="auto">
              <a:xfrm>
                <a:off x="2216" y="403"/>
                <a:ext cx="374" cy="518"/>
                <a:chOff x="2216" y="403"/>
                <a:chExt cx="374" cy="518"/>
              </a:xfrm>
            </p:grpSpPr>
            <p:sp>
              <p:nvSpPr>
                <p:cNvPr id="316638" name="Rectangle 22"/>
                <p:cNvSpPr>
                  <a:spLocks noChangeArrowheads="1"/>
                </p:cNvSpPr>
                <p:nvPr/>
              </p:nvSpPr>
              <p:spPr bwMode="auto">
                <a:xfrm>
                  <a:off x="2259" y="403"/>
                  <a:ext cx="2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C/Ⅲ</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39" name="Rectangle 23"/>
                <p:cNvSpPr>
                  <a:spLocks noChangeArrowheads="1"/>
                </p:cNvSpPr>
                <p:nvPr/>
              </p:nvSpPr>
              <p:spPr bwMode="auto">
                <a:xfrm>
                  <a:off x="2216" y="403"/>
                  <a:ext cx="374"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28" name="Group 24"/>
              <p:cNvGrpSpPr>
                <a:grpSpLocks/>
              </p:cNvGrpSpPr>
              <p:nvPr/>
            </p:nvGrpSpPr>
            <p:grpSpPr bwMode="auto">
              <a:xfrm>
                <a:off x="2590" y="403"/>
                <a:ext cx="374" cy="518"/>
                <a:chOff x="2590" y="403"/>
                <a:chExt cx="374" cy="518"/>
              </a:xfrm>
            </p:grpSpPr>
            <p:sp>
              <p:nvSpPr>
                <p:cNvPr id="316636" name="Rectangle 25"/>
                <p:cNvSpPr>
                  <a:spLocks noChangeArrowheads="1"/>
                </p:cNvSpPr>
                <p:nvPr/>
              </p:nvSpPr>
              <p:spPr bwMode="auto">
                <a:xfrm>
                  <a:off x="2633" y="403"/>
                  <a:ext cx="2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D/Ⅲ</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37" name="Rectangle 26"/>
                <p:cNvSpPr>
                  <a:spLocks noChangeArrowheads="1"/>
                </p:cNvSpPr>
                <p:nvPr/>
              </p:nvSpPr>
              <p:spPr bwMode="auto">
                <a:xfrm>
                  <a:off x="2590" y="403"/>
                  <a:ext cx="374" cy="518"/>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29" name="Group 27"/>
              <p:cNvGrpSpPr>
                <a:grpSpLocks/>
              </p:cNvGrpSpPr>
              <p:nvPr/>
            </p:nvGrpSpPr>
            <p:grpSpPr bwMode="auto">
              <a:xfrm>
                <a:off x="0" y="921"/>
                <a:ext cx="878" cy="403"/>
                <a:chOff x="0" y="921"/>
                <a:chExt cx="878" cy="403"/>
              </a:xfrm>
            </p:grpSpPr>
            <p:sp>
              <p:nvSpPr>
                <p:cNvPr id="316634" name="Rectangle 28"/>
                <p:cNvSpPr>
                  <a:spLocks noChangeArrowheads="1"/>
                </p:cNvSpPr>
                <p:nvPr/>
              </p:nvSpPr>
              <p:spPr bwMode="auto">
                <a:xfrm>
                  <a:off x="43" y="921"/>
                  <a:ext cx="7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给定软件需求</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635" name="Rectangle 29"/>
                <p:cNvSpPr>
                  <a:spLocks noChangeArrowheads="1"/>
                </p:cNvSpPr>
                <p:nvPr/>
              </p:nvSpPr>
              <p:spPr bwMode="auto">
                <a:xfrm>
                  <a:off x="0" y="921"/>
                  <a:ext cx="87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0" name="Group 30"/>
              <p:cNvGrpSpPr>
                <a:grpSpLocks/>
              </p:cNvGrpSpPr>
              <p:nvPr/>
            </p:nvGrpSpPr>
            <p:grpSpPr bwMode="auto">
              <a:xfrm>
                <a:off x="878" y="921"/>
                <a:ext cx="590" cy="403"/>
                <a:chOff x="878" y="921"/>
                <a:chExt cx="590" cy="403"/>
              </a:xfrm>
            </p:grpSpPr>
            <p:sp>
              <p:nvSpPr>
                <p:cNvPr id="316632" name="Rectangle 31"/>
                <p:cNvSpPr>
                  <a:spLocks noChangeArrowheads="1"/>
                </p:cNvSpPr>
                <p:nvPr/>
              </p:nvSpPr>
              <p:spPr bwMode="auto">
                <a:xfrm>
                  <a:off x="921" y="921"/>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正式评审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633" name="Rectangle 32"/>
                <p:cNvSpPr>
                  <a:spLocks noChangeArrowheads="1"/>
                </p:cNvSpPr>
                <p:nvPr/>
              </p:nvSpPr>
              <p:spPr bwMode="auto">
                <a:xfrm>
                  <a:off x="878" y="921"/>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1" name="Group 33"/>
              <p:cNvGrpSpPr>
                <a:grpSpLocks/>
              </p:cNvGrpSpPr>
              <p:nvPr/>
            </p:nvGrpSpPr>
            <p:grpSpPr bwMode="auto">
              <a:xfrm>
                <a:off x="1468" y="921"/>
                <a:ext cx="374" cy="403"/>
                <a:chOff x="1468" y="921"/>
                <a:chExt cx="374" cy="403"/>
              </a:xfrm>
            </p:grpSpPr>
            <p:sp>
              <p:nvSpPr>
                <p:cNvPr id="316630" name="Rectangle 34"/>
                <p:cNvSpPr>
                  <a:spLocks noChangeArrowheads="1"/>
                </p:cNvSpPr>
                <p:nvPr/>
              </p:nvSpPr>
              <p:spPr bwMode="auto">
                <a:xfrm>
                  <a:off x="1511" y="921"/>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31" name="Rectangle 35"/>
                <p:cNvSpPr>
                  <a:spLocks noChangeArrowheads="1"/>
                </p:cNvSpPr>
                <p:nvPr/>
              </p:nvSpPr>
              <p:spPr bwMode="auto">
                <a:xfrm>
                  <a:off x="1468" y="921"/>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2" name="Group 36"/>
              <p:cNvGrpSpPr>
                <a:grpSpLocks/>
              </p:cNvGrpSpPr>
              <p:nvPr/>
            </p:nvGrpSpPr>
            <p:grpSpPr bwMode="auto">
              <a:xfrm>
                <a:off x="1842" y="921"/>
                <a:ext cx="374" cy="403"/>
                <a:chOff x="1842" y="921"/>
                <a:chExt cx="374" cy="403"/>
              </a:xfrm>
            </p:grpSpPr>
            <p:sp>
              <p:nvSpPr>
                <p:cNvPr id="316628" name="Rectangle 37"/>
                <p:cNvSpPr>
                  <a:spLocks noChangeArrowheads="1"/>
                </p:cNvSpPr>
                <p:nvPr/>
              </p:nvSpPr>
              <p:spPr bwMode="auto">
                <a:xfrm>
                  <a:off x="1885" y="921"/>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29" name="Rectangle 38"/>
                <p:cNvSpPr>
                  <a:spLocks noChangeArrowheads="1"/>
                </p:cNvSpPr>
                <p:nvPr/>
              </p:nvSpPr>
              <p:spPr bwMode="auto">
                <a:xfrm>
                  <a:off x="1842" y="921"/>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3" name="Group 39"/>
              <p:cNvGrpSpPr>
                <a:grpSpLocks/>
              </p:cNvGrpSpPr>
              <p:nvPr/>
            </p:nvGrpSpPr>
            <p:grpSpPr bwMode="auto">
              <a:xfrm>
                <a:off x="2216" y="921"/>
                <a:ext cx="374" cy="403"/>
                <a:chOff x="2216" y="921"/>
                <a:chExt cx="374" cy="403"/>
              </a:xfrm>
            </p:grpSpPr>
            <p:sp>
              <p:nvSpPr>
                <p:cNvPr id="316626" name="Rectangle 40"/>
                <p:cNvSpPr>
                  <a:spLocks noChangeArrowheads="1"/>
                </p:cNvSpPr>
                <p:nvPr/>
              </p:nvSpPr>
              <p:spPr bwMode="auto">
                <a:xfrm>
                  <a:off x="2259" y="921"/>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27" name="Rectangle 41"/>
                <p:cNvSpPr>
                  <a:spLocks noChangeArrowheads="1"/>
                </p:cNvSpPr>
                <p:nvPr/>
              </p:nvSpPr>
              <p:spPr bwMode="auto">
                <a:xfrm>
                  <a:off x="2216" y="921"/>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4" name="Group 42"/>
              <p:cNvGrpSpPr>
                <a:grpSpLocks/>
              </p:cNvGrpSpPr>
              <p:nvPr/>
            </p:nvGrpSpPr>
            <p:grpSpPr bwMode="auto">
              <a:xfrm>
                <a:off x="2590" y="921"/>
                <a:ext cx="374" cy="403"/>
                <a:chOff x="2590" y="921"/>
                <a:chExt cx="374" cy="403"/>
              </a:xfrm>
            </p:grpSpPr>
            <p:sp>
              <p:nvSpPr>
                <p:cNvPr id="316624" name="Rectangle 43"/>
                <p:cNvSpPr>
                  <a:spLocks noChangeArrowheads="1"/>
                </p:cNvSpPr>
                <p:nvPr/>
              </p:nvSpPr>
              <p:spPr bwMode="auto">
                <a:xfrm>
                  <a:off x="2633" y="921"/>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25" name="Rectangle 44"/>
                <p:cNvSpPr>
                  <a:spLocks noChangeArrowheads="1"/>
                </p:cNvSpPr>
                <p:nvPr/>
              </p:nvSpPr>
              <p:spPr bwMode="auto">
                <a:xfrm>
                  <a:off x="2590" y="921"/>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5" name="Group 45"/>
              <p:cNvGrpSpPr>
                <a:grpSpLocks/>
              </p:cNvGrpSpPr>
              <p:nvPr/>
            </p:nvGrpSpPr>
            <p:grpSpPr bwMode="auto">
              <a:xfrm>
                <a:off x="0" y="1324"/>
                <a:ext cx="878" cy="403"/>
                <a:chOff x="0" y="1324"/>
                <a:chExt cx="878" cy="403"/>
              </a:xfrm>
            </p:grpSpPr>
            <p:sp>
              <p:nvSpPr>
                <p:cNvPr id="316622" name="Rectangle 46"/>
                <p:cNvSpPr>
                  <a:spLocks noChangeArrowheads="1"/>
                </p:cNvSpPr>
                <p:nvPr/>
              </p:nvSpPr>
              <p:spPr bwMode="auto">
                <a:xfrm>
                  <a:off x="43" y="1324"/>
                  <a:ext cx="7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软件需求分析</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623" name="Rectangle 47"/>
                <p:cNvSpPr>
                  <a:spLocks noChangeArrowheads="1"/>
                </p:cNvSpPr>
                <p:nvPr/>
              </p:nvSpPr>
              <p:spPr bwMode="auto">
                <a:xfrm>
                  <a:off x="0" y="1324"/>
                  <a:ext cx="87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6" name="Group 48"/>
              <p:cNvGrpSpPr>
                <a:grpSpLocks/>
              </p:cNvGrpSpPr>
              <p:nvPr/>
            </p:nvGrpSpPr>
            <p:grpSpPr bwMode="auto">
              <a:xfrm>
                <a:off x="878" y="1324"/>
                <a:ext cx="590" cy="403"/>
                <a:chOff x="878" y="1324"/>
                <a:chExt cx="590" cy="403"/>
              </a:xfrm>
            </p:grpSpPr>
            <p:sp>
              <p:nvSpPr>
                <p:cNvPr id="316620" name="Rectangle 49"/>
                <p:cNvSpPr>
                  <a:spLocks noChangeArrowheads="1"/>
                </p:cNvSpPr>
                <p:nvPr/>
              </p:nvSpPr>
              <p:spPr bwMode="auto">
                <a:xfrm>
                  <a:off x="921" y="1324"/>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正式评审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621" name="Rectangle 50"/>
                <p:cNvSpPr>
                  <a:spLocks noChangeArrowheads="1"/>
                </p:cNvSpPr>
                <p:nvPr/>
              </p:nvSpPr>
              <p:spPr bwMode="auto">
                <a:xfrm>
                  <a:off x="878" y="1324"/>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7" name="Group 51"/>
              <p:cNvGrpSpPr>
                <a:grpSpLocks/>
              </p:cNvGrpSpPr>
              <p:nvPr/>
            </p:nvGrpSpPr>
            <p:grpSpPr bwMode="auto">
              <a:xfrm>
                <a:off x="1468" y="1324"/>
                <a:ext cx="374" cy="403"/>
                <a:chOff x="1468" y="1324"/>
                <a:chExt cx="374" cy="403"/>
              </a:xfrm>
            </p:grpSpPr>
            <p:sp>
              <p:nvSpPr>
                <p:cNvPr id="316618" name="Rectangle 52"/>
                <p:cNvSpPr>
                  <a:spLocks noChangeArrowheads="1"/>
                </p:cNvSpPr>
                <p:nvPr/>
              </p:nvSpPr>
              <p:spPr bwMode="auto">
                <a:xfrm>
                  <a:off x="1511" y="1324"/>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19" name="Rectangle 53"/>
                <p:cNvSpPr>
                  <a:spLocks noChangeArrowheads="1"/>
                </p:cNvSpPr>
                <p:nvPr/>
              </p:nvSpPr>
              <p:spPr bwMode="auto">
                <a:xfrm>
                  <a:off x="1468" y="1324"/>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8" name="Group 54"/>
              <p:cNvGrpSpPr>
                <a:grpSpLocks/>
              </p:cNvGrpSpPr>
              <p:nvPr/>
            </p:nvGrpSpPr>
            <p:grpSpPr bwMode="auto">
              <a:xfrm>
                <a:off x="1842" y="1324"/>
                <a:ext cx="374" cy="403"/>
                <a:chOff x="1842" y="1324"/>
                <a:chExt cx="374" cy="403"/>
              </a:xfrm>
            </p:grpSpPr>
            <p:sp>
              <p:nvSpPr>
                <p:cNvPr id="316616" name="Rectangle 55"/>
                <p:cNvSpPr>
                  <a:spLocks noChangeArrowheads="1"/>
                </p:cNvSpPr>
                <p:nvPr/>
              </p:nvSpPr>
              <p:spPr bwMode="auto">
                <a:xfrm>
                  <a:off x="1885" y="1324"/>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17" name="Rectangle 56"/>
                <p:cNvSpPr>
                  <a:spLocks noChangeArrowheads="1"/>
                </p:cNvSpPr>
                <p:nvPr/>
              </p:nvSpPr>
              <p:spPr bwMode="auto">
                <a:xfrm>
                  <a:off x="1842" y="1324"/>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39" name="Group 57"/>
              <p:cNvGrpSpPr>
                <a:grpSpLocks/>
              </p:cNvGrpSpPr>
              <p:nvPr/>
            </p:nvGrpSpPr>
            <p:grpSpPr bwMode="auto">
              <a:xfrm>
                <a:off x="2216" y="1324"/>
                <a:ext cx="374" cy="403"/>
                <a:chOff x="2216" y="1324"/>
                <a:chExt cx="374" cy="403"/>
              </a:xfrm>
            </p:grpSpPr>
            <p:sp>
              <p:nvSpPr>
                <p:cNvPr id="316614" name="Rectangle 58"/>
                <p:cNvSpPr>
                  <a:spLocks noChangeArrowheads="1"/>
                </p:cNvSpPr>
                <p:nvPr/>
              </p:nvSpPr>
              <p:spPr bwMode="auto">
                <a:xfrm>
                  <a:off x="2259" y="1324"/>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15" name="Rectangle 59"/>
                <p:cNvSpPr>
                  <a:spLocks noChangeArrowheads="1"/>
                </p:cNvSpPr>
                <p:nvPr/>
              </p:nvSpPr>
              <p:spPr bwMode="auto">
                <a:xfrm>
                  <a:off x="2216" y="1324"/>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0" name="Group 60"/>
              <p:cNvGrpSpPr>
                <a:grpSpLocks/>
              </p:cNvGrpSpPr>
              <p:nvPr/>
            </p:nvGrpSpPr>
            <p:grpSpPr bwMode="auto">
              <a:xfrm>
                <a:off x="2590" y="1324"/>
                <a:ext cx="374" cy="403"/>
                <a:chOff x="2590" y="1324"/>
                <a:chExt cx="374" cy="403"/>
              </a:xfrm>
            </p:grpSpPr>
            <p:sp>
              <p:nvSpPr>
                <p:cNvPr id="316612" name="Rectangle 61"/>
                <p:cNvSpPr>
                  <a:spLocks noChangeArrowheads="1"/>
                </p:cNvSpPr>
                <p:nvPr/>
              </p:nvSpPr>
              <p:spPr bwMode="auto">
                <a:xfrm>
                  <a:off x="2633" y="1324"/>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13" name="Rectangle 62"/>
                <p:cNvSpPr>
                  <a:spLocks noChangeArrowheads="1"/>
                </p:cNvSpPr>
                <p:nvPr/>
              </p:nvSpPr>
              <p:spPr bwMode="auto">
                <a:xfrm>
                  <a:off x="2590" y="1324"/>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1" name="Group 63"/>
              <p:cNvGrpSpPr>
                <a:grpSpLocks/>
              </p:cNvGrpSpPr>
              <p:nvPr/>
            </p:nvGrpSpPr>
            <p:grpSpPr bwMode="auto">
              <a:xfrm>
                <a:off x="0" y="1727"/>
                <a:ext cx="878" cy="403"/>
                <a:chOff x="0" y="1727"/>
                <a:chExt cx="878" cy="403"/>
              </a:xfrm>
            </p:grpSpPr>
            <p:sp>
              <p:nvSpPr>
                <p:cNvPr id="316610" name="Rectangle 64"/>
                <p:cNvSpPr>
                  <a:spLocks noChangeArrowheads="1"/>
                </p:cNvSpPr>
                <p:nvPr/>
              </p:nvSpPr>
              <p:spPr bwMode="auto">
                <a:xfrm>
                  <a:off x="43" y="1727"/>
                  <a:ext cx="7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概要设计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611" name="Rectangle 65"/>
                <p:cNvSpPr>
                  <a:spLocks noChangeArrowheads="1"/>
                </p:cNvSpPr>
                <p:nvPr/>
              </p:nvSpPr>
              <p:spPr bwMode="auto">
                <a:xfrm>
                  <a:off x="0" y="1727"/>
                  <a:ext cx="87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2" name="Group 66"/>
              <p:cNvGrpSpPr>
                <a:grpSpLocks/>
              </p:cNvGrpSpPr>
              <p:nvPr/>
            </p:nvGrpSpPr>
            <p:grpSpPr bwMode="auto">
              <a:xfrm>
                <a:off x="878" y="1727"/>
                <a:ext cx="590" cy="403"/>
                <a:chOff x="878" y="1727"/>
                <a:chExt cx="590" cy="403"/>
              </a:xfrm>
            </p:grpSpPr>
            <p:sp>
              <p:nvSpPr>
                <p:cNvPr id="316608" name="Rectangle 67"/>
                <p:cNvSpPr>
                  <a:spLocks noChangeArrowheads="1"/>
                </p:cNvSpPr>
                <p:nvPr/>
              </p:nvSpPr>
              <p:spPr bwMode="auto">
                <a:xfrm>
                  <a:off x="921" y="1727"/>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内部评审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609" name="Rectangle 68"/>
                <p:cNvSpPr>
                  <a:spLocks noChangeArrowheads="1"/>
                </p:cNvSpPr>
                <p:nvPr/>
              </p:nvSpPr>
              <p:spPr bwMode="auto">
                <a:xfrm>
                  <a:off x="878" y="1727"/>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3" name="Group 69"/>
              <p:cNvGrpSpPr>
                <a:grpSpLocks/>
              </p:cNvGrpSpPr>
              <p:nvPr/>
            </p:nvGrpSpPr>
            <p:grpSpPr bwMode="auto">
              <a:xfrm>
                <a:off x="1468" y="1727"/>
                <a:ext cx="374" cy="403"/>
                <a:chOff x="1468" y="1727"/>
                <a:chExt cx="374" cy="403"/>
              </a:xfrm>
            </p:grpSpPr>
            <p:sp>
              <p:nvSpPr>
                <p:cNvPr id="316606" name="Rectangle 70"/>
                <p:cNvSpPr>
                  <a:spLocks noChangeArrowheads="1"/>
                </p:cNvSpPr>
                <p:nvPr/>
              </p:nvSpPr>
              <p:spPr bwMode="auto">
                <a:xfrm>
                  <a:off x="1511" y="1727"/>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07" name="Rectangle 71"/>
                <p:cNvSpPr>
                  <a:spLocks noChangeArrowheads="1"/>
                </p:cNvSpPr>
                <p:nvPr/>
              </p:nvSpPr>
              <p:spPr bwMode="auto">
                <a:xfrm>
                  <a:off x="1468" y="1727"/>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4" name="Group 72"/>
              <p:cNvGrpSpPr>
                <a:grpSpLocks/>
              </p:cNvGrpSpPr>
              <p:nvPr/>
            </p:nvGrpSpPr>
            <p:grpSpPr bwMode="auto">
              <a:xfrm>
                <a:off x="1842" y="1727"/>
                <a:ext cx="374" cy="403"/>
                <a:chOff x="1842" y="1727"/>
                <a:chExt cx="374" cy="403"/>
              </a:xfrm>
            </p:grpSpPr>
            <p:sp>
              <p:nvSpPr>
                <p:cNvPr id="316604" name="Rectangle 73"/>
                <p:cNvSpPr>
                  <a:spLocks noChangeArrowheads="1"/>
                </p:cNvSpPr>
                <p:nvPr/>
              </p:nvSpPr>
              <p:spPr bwMode="auto">
                <a:xfrm>
                  <a:off x="1885" y="1727"/>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05" name="Rectangle 74"/>
                <p:cNvSpPr>
                  <a:spLocks noChangeArrowheads="1"/>
                </p:cNvSpPr>
                <p:nvPr/>
              </p:nvSpPr>
              <p:spPr bwMode="auto">
                <a:xfrm>
                  <a:off x="1842" y="1727"/>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5" name="Group 75"/>
              <p:cNvGrpSpPr>
                <a:grpSpLocks/>
              </p:cNvGrpSpPr>
              <p:nvPr/>
            </p:nvGrpSpPr>
            <p:grpSpPr bwMode="auto">
              <a:xfrm>
                <a:off x="2216" y="1727"/>
                <a:ext cx="374" cy="403"/>
                <a:chOff x="2216" y="1727"/>
                <a:chExt cx="374" cy="403"/>
              </a:xfrm>
            </p:grpSpPr>
            <p:sp>
              <p:nvSpPr>
                <p:cNvPr id="316602" name="Rectangle 76"/>
                <p:cNvSpPr>
                  <a:spLocks noChangeArrowheads="1"/>
                </p:cNvSpPr>
                <p:nvPr/>
              </p:nvSpPr>
              <p:spPr bwMode="auto">
                <a:xfrm>
                  <a:off x="2259" y="1727"/>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03" name="Rectangle 77"/>
                <p:cNvSpPr>
                  <a:spLocks noChangeArrowheads="1"/>
                </p:cNvSpPr>
                <p:nvPr/>
              </p:nvSpPr>
              <p:spPr bwMode="auto">
                <a:xfrm>
                  <a:off x="2216" y="1727"/>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6" name="Group 78"/>
              <p:cNvGrpSpPr>
                <a:grpSpLocks/>
              </p:cNvGrpSpPr>
              <p:nvPr/>
            </p:nvGrpSpPr>
            <p:grpSpPr bwMode="auto">
              <a:xfrm>
                <a:off x="2590" y="1727"/>
                <a:ext cx="374" cy="403"/>
                <a:chOff x="2590" y="1727"/>
                <a:chExt cx="374" cy="403"/>
              </a:xfrm>
            </p:grpSpPr>
            <p:sp>
              <p:nvSpPr>
                <p:cNvPr id="316600" name="Rectangle 79"/>
                <p:cNvSpPr>
                  <a:spLocks noChangeArrowheads="1"/>
                </p:cNvSpPr>
                <p:nvPr/>
              </p:nvSpPr>
              <p:spPr bwMode="auto">
                <a:xfrm>
                  <a:off x="2633" y="1727"/>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601" name="Rectangle 80"/>
                <p:cNvSpPr>
                  <a:spLocks noChangeArrowheads="1"/>
                </p:cNvSpPr>
                <p:nvPr/>
              </p:nvSpPr>
              <p:spPr bwMode="auto">
                <a:xfrm>
                  <a:off x="2590" y="1727"/>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7" name="Group 81"/>
              <p:cNvGrpSpPr>
                <a:grpSpLocks/>
              </p:cNvGrpSpPr>
              <p:nvPr/>
            </p:nvGrpSpPr>
            <p:grpSpPr bwMode="auto">
              <a:xfrm>
                <a:off x="0" y="2130"/>
                <a:ext cx="878" cy="806"/>
                <a:chOff x="0" y="2130"/>
                <a:chExt cx="878" cy="806"/>
              </a:xfrm>
            </p:grpSpPr>
            <p:sp>
              <p:nvSpPr>
                <p:cNvPr id="316598" name="Rectangle 82"/>
                <p:cNvSpPr>
                  <a:spLocks noChangeArrowheads="1"/>
                </p:cNvSpPr>
                <p:nvPr/>
              </p:nvSpPr>
              <p:spPr bwMode="auto">
                <a:xfrm>
                  <a:off x="43" y="2130"/>
                  <a:ext cx="792" cy="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zh-CN" altLang="en-US" b="1">
                      <a:solidFill>
                        <a:schemeClr val="tx2"/>
                      </a:solidFill>
                      <a:latin typeface="黑体" pitchFamily="49" charset="-122"/>
                      <a:ea typeface="黑体" pitchFamily="49" charset="-122"/>
                    </a:rPr>
                    <a:t>详细设计</a:t>
                  </a:r>
                  <a:endParaRPr kumimoji="1" lang="zh-CN" altLang="en-US">
                    <a:solidFill>
                      <a:schemeClr val="tx2"/>
                    </a:solidFill>
                    <a:latin typeface="黑体" pitchFamily="49" charset="-122"/>
                    <a:ea typeface="黑体" pitchFamily="49" charset="-122"/>
                  </a:endParaRPr>
                </a:p>
              </p:txBody>
            </p:sp>
            <p:sp>
              <p:nvSpPr>
                <p:cNvPr id="316599" name="Rectangle 83"/>
                <p:cNvSpPr>
                  <a:spLocks noChangeArrowheads="1"/>
                </p:cNvSpPr>
                <p:nvPr/>
              </p:nvSpPr>
              <p:spPr bwMode="auto">
                <a:xfrm>
                  <a:off x="0" y="2130"/>
                  <a:ext cx="878" cy="80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8" name="Group 84"/>
              <p:cNvGrpSpPr>
                <a:grpSpLocks/>
              </p:cNvGrpSpPr>
              <p:nvPr/>
            </p:nvGrpSpPr>
            <p:grpSpPr bwMode="auto">
              <a:xfrm>
                <a:off x="878" y="2130"/>
                <a:ext cx="590" cy="403"/>
                <a:chOff x="878" y="2130"/>
                <a:chExt cx="590" cy="403"/>
              </a:xfrm>
            </p:grpSpPr>
            <p:sp>
              <p:nvSpPr>
                <p:cNvPr id="316596" name="Rectangle 85"/>
                <p:cNvSpPr>
                  <a:spLocks noChangeArrowheads="1"/>
                </p:cNvSpPr>
                <p:nvPr/>
              </p:nvSpPr>
              <p:spPr bwMode="auto">
                <a:xfrm>
                  <a:off x="921" y="2130"/>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内部评审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97" name="Rectangle 86"/>
                <p:cNvSpPr>
                  <a:spLocks noChangeArrowheads="1"/>
                </p:cNvSpPr>
                <p:nvPr/>
              </p:nvSpPr>
              <p:spPr bwMode="auto">
                <a:xfrm>
                  <a:off x="878" y="2130"/>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49" name="Group 87"/>
              <p:cNvGrpSpPr>
                <a:grpSpLocks/>
              </p:cNvGrpSpPr>
              <p:nvPr/>
            </p:nvGrpSpPr>
            <p:grpSpPr bwMode="auto">
              <a:xfrm>
                <a:off x="1468" y="2130"/>
                <a:ext cx="374" cy="403"/>
                <a:chOff x="1468" y="2130"/>
                <a:chExt cx="374" cy="403"/>
              </a:xfrm>
            </p:grpSpPr>
            <p:sp>
              <p:nvSpPr>
                <p:cNvPr id="316594" name="Rectangle 88"/>
                <p:cNvSpPr>
                  <a:spLocks noChangeArrowheads="1"/>
                </p:cNvSpPr>
                <p:nvPr/>
              </p:nvSpPr>
              <p:spPr bwMode="auto">
                <a:xfrm>
                  <a:off x="1511" y="2130"/>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95" name="Rectangle 89"/>
                <p:cNvSpPr>
                  <a:spLocks noChangeArrowheads="1"/>
                </p:cNvSpPr>
                <p:nvPr/>
              </p:nvSpPr>
              <p:spPr bwMode="auto">
                <a:xfrm>
                  <a:off x="1468" y="2130"/>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0" name="Group 90"/>
              <p:cNvGrpSpPr>
                <a:grpSpLocks/>
              </p:cNvGrpSpPr>
              <p:nvPr/>
            </p:nvGrpSpPr>
            <p:grpSpPr bwMode="auto">
              <a:xfrm>
                <a:off x="1842" y="2130"/>
                <a:ext cx="374" cy="403"/>
                <a:chOff x="1842" y="2130"/>
                <a:chExt cx="374" cy="403"/>
              </a:xfrm>
            </p:grpSpPr>
            <p:sp>
              <p:nvSpPr>
                <p:cNvPr id="316592" name="Rectangle 91"/>
                <p:cNvSpPr>
                  <a:spLocks noChangeArrowheads="1"/>
                </p:cNvSpPr>
                <p:nvPr/>
              </p:nvSpPr>
              <p:spPr bwMode="auto">
                <a:xfrm>
                  <a:off x="1885" y="2130"/>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93" name="Rectangle 92"/>
                <p:cNvSpPr>
                  <a:spLocks noChangeArrowheads="1"/>
                </p:cNvSpPr>
                <p:nvPr/>
              </p:nvSpPr>
              <p:spPr bwMode="auto">
                <a:xfrm>
                  <a:off x="1842" y="2130"/>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1" name="Group 93"/>
              <p:cNvGrpSpPr>
                <a:grpSpLocks/>
              </p:cNvGrpSpPr>
              <p:nvPr/>
            </p:nvGrpSpPr>
            <p:grpSpPr bwMode="auto">
              <a:xfrm>
                <a:off x="2216" y="2130"/>
                <a:ext cx="374" cy="403"/>
                <a:chOff x="2216" y="2130"/>
                <a:chExt cx="374" cy="403"/>
              </a:xfrm>
            </p:grpSpPr>
            <p:sp>
              <p:nvSpPr>
                <p:cNvPr id="316590" name="Rectangle 94"/>
                <p:cNvSpPr>
                  <a:spLocks noChangeArrowheads="1"/>
                </p:cNvSpPr>
                <p:nvPr/>
              </p:nvSpPr>
              <p:spPr bwMode="auto">
                <a:xfrm>
                  <a:off x="2259" y="2130"/>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91" name="Rectangle 95"/>
                <p:cNvSpPr>
                  <a:spLocks noChangeArrowheads="1"/>
                </p:cNvSpPr>
                <p:nvPr/>
              </p:nvSpPr>
              <p:spPr bwMode="auto">
                <a:xfrm>
                  <a:off x="2216" y="2130"/>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2" name="Group 96"/>
              <p:cNvGrpSpPr>
                <a:grpSpLocks/>
              </p:cNvGrpSpPr>
              <p:nvPr/>
            </p:nvGrpSpPr>
            <p:grpSpPr bwMode="auto">
              <a:xfrm>
                <a:off x="2590" y="2130"/>
                <a:ext cx="374" cy="403"/>
                <a:chOff x="2590" y="2130"/>
                <a:chExt cx="374" cy="403"/>
              </a:xfrm>
            </p:grpSpPr>
            <p:sp>
              <p:nvSpPr>
                <p:cNvPr id="316588" name="Rectangle 97"/>
                <p:cNvSpPr>
                  <a:spLocks noChangeArrowheads="1"/>
                </p:cNvSpPr>
                <p:nvPr/>
              </p:nvSpPr>
              <p:spPr bwMode="auto">
                <a:xfrm>
                  <a:off x="2633" y="2130"/>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89" name="Rectangle 98"/>
                <p:cNvSpPr>
                  <a:spLocks noChangeArrowheads="1"/>
                </p:cNvSpPr>
                <p:nvPr/>
              </p:nvSpPr>
              <p:spPr bwMode="auto">
                <a:xfrm>
                  <a:off x="2590" y="2130"/>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3" name="Group 99"/>
              <p:cNvGrpSpPr>
                <a:grpSpLocks/>
              </p:cNvGrpSpPr>
              <p:nvPr/>
            </p:nvGrpSpPr>
            <p:grpSpPr bwMode="auto">
              <a:xfrm>
                <a:off x="878" y="2533"/>
                <a:ext cx="590" cy="403"/>
                <a:chOff x="878" y="2533"/>
                <a:chExt cx="590" cy="403"/>
              </a:xfrm>
            </p:grpSpPr>
            <p:sp>
              <p:nvSpPr>
                <p:cNvPr id="316586" name="Rectangle 100"/>
                <p:cNvSpPr>
                  <a:spLocks noChangeArrowheads="1"/>
                </p:cNvSpPr>
                <p:nvPr/>
              </p:nvSpPr>
              <p:spPr bwMode="auto">
                <a:xfrm>
                  <a:off x="921" y="2533"/>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正式评审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87" name="Rectangle 101"/>
                <p:cNvSpPr>
                  <a:spLocks noChangeArrowheads="1"/>
                </p:cNvSpPr>
                <p:nvPr/>
              </p:nvSpPr>
              <p:spPr bwMode="auto">
                <a:xfrm>
                  <a:off x="878" y="2533"/>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4" name="Group 102"/>
              <p:cNvGrpSpPr>
                <a:grpSpLocks/>
              </p:cNvGrpSpPr>
              <p:nvPr/>
            </p:nvGrpSpPr>
            <p:grpSpPr bwMode="auto">
              <a:xfrm>
                <a:off x="1468" y="2533"/>
                <a:ext cx="374" cy="403"/>
                <a:chOff x="1468" y="2533"/>
                <a:chExt cx="374" cy="403"/>
              </a:xfrm>
            </p:grpSpPr>
            <p:sp>
              <p:nvSpPr>
                <p:cNvPr id="316584" name="Rectangle 103"/>
                <p:cNvSpPr>
                  <a:spLocks noChangeArrowheads="1"/>
                </p:cNvSpPr>
                <p:nvPr/>
              </p:nvSpPr>
              <p:spPr bwMode="auto">
                <a:xfrm>
                  <a:off x="1511" y="2533"/>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85" name="Rectangle 104"/>
                <p:cNvSpPr>
                  <a:spLocks noChangeArrowheads="1"/>
                </p:cNvSpPr>
                <p:nvPr/>
              </p:nvSpPr>
              <p:spPr bwMode="auto">
                <a:xfrm>
                  <a:off x="1468" y="2533"/>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5" name="Group 105"/>
              <p:cNvGrpSpPr>
                <a:grpSpLocks/>
              </p:cNvGrpSpPr>
              <p:nvPr/>
            </p:nvGrpSpPr>
            <p:grpSpPr bwMode="auto">
              <a:xfrm>
                <a:off x="1842" y="2533"/>
                <a:ext cx="374" cy="403"/>
                <a:chOff x="1842" y="2533"/>
                <a:chExt cx="374" cy="403"/>
              </a:xfrm>
            </p:grpSpPr>
            <p:sp>
              <p:nvSpPr>
                <p:cNvPr id="316582" name="Rectangle 106"/>
                <p:cNvSpPr>
                  <a:spLocks noChangeArrowheads="1"/>
                </p:cNvSpPr>
                <p:nvPr/>
              </p:nvSpPr>
              <p:spPr bwMode="auto">
                <a:xfrm>
                  <a:off x="1885" y="2533"/>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83" name="Rectangle 107"/>
                <p:cNvSpPr>
                  <a:spLocks noChangeArrowheads="1"/>
                </p:cNvSpPr>
                <p:nvPr/>
              </p:nvSpPr>
              <p:spPr bwMode="auto">
                <a:xfrm>
                  <a:off x="1842" y="2533"/>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6" name="Group 108"/>
              <p:cNvGrpSpPr>
                <a:grpSpLocks/>
              </p:cNvGrpSpPr>
              <p:nvPr/>
            </p:nvGrpSpPr>
            <p:grpSpPr bwMode="auto">
              <a:xfrm>
                <a:off x="2216" y="2533"/>
                <a:ext cx="374" cy="403"/>
                <a:chOff x="2216" y="2533"/>
                <a:chExt cx="374" cy="403"/>
              </a:xfrm>
            </p:grpSpPr>
            <p:sp>
              <p:nvSpPr>
                <p:cNvPr id="316580" name="Rectangle 109"/>
                <p:cNvSpPr>
                  <a:spLocks noChangeArrowheads="1"/>
                </p:cNvSpPr>
                <p:nvPr/>
              </p:nvSpPr>
              <p:spPr bwMode="auto">
                <a:xfrm>
                  <a:off x="2259" y="2533"/>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81" name="Rectangle 110"/>
                <p:cNvSpPr>
                  <a:spLocks noChangeArrowheads="1"/>
                </p:cNvSpPr>
                <p:nvPr/>
              </p:nvSpPr>
              <p:spPr bwMode="auto">
                <a:xfrm>
                  <a:off x="2216" y="2533"/>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7" name="Group 111"/>
              <p:cNvGrpSpPr>
                <a:grpSpLocks/>
              </p:cNvGrpSpPr>
              <p:nvPr/>
            </p:nvGrpSpPr>
            <p:grpSpPr bwMode="auto">
              <a:xfrm>
                <a:off x="2590" y="2533"/>
                <a:ext cx="374" cy="403"/>
                <a:chOff x="2590" y="2533"/>
                <a:chExt cx="374" cy="403"/>
              </a:xfrm>
            </p:grpSpPr>
            <p:sp>
              <p:nvSpPr>
                <p:cNvPr id="316578" name="Rectangle 112"/>
                <p:cNvSpPr>
                  <a:spLocks noChangeArrowheads="1"/>
                </p:cNvSpPr>
                <p:nvPr/>
              </p:nvSpPr>
              <p:spPr bwMode="auto">
                <a:xfrm>
                  <a:off x="2633" y="2533"/>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79" name="Rectangle 113"/>
                <p:cNvSpPr>
                  <a:spLocks noChangeArrowheads="1"/>
                </p:cNvSpPr>
                <p:nvPr/>
              </p:nvSpPr>
              <p:spPr bwMode="auto">
                <a:xfrm>
                  <a:off x="2590" y="2533"/>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8" name="Group 114"/>
              <p:cNvGrpSpPr>
                <a:grpSpLocks/>
              </p:cNvGrpSpPr>
              <p:nvPr/>
            </p:nvGrpSpPr>
            <p:grpSpPr bwMode="auto">
              <a:xfrm>
                <a:off x="0" y="2936"/>
                <a:ext cx="878" cy="403"/>
                <a:chOff x="0" y="2936"/>
                <a:chExt cx="878" cy="403"/>
              </a:xfrm>
            </p:grpSpPr>
            <p:sp>
              <p:nvSpPr>
                <p:cNvPr id="316576" name="Rectangle 115"/>
                <p:cNvSpPr>
                  <a:spLocks noChangeArrowheads="1"/>
                </p:cNvSpPr>
                <p:nvPr/>
              </p:nvSpPr>
              <p:spPr bwMode="auto">
                <a:xfrm>
                  <a:off x="43" y="2936"/>
                  <a:ext cx="7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单元测试</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77" name="Rectangle 116"/>
                <p:cNvSpPr>
                  <a:spLocks noChangeArrowheads="1"/>
                </p:cNvSpPr>
                <p:nvPr/>
              </p:nvSpPr>
              <p:spPr bwMode="auto">
                <a:xfrm>
                  <a:off x="0" y="2936"/>
                  <a:ext cx="87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59" name="Group 117"/>
              <p:cNvGrpSpPr>
                <a:grpSpLocks/>
              </p:cNvGrpSpPr>
              <p:nvPr/>
            </p:nvGrpSpPr>
            <p:grpSpPr bwMode="auto">
              <a:xfrm>
                <a:off x="878" y="2936"/>
                <a:ext cx="590" cy="403"/>
                <a:chOff x="878" y="2936"/>
                <a:chExt cx="590" cy="403"/>
              </a:xfrm>
            </p:grpSpPr>
            <p:sp>
              <p:nvSpPr>
                <p:cNvPr id="316574" name="Rectangle 118"/>
                <p:cNvSpPr>
                  <a:spLocks noChangeArrowheads="1"/>
                </p:cNvSpPr>
                <p:nvPr/>
              </p:nvSpPr>
              <p:spPr bwMode="auto">
                <a:xfrm>
                  <a:off x="921" y="2936"/>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内部评审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75" name="Rectangle 119"/>
                <p:cNvSpPr>
                  <a:spLocks noChangeArrowheads="1"/>
                </p:cNvSpPr>
                <p:nvPr/>
              </p:nvSpPr>
              <p:spPr bwMode="auto">
                <a:xfrm>
                  <a:off x="878" y="2936"/>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0" name="Group 120"/>
              <p:cNvGrpSpPr>
                <a:grpSpLocks/>
              </p:cNvGrpSpPr>
              <p:nvPr/>
            </p:nvGrpSpPr>
            <p:grpSpPr bwMode="auto">
              <a:xfrm>
                <a:off x="1468" y="2936"/>
                <a:ext cx="374" cy="403"/>
                <a:chOff x="1468" y="2936"/>
                <a:chExt cx="374" cy="403"/>
              </a:xfrm>
            </p:grpSpPr>
            <p:sp>
              <p:nvSpPr>
                <p:cNvPr id="316572" name="Rectangle 121"/>
                <p:cNvSpPr>
                  <a:spLocks noChangeArrowheads="1"/>
                </p:cNvSpPr>
                <p:nvPr/>
              </p:nvSpPr>
              <p:spPr bwMode="auto">
                <a:xfrm>
                  <a:off x="1511" y="2936"/>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73" name="Rectangle 122"/>
                <p:cNvSpPr>
                  <a:spLocks noChangeArrowheads="1"/>
                </p:cNvSpPr>
                <p:nvPr/>
              </p:nvSpPr>
              <p:spPr bwMode="auto">
                <a:xfrm>
                  <a:off x="1468" y="2936"/>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1" name="Group 123"/>
              <p:cNvGrpSpPr>
                <a:grpSpLocks/>
              </p:cNvGrpSpPr>
              <p:nvPr/>
            </p:nvGrpSpPr>
            <p:grpSpPr bwMode="auto">
              <a:xfrm>
                <a:off x="1842" y="2936"/>
                <a:ext cx="374" cy="403"/>
                <a:chOff x="1842" y="2936"/>
                <a:chExt cx="374" cy="403"/>
              </a:xfrm>
            </p:grpSpPr>
            <p:sp>
              <p:nvSpPr>
                <p:cNvPr id="316570" name="Rectangle 124"/>
                <p:cNvSpPr>
                  <a:spLocks noChangeArrowheads="1"/>
                </p:cNvSpPr>
                <p:nvPr/>
              </p:nvSpPr>
              <p:spPr bwMode="auto">
                <a:xfrm>
                  <a:off x="1885" y="2936"/>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71" name="Rectangle 125"/>
                <p:cNvSpPr>
                  <a:spLocks noChangeArrowheads="1"/>
                </p:cNvSpPr>
                <p:nvPr/>
              </p:nvSpPr>
              <p:spPr bwMode="auto">
                <a:xfrm>
                  <a:off x="1842" y="2936"/>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2" name="Group 126"/>
              <p:cNvGrpSpPr>
                <a:grpSpLocks/>
              </p:cNvGrpSpPr>
              <p:nvPr/>
            </p:nvGrpSpPr>
            <p:grpSpPr bwMode="auto">
              <a:xfrm>
                <a:off x="2216" y="2936"/>
                <a:ext cx="374" cy="403"/>
                <a:chOff x="2216" y="2936"/>
                <a:chExt cx="374" cy="403"/>
              </a:xfrm>
            </p:grpSpPr>
            <p:sp>
              <p:nvSpPr>
                <p:cNvPr id="316568" name="Rectangle 127"/>
                <p:cNvSpPr>
                  <a:spLocks noChangeArrowheads="1"/>
                </p:cNvSpPr>
                <p:nvPr/>
              </p:nvSpPr>
              <p:spPr bwMode="auto">
                <a:xfrm>
                  <a:off x="2259" y="2936"/>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69" name="Rectangle 128"/>
                <p:cNvSpPr>
                  <a:spLocks noChangeArrowheads="1"/>
                </p:cNvSpPr>
                <p:nvPr/>
              </p:nvSpPr>
              <p:spPr bwMode="auto">
                <a:xfrm>
                  <a:off x="2216" y="2936"/>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3" name="Group 129"/>
              <p:cNvGrpSpPr>
                <a:grpSpLocks/>
              </p:cNvGrpSpPr>
              <p:nvPr/>
            </p:nvGrpSpPr>
            <p:grpSpPr bwMode="auto">
              <a:xfrm>
                <a:off x="2590" y="2936"/>
                <a:ext cx="374" cy="403"/>
                <a:chOff x="2590" y="2936"/>
                <a:chExt cx="374" cy="403"/>
              </a:xfrm>
            </p:grpSpPr>
            <p:sp>
              <p:nvSpPr>
                <p:cNvPr id="316566" name="Rectangle 130"/>
                <p:cNvSpPr>
                  <a:spLocks noChangeArrowheads="1"/>
                </p:cNvSpPr>
                <p:nvPr/>
              </p:nvSpPr>
              <p:spPr bwMode="auto">
                <a:xfrm>
                  <a:off x="2633" y="2936"/>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a:solidFill>
                        <a:schemeClr val="tx2"/>
                      </a:solidFill>
                      <a:latin typeface="Times New Roman" pitchFamily="18" charset="0"/>
                      <a:ea typeface="黑体" pitchFamily="49" charset="-122"/>
                    </a:rPr>
                    <a:t> </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67" name="Rectangle 131"/>
                <p:cNvSpPr>
                  <a:spLocks noChangeArrowheads="1"/>
                </p:cNvSpPr>
                <p:nvPr/>
              </p:nvSpPr>
              <p:spPr bwMode="auto">
                <a:xfrm>
                  <a:off x="2590" y="2936"/>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4" name="Group 132"/>
              <p:cNvGrpSpPr>
                <a:grpSpLocks/>
              </p:cNvGrpSpPr>
              <p:nvPr/>
            </p:nvGrpSpPr>
            <p:grpSpPr bwMode="auto">
              <a:xfrm>
                <a:off x="0" y="3339"/>
                <a:ext cx="878" cy="403"/>
                <a:chOff x="0" y="3339"/>
                <a:chExt cx="878" cy="403"/>
              </a:xfrm>
            </p:grpSpPr>
            <p:sp>
              <p:nvSpPr>
                <p:cNvPr id="316564" name="Rectangle 133"/>
                <p:cNvSpPr>
                  <a:spLocks noChangeArrowheads="1"/>
                </p:cNvSpPr>
                <p:nvPr/>
              </p:nvSpPr>
              <p:spPr bwMode="auto">
                <a:xfrm>
                  <a:off x="43" y="3339"/>
                  <a:ext cx="7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软件部件测试</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65" name="Rectangle 134"/>
                <p:cNvSpPr>
                  <a:spLocks noChangeArrowheads="1"/>
                </p:cNvSpPr>
                <p:nvPr/>
              </p:nvSpPr>
              <p:spPr bwMode="auto">
                <a:xfrm>
                  <a:off x="0" y="3339"/>
                  <a:ext cx="87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5" name="Group 135"/>
              <p:cNvGrpSpPr>
                <a:grpSpLocks/>
              </p:cNvGrpSpPr>
              <p:nvPr/>
            </p:nvGrpSpPr>
            <p:grpSpPr bwMode="auto">
              <a:xfrm>
                <a:off x="878" y="3339"/>
                <a:ext cx="590" cy="403"/>
                <a:chOff x="878" y="3339"/>
                <a:chExt cx="590" cy="403"/>
              </a:xfrm>
            </p:grpSpPr>
            <p:sp>
              <p:nvSpPr>
                <p:cNvPr id="316562" name="Rectangle 136"/>
                <p:cNvSpPr>
                  <a:spLocks noChangeArrowheads="1"/>
                </p:cNvSpPr>
                <p:nvPr/>
              </p:nvSpPr>
              <p:spPr bwMode="auto">
                <a:xfrm>
                  <a:off x="921" y="3339"/>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内部评审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63" name="Rectangle 137"/>
                <p:cNvSpPr>
                  <a:spLocks noChangeArrowheads="1"/>
                </p:cNvSpPr>
                <p:nvPr/>
              </p:nvSpPr>
              <p:spPr bwMode="auto">
                <a:xfrm>
                  <a:off x="878" y="3339"/>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6" name="Group 138"/>
              <p:cNvGrpSpPr>
                <a:grpSpLocks/>
              </p:cNvGrpSpPr>
              <p:nvPr/>
            </p:nvGrpSpPr>
            <p:grpSpPr bwMode="auto">
              <a:xfrm>
                <a:off x="1468" y="3339"/>
                <a:ext cx="374" cy="403"/>
                <a:chOff x="1468" y="3339"/>
                <a:chExt cx="374" cy="403"/>
              </a:xfrm>
            </p:grpSpPr>
            <p:sp>
              <p:nvSpPr>
                <p:cNvPr id="316560" name="Rectangle 139"/>
                <p:cNvSpPr>
                  <a:spLocks noChangeArrowheads="1"/>
                </p:cNvSpPr>
                <p:nvPr/>
              </p:nvSpPr>
              <p:spPr bwMode="auto">
                <a:xfrm>
                  <a:off x="1511" y="3339"/>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61" name="Rectangle 140"/>
                <p:cNvSpPr>
                  <a:spLocks noChangeArrowheads="1"/>
                </p:cNvSpPr>
                <p:nvPr/>
              </p:nvSpPr>
              <p:spPr bwMode="auto">
                <a:xfrm>
                  <a:off x="1468" y="3339"/>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7" name="Group 141"/>
              <p:cNvGrpSpPr>
                <a:grpSpLocks/>
              </p:cNvGrpSpPr>
              <p:nvPr/>
            </p:nvGrpSpPr>
            <p:grpSpPr bwMode="auto">
              <a:xfrm>
                <a:off x="1842" y="3339"/>
                <a:ext cx="374" cy="403"/>
                <a:chOff x="1842" y="3339"/>
                <a:chExt cx="374" cy="403"/>
              </a:xfrm>
            </p:grpSpPr>
            <p:sp>
              <p:nvSpPr>
                <p:cNvPr id="316558" name="Rectangle 142"/>
                <p:cNvSpPr>
                  <a:spLocks noChangeArrowheads="1"/>
                </p:cNvSpPr>
                <p:nvPr/>
              </p:nvSpPr>
              <p:spPr bwMode="auto">
                <a:xfrm>
                  <a:off x="1885" y="3339"/>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59" name="Rectangle 143"/>
                <p:cNvSpPr>
                  <a:spLocks noChangeArrowheads="1"/>
                </p:cNvSpPr>
                <p:nvPr/>
              </p:nvSpPr>
              <p:spPr bwMode="auto">
                <a:xfrm>
                  <a:off x="1842" y="3339"/>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8" name="Group 144"/>
              <p:cNvGrpSpPr>
                <a:grpSpLocks/>
              </p:cNvGrpSpPr>
              <p:nvPr/>
            </p:nvGrpSpPr>
            <p:grpSpPr bwMode="auto">
              <a:xfrm>
                <a:off x="2216" y="3339"/>
                <a:ext cx="374" cy="403"/>
                <a:chOff x="2216" y="3339"/>
                <a:chExt cx="374" cy="403"/>
              </a:xfrm>
            </p:grpSpPr>
            <p:sp>
              <p:nvSpPr>
                <p:cNvPr id="316556" name="Rectangle 145"/>
                <p:cNvSpPr>
                  <a:spLocks noChangeArrowheads="1"/>
                </p:cNvSpPr>
                <p:nvPr/>
              </p:nvSpPr>
              <p:spPr bwMode="auto">
                <a:xfrm>
                  <a:off x="2259" y="3339"/>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57" name="Rectangle 146"/>
                <p:cNvSpPr>
                  <a:spLocks noChangeArrowheads="1"/>
                </p:cNvSpPr>
                <p:nvPr/>
              </p:nvSpPr>
              <p:spPr bwMode="auto">
                <a:xfrm>
                  <a:off x="2216" y="3339"/>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69" name="Group 147"/>
              <p:cNvGrpSpPr>
                <a:grpSpLocks/>
              </p:cNvGrpSpPr>
              <p:nvPr/>
            </p:nvGrpSpPr>
            <p:grpSpPr bwMode="auto">
              <a:xfrm>
                <a:off x="2590" y="3339"/>
                <a:ext cx="374" cy="403"/>
                <a:chOff x="2590" y="3339"/>
                <a:chExt cx="374" cy="403"/>
              </a:xfrm>
            </p:grpSpPr>
            <p:sp>
              <p:nvSpPr>
                <p:cNvPr id="316554" name="Rectangle 148"/>
                <p:cNvSpPr>
                  <a:spLocks noChangeArrowheads="1"/>
                </p:cNvSpPr>
                <p:nvPr/>
              </p:nvSpPr>
              <p:spPr bwMode="auto">
                <a:xfrm>
                  <a:off x="2633" y="3339"/>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a:solidFill>
                        <a:schemeClr val="tx2"/>
                      </a:solidFill>
                      <a:latin typeface="Times New Roman" pitchFamily="18" charset="0"/>
                      <a:ea typeface="黑体" pitchFamily="49" charset="-122"/>
                    </a:rPr>
                    <a:t> </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55" name="Rectangle 149"/>
                <p:cNvSpPr>
                  <a:spLocks noChangeArrowheads="1"/>
                </p:cNvSpPr>
                <p:nvPr/>
              </p:nvSpPr>
              <p:spPr bwMode="auto">
                <a:xfrm>
                  <a:off x="2590" y="3339"/>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0" name="Group 150"/>
              <p:cNvGrpSpPr>
                <a:grpSpLocks/>
              </p:cNvGrpSpPr>
              <p:nvPr/>
            </p:nvGrpSpPr>
            <p:grpSpPr bwMode="auto">
              <a:xfrm>
                <a:off x="0" y="3742"/>
                <a:ext cx="878" cy="403"/>
                <a:chOff x="0" y="3742"/>
                <a:chExt cx="878" cy="403"/>
              </a:xfrm>
            </p:grpSpPr>
            <p:sp>
              <p:nvSpPr>
                <p:cNvPr id="316552" name="Rectangle 151"/>
                <p:cNvSpPr>
                  <a:spLocks noChangeArrowheads="1"/>
                </p:cNvSpPr>
                <p:nvPr/>
              </p:nvSpPr>
              <p:spPr bwMode="auto">
                <a:xfrm>
                  <a:off x="43" y="3742"/>
                  <a:ext cx="79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配置项测试</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53" name="Rectangle 152"/>
                <p:cNvSpPr>
                  <a:spLocks noChangeArrowheads="1"/>
                </p:cNvSpPr>
                <p:nvPr/>
              </p:nvSpPr>
              <p:spPr bwMode="auto">
                <a:xfrm>
                  <a:off x="0" y="3742"/>
                  <a:ext cx="878"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1" name="Group 153"/>
              <p:cNvGrpSpPr>
                <a:grpSpLocks/>
              </p:cNvGrpSpPr>
              <p:nvPr/>
            </p:nvGrpSpPr>
            <p:grpSpPr bwMode="auto">
              <a:xfrm>
                <a:off x="878" y="3742"/>
                <a:ext cx="590" cy="403"/>
                <a:chOff x="878" y="3742"/>
                <a:chExt cx="590" cy="403"/>
              </a:xfrm>
            </p:grpSpPr>
            <p:sp>
              <p:nvSpPr>
                <p:cNvPr id="316550" name="Rectangle 154"/>
                <p:cNvSpPr>
                  <a:spLocks noChangeArrowheads="1"/>
                </p:cNvSpPr>
                <p:nvPr/>
              </p:nvSpPr>
              <p:spPr bwMode="auto">
                <a:xfrm>
                  <a:off x="921" y="3742"/>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内部评审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51" name="Rectangle 155"/>
                <p:cNvSpPr>
                  <a:spLocks noChangeArrowheads="1"/>
                </p:cNvSpPr>
                <p:nvPr/>
              </p:nvSpPr>
              <p:spPr bwMode="auto">
                <a:xfrm>
                  <a:off x="878" y="3742"/>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2" name="Group 156"/>
              <p:cNvGrpSpPr>
                <a:grpSpLocks/>
              </p:cNvGrpSpPr>
              <p:nvPr/>
            </p:nvGrpSpPr>
            <p:grpSpPr bwMode="auto">
              <a:xfrm>
                <a:off x="1468" y="3742"/>
                <a:ext cx="374" cy="403"/>
                <a:chOff x="1468" y="3742"/>
                <a:chExt cx="374" cy="403"/>
              </a:xfrm>
            </p:grpSpPr>
            <p:sp>
              <p:nvSpPr>
                <p:cNvPr id="316548" name="Rectangle 157"/>
                <p:cNvSpPr>
                  <a:spLocks noChangeArrowheads="1"/>
                </p:cNvSpPr>
                <p:nvPr/>
              </p:nvSpPr>
              <p:spPr bwMode="auto">
                <a:xfrm>
                  <a:off x="1511" y="3742"/>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49" name="Rectangle 158"/>
                <p:cNvSpPr>
                  <a:spLocks noChangeArrowheads="1"/>
                </p:cNvSpPr>
                <p:nvPr/>
              </p:nvSpPr>
              <p:spPr bwMode="auto">
                <a:xfrm>
                  <a:off x="1468" y="3742"/>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3" name="Group 159"/>
              <p:cNvGrpSpPr>
                <a:grpSpLocks/>
              </p:cNvGrpSpPr>
              <p:nvPr/>
            </p:nvGrpSpPr>
            <p:grpSpPr bwMode="auto">
              <a:xfrm>
                <a:off x="1842" y="3742"/>
                <a:ext cx="374" cy="403"/>
                <a:chOff x="1842" y="3742"/>
                <a:chExt cx="374" cy="403"/>
              </a:xfrm>
            </p:grpSpPr>
            <p:sp>
              <p:nvSpPr>
                <p:cNvPr id="316546" name="Rectangle 160"/>
                <p:cNvSpPr>
                  <a:spLocks noChangeArrowheads="1"/>
                </p:cNvSpPr>
                <p:nvPr/>
              </p:nvSpPr>
              <p:spPr bwMode="auto">
                <a:xfrm>
                  <a:off x="1885" y="3742"/>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47" name="Rectangle 161"/>
                <p:cNvSpPr>
                  <a:spLocks noChangeArrowheads="1"/>
                </p:cNvSpPr>
                <p:nvPr/>
              </p:nvSpPr>
              <p:spPr bwMode="auto">
                <a:xfrm>
                  <a:off x="1842" y="3742"/>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4" name="Group 162"/>
              <p:cNvGrpSpPr>
                <a:grpSpLocks/>
              </p:cNvGrpSpPr>
              <p:nvPr/>
            </p:nvGrpSpPr>
            <p:grpSpPr bwMode="auto">
              <a:xfrm>
                <a:off x="2216" y="3742"/>
                <a:ext cx="374" cy="403"/>
                <a:chOff x="2216" y="3742"/>
                <a:chExt cx="374" cy="403"/>
              </a:xfrm>
            </p:grpSpPr>
            <p:sp>
              <p:nvSpPr>
                <p:cNvPr id="316544" name="Rectangle 163"/>
                <p:cNvSpPr>
                  <a:spLocks noChangeArrowheads="1"/>
                </p:cNvSpPr>
                <p:nvPr/>
              </p:nvSpPr>
              <p:spPr bwMode="auto">
                <a:xfrm>
                  <a:off x="2259" y="3742"/>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45" name="Rectangle 164"/>
                <p:cNvSpPr>
                  <a:spLocks noChangeArrowheads="1"/>
                </p:cNvSpPr>
                <p:nvPr/>
              </p:nvSpPr>
              <p:spPr bwMode="auto">
                <a:xfrm>
                  <a:off x="2216" y="3742"/>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5" name="Group 165"/>
              <p:cNvGrpSpPr>
                <a:grpSpLocks/>
              </p:cNvGrpSpPr>
              <p:nvPr/>
            </p:nvGrpSpPr>
            <p:grpSpPr bwMode="auto">
              <a:xfrm>
                <a:off x="2590" y="3742"/>
                <a:ext cx="374" cy="403"/>
                <a:chOff x="2590" y="3742"/>
                <a:chExt cx="374" cy="403"/>
              </a:xfrm>
            </p:grpSpPr>
            <p:sp>
              <p:nvSpPr>
                <p:cNvPr id="316542" name="Rectangle 166"/>
                <p:cNvSpPr>
                  <a:spLocks noChangeArrowheads="1"/>
                </p:cNvSpPr>
                <p:nvPr/>
              </p:nvSpPr>
              <p:spPr bwMode="auto">
                <a:xfrm>
                  <a:off x="2633" y="3742"/>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43" name="Rectangle 167"/>
                <p:cNvSpPr>
                  <a:spLocks noChangeArrowheads="1"/>
                </p:cNvSpPr>
                <p:nvPr/>
              </p:nvSpPr>
              <p:spPr bwMode="auto">
                <a:xfrm>
                  <a:off x="2590" y="3742"/>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6" name="Group 168"/>
              <p:cNvGrpSpPr>
                <a:grpSpLocks/>
              </p:cNvGrpSpPr>
              <p:nvPr/>
            </p:nvGrpSpPr>
            <p:grpSpPr bwMode="auto">
              <a:xfrm>
                <a:off x="0" y="4145"/>
                <a:ext cx="878" cy="806"/>
                <a:chOff x="0" y="4145"/>
                <a:chExt cx="878" cy="806"/>
              </a:xfrm>
            </p:grpSpPr>
            <p:sp>
              <p:nvSpPr>
                <p:cNvPr id="316540" name="Rectangle 169"/>
                <p:cNvSpPr>
                  <a:spLocks noChangeArrowheads="1"/>
                </p:cNvSpPr>
                <p:nvPr/>
              </p:nvSpPr>
              <p:spPr bwMode="auto">
                <a:xfrm>
                  <a:off x="43" y="4145"/>
                  <a:ext cx="792" cy="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zh-CN" altLang="en-US" b="1">
                      <a:solidFill>
                        <a:schemeClr val="tx2"/>
                      </a:solidFill>
                      <a:latin typeface="黑体" pitchFamily="49" charset="-122"/>
                      <a:ea typeface="黑体" pitchFamily="49" charset="-122"/>
                    </a:rPr>
                    <a:t>确认测试</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41" name="Rectangle 170"/>
                <p:cNvSpPr>
                  <a:spLocks noChangeArrowheads="1"/>
                </p:cNvSpPr>
                <p:nvPr/>
              </p:nvSpPr>
              <p:spPr bwMode="auto">
                <a:xfrm>
                  <a:off x="0" y="4145"/>
                  <a:ext cx="878" cy="80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7" name="Group 171"/>
              <p:cNvGrpSpPr>
                <a:grpSpLocks/>
              </p:cNvGrpSpPr>
              <p:nvPr/>
            </p:nvGrpSpPr>
            <p:grpSpPr bwMode="auto">
              <a:xfrm>
                <a:off x="878" y="4145"/>
                <a:ext cx="590" cy="403"/>
                <a:chOff x="878" y="4145"/>
                <a:chExt cx="590" cy="403"/>
              </a:xfrm>
            </p:grpSpPr>
            <p:sp>
              <p:nvSpPr>
                <p:cNvPr id="316538" name="Rectangle 172"/>
                <p:cNvSpPr>
                  <a:spLocks noChangeArrowheads="1"/>
                </p:cNvSpPr>
                <p:nvPr/>
              </p:nvSpPr>
              <p:spPr bwMode="auto">
                <a:xfrm>
                  <a:off x="921" y="4145"/>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内部评审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39" name="Rectangle 173"/>
                <p:cNvSpPr>
                  <a:spLocks noChangeArrowheads="1"/>
                </p:cNvSpPr>
                <p:nvPr/>
              </p:nvSpPr>
              <p:spPr bwMode="auto">
                <a:xfrm>
                  <a:off x="878" y="4145"/>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8" name="Group 174"/>
              <p:cNvGrpSpPr>
                <a:grpSpLocks/>
              </p:cNvGrpSpPr>
              <p:nvPr/>
            </p:nvGrpSpPr>
            <p:grpSpPr bwMode="auto">
              <a:xfrm>
                <a:off x="1468" y="4145"/>
                <a:ext cx="374" cy="403"/>
                <a:chOff x="1468" y="4145"/>
                <a:chExt cx="374" cy="403"/>
              </a:xfrm>
            </p:grpSpPr>
            <p:sp>
              <p:nvSpPr>
                <p:cNvPr id="316536" name="Rectangle 175"/>
                <p:cNvSpPr>
                  <a:spLocks noChangeArrowheads="1"/>
                </p:cNvSpPr>
                <p:nvPr/>
              </p:nvSpPr>
              <p:spPr bwMode="auto">
                <a:xfrm>
                  <a:off x="1511" y="4145"/>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37" name="Rectangle 176"/>
                <p:cNvSpPr>
                  <a:spLocks noChangeArrowheads="1"/>
                </p:cNvSpPr>
                <p:nvPr/>
              </p:nvSpPr>
              <p:spPr bwMode="auto">
                <a:xfrm>
                  <a:off x="1468" y="4145"/>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79" name="Group 177"/>
              <p:cNvGrpSpPr>
                <a:grpSpLocks/>
              </p:cNvGrpSpPr>
              <p:nvPr/>
            </p:nvGrpSpPr>
            <p:grpSpPr bwMode="auto">
              <a:xfrm>
                <a:off x="1842" y="4145"/>
                <a:ext cx="374" cy="403"/>
                <a:chOff x="1842" y="4145"/>
                <a:chExt cx="374" cy="403"/>
              </a:xfrm>
            </p:grpSpPr>
            <p:sp>
              <p:nvSpPr>
                <p:cNvPr id="316534" name="Rectangle 178"/>
                <p:cNvSpPr>
                  <a:spLocks noChangeArrowheads="1"/>
                </p:cNvSpPr>
                <p:nvPr/>
              </p:nvSpPr>
              <p:spPr bwMode="auto">
                <a:xfrm>
                  <a:off x="1885" y="4145"/>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35" name="Rectangle 179"/>
                <p:cNvSpPr>
                  <a:spLocks noChangeArrowheads="1"/>
                </p:cNvSpPr>
                <p:nvPr/>
              </p:nvSpPr>
              <p:spPr bwMode="auto">
                <a:xfrm>
                  <a:off x="1842" y="4145"/>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0" name="Group 180"/>
              <p:cNvGrpSpPr>
                <a:grpSpLocks/>
              </p:cNvGrpSpPr>
              <p:nvPr/>
            </p:nvGrpSpPr>
            <p:grpSpPr bwMode="auto">
              <a:xfrm>
                <a:off x="2216" y="4145"/>
                <a:ext cx="374" cy="403"/>
                <a:chOff x="2216" y="4145"/>
                <a:chExt cx="374" cy="403"/>
              </a:xfrm>
            </p:grpSpPr>
            <p:sp>
              <p:nvSpPr>
                <p:cNvPr id="316532" name="Rectangle 181"/>
                <p:cNvSpPr>
                  <a:spLocks noChangeArrowheads="1"/>
                </p:cNvSpPr>
                <p:nvPr/>
              </p:nvSpPr>
              <p:spPr bwMode="auto">
                <a:xfrm>
                  <a:off x="2259" y="4145"/>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33" name="Rectangle 182"/>
                <p:cNvSpPr>
                  <a:spLocks noChangeArrowheads="1"/>
                </p:cNvSpPr>
                <p:nvPr/>
              </p:nvSpPr>
              <p:spPr bwMode="auto">
                <a:xfrm>
                  <a:off x="2216" y="4145"/>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1" name="Group 183"/>
              <p:cNvGrpSpPr>
                <a:grpSpLocks/>
              </p:cNvGrpSpPr>
              <p:nvPr/>
            </p:nvGrpSpPr>
            <p:grpSpPr bwMode="auto">
              <a:xfrm>
                <a:off x="2590" y="4145"/>
                <a:ext cx="374" cy="403"/>
                <a:chOff x="2590" y="4145"/>
                <a:chExt cx="374" cy="403"/>
              </a:xfrm>
            </p:grpSpPr>
            <p:sp>
              <p:nvSpPr>
                <p:cNvPr id="316530" name="Rectangle 184"/>
                <p:cNvSpPr>
                  <a:spLocks noChangeArrowheads="1"/>
                </p:cNvSpPr>
                <p:nvPr/>
              </p:nvSpPr>
              <p:spPr bwMode="auto">
                <a:xfrm>
                  <a:off x="2633" y="4145"/>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31" name="Rectangle 185"/>
                <p:cNvSpPr>
                  <a:spLocks noChangeArrowheads="1"/>
                </p:cNvSpPr>
                <p:nvPr/>
              </p:nvSpPr>
              <p:spPr bwMode="auto">
                <a:xfrm>
                  <a:off x="2590" y="4145"/>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2" name="Group 186"/>
              <p:cNvGrpSpPr>
                <a:grpSpLocks/>
              </p:cNvGrpSpPr>
              <p:nvPr/>
            </p:nvGrpSpPr>
            <p:grpSpPr bwMode="auto">
              <a:xfrm>
                <a:off x="878" y="4548"/>
                <a:ext cx="590" cy="403"/>
                <a:chOff x="878" y="4548"/>
                <a:chExt cx="590" cy="403"/>
              </a:xfrm>
            </p:grpSpPr>
            <p:sp>
              <p:nvSpPr>
                <p:cNvPr id="316528" name="Rectangle 187"/>
                <p:cNvSpPr>
                  <a:spLocks noChangeArrowheads="1"/>
                </p:cNvSpPr>
                <p:nvPr/>
              </p:nvSpPr>
              <p:spPr bwMode="auto">
                <a:xfrm>
                  <a:off x="921" y="4548"/>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正式评审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29" name="Rectangle 188"/>
                <p:cNvSpPr>
                  <a:spLocks noChangeArrowheads="1"/>
                </p:cNvSpPr>
                <p:nvPr/>
              </p:nvSpPr>
              <p:spPr bwMode="auto">
                <a:xfrm>
                  <a:off x="878" y="4548"/>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3" name="Group 189"/>
              <p:cNvGrpSpPr>
                <a:grpSpLocks/>
              </p:cNvGrpSpPr>
              <p:nvPr/>
            </p:nvGrpSpPr>
            <p:grpSpPr bwMode="auto">
              <a:xfrm>
                <a:off x="1468" y="4548"/>
                <a:ext cx="374" cy="403"/>
                <a:chOff x="1468" y="4548"/>
                <a:chExt cx="374" cy="403"/>
              </a:xfrm>
            </p:grpSpPr>
            <p:sp>
              <p:nvSpPr>
                <p:cNvPr id="316526" name="Rectangle 190"/>
                <p:cNvSpPr>
                  <a:spLocks noChangeArrowheads="1"/>
                </p:cNvSpPr>
                <p:nvPr/>
              </p:nvSpPr>
              <p:spPr bwMode="auto">
                <a:xfrm>
                  <a:off x="1511" y="4548"/>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27" name="Rectangle 191"/>
                <p:cNvSpPr>
                  <a:spLocks noChangeArrowheads="1"/>
                </p:cNvSpPr>
                <p:nvPr/>
              </p:nvSpPr>
              <p:spPr bwMode="auto">
                <a:xfrm>
                  <a:off x="1468" y="4548"/>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4" name="Group 192"/>
              <p:cNvGrpSpPr>
                <a:grpSpLocks/>
              </p:cNvGrpSpPr>
              <p:nvPr/>
            </p:nvGrpSpPr>
            <p:grpSpPr bwMode="auto">
              <a:xfrm>
                <a:off x="1842" y="4548"/>
                <a:ext cx="374" cy="403"/>
                <a:chOff x="1842" y="4548"/>
                <a:chExt cx="374" cy="403"/>
              </a:xfrm>
            </p:grpSpPr>
            <p:sp>
              <p:nvSpPr>
                <p:cNvPr id="316524" name="Rectangle 193"/>
                <p:cNvSpPr>
                  <a:spLocks noChangeArrowheads="1"/>
                </p:cNvSpPr>
                <p:nvPr/>
              </p:nvSpPr>
              <p:spPr bwMode="auto">
                <a:xfrm>
                  <a:off x="1885" y="4548"/>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25" name="Rectangle 194"/>
                <p:cNvSpPr>
                  <a:spLocks noChangeArrowheads="1"/>
                </p:cNvSpPr>
                <p:nvPr/>
              </p:nvSpPr>
              <p:spPr bwMode="auto">
                <a:xfrm>
                  <a:off x="1842" y="4548"/>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5" name="Group 195"/>
              <p:cNvGrpSpPr>
                <a:grpSpLocks/>
              </p:cNvGrpSpPr>
              <p:nvPr/>
            </p:nvGrpSpPr>
            <p:grpSpPr bwMode="auto">
              <a:xfrm>
                <a:off x="2216" y="4548"/>
                <a:ext cx="374" cy="403"/>
                <a:chOff x="2216" y="4548"/>
                <a:chExt cx="374" cy="403"/>
              </a:xfrm>
            </p:grpSpPr>
            <p:sp>
              <p:nvSpPr>
                <p:cNvPr id="316522" name="Rectangle 196"/>
                <p:cNvSpPr>
                  <a:spLocks noChangeArrowheads="1"/>
                </p:cNvSpPr>
                <p:nvPr/>
              </p:nvSpPr>
              <p:spPr bwMode="auto">
                <a:xfrm>
                  <a:off x="2259" y="4548"/>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23" name="Rectangle 197"/>
                <p:cNvSpPr>
                  <a:spLocks noChangeArrowheads="1"/>
                </p:cNvSpPr>
                <p:nvPr/>
              </p:nvSpPr>
              <p:spPr bwMode="auto">
                <a:xfrm>
                  <a:off x="2216" y="4548"/>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6" name="Group 198"/>
              <p:cNvGrpSpPr>
                <a:grpSpLocks/>
              </p:cNvGrpSpPr>
              <p:nvPr/>
            </p:nvGrpSpPr>
            <p:grpSpPr bwMode="auto">
              <a:xfrm>
                <a:off x="2590" y="4548"/>
                <a:ext cx="374" cy="403"/>
                <a:chOff x="2590" y="4548"/>
                <a:chExt cx="374" cy="403"/>
              </a:xfrm>
            </p:grpSpPr>
            <p:sp>
              <p:nvSpPr>
                <p:cNvPr id="316520" name="Rectangle 199"/>
                <p:cNvSpPr>
                  <a:spLocks noChangeArrowheads="1"/>
                </p:cNvSpPr>
                <p:nvPr/>
              </p:nvSpPr>
              <p:spPr bwMode="auto">
                <a:xfrm>
                  <a:off x="2633" y="4548"/>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21" name="Rectangle 200"/>
                <p:cNvSpPr>
                  <a:spLocks noChangeArrowheads="1"/>
                </p:cNvSpPr>
                <p:nvPr/>
              </p:nvSpPr>
              <p:spPr bwMode="auto">
                <a:xfrm>
                  <a:off x="2590" y="4548"/>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7" name="Group 201"/>
              <p:cNvGrpSpPr>
                <a:grpSpLocks/>
              </p:cNvGrpSpPr>
              <p:nvPr/>
            </p:nvGrpSpPr>
            <p:grpSpPr bwMode="auto">
              <a:xfrm>
                <a:off x="0" y="4951"/>
                <a:ext cx="878" cy="806"/>
                <a:chOff x="0" y="4951"/>
                <a:chExt cx="878" cy="806"/>
              </a:xfrm>
            </p:grpSpPr>
            <p:sp>
              <p:nvSpPr>
                <p:cNvPr id="316518" name="Rectangle 202"/>
                <p:cNvSpPr>
                  <a:spLocks noChangeArrowheads="1"/>
                </p:cNvSpPr>
                <p:nvPr/>
              </p:nvSpPr>
              <p:spPr bwMode="auto">
                <a:xfrm>
                  <a:off x="43" y="4951"/>
                  <a:ext cx="792" cy="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a:r>
                    <a:rPr kumimoji="1" lang="zh-CN" altLang="en-US" b="1">
                      <a:solidFill>
                        <a:schemeClr val="tx2"/>
                      </a:solidFill>
                      <a:latin typeface="黑体" pitchFamily="49" charset="-122"/>
                      <a:ea typeface="黑体" pitchFamily="49" charset="-122"/>
                    </a:rPr>
                    <a:t>系统测试</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19" name="Rectangle 203"/>
                <p:cNvSpPr>
                  <a:spLocks noChangeArrowheads="1"/>
                </p:cNvSpPr>
                <p:nvPr/>
              </p:nvSpPr>
              <p:spPr bwMode="auto">
                <a:xfrm>
                  <a:off x="0" y="4951"/>
                  <a:ext cx="878" cy="806"/>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8" name="Group 204"/>
              <p:cNvGrpSpPr>
                <a:grpSpLocks/>
              </p:cNvGrpSpPr>
              <p:nvPr/>
            </p:nvGrpSpPr>
            <p:grpSpPr bwMode="auto">
              <a:xfrm>
                <a:off x="878" y="4951"/>
                <a:ext cx="590" cy="403"/>
                <a:chOff x="878" y="4951"/>
                <a:chExt cx="590" cy="403"/>
              </a:xfrm>
            </p:grpSpPr>
            <p:sp>
              <p:nvSpPr>
                <p:cNvPr id="316516" name="Rectangle 205"/>
                <p:cNvSpPr>
                  <a:spLocks noChangeArrowheads="1"/>
                </p:cNvSpPr>
                <p:nvPr/>
              </p:nvSpPr>
              <p:spPr bwMode="auto">
                <a:xfrm>
                  <a:off x="921" y="4951"/>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内部评审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17" name="Rectangle 206"/>
                <p:cNvSpPr>
                  <a:spLocks noChangeArrowheads="1"/>
                </p:cNvSpPr>
                <p:nvPr/>
              </p:nvSpPr>
              <p:spPr bwMode="auto">
                <a:xfrm>
                  <a:off x="878" y="4951"/>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89" name="Group 207"/>
              <p:cNvGrpSpPr>
                <a:grpSpLocks/>
              </p:cNvGrpSpPr>
              <p:nvPr/>
            </p:nvGrpSpPr>
            <p:grpSpPr bwMode="auto">
              <a:xfrm>
                <a:off x="1468" y="4951"/>
                <a:ext cx="374" cy="403"/>
                <a:chOff x="1468" y="4951"/>
                <a:chExt cx="374" cy="403"/>
              </a:xfrm>
            </p:grpSpPr>
            <p:sp>
              <p:nvSpPr>
                <p:cNvPr id="316514" name="Rectangle 208"/>
                <p:cNvSpPr>
                  <a:spLocks noChangeArrowheads="1"/>
                </p:cNvSpPr>
                <p:nvPr/>
              </p:nvSpPr>
              <p:spPr bwMode="auto">
                <a:xfrm>
                  <a:off x="1511" y="4951"/>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15" name="Rectangle 209"/>
                <p:cNvSpPr>
                  <a:spLocks noChangeArrowheads="1"/>
                </p:cNvSpPr>
                <p:nvPr/>
              </p:nvSpPr>
              <p:spPr bwMode="auto">
                <a:xfrm>
                  <a:off x="1468" y="4951"/>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90" name="Group 210"/>
              <p:cNvGrpSpPr>
                <a:grpSpLocks/>
              </p:cNvGrpSpPr>
              <p:nvPr/>
            </p:nvGrpSpPr>
            <p:grpSpPr bwMode="auto">
              <a:xfrm>
                <a:off x="1842" y="4951"/>
                <a:ext cx="374" cy="403"/>
                <a:chOff x="1842" y="4951"/>
                <a:chExt cx="374" cy="403"/>
              </a:xfrm>
            </p:grpSpPr>
            <p:sp>
              <p:nvSpPr>
                <p:cNvPr id="316512" name="Rectangle 211"/>
                <p:cNvSpPr>
                  <a:spLocks noChangeArrowheads="1"/>
                </p:cNvSpPr>
                <p:nvPr/>
              </p:nvSpPr>
              <p:spPr bwMode="auto">
                <a:xfrm>
                  <a:off x="1885" y="4951"/>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13" name="Rectangle 212"/>
                <p:cNvSpPr>
                  <a:spLocks noChangeArrowheads="1"/>
                </p:cNvSpPr>
                <p:nvPr/>
              </p:nvSpPr>
              <p:spPr bwMode="auto">
                <a:xfrm>
                  <a:off x="1842" y="4951"/>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91" name="Group 213"/>
              <p:cNvGrpSpPr>
                <a:grpSpLocks/>
              </p:cNvGrpSpPr>
              <p:nvPr/>
            </p:nvGrpSpPr>
            <p:grpSpPr bwMode="auto">
              <a:xfrm>
                <a:off x="2216" y="4951"/>
                <a:ext cx="374" cy="403"/>
                <a:chOff x="2216" y="4951"/>
                <a:chExt cx="374" cy="403"/>
              </a:xfrm>
            </p:grpSpPr>
            <p:sp>
              <p:nvSpPr>
                <p:cNvPr id="316510" name="Rectangle 214"/>
                <p:cNvSpPr>
                  <a:spLocks noChangeArrowheads="1"/>
                </p:cNvSpPr>
                <p:nvPr/>
              </p:nvSpPr>
              <p:spPr bwMode="auto">
                <a:xfrm>
                  <a:off x="2259" y="4951"/>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11" name="Rectangle 215"/>
                <p:cNvSpPr>
                  <a:spLocks noChangeArrowheads="1"/>
                </p:cNvSpPr>
                <p:nvPr/>
              </p:nvSpPr>
              <p:spPr bwMode="auto">
                <a:xfrm>
                  <a:off x="2216" y="4951"/>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92" name="Group 216"/>
              <p:cNvGrpSpPr>
                <a:grpSpLocks/>
              </p:cNvGrpSpPr>
              <p:nvPr/>
            </p:nvGrpSpPr>
            <p:grpSpPr bwMode="auto">
              <a:xfrm>
                <a:off x="2590" y="4951"/>
                <a:ext cx="374" cy="403"/>
                <a:chOff x="2590" y="4951"/>
                <a:chExt cx="374" cy="403"/>
              </a:xfrm>
            </p:grpSpPr>
            <p:sp>
              <p:nvSpPr>
                <p:cNvPr id="316508" name="Rectangle 217"/>
                <p:cNvSpPr>
                  <a:spLocks noChangeArrowheads="1"/>
                </p:cNvSpPr>
                <p:nvPr/>
              </p:nvSpPr>
              <p:spPr bwMode="auto">
                <a:xfrm>
                  <a:off x="2633" y="4951"/>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09" name="Rectangle 218"/>
                <p:cNvSpPr>
                  <a:spLocks noChangeArrowheads="1"/>
                </p:cNvSpPr>
                <p:nvPr/>
              </p:nvSpPr>
              <p:spPr bwMode="auto">
                <a:xfrm>
                  <a:off x="2590" y="4951"/>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93" name="Group 219"/>
              <p:cNvGrpSpPr>
                <a:grpSpLocks/>
              </p:cNvGrpSpPr>
              <p:nvPr/>
            </p:nvGrpSpPr>
            <p:grpSpPr bwMode="auto">
              <a:xfrm>
                <a:off x="878" y="5354"/>
                <a:ext cx="590" cy="403"/>
                <a:chOff x="878" y="5354"/>
                <a:chExt cx="590" cy="403"/>
              </a:xfrm>
            </p:grpSpPr>
            <p:sp>
              <p:nvSpPr>
                <p:cNvPr id="316506" name="Rectangle 220"/>
                <p:cNvSpPr>
                  <a:spLocks noChangeArrowheads="1"/>
                </p:cNvSpPr>
                <p:nvPr/>
              </p:nvSpPr>
              <p:spPr bwMode="auto">
                <a:xfrm>
                  <a:off x="921" y="5354"/>
                  <a:ext cx="504"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b="1">
                      <a:solidFill>
                        <a:schemeClr val="tx2"/>
                      </a:solidFill>
                      <a:latin typeface="黑体" pitchFamily="49" charset="-122"/>
                      <a:ea typeface="黑体" pitchFamily="49" charset="-122"/>
                    </a:rPr>
                    <a:t>正式评审</a:t>
                  </a:r>
                  <a:endParaRPr kumimoji="1" lang="zh-CN" altLang="en-US">
                    <a:solidFill>
                      <a:schemeClr val="tx2"/>
                    </a:solidFill>
                    <a:latin typeface="黑体" pitchFamily="49" charset="-122"/>
                    <a:ea typeface="黑体" pitchFamily="49" charset="-122"/>
                  </a:endParaRPr>
                </a:p>
                <a:p>
                  <a:pPr algn="just" eaLnBrk="0" hangingPunct="0"/>
                  <a:endParaRPr kumimoji="1" lang="en-US" altLang="zh-CN">
                    <a:solidFill>
                      <a:schemeClr val="tx2"/>
                    </a:solidFill>
                    <a:latin typeface="黑体" pitchFamily="49" charset="-122"/>
                    <a:ea typeface="黑体" pitchFamily="49" charset="-122"/>
                  </a:endParaRPr>
                </a:p>
              </p:txBody>
            </p:sp>
            <p:sp>
              <p:nvSpPr>
                <p:cNvPr id="316507" name="Rectangle 221"/>
                <p:cNvSpPr>
                  <a:spLocks noChangeArrowheads="1"/>
                </p:cNvSpPr>
                <p:nvPr/>
              </p:nvSpPr>
              <p:spPr bwMode="auto">
                <a:xfrm>
                  <a:off x="878" y="5354"/>
                  <a:ext cx="590"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94" name="Group 222"/>
              <p:cNvGrpSpPr>
                <a:grpSpLocks/>
              </p:cNvGrpSpPr>
              <p:nvPr/>
            </p:nvGrpSpPr>
            <p:grpSpPr bwMode="auto">
              <a:xfrm>
                <a:off x="1468" y="5354"/>
                <a:ext cx="374" cy="403"/>
                <a:chOff x="1468" y="5354"/>
                <a:chExt cx="374" cy="403"/>
              </a:xfrm>
            </p:grpSpPr>
            <p:sp>
              <p:nvSpPr>
                <p:cNvPr id="316504" name="Rectangle 223"/>
                <p:cNvSpPr>
                  <a:spLocks noChangeArrowheads="1"/>
                </p:cNvSpPr>
                <p:nvPr/>
              </p:nvSpPr>
              <p:spPr bwMode="auto">
                <a:xfrm>
                  <a:off x="1511" y="5354"/>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05" name="Rectangle 224"/>
                <p:cNvSpPr>
                  <a:spLocks noChangeArrowheads="1"/>
                </p:cNvSpPr>
                <p:nvPr/>
              </p:nvSpPr>
              <p:spPr bwMode="auto">
                <a:xfrm>
                  <a:off x="1468" y="5354"/>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95" name="Group 225"/>
              <p:cNvGrpSpPr>
                <a:grpSpLocks/>
              </p:cNvGrpSpPr>
              <p:nvPr/>
            </p:nvGrpSpPr>
            <p:grpSpPr bwMode="auto">
              <a:xfrm>
                <a:off x="1842" y="5354"/>
                <a:ext cx="374" cy="403"/>
                <a:chOff x="1842" y="5354"/>
                <a:chExt cx="374" cy="403"/>
              </a:xfrm>
            </p:grpSpPr>
            <p:sp>
              <p:nvSpPr>
                <p:cNvPr id="316502" name="Rectangle 226"/>
                <p:cNvSpPr>
                  <a:spLocks noChangeArrowheads="1"/>
                </p:cNvSpPr>
                <p:nvPr/>
              </p:nvSpPr>
              <p:spPr bwMode="auto">
                <a:xfrm>
                  <a:off x="1885" y="5354"/>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03" name="Rectangle 227"/>
                <p:cNvSpPr>
                  <a:spLocks noChangeArrowheads="1"/>
                </p:cNvSpPr>
                <p:nvPr/>
              </p:nvSpPr>
              <p:spPr bwMode="auto">
                <a:xfrm>
                  <a:off x="1842" y="5354"/>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96" name="Group 228"/>
              <p:cNvGrpSpPr>
                <a:grpSpLocks/>
              </p:cNvGrpSpPr>
              <p:nvPr/>
            </p:nvGrpSpPr>
            <p:grpSpPr bwMode="auto">
              <a:xfrm>
                <a:off x="2216" y="5354"/>
                <a:ext cx="374" cy="403"/>
                <a:chOff x="2216" y="5354"/>
                <a:chExt cx="374" cy="403"/>
              </a:xfrm>
            </p:grpSpPr>
            <p:sp>
              <p:nvSpPr>
                <p:cNvPr id="316500" name="Rectangle 229"/>
                <p:cNvSpPr>
                  <a:spLocks noChangeArrowheads="1"/>
                </p:cNvSpPr>
                <p:nvPr/>
              </p:nvSpPr>
              <p:spPr bwMode="auto">
                <a:xfrm>
                  <a:off x="2259" y="5354"/>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501" name="Rectangle 230"/>
                <p:cNvSpPr>
                  <a:spLocks noChangeArrowheads="1"/>
                </p:cNvSpPr>
                <p:nvPr/>
              </p:nvSpPr>
              <p:spPr bwMode="auto">
                <a:xfrm>
                  <a:off x="2216" y="5354"/>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6497" name="Group 231"/>
              <p:cNvGrpSpPr>
                <a:grpSpLocks/>
              </p:cNvGrpSpPr>
              <p:nvPr/>
            </p:nvGrpSpPr>
            <p:grpSpPr bwMode="auto">
              <a:xfrm>
                <a:off x="2590" y="5354"/>
                <a:ext cx="374" cy="403"/>
                <a:chOff x="2590" y="5354"/>
                <a:chExt cx="374" cy="403"/>
              </a:xfrm>
            </p:grpSpPr>
            <p:sp>
              <p:nvSpPr>
                <p:cNvPr id="316498" name="Rectangle 232"/>
                <p:cNvSpPr>
                  <a:spLocks noChangeArrowheads="1"/>
                </p:cNvSpPr>
                <p:nvPr/>
              </p:nvSpPr>
              <p:spPr bwMode="auto">
                <a:xfrm>
                  <a:off x="2633" y="5354"/>
                  <a:ext cx="288"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b="1">
                      <a:solidFill>
                        <a:schemeClr val="tx2"/>
                      </a:solidFill>
                      <a:latin typeface="黑体" pitchFamily="49" charset="-122"/>
                      <a:ea typeface="黑体" pitchFamily="49" charset="-122"/>
                    </a:rPr>
                    <a:t>○</a:t>
                  </a:r>
                  <a:endParaRPr kumimoji="1" lang="en-US" altLang="zh-CN">
                    <a:solidFill>
                      <a:schemeClr val="tx2"/>
                    </a:solidFill>
                    <a:latin typeface="黑体" pitchFamily="49" charset="-122"/>
                    <a:ea typeface="黑体" pitchFamily="49" charset="-122"/>
                  </a:endParaRPr>
                </a:p>
                <a:p>
                  <a:pPr algn="ctr" eaLnBrk="0" hangingPunct="0"/>
                  <a:endParaRPr kumimoji="1" lang="en-US" altLang="zh-CN">
                    <a:solidFill>
                      <a:schemeClr val="tx2"/>
                    </a:solidFill>
                    <a:latin typeface="黑体" pitchFamily="49" charset="-122"/>
                    <a:ea typeface="黑体" pitchFamily="49" charset="-122"/>
                  </a:endParaRPr>
                </a:p>
              </p:txBody>
            </p:sp>
            <p:sp>
              <p:nvSpPr>
                <p:cNvPr id="316499" name="Rectangle 233"/>
                <p:cNvSpPr>
                  <a:spLocks noChangeArrowheads="1"/>
                </p:cNvSpPr>
                <p:nvPr/>
              </p:nvSpPr>
              <p:spPr bwMode="auto">
                <a:xfrm>
                  <a:off x="2590" y="5354"/>
                  <a:ext cx="374" cy="4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sp>
          <p:nvSpPr>
            <p:cNvPr id="316421" name="Rectangle 234"/>
            <p:cNvSpPr>
              <a:spLocks noChangeArrowheads="1"/>
            </p:cNvSpPr>
            <p:nvPr/>
          </p:nvSpPr>
          <p:spPr bwMode="auto">
            <a:xfrm>
              <a:off x="-3" y="-3"/>
              <a:ext cx="2970" cy="5763"/>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spTree>
    <p:extLst>
      <p:ext uri="{BB962C8B-B14F-4D97-AF65-F5344CB8AC3E}">
        <p14:creationId xmlns:p14="http://schemas.microsoft.com/office/powerpoint/2010/main" val="3783575267"/>
      </p:ext>
    </p:extLst>
  </p:cSld>
  <p:clrMapOvr>
    <a:masterClrMapping/>
  </p:clrMapOvr>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42" name="Group 3"/>
          <p:cNvGrpSpPr>
            <a:grpSpLocks/>
          </p:cNvGrpSpPr>
          <p:nvPr/>
        </p:nvGrpSpPr>
        <p:grpSpPr bwMode="auto">
          <a:xfrm>
            <a:off x="1331913" y="1628775"/>
            <a:ext cx="6400800" cy="4589463"/>
            <a:chOff x="-3" y="-3"/>
            <a:chExt cx="2668" cy="3382"/>
          </a:xfrm>
        </p:grpSpPr>
        <p:grpSp>
          <p:nvGrpSpPr>
            <p:cNvPr id="317444" name="Group 4"/>
            <p:cNvGrpSpPr>
              <a:grpSpLocks/>
            </p:cNvGrpSpPr>
            <p:nvPr/>
          </p:nvGrpSpPr>
          <p:grpSpPr bwMode="auto">
            <a:xfrm>
              <a:off x="0" y="0"/>
              <a:ext cx="2662" cy="3376"/>
              <a:chOff x="0" y="0"/>
              <a:chExt cx="2662" cy="3376"/>
            </a:xfrm>
          </p:grpSpPr>
          <p:grpSp>
            <p:nvGrpSpPr>
              <p:cNvPr id="317446" name="Group 5"/>
              <p:cNvGrpSpPr>
                <a:grpSpLocks/>
              </p:cNvGrpSpPr>
              <p:nvPr/>
            </p:nvGrpSpPr>
            <p:grpSpPr bwMode="auto">
              <a:xfrm>
                <a:off x="0" y="0"/>
                <a:ext cx="972" cy="844"/>
                <a:chOff x="0" y="0"/>
                <a:chExt cx="972" cy="844"/>
              </a:xfrm>
            </p:grpSpPr>
            <p:sp>
              <p:nvSpPr>
                <p:cNvPr id="317531" name="Rectangle 6"/>
                <p:cNvSpPr>
                  <a:spLocks noChangeArrowheads="1"/>
                </p:cNvSpPr>
                <p:nvPr/>
              </p:nvSpPr>
              <p:spPr bwMode="auto">
                <a:xfrm>
                  <a:off x="43" y="0"/>
                  <a:ext cx="886" cy="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kumimoji="1" lang="zh-CN" altLang="en-US" sz="1600" b="1">
                      <a:solidFill>
                        <a:schemeClr val="tx2"/>
                      </a:solidFill>
                      <a:latin typeface="黑体" pitchFamily="49" charset="-122"/>
                      <a:ea typeface="黑体" pitchFamily="49" charset="-122"/>
                    </a:rPr>
                    <a:t>测试类型</a:t>
                  </a:r>
                  <a:endParaRPr kumimoji="1" lang="zh-CN" altLang="en-US"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32" name="Rectangle 7"/>
                <p:cNvSpPr>
                  <a:spLocks noChangeArrowheads="1"/>
                </p:cNvSpPr>
                <p:nvPr/>
              </p:nvSpPr>
              <p:spPr bwMode="auto">
                <a:xfrm>
                  <a:off x="0" y="0"/>
                  <a:ext cx="972" cy="84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47" name="Group 8"/>
              <p:cNvGrpSpPr>
                <a:grpSpLocks/>
              </p:cNvGrpSpPr>
              <p:nvPr/>
            </p:nvGrpSpPr>
            <p:grpSpPr bwMode="auto">
              <a:xfrm>
                <a:off x="972" y="0"/>
                <a:ext cx="1690" cy="422"/>
                <a:chOff x="972" y="0"/>
                <a:chExt cx="1690" cy="422"/>
              </a:xfrm>
            </p:grpSpPr>
            <p:sp>
              <p:nvSpPr>
                <p:cNvPr id="317529" name="Rectangle 9"/>
                <p:cNvSpPr>
                  <a:spLocks noChangeArrowheads="1"/>
                </p:cNvSpPr>
                <p:nvPr/>
              </p:nvSpPr>
              <p:spPr bwMode="auto">
                <a:xfrm>
                  <a:off x="1015" y="0"/>
                  <a:ext cx="1604"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1600" b="1">
                      <a:solidFill>
                        <a:schemeClr val="tx2"/>
                      </a:solidFill>
                      <a:latin typeface="黑体" pitchFamily="49" charset="-122"/>
                      <a:ea typeface="黑体" pitchFamily="49" charset="-122"/>
                    </a:rPr>
                    <a:t>软件关键性级别</a:t>
                  </a:r>
                  <a:endParaRPr kumimoji="1" lang="zh-CN" altLang="en-US"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30" name="Rectangle 10"/>
                <p:cNvSpPr>
                  <a:spLocks noChangeArrowheads="1"/>
                </p:cNvSpPr>
                <p:nvPr/>
              </p:nvSpPr>
              <p:spPr bwMode="auto">
                <a:xfrm>
                  <a:off x="972" y="0"/>
                  <a:ext cx="1690"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48" name="Group 11"/>
              <p:cNvGrpSpPr>
                <a:grpSpLocks/>
              </p:cNvGrpSpPr>
              <p:nvPr/>
            </p:nvGrpSpPr>
            <p:grpSpPr bwMode="auto">
              <a:xfrm>
                <a:off x="972" y="422"/>
                <a:ext cx="537" cy="422"/>
                <a:chOff x="972" y="422"/>
                <a:chExt cx="537" cy="422"/>
              </a:xfrm>
            </p:grpSpPr>
            <p:sp>
              <p:nvSpPr>
                <p:cNvPr id="317527" name="Rectangle 12"/>
                <p:cNvSpPr>
                  <a:spLocks noChangeArrowheads="1"/>
                </p:cNvSpPr>
                <p:nvPr/>
              </p:nvSpPr>
              <p:spPr bwMode="auto">
                <a:xfrm>
                  <a:off x="1015" y="422"/>
                  <a:ext cx="45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A/Ⅰ</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28" name="Rectangle 13"/>
                <p:cNvSpPr>
                  <a:spLocks noChangeArrowheads="1"/>
                </p:cNvSpPr>
                <p:nvPr/>
              </p:nvSpPr>
              <p:spPr bwMode="auto">
                <a:xfrm>
                  <a:off x="972" y="422"/>
                  <a:ext cx="53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49" name="Group 14"/>
              <p:cNvGrpSpPr>
                <a:grpSpLocks/>
              </p:cNvGrpSpPr>
              <p:nvPr/>
            </p:nvGrpSpPr>
            <p:grpSpPr bwMode="auto">
              <a:xfrm>
                <a:off x="1509" y="422"/>
                <a:ext cx="518" cy="422"/>
                <a:chOff x="1509" y="422"/>
                <a:chExt cx="518" cy="422"/>
              </a:xfrm>
            </p:grpSpPr>
            <p:sp>
              <p:nvSpPr>
                <p:cNvPr id="317525" name="Rectangle 15"/>
                <p:cNvSpPr>
                  <a:spLocks noChangeArrowheads="1"/>
                </p:cNvSpPr>
                <p:nvPr/>
              </p:nvSpPr>
              <p:spPr bwMode="auto">
                <a:xfrm>
                  <a:off x="1552" y="422"/>
                  <a:ext cx="432"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B/Ⅱ</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26" name="Rectangle 16"/>
                <p:cNvSpPr>
                  <a:spLocks noChangeArrowheads="1"/>
                </p:cNvSpPr>
                <p:nvPr/>
              </p:nvSpPr>
              <p:spPr bwMode="auto">
                <a:xfrm>
                  <a:off x="1509" y="422"/>
                  <a:ext cx="518"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0" name="Group 17"/>
              <p:cNvGrpSpPr>
                <a:grpSpLocks/>
              </p:cNvGrpSpPr>
              <p:nvPr/>
            </p:nvGrpSpPr>
            <p:grpSpPr bwMode="auto">
              <a:xfrm>
                <a:off x="2027" y="422"/>
                <a:ext cx="635" cy="422"/>
                <a:chOff x="2027" y="422"/>
                <a:chExt cx="635" cy="422"/>
              </a:xfrm>
            </p:grpSpPr>
            <p:sp>
              <p:nvSpPr>
                <p:cNvPr id="317523" name="Rectangle 18"/>
                <p:cNvSpPr>
                  <a:spLocks noChangeArrowheads="1"/>
                </p:cNvSpPr>
                <p:nvPr/>
              </p:nvSpPr>
              <p:spPr bwMode="auto">
                <a:xfrm>
                  <a:off x="2070" y="422"/>
                  <a:ext cx="549"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Ⅲ/C</a:t>
                  </a:r>
                  <a:r>
                    <a:rPr kumimoji="1" lang="zh-CN" altLang="en-US" sz="1600" b="1">
                      <a:solidFill>
                        <a:schemeClr val="tx2"/>
                      </a:solidFill>
                      <a:latin typeface="黑体" pitchFamily="49" charset="-122"/>
                      <a:ea typeface="黑体" pitchFamily="49" charset="-122"/>
                    </a:rPr>
                    <a:t>，</a:t>
                  </a:r>
                  <a:r>
                    <a:rPr kumimoji="1" lang="en-US" altLang="zh-CN" sz="1600" b="1">
                      <a:solidFill>
                        <a:schemeClr val="tx2"/>
                      </a:solidFill>
                      <a:latin typeface="黑体" pitchFamily="49" charset="-122"/>
                      <a:ea typeface="黑体" pitchFamily="49" charset="-122"/>
                    </a:rPr>
                    <a:t>D</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24" name="Rectangle 19"/>
                <p:cNvSpPr>
                  <a:spLocks noChangeArrowheads="1"/>
                </p:cNvSpPr>
                <p:nvPr/>
              </p:nvSpPr>
              <p:spPr bwMode="auto">
                <a:xfrm>
                  <a:off x="2027" y="422"/>
                  <a:ext cx="635"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1" name="Group 20"/>
              <p:cNvGrpSpPr>
                <a:grpSpLocks/>
              </p:cNvGrpSpPr>
              <p:nvPr/>
            </p:nvGrpSpPr>
            <p:grpSpPr bwMode="auto">
              <a:xfrm>
                <a:off x="0" y="844"/>
                <a:ext cx="972" cy="422"/>
                <a:chOff x="0" y="844"/>
                <a:chExt cx="972" cy="422"/>
              </a:xfrm>
            </p:grpSpPr>
            <p:sp>
              <p:nvSpPr>
                <p:cNvPr id="317521" name="Rectangle 21"/>
                <p:cNvSpPr>
                  <a:spLocks noChangeArrowheads="1"/>
                </p:cNvSpPr>
                <p:nvPr/>
              </p:nvSpPr>
              <p:spPr bwMode="auto">
                <a:xfrm>
                  <a:off x="43" y="844"/>
                  <a:ext cx="886"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tx2"/>
                      </a:solidFill>
                      <a:latin typeface="黑体" pitchFamily="49" charset="-122"/>
                      <a:ea typeface="黑体" pitchFamily="49" charset="-122"/>
                    </a:rPr>
                    <a:t>代码审查</a:t>
                  </a:r>
                  <a:endParaRPr kumimoji="1" lang="zh-CN" altLang="en-US" sz="1600">
                    <a:solidFill>
                      <a:schemeClr val="tx2"/>
                    </a:solidFill>
                    <a:latin typeface="黑体" pitchFamily="49" charset="-122"/>
                    <a:ea typeface="黑体" pitchFamily="49" charset="-122"/>
                  </a:endParaRPr>
                </a:p>
                <a:p>
                  <a:pPr algn="just" eaLnBrk="0" hangingPunct="0"/>
                  <a:endParaRPr kumimoji="1" lang="en-US" altLang="zh-CN" sz="1600">
                    <a:solidFill>
                      <a:schemeClr val="tx2"/>
                    </a:solidFill>
                    <a:latin typeface="黑体" pitchFamily="49" charset="-122"/>
                    <a:ea typeface="黑体" pitchFamily="49" charset="-122"/>
                  </a:endParaRPr>
                </a:p>
              </p:txBody>
            </p:sp>
            <p:sp>
              <p:nvSpPr>
                <p:cNvPr id="317522" name="Rectangle 22"/>
                <p:cNvSpPr>
                  <a:spLocks noChangeArrowheads="1"/>
                </p:cNvSpPr>
                <p:nvPr/>
              </p:nvSpPr>
              <p:spPr bwMode="auto">
                <a:xfrm>
                  <a:off x="0" y="844"/>
                  <a:ext cx="972"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2" name="Group 23"/>
              <p:cNvGrpSpPr>
                <a:grpSpLocks/>
              </p:cNvGrpSpPr>
              <p:nvPr/>
            </p:nvGrpSpPr>
            <p:grpSpPr bwMode="auto">
              <a:xfrm>
                <a:off x="972" y="844"/>
                <a:ext cx="537" cy="422"/>
                <a:chOff x="972" y="844"/>
                <a:chExt cx="537" cy="422"/>
              </a:xfrm>
            </p:grpSpPr>
            <p:sp>
              <p:nvSpPr>
                <p:cNvPr id="317519" name="Rectangle 24"/>
                <p:cNvSpPr>
                  <a:spLocks noChangeArrowheads="1"/>
                </p:cNvSpPr>
                <p:nvPr/>
              </p:nvSpPr>
              <p:spPr bwMode="auto">
                <a:xfrm>
                  <a:off x="1015" y="844"/>
                  <a:ext cx="45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20" name="Rectangle 25"/>
                <p:cNvSpPr>
                  <a:spLocks noChangeArrowheads="1"/>
                </p:cNvSpPr>
                <p:nvPr/>
              </p:nvSpPr>
              <p:spPr bwMode="auto">
                <a:xfrm>
                  <a:off x="972" y="844"/>
                  <a:ext cx="53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3" name="Group 26"/>
              <p:cNvGrpSpPr>
                <a:grpSpLocks/>
              </p:cNvGrpSpPr>
              <p:nvPr/>
            </p:nvGrpSpPr>
            <p:grpSpPr bwMode="auto">
              <a:xfrm>
                <a:off x="1509" y="844"/>
                <a:ext cx="518" cy="422"/>
                <a:chOff x="1509" y="844"/>
                <a:chExt cx="518" cy="422"/>
              </a:xfrm>
            </p:grpSpPr>
            <p:sp>
              <p:nvSpPr>
                <p:cNvPr id="317517" name="Rectangle 27"/>
                <p:cNvSpPr>
                  <a:spLocks noChangeArrowheads="1"/>
                </p:cNvSpPr>
                <p:nvPr/>
              </p:nvSpPr>
              <p:spPr bwMode="auto">
                <a:xfrm>
                  <a:off x="1552" y="844"/>
                  <a:ext cx="432"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18" name="Rectangle 28"/>
                <p:cNvSpPr>
                  <a:spLocks noChangeArrowheads="1"/>
                </p:cNvSpPr>
                <p:nvPr/>
              </p:nvSpPr>
              <p:spPr bwMode="auto">
                <a:xfrm>
                  <a:off x="1509" y="844"/>
                  <a:ext cx="518"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4" name="Group 29"/>
              <p:cNvGrpSpPr>
                <a:grpSpLocks/>
              </p:cNvGrpSpPr>
              <p:nvPr/>
            </p:nvGrpSpPr>
            <p:grpSpPr bwMode="auto">
              <a:xfrm>
                <a:off x="2027" y="844"/>
                <a:ext cx="635" cy="422"/>
                <a:chOff x="2027" y="844"/>
                <a:chExt cx="635" cy="422"/>
              </a:xfrm>
            </p:grpSpPr>
            <p:sp>
              <p:nvSpPr>
                <p:cNvPr id="317515" name="Rectangle 30"/>
                <p:cNvSpPr>
                  <a:spLocks noChangeArrowheads="1"/>
                </p:cNvSpPr>
                <p:nvPr/>
              </p:nvSpPr>
              <p:spPr bwMode="auto">
                <a:xfrm>
                  <a:off x="2070" y="844"/>
                  <a:ext cx="549"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16" name="Rectangle 31"/>
                <p:cNvSpPr>
                  <a:spLocks noChangeArrowheads="1"/>
                </p:cNvSpPr>
                <p:nvPr/>
              </p:nvSpPr>
              <p:spPr bwMode="auto">
                <a:xfrm>
                  <a:off x="2027" y="844"/>
                  <a:ext cx="635"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5" name="Group 32"/>
              <p:cNvGrpSpPr>
                <a:grpSpLocks/>
              </p:cNvGrpSpPr>
              <p:nvPr/>
            </p:nvGrpSpPr>
            <p:grpSpPr bwMode="auto">
              <a:xfrm>
                <a:off x="0" y="1266"/>
                <a:ext cx="972" cy="422"/>
                <a:chOff x="0" y="1266"/>
                <a:chExt cx="972" cy="422"/>
              </a:xfrm>
            </p:grpSpPr>
            <p:sp>
              <p:nvSpPr>
                <p:cNvPr id="317513" name="Rectangle 33"/>
                <p:cNvSpPr>
                  <a:spLocks noChangeArrowheads="1"/>
                </p:cNvSpPr>
                <p:nvPr/>
              </p:nvSpPr>
              <p:spPr bwMode="auto">
                <a:xfrm>
                  <a:off x="43" y="1266"/>
                  <a:ext cx="886"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tx2"/>
                      </a:solidFill>
                      <a:latin typeface="黑体" pitchFamily="49" charset="-122"/>
                      <a:ea typeface="黑体" pitchFamily="49" charset="-122"/>
                    </a:rPr>
                    <a:t>软件单元测试</a:t>
                  </a:r>
                  <a:endParaRPr kumimoji="1" lang="zh-CN" altLang="en-US" sz="1600">
                    <a:solidFill>
                      <a:schemeClr val="tx2"/>
                    </a:solidFill>
                    <a:latin typeface="黑体" pitchFamily="49" charset="-122"/>
                    <a:ea typeface="黑体" pitchFamily="49" charset="-122"/>
                  </a:endParaRPr>
                </a:p>
                <a:p>
                  <a:pPr algn="just" eaLnBrk="0" hangingPunct="0"/>
                  <a:endParaRPr kumimoji="1" lang="en-US" altLang="zh-CN" sz="1600">
                    <a:solidFill>
                      <a:schemeClr val="tx2"/>
                    </a:solidFill>
                    <a:latin typeface="黑体" pitchFamily="49" charset="-122"/>
                    <a:ea typeface="黑体" pitchFamily="49" charset="-122"/>
                  </a:endParaRPr>
                </a:p>
              </p:txBody>
            </p:sp>
            <p:sp>
              <p:nvSpPr>
                <p:cNvPr id="317514" name="Rectangle 34"/>
                <p:cNvSpPr>
                  <a:spLocks noChangeArrowheads="1"/>
                </p:cNvSpPr>
                <p:nvPr/>
              </p:nvSpPr>
              <p:spPr bwMode="auto">
                <a:xfrm>
                  <a:off x="0" y="1266"/>
                  <a:ext cx="972"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6" name="Group 35"/>
              <p:cNvGrpSpPr>
                <a:grpSpLocks/>
              </p:cNvGrpSpPr>
              <p:nvPr/>
            </p:nvGrpSpPr>
            <p:grpSpPr bwMode="auto">
              <a:xfrm>
                <a:off x="972" y="1266"/>
                <a:ext cx="537" cy="422"/>
                <a:chOff x="972" y="1266"/>
                <a:chExt cx="537" cy="422"/>
              </a:xfrm>
            </p:grpSpPr>
            <p:sp>
              <p:nvSpPr>
                <p:cNvPr id="317511" name="Rectangle 36"/>
                <p:cNvSpPr>
                  <a:spLocks noChangeArrowheads="1"/>
                </p:cNvSpPr>
                <p:nvPr/>
              </p:nvSpPr>
              <p:spPr bwMode="auto">
                <a:xfrm>
                  <a:off x="1015" y="1266"/>
                  <a:ext cx="45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12" name="Rectangle 37"/>
                <p:cNvSpPr>
                  <a:spLocks noChangeArrowheads="1"/>
                </p:cNvSpPr>
                <p:nvPr/>
              </p:nvSpPr>
              <p:spPr bwMode="auto">
                <a:xfrm>
                  <a:off x="972" y="1266"/>
                  <a:ext cx="53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7" name="Group 38"/>
              <p:cNvGrpSpPr>
                <a:grpSpLocks/>
              </p:cNvGrpSpPr>
              <p:nvPr/>
            </p:nvGrpSpPr>
            <p:grpSpPr bwMode="auto">
              <a:xfrm>
                <a:off x="1509" y="1266"/>
                <a:ext cx="518" cy="422"/>
                <a:chOff x="1509" y="1266"/>
                <a:chExt cx="518" cy="422"/>
              </a:xfrm>
            </p:grpSpPr>
            <p:sp>
              <p:nvSpPr>
                <p:cNvPr id="317509" name="Rectangle 39"/>
                <p:cNvSpPr>
                  <a:spLocks noChangeArrowheads="1"/>
                </p:cNvSpPr>
                <p:nvPr/>
              </p:nvSpPr>
              <p:spPr bwMode="auto">
                <a:xfrm>
                  <a:off x="1552" y="1266"/>
                  <a:ext cx="432"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10" name="Rectangle 40"/>
                <p:cNvSpPr>
                  <a:spLocks noChangeArrowheads="1"/>
                </p:cNvSpPr>
                <p:nvPr/>
              </p:nvSpPr>
              <p:spPr bwMode="auto">
                <a:xfrm>
                  <a:off x="1509" y="1266"/>
                  <a:ext cx="518"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8" name="Group 41"/>
              <p:cNvGrpSpPr>
                <a:grpSpLocks/>
              </p:cNvGrpSpPr>
              <p:nvPr/>
            </p:nvGrpSpPr>
            <p:grpSpPr bwMode="auto">
              <a:xfrm>
                <a:off x="2027" y="1266"/>
                <a:ext cx="635" cy="422"/>
                <a:chOff x="2027" y="1266"/>
                <a:chExt cx="635" cy="422"/>
              </a:xfrm>
            </p:grpSpPr>
            <p:sp>
              <p:nvSpPr>
                <p:cNvPr id="317507" name="Rectangle 42"/>
                <p:cNvSpPr>
                  <a:spLocks noChangeArrowheads="1"/>
                </p:cNvSpPr>
                <p:nvPr/>
              </p:nvSpPr>
              <p:spPr bwMode="auto">
                <a:xfrm>
                  <a:off x="2070" y="1266"/>
                  <a:ext cx="549"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08" name="Rectangle 43"/>
                <p:cNvSpPr>
                  <a:spLocks noChangeArrowheads="1"/>
                </p:cNvSpPr>
                <p:nvPr/>
              </p:nvSpPr>
              <p:spPr bwMode="auto">
                <a:xfrm>
                  <a:off x="2027" y="1266"/>
                  <a:ext cx="635"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59" name="Group 44"/>
              <p:cNvGrpSpPr>
                <a:grpSpLocks/>
              </p:cNvGrpSpPr>
              <p:nvPr/>
            </p:nvGrpSpPr>
            <p:grpSpPr bwMode="auto">
              <a:xfrm>
                <a:off x="0" y="1688"/>
                <a:ext cx="972" cy="422"/>
                <a:chOff x="0" y="1688"/>
                <a:chExt cx="972" cy="422"/>
              </a:xfrm>
            </p:grpSpPr>
            <p:sp>
              <p:nvSpPr>
                <p:cNvPr id="317505" name="Rectangle 45"/>
                <p:cNvSpPr>
                  <a:spLocks noChangeArrowheads="1"/>
                </p:cNvSpPr>
                <p:nvPr/>
              </p:nvSpPr>
              <p:spPr bwMode="auto">
                <a:xfrm>
                  <a:off x="43" y="1688"/>
                  <a:ext cx="886"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tx2"/>
                      </a:solidFill>
                      <a:latin typeface="黑体" pitchFamily="49" charset="-122"/>
                      <a:ea typeface="黑体" pitchFamily="49" charset="-122"/>
                    </a:rPr>
                    <a:t>软件部件测试</a:t>
                  </a:r>
                  <a:endParaRPr kumimoji="1" lang="zh-CN" altLang="en-US" sz="1600">
                    <a:solidFill>
                      <a:schemeClr val="tx2"/>
                    </a:solidFill>
                    <a:latin typeface="黑体" pitchFamily="49" charset="-122"/>
                    <a:ea typeface="黑体" pitchFamily="49" charset="-122"/>
                  </a:endParaRPr>
                </a:p>
                <a:p>
                  <a:pPr algn="just" eaLnBrk="0" hangingPunct="0"/>
                  <a:endParaRPr kumimoji="1" lang="en-US" altLang="zh-CN" sz="1600">
                    <a:solidFill>
                      <a:schemeClr val="tx2"/>
                    </a:solidFill>
                    <a:latin typeface="黑体" pitchFamily="49" charset="-122"/>
                    <a:ea typeface="黑体" pitchFamily="49" charset="-122"/>
                  </a:endParaRPr>
                </a:p>
              </p:txBody>
            </p:sp>
            <p:sp>
              <p:nvSpPr>
                <p:cNvPr id="317506" name="Rectangle 46"/>
                <p:cNvSpPr>
                  <a:spLocks noChangeArrowheads="1"/>
                </p:cNvSpPr>
                <p:nvPr/>
              </p:nvSpPr>
              <p:spPr bwMode="auto">
                <a:xfrm>
                  <a:off x="0" y="1688"/>
                  <a:ext cx="972"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0" name="Group 47"/>
              <p:cNvGrpSpPr>
                <a:grpSpLocks/>
              </p:cNvGrpSpPr>
              <p:nvPr/>
            </p:nvGrpSpPr>
            <p:grpSpPr bwMode="auto">
              <a:xfrm>
                <a:off x="972" y="1688"/>
                <a:ext cx="537" cy="422"/>
                <a:chOff x="972" y="1688"/>
                <a:chExt cx="537" cy="422"/>
              </a:xfrm>
            </p:grpSpPr>
            <p:sp>
              <p:nvSpPr>
                <p:cNvPr id="317503" name="Rectangle 48"/>
                <p:cNvSpPr>
                  <a:spLocks noChangeArrowheads="1"/>
                </p:cNvSpPr>
                <p:nvPr/>
              </p:nvSpPr>
              <p:spPr bwMode="auto">
                <a:xfrm>
                  <a:off x="1015" y="1688"/>
                  <a:ext cx="45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04" name="Rectangle 49"/>
                <p:cNvSpPr>
                  <a:spLocks noChangeArrowheads="1"/>
                </p:cNvSpPr>
                <p:nvPr/>
              </p:nvSpPr>
              <p:spPr bwMode="auto">
                <a:xfrm>
                  <a:off x="972" y="1688"/>
                  <a:ext cx="53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1" name="Group 50"/>
              <p:cNvGrpSpPr>
                <a:grpSpLocks/>
              </p:cNvGrpSpPr>
              <p:nvPr/>
            </p:nvGrpSpPr>
            <p:grpSpPr bwMode="auto">
              <a:xfrm>
                <a:off x="1509" y="1688"/>
                <a:ext cx="518" cy="422"/>
                <a:chOff x="1509" y="1688"/>
                <a:chExt cx="518" cy="422"/>
              </a:xfrm>
            </p:grpSpPr>
            <p:sp>
              <p:nvSpPr>
                <p:cNvPr id="317501" name="Rectangle 51"/>
                <p:cNvSpPr>
                  <a:spLocks noChangeArrowheads="1"/>
                </p:cNvSpPr>
                <p:nvPr/>
              </p:nvSpPr>
              <p:spPr bwMode="auto">
                <a:xfrm>
                  <a:off x="1552" y="1688"/>
                  <a:ext cx="432"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02" name="Rectangle 52"/>
                <p:cNvSpPr>
                  <a:spLocks noChangeArrowheads="1"/>
                </p:cNvSpPr>
                <p:nvPr/>
              </p:nvSpPr>
              <p:spPr bwMode="auto">
                <a:xfrm>
                  <a:off x="1509" y="1688"/>
                  <a:ext cx="518"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2" name="Group 53"/>
              <p:cNvGrpSpPr>
                <a:grpSpLocks/>
              </p:cNvGrpSpPr>
              <p:nvPr/>
            </p:nvGrpSpPr>
            <p:grpSpPr bwMode="auto">
              <a:xfrm>
                <a:off x="2027" y="1688"/>
                <a:ext cx="635" cy="422"/>
                <a:chOff x="2027" y="1688"/>
                <a:chExt cx="635" cy="422"/>
              </a:xfrm>
            </p:grpSpPr>
            <p:sp>
              <p:nvSpPr>
                <p:cNvPr id="317499" name="Rectangle 54"/>
                <p:cNvSpPr>
                  <a:spLocks noChangeArrowheads="1"/>
                </p:cNvSpPr>
                <p:nvPr/>
              </p:nvSpPr>
              <p:spPr bwMode="auto">
                <a:xfrm>
                  <a:off x="2070" y="1688"/>
                  <a:ext cx="549"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500" name="Rectangle 55"/>
                <p:cNvSpPr>
                  <a:spLocks noChangeArrowheads="1"/>
                </p:cNvSpPr>
                <p:nvPr/>
              </p:nvSpPr>
              <p:spPr bwMode="auto">
                <a:xfrm>
                  <a:off x="2027" y="1688"/>
                  <a:ext cx="635"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3" name="Group 56"/>
              <p:cNvGrpSpPr>
                <a:grpSpLocks/>
              </p:cNvGrpSpPr>
              <p:nvPr/>
            </p:nvGrpSpPr>
            <p:grpSpPr bwMode="auto">
              <a:xfrm>
                <a:off x="0" y="2110"/>
                <a:ext cx="972" cy="422"/>
                <a:chOff x="0" y="2110"/>
                <a:chExt cx="972" cy="422"/>
              </a:xfrm>
            </p:grpSpPr>
            <p:sp>
              <p:nvSpPr>
                <p:cNvPr id="317497" name="Rectangle 57"/>
                <p:cNvSpPr>
                  <a:spLocks noChangeArrowheads="1"/>
                </p:cNvSpPr>
                <p:nvPr/>
              </p:nvSpPr>
              <p:spPr bwMode="auto">
                <a:xfrm>
                  <a:off x="43" y="2110"/>
                  <a:ext cx="886"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tx2"/>
                      </a:solidFill>
                      <a:latin typeface="黑体" pitchFamily="49" charset="-122"/>
                      <a:ea typeface="黑体" pitchFamily="49" charset="-122"/>
                    </a:rPr>
                    <a:t>配置项测试</a:t>
                  </a:r>
                  <a:endParaRPr kumimoji="1" lang="zh-CN" altLang="en-US" sz="1600">
                    <a:solidFill>
                      <a:schemeClr val="tx2"/>
                    </a:solidFill>
                    <a:latin typeface="黑体" pitchFamily="49" charset="-122"/>
                    <a:ea typeface="黑体" pitchFamily="49" charset="-122"/>
                  </a:endParaRPr>
                </a:p>
                <a:p>
                  <a:pPr algn="just" eaLnBrk="0" hangingPunct="0"/>
                  <a:endParaRPr kumimoji="1" lang="en-US" altLang="zh-CN" sz="1600">
                    <a:solidFill>
                      <a:schemeClr val="tx2"/>
                    </a:solidFill>
                    <a:latin typeface="黑体" pitchFamily="49" charset="-122"/>
                    <a:ea typeface="黑体" pitchFamily="49" charset="-122"/>
                  </a:endParaRPr>
                </a:p>
              </p:txBody>
            </p:sp>
            <p:sp>
              <p:nvSpPr>
                <p:cNvPr id="317498" name="Rectangle 58"/>
                <p:cNvSpPr>
                  <a:spLocks noChangeArrowheads="1"/>
                </p:cNvSpPr>
                <p:nvPr/>
              </p:nvSpPr>
              <p:spPr bwMode="auto">
                <a:xfrm>
                  <a:off x="0" y="2110"/>
                  <a:ext cx="972"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4" name="Group 59"/>
              <p:cNvGrpSpPr>
                <a:grpSpLocks/>
              </p:cNvGrpSpPr>
              <p:nvPr/>
            </p:nvGrpSpPr>
            <p:grpSpPr bwMode="auto">
              <a:xfrm>
                <a:off x="972" y="2110"/>
                <a:ext cx="537" cy="422"/>
                <a:chOff x="972" y="2110"/>
                <a:chExt cx="537" cy="422"/>
              </a:xfrm>
            </p:grpSpPr>
            <p:sp>
              <p:nvSpPr>
                <p:cNvPr id="317495" name="Rectangle 60"/>
                <p:cNvSpPr>
                  <a:spLocks noChangeArrowheads="1"/>
                </p:cNvSpPr>
                <p:nvPr/>
              </p:nvSpPr>
              <p:spPr bwMode="auto">
                <a:xfrm>
                  <a:off x="1015" y="2110"/>
                  <a:ext cx="45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496" name="Rectangle 61"/>
                <p:cNvSpPr>
                  <a:spLocks noChangeArrowheads="1"/>
                </p:cNvSpPr>
                <p:nvPr/>
              </p:nvSpPr>
              <p:spPr bwMode="auto">
                <a:xfrm>
                  <a:off x="972" y="2110"/>
                  <a:ext cx="53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5" name="Group 62"/>
              <p:cNvGrpSpPr>
                <a:grpSpLocks/>
              </p:cNvGrpSpPr>
              <p:nvPr/>
            </p:nvGrpSpPr>
            <p:grpSpPr bwMode="auto">
              <a:xfrm>
                <a:off x="1509" y="2110"/>
                <a:ext cx="518" cy="422"/>
                <a:chOff x="1509" y="2110"/>
                <a:chExt cx="518" cy="422"/>
              </a:xfrm>
            </p:grpSpPr>
            <p:sp>
              <p:nvSpPr>
                <p:cNvPr id="317493" name="Rectangle 63"/>
                <p:cNvSpPr>
                  <a:spLocks noChangeArrowheads="1"/>
                </p:cNvSpPr>
                <p:nvPr/>
              </p:nvSpPr>
              <p:spPr bwMode="auto">
                <a:xfrm>
                  <a:off x="1552" y="2110"/>
                  <a:ext cx="432"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494" name="Rectangle 64"/>
                <p:cNvSpPr>
                  <a:spLocks noChangeArrowheads="1"/>
                </p:cNvSpPr>
                <p:nvPr/>
              </p:nvSpPr>
              <p:spPr bwMode="auto">
                <a:xfrm>
                  <a:off x="1509" y="2110"/>
                  <a:ext cx="518"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6" name="Group 65"/>
              <p:cNvGrpSpPr>
                <a:grpSpLocks/>
              </p:cNvGrpSpPr>
              <p:nvPr/>
            </p:nvGrpSpPr>
            <p:grpSpPr bwMode="auto">
              <a:xfrm>
                <a:off x="2027" y="2110"/>
                <a:ext cx="635" cy="422"/>
                <a:chOff x="2027" y="2110"/>
                <a:chExt cx="635" cy="422"/>
              </a:xfrm>
            </p:grpSpPr>
            <p:sp>
              <p:nvSpPr>
                <p:cNvPr id="317491" name="Rectangle 66"/>
                <p:cNvSpPr>
                  <a:spLocks noChangeArrowheads="1"/>
                </p:cNvSpPr>
                <p:nvPr/>
              </p:nvSpPr>
              <p:spPr bwMode="auto">
                <a:xfrm>
                  <a:off x="2070" y="2110"/>
                  <a:ext cx="549"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492" name="Rectangle 67"/>
                <p:cNvSpPr>
                  <a:spLocks noChangeArrowheads="1"/>
                </p:cNvSpPr>
                <p:nvPr/>
              </p:nvSpPr>
              <p:spPr bwMode="auto">
                <a:xfrm>
                  <a:off x="2027" y="2110"/>
                  <a:ext cx="635"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7" name="Group 68"/>
              <p:cNvGrpSpPr>
                <a:grpSpLocks/>
              </p:cNvGrpSpPr>
              <p:nvPr/>
            </p:nvGrpSpPr>
            <p:grpSpPr bwMode="auto">
              <a:xfrm>
                <a:off x="0" y="2532"/>
                <a:ext cx="972" cy="422"/>
                <a:chOff x="0" y="2532"/>
                <a:chExt cx="972" cy="422"/>
              </a:xfrm>
            </p:grpSpPr>
            <p:sp>
              <p:nvSpPr>
                <p:cNvPr id="317489" name="Rectangle 69"/>
                <p:cNvSpPr>
                  <a:spLocks noChangeArrowheads="1"/>
                </p:cNvSpPr>
                <p:nvPr/>
              </p:nvSpPr>
              <p:spPr bwMode="auto">
                <a:xfrm>
                  <a:off x="43" y="2532"/>
                  <a:ext cx="886"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tx2"/>
                      </a:solidFill>
                      <a:latin typeface="黑体" pitchFamily="49" charset="-122"/>
                      <a:ea typeface="黑体" pitchFamily="49" charset="-122"/>
                    </a:rPr>
                    <a:t>确认测试</a:t>
                  </a:r>
                  <a:endParaRPr kumimoji="1" lang="zh-CN" altLang="en-US" sz="1600">
                    <a:solidFill>
                      <a:schemeClr val="tx2"/>
                    </a:solidFill>
                    <a:latin typeface="黑体" pitchFamily="49" charset="-122"/>
                    <a:ea typeface="黑体" pitchFamily="49" charset="-122"/>
                  </a:endParaRPr>
                </a:p>
                <a:p>
                  <a:pPr algn="just" eaLnBrk="0" hangingPunct="0"/>
                  <a:endParaRPr kumimoji="1" lang="en-US" altLang="zh-CN" sz="1600">
                    <a:solidFill>
                      <a:schemeClr val="tx2"/>
                    </a:solidFill>
                    <a:latin typeface="黑体" pitchFamily="49" charset="-122"/>
                    <a:ea typeface="黑体" pitchFamily="49" charset="-122"/>
                  </a:endParaRPr>
                </a:p>
              </p:txBody>
            </p:sp>
            <p:sp>
              <p:nvSpPr>
                <p:cNvPr id="317490" name="Rectangle 70"/>
                <p:cNvSpPr>
                  <a:spLocks noChangeArrowheads="1"/>
                </p:cNvSpPr>
                <p:nvPr/>
              </p:nvSpPr>
              <p:spPr bwMode="auto">
                <a:xfrm>
                  <a:off x="0" y="2532"/>
                  <a:ext cx="972"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8" name="Group 71"/>
              <p:cNvGrpSpPr>
                <a:grpSpLocks/>
              </p:cNvGrpSpPr>
              <p:nvPr/>
            </p:nvGrpSpPr>
            <p:grpSpPr bwMode="auto">
              <a:xfrm>
                <a:off x="972" y="2532"/>
                <a:ext cx="537" cy="422"/>
                <a:chOff x="972" y="2532"/>
                <a:chExt cx="537" cy="422"/>
              </a:xfrm>
            </p:grpSpPr>
            <p:sp>
              <p:nvSpPr>
                <p:cNvPr id="317487" name="Rectangle 72"/>
                <p:cNvSpPr>
                  <a:spLocks noChangeArrowheads="1"/>
                </p:cNvSpPr>
                <p:nvPr/>
              </p:nvSpPr>
              <p:spPr bwMode="auto">
                <a:xfrm>
                  <a:off x="1015" y="2532"/>
                  <a:ext cx="45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488" name="Rectangle 73"/>
                <p:cNvSpPr>
                  <a:spLocks noChangeArrowheads="1"/>
                </p:cNvSpPr>
                <p:nvPr/>
              </p:nvSpPr>
              <p:spPr bwMode="auto">
                <a:xfrm>
                  <a:off x="972" y="2532"/>
                  <a:ext cx="53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69" name="Group 74"/>
              <p:cNvGrpSpPr>
                <a:grpSpLocks/>
              </p:cNvGrpSpPr>
              <p:nvPr/>
            </p:nvGrpSpPr>
            <p:grpSpPr bwMode="auto">
              <a:xfrm>
                <a:off x="1509" y="2532"/>
                <a:ext cx="518" cy="422"/>
                <a:chOff x="1509" y="2532"/>
                <a:chExt cx="518" cy="422"/>
              </a:xfrm>
            </p:grpSpPr>
            <p:sp>
              <p:nvSpPr>
                <p:cNvPr id="317485" name="Rectangle 75"/>
                <p:cNvSpPr>
                  <a:spLocks noChangeArrowheads="1"/>
                </p:cNvSpPr>
                <p:nvPr/>
              </p:nvSpPr>
              <p:spPr bwMode="auto">
                <a:xfrm>
                  <a:off x="1552" y="2532"/>
                  <a:ext cx="432"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486" name="Rectangle 76"/>
                <p:cNvSpPr>
                  <a:spLocks noChangeArrowheads="1"/>
                </p:cNvSpPr>
                <p:nvPr/>
              </p:nvSpPr>
              <p:spPr bwMode="auto">
                <a:xfrm>
                  <a:off x="1509" y="2532"/>
                  <a:ext cx="518"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70" name="Group 77"/>
              <p:cNvGrpSpPr>
                <a:grpSpLocks/>
              </p:cNvGrpSpPr>
              <p:nvPr/>
            </p:nvGrpSpPr>
            <p:grpSpPr bwMode="auto">
              <a:xfrm>
                <a:off x="2027" y="2532"/>
                <a:ext cx="635" cy="422"/>
                <a:chOff x="2027" y="2532"/>
                <a:chExt cx="635" cy="422"/>
              </a:xfrm>
            </p:grpSpPr>
            <p:sp>
              <p:nvSpPr>
                <p:cNvPr id="317483" name="Rectangle 78"/>
                <p:cNvSpPr>
                  <a:spLocks noChangeArrowheads="1"/>
                </p:cNvSpPr>
                <p:nvPr/>
              </p:nvSpPr>
              <p:spPr bwMode="auto">
                <a:xfrm>
                  <a:off x="2070" y="2532"/>
                  <a:ext cx="549"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484" name="Rectangle 79"/>
                <p:cNvSpPr>
                  <a:spLocks noChangeArrowheads="1"/>
                </p:cNvSpPr>
                <p:nvPr/>
              </p:nvSpPr>
              <p:spPr bwMode="auto">
                <a:xfrm>
                  <a:off x="2027" y="2532"/>
                  <a:ext cx="635"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71" name="Group 80"/>
              <p:cNvGrpSpPr>
                <a:grpSpLocks/>
              </p:cNvGrpSpPr>
              <p:nvPr/>
            </p:nvGrpSpPr>
            <p:grpSpPr bwMode="auto">
              <a:xfrm>
                <a:off x="0" y="2954"/>
                <a:ext cx="972" cy="422"/>
                <a:chOff x="0" y="2954"/>
                <a:chExt cx="972" cy="422"/>
              </a:xfrm>
            </p:grpSpPr>
            <p:sp>
              <p:nvSpPr>
                <p:cNvPr id="317481" name="Rectangle 81"/>
                <p:cNvSpPr>
                  <a:spLocks noChangeArrowheads="1"/>
                </p:cNvSpPr>
                <p:nvPr/>
              </p:nvSpPr>
              <p:spPr bwMode="auto">
                <a:xfrm>
                  <a:off x="43" y="2954"/>
                  <a:ext cx="886"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kumimoji="1" lang="zh-CN" altLang="en-US" sz="1600" b="1">
                      <a:solidFill>
                        <a:schemeClr val="tx2"/>
                      </a:solidFill>
                      <a:latin typeface="黑体" pitchFamily="49" charset="-122"/>
                      <a:ea typeface="黑体" pitchFamily="49" charset="-122"/>
                    </a:rPr>
                    <a:t>软件系统测试</a:t>
                  </a:r>
                  <a:endParaRPr kumimoji="1" lang="zh-CN" altLang="en-US" sz="1600">
                    <a:solidFill>
                      <a:schemeClr val="tx2"/>
                    </a:solidFill>
                    <a:latin typeface="黑体" pitchFamily="49" charset="-122"/>
                    <a:ea typeface="黑体" pitchFamily="49" charset="-122"/>
                  </a:endParaRPr>
                </a:p>
                <a:p>
                  <a:pPr algn="just" eaLnBrk="0" hangingPunct="0"/>
                  <a:endParaRPr kumimoji="1" lang="en-US" altLang="zh-CN" sz="1600">
                    <a:solidFill>
                      <a:schemeClr val="tx2"/>
                    </a:solidFill>
                    <a:latin typeface="黑体" pitchFamily="49" charset="-122"/>
                    <a:ea typeface="黑体" pitchFamily="49" charset="-122"/>
                  </a:endParaRPr>
                </a:p>
              </p:txBody>
            </p:sp>
            <p:sp>
              <p:nvSpPr>
                <p:cNvPr id="317482" name="Rectangle 82"/>
                <p:cNvSpPr>
                  <a:spLocks noChangeArrowheads="1"/>
                </p:cNvSpPr>
                <p:nvPr/>
              </p:nvSpPr>
              <p:spPr bwMode="auto">
                <a:xfrm>
                  <a:off x="0" y="2954"/>
                  <a:ext cx="972"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72" name="Group 83"/>
              <p:cNvGrpSpPr>
                <a:grpSpLocks/>
              </p:cNvGrpSpPr>
              <p:nvPr/>
            </p:nvGrpSpPr>
            <p:grpSpPr bwMode="auto">
              <a:xfrm>
                <a:off x="972" y="2954"/>
                <a:ext cx="537" cy="422"/>
                <a:chOff x="972" y="2954"/>
                <a:chExt cx="537" cy="422"/>
              </a:xfrm>
            </p:grpSpPr>
            <p:sp>
              <p:nvSpPr>
                <p:cNvPr id="317479" name="Rectangle 84"/>
                <p:cNvSpPr>
                  <a:spLocks noChangeArrowheads="1"/>
                </p:cNvSpPr>
                <p:nvPr/>
              </p:nvSpPr>
              <p:spPr bwMode="auto">
                <a:xfrm>
                  <a:off x="1015" y="2954"/>
                  <a:ext cx="451"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480" name="Rectangle 85"/>
                <p:cNvSpPr>
                  <a:spLocks noChangeArrowheads="1"/>
                </p:cNvSpPr>
                <p:nvPr/>
              </p:nvSpPr>
              <p:spPr bwMode="auto">
                <a:xfrm>
                  <a:off x="972" y="2954"/>
                  <a:ext cx="537"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73" name="Group 86"/>
              <p:cNvGrpSpPr>
                <a:grpSpLocks/>
              </p:cNvGrpSpPr>
              <p:nvPr/>
            </p:nvGrpSpPr>
            <p:grpSpPr bwMode="auto">
              <a:xfrm>
                <a:off x="1509" y="2954"/>
                <a:ext cx="518" cy="422"/>
                <a:chOff x="1509" y="2954"/>
                <a:chExt cx="518" cy="422"/>
              </a:xfrm>
            </p:grpSpPr>
            <p:sp>
              <p:nvSpPr>
                <p:cNvPr id="317477" name="Rectangle 87"/>
                <p:cNvSpPr>
                  <a:spLocks noChangeArrowheads="1"/>
                </p:cNvSpPr>
                <p:nvPr/>
              </p:nvSpPr>
              <p:spPr bwMode="auto">
                <a:xfrm>
                  <a:off x="1552" y="2954"/>
                  <a:ext cx="432"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478" name="Rectangle 88"/>
                <p:cNvSpPr>
                  <a:spLocks noChangeArrowheads="1"/>
                </p:cNvSpPr>
                <p:nvPr/>
              </p:nvSpPr>
              <p:spPr bwMode="auto">
                <a:xfrm>
                  <a:off x="1509" y="2954"/>
                  <a:ext cx="518"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nvGrpSpPr>
              <p:cNvPr id="317474" name="Group 89"/>
              <p:cNvGrpSpPr>
                <a:grpSpLocks/>
              </p:cNvGrpSpPr>
              <p:nvPr/>
            </p:nvGrpSpPr>
            <p:grpSpPr bwMode="auto">
              <a:xfrm>
                <a:off x="2027" y="2954"/>
                <a:ext cx="635" cy="422"/>
                <a:chOff x="2027" y="2954"/>
                <a:chExt cx="635" cy="422"/>
              </a:xfrm>
            </p:grpSpPr>
            <p:sp>
              <p:nvSpPr>
                <p:cNvPr id="317475" name="Rectangle 90"/>
                <p:cNvSpPr>
                  <a:spLocks noChangeArrowheads="1"/>
                </p:cNvSpPr>
                <p:nvPr/>
              </p:nvSpPr>
              <p:spPr bwMode="auto">
                <a:xfrm>
                  <a:off x="2070" y="2954"/>
                  <a:ext cx="549" cy="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en-US" altLang="zh-CN" sz="1600" b="1">
                      <a:solidFill>
                        <a:schemeClr val="tx2"/>
                      </a:solidFill>
                      <a:latin typeface="黑体" pitchFamily="49" charset="-122"/>
                      <a:ea typeface="黑体" pitchFamily="49" charset="-122"/>
                    </a:rPr>
                    <a:t>○</a:t>
                  </a:r>
                  <a:endParaRPr kumimoji="1" lang="en-US" altLang="zh-CN" sz="1600">
                    <a:solidFill>
                      <a:schemeClr val="tx2"/>
                    </a:solidFill>
                    <a:latin typeface="黑体" pitchFamily="49" charset="-122"/>
                    <a:ea typeface="黑体" pitchFamily="49" charset="-122"/>
                  </a:endParaRPr>
                </a:p>
                <a:p>
                  <a:pPr algn="ctr" eaLnBrk="0" hangingPunct="0"/>
                  <a:endParaRPr kumimoji="1" lang="en-US" altLang="zh-CN" sz="1600">
                    <a:solidFill>
                      <a:schemeClr val="tx2"/>
                    </a:solidFill>
                    <a:latin typeface="黑体" pitchFamily="49" charset="-122"/>
                    <a:ea typeface="黑体" pitchFamily="49" charset="-122"/>
                  </a:endParaRPr>
                </a:p>
              </p:txBody>
            </p:sp>
            <p:sp>
              <p:nvSpPr>
                <p:cNvPr id="317476" name="Rectangle 91"/>
                <p:cNvSpPr>
                  <a:spLocks noChangeArrowheads="1"/>
                </p:cNvSpPr>
                <p:nvPr/>
              </p:nvSpPr>
              <p:spPr bwMode="auto">
                <a:xfrm>
                  <a:off x="2027" y="2954"/>
                  <a:ext cx="635" cy="422"/>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chemeClr val="tx2"/>
                    </a:solidFill>
                  </a:endParaRPr>
                </a:p>
              </p:txBody>
            </p:sp>
          </p:grpSp>
        </p:grpSp>
        <p:sp>
          <p:nvSpPr>
            <p:cNvPr id="317445" name="Rectangle 92"/>
            <p:cNvSpPr>
              <a:spLocks noChangeArrowheads="1"/>
            </p:cNvSpPr>
            <p:nvPr/>
          </p:nvSpPr>
          <p:spPr bwMode="auto">
            <a:xfrm>
              <a:off x="-3" y="-3"/>
              <a:ext cx="2668" cy="3382"/>
            </a:xfrm>
            <a:prstGeom prst="rect">
              <a:avLst/>
            </a:prstGeom>
            <a:noFill/>
            <a:ln w="9525">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zh-CN">
                <a:solidFill>
                  <a:schemeClr val="tx2"/>
                </a:solidFill>
              </a:endParaRPr>
            </a:p>
          </p:txBody>
        </p:sp>
      </p:grpSp>
      <p:sp>
        <p:nvSpPr>
          <p:cNvPr id="317443" name="Text Box 9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7.4    </a:t>
            </a:r>
            <a:r>
              <a:rPr lang="zh-CN" altLang="en-US" sz="3600" b="1" dirty="0">
                <a:solidFill>
                  <a:schemeClr val="tx2"/>
                </a:solidFill>
                <a:latin typeface="黑体" pitchFamily="49" charset="-122"/>
                <a:ea typeface="黑体" pitchFamily="49" charset="-122"/>
              </a:rPr>
              <a:t>分级管理：测试管理</a:t>
            </a:r>
          </a:p>
        </p:txBody>
      </p:sp>
    </p:spTree>
    <p:extLst>
      <p:ext uri="{BB962C8B-B14F-4D97-AF65-F5344CB8AC3E}">
        <p14:creationId xmlns:p14="http://schemas.microsoft.com/office/powerpoint/2010/main" val="3457976608"/>
      </p:ext>
    </p:extLst>
  </p:cSld>
  <p:clrMapOvr>
    <a:masterClrMapping/>
  </p:clrMapOvr>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7.5    </a:t>
            </a:r>
            <a:r>
              <a:rPr lang="zh-CN" altLang="en-US" sz="3600" b="1" dirty="0">
                <a:solidFill>
                  <a:schemeClr val="tx2"/>
                </a:solidFill>
                <a:latin typeface="黑体" pitchFamily="49" charset="-122"/>
                <a:ea typeface="黑体" pitchFamily="49" charset="-122"/>
              </a:rPr>
              <a:t>故障报告、分析与纠正措施系统</a:t>
            </a:r>
          </a:p>
        </p:txBody>
      </p:sp>
      <p:sp>
        <p:nvSpPr>
          <p:cNvPr id="318467" name="Rectangle 4"/>
          <p:cNvSpPr>
            <a:spLocks noChangeArrowheads="1"/>
          </p:cNvSpPr>
          <p:nvPr/>
        </p:nvSpPr>
        <p:spPr bwMode="auto">
          <a:xfrm>
            <a:off x="395288" y="2182813"/>
            <a:ext cx="8497887" cy="193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lang="en-US" altLang="zh-CN" sz="2400" b="1">
                <a:solidFill>
                  <a:schemeClr val="tx2"/>
                </a:solidFill>
                <a:latin typeface="华文仿宋" pitchFamily="2" charset="-122"/>
                <a:ea typeface="华文仿宋" pitchFamily="2" charset="-122"/>
              </a:rPr>
              <a:t>        SFRACAS</a:t>
            </a:r>
            <a:r>
              <a:rPr lang="zh-CN" altLang="en-US" sz="2400" b="1">
                <a:solidFill>
                  <a:schemeClr val="tx2"/>
                </a:solidFill>
                <a:latin typeface="华文仿宋" pitchFamily="2" charset="-122"/>
                <a:ea typeface="华文仿宋" pitchFamily="2" charset="-122"/>
              </a:rPr>
              <a:t>是一个闭环控制系统，它是提高软件可靠性和实施软件可靠性增长的有效手段。它要求按规定记录软件的故障并报告，找出故障、失效原因，采取纠正措施，对潜在的问题采取预防措施。</a:t>
            </a:r>
            <a:r>
              <a:rPr lang="en-US" altLang="zh-CN" sz="2400" b="1">
                <a:solidFill>
                  <a:schemeClr val="tx2"/>
                </a:solidFill>
                <a:latin typeface="华文仿宋" pitchFamily="2" charset="-122"/>
                <a:ea typeface="华文仿宋" pitchFamily="2" charset="-122"/>
              </a:rPr>
              <a:t>SFRACAS</a:t>
            </a:r>
            <a:r>
              <a:rPr lang="zh-CN" altLang="en-US" sz="2400" b="1">
                <a:solidFill>
                  <a:schemeClr val="tx2"/>
                </a:solidFill>
                <a:latin typeface="华文仿宋" pitchFamily="2" charset="-122"/>
                <a:ea typeface="华文仿宋" pitchFamily="2" charset="-122"/>
              </a:rPr>
              <a:t>的应用可以同软件的更改控制、技术质量问题分析等结合起来进行。</a:t>
            </a:r>
          </a:p>
        </p:txBody>
      </p:sp>
    </p:spTree>
    <p:extLst>
      <p:ext uri="{BB962C8B-B14F-4D97-AF65-F5344CB8AC3E}">
        <p14:creationId xmlns:p14="http://schemas.microsoft.com/office/powerpoint/2010/main" val="3546955313"/>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6.6    </a:t>
            </a:r>
            <a:r>
              <a:rPr lang="zh-CN" altLang="en-US" sz="3600" b="1" dirty="0">
                <a:solidFill>
                  <a:schemeClr val="tx2"/>
                </a:solidFill>
                <a:latin typeface="黑体" pitchFamily="49" charset="-122"/>
                <a:ea typeface="黑体" pitchFamily="49" charset="-122"/>
              </a:rPr>
              <a:t>软件可靠性数据管理</a:t>
            </a:r>
          </a:p>
        </p:txBody>
      </p:sp>
      <p:sp>
        <p:nvSpPr>
          <p:cNvPr id="319491" name="Rectangle 4"/>
          <p:cNvSpPr>
            <a:spLocks noChangeArrowheads="1"/>
          </p:cNvSpPr>
          <p:nvPr/>
        </p:nvSpPr>
        <p:spPr bwMode="auto">
          <a:xfrm>
            <a:off x="0" y="782122"/>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solidFill>
                <a:schemeClr val="tx2"/>
              </a:solidFill>
            </a:endParaRPr>
          </a:p>
        </p:txBody>
      </p:sp>
      <p:graphicFrame>
        <p:nvGraphicFramePr>
          <p:cNvPr id="319492" name="Object 5"/>
          <p:cNvGraphicFramePr>
            <a:graphicFrameLocks noChangeAspect="1"/>
          </p:cNvGraphicFramePr>
          <p:nvPr>
            <p:extLst>
              <p:ext uri="{D42A27DB-BD31-4B8C-83A1-F6EECF244321}">
                <p14:modId xmlns:p14="http://schemas.microsoft.com/office/powerpoint/2010/main" val="1376414766"/>
              </p:ext>
            </p:extLst>
          </p:nvPr>
        </p:nvGraphicFramePr>
        <p:xfrm>
          <a:off x="1331913" y="1125538"/>
          <a:ext cx="6119812" cy="5543550"/>
        </p:xfrm>
        <a:graphic>
          <a:graphicData uri="http://schemas.openxmlformats.org/presentationml/2006/ole">
            <mc:AlternateContent xmlns:mc="http://schemas.openxmlformats.org/markup-compatibility/2006">
              <mc:Choice xmlns:v="urn:schemas-microsoft-com:vml" Requires="v">
                <p:oleObj spid="_x0000_s170020" name="Visio" r:id="rId3" imgW="4078599" imgH="5930593" progId="Visio.Drawing.11">
                  <p:embed/>
                </p:oleObj>
              </mc:Choice>
              <mc:Fallback>
                <p:oleObj name="Visio" r:id="rId3" imgW="4078599" imgH="5930593" progId="Visio.Drawing.11">
                  <p:embed/>
                  <p:pic>
                    <p:nvPicPr>
                      <p:cNvPr id="0" name=""/>
                      <p:cNvPicPr>
                        <a:picLocks noChangeAspect="1" noChangeArrowheads="1"/>
                      </p:cNvPicPr>
                      <p:nvPr/>
                    </p:nvPicPr>
                    <p:blipFill>
                      <a:blip r:embed="rId4"/>
                      <a:srcRect/>
                      <a:stretch>
                        <a:fillRect/>
                      </a:stretch>
                    </p:blipFill>
                    <p:spPr bwMode="auto">
                      <a:xfrm>
                        <a:off x="1331913" y="1125538"/>
                        <a:ext cx="6119812"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86882792"/>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7.7    </a:t>
            </a:r>
            <a:r>
              <a:rPr lang="zh-CN" altLang="en-US" sz="3600" b="1" dirty="0">
                <a:solidFill>
                  <a:schemeClr val="tx2"/>
                </a:solidFill>
                <a:latin typeface="黑体" pitchFamily="49" charset="-122"/>
                <a:ea typeface="黑体" pitchFamily="49" charset="-122"/>
              </a:rPr>
              <a:t>相关内容：软件项目开发策划</a:t>
            </a:r>
          </a:p>
        </p:txBody>
      </p:sp>
      <p:grpSp>
        <p:nvGrpSpPr>
          <p:cNvPr id="320515" name="Group 4"/>
          <p:cNvGrpSpPr>
            <a:grpSpLocks/>
          </p:cNvGrpSpPr>
          <p:nvPr/>
        </p:nvGrpSpPr>
        <p:grpSpPr bwMode="auto">
          <a:xfrm>
            <a:off x="539750" y="1384430"/>
            <a:ext cx="8208963" cy="4349620"/>
            <a:chOff x="86" y="1012"/>
            <a:chExt cx="5466" cy="2934"/>
          </a:xfrm>
        </p:grpSpPr>
        <p:sp>
          <p:nvSpPr>
            <p:cNvPr id="320516" name="Rectangle 5"/>
            <p:cNvSpPr>
              <a:spLocks noChangeArrowheads="1"/>
            </p:cNvSpPr>
            <p:nvPr/>
          </p:nvSpPr>
          <p:spPr bwMode="auto">
            <a:xfrm>
              <a:off x="1909" y="3302"/>
              <a:ext cx="3643" cy="612"/>
            </a:xfrm>
            <a:prstGeom prst="rect">
              <a:avLst/>
            </a:prstGeom>
            <a:solidFill>
              <a:srgbClr val="FDA4B5"/>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17" name="Rectangle 6"/>
            <p:cNvSpPr>
              <a:spLocks noChangeArrowheads="1"/>
            </p:cNvSpPr>
            <p:nvPr/>
          </p:nvSpPr>
          <p:spPr bwMode="auto">
            <a:xfrm>
              <a:off x="1314" y="2212"/>
              <a:ext cx="3643" cy="982"/>
            </a:xfrm>
            <a:prstGeom prst="rect">
              <a:avLst/>
            </a:prstGeom>
            <a:solidFill>
              <a:srgbClr val="FDA4B5"/>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aphicFrame>
          <p:nvGraphicFramePr>
            <p:cNvPr id="320518" name="Object 7">
              <a:hlinkClick r:id="" action="ppaction://ole?verb=0"/>
            </p:cNvPr>
            <p:cNvGraphicFramePr>
              <a:graphicFrameLocks/>
            </p:cNvGraphicFramePr>
            <p:nvPr/>
          </p:nvGraphicFramePr>
          <p:xfrm>
            <a:off x="192" y="1385"/>
            <a:ext cx="634" cy="794"/>
          </p:xfrm>
          <a:graphic>
            <a:graphicData uri="http://schemas.openxmlformats.org/presentationml/2006/ole">
              <mc:AlternateContent xmlns:mc="http://schemas.openxmlformats.org/markup-compatibility/2006">
                <mc:Choice xmlns:v="urn:schemas-microsoft-com:vml" Requires="v">
                  <p:oleObj spid="_x0000_s171180" name="Microsoft ClipArt Gallery" r:id="rId3" imgW="2144713" imgH="2932113" progId="MS_ClipArt_Gallery">
                    <p:embed/>
                  </p:oleObj>
                </mc:Choice>
                <mc:Fallback>
                  <p:oleObj name="Microsoft ClipArt Gallery" r:id="rId3" imgW="2144713" imgH="2932113" progId="MS_ClipArt_Gallery">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385"/>
                          <a:ext cx="634" cy="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0519" name="Rectangle 8"/>
            <p:cNvSpPr>
              <a:spLocks noChangeArrowheads="1"/>
            </p:cNvSpPr>
            <p:nvPr/>
          </p:nvSpPr>
          <p:spPr bwMode="auto">
            <a:xfrm rot="-240000">
              <a:off x="86" y="1538"/>
              <a:ext cx="799"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6350" algn="ctr" eaLnBrk="0" hangingPunct="0">
                <a:lnSpc>
                  <a:spcPct val="90000"/>
                </a:lnSpc>
                <a:spcBef>
                  <a:spcPct val="25000"/>
                </a:spcBef>
              </a:pPr>
              <a:r>
                <a:rPr kumimoji="1" lang="zh-CN" altLang="en-US" sz="1600" b="1">
                  <a:solidFill>
                    <a:schemeClr val="tx2"/>
                  </a:solidFill>
                </a:rPr>
                <a:t>软件</a:t>
              </a:r>
            </a:p>
            <a:p>
              <a:pPr marL="285750" indent="6350" algn="ctr" eaLnBrk="0" hangingPunct="0">
                <a:lnSpc>
                  <a:spcPct val="90000"/>
                </a:lnSpc>
                <a:spcBef>
                  <a:spcPct val="25000"/>
                </a:spcBef>
              </a:pPr>
              <a:r>
                <a:rPr kumimoji="1" lang="zh-CN" altLang="en-US" sz="1600" b="1">
                  <a:solidFill>
                    <a:schemeClr val="tx2"/>
                  </a:solidFill>
                </a:rPr>
                <a:t>需求</a:t>
              </a:r>
            </a:p>
          </p:txBody>
        </p:sp>
        <p:sp>
          <p:nvSpPr>
            <p:cNvPr id="320520" name="Line 9"/>
            <p:cNvSpPr>
              <a:spLocks noChangeShapeType="1"/>
            </p:cNvSpPr>
            <p:nvPr/>
          </p:nvSpPr>
          <p:spPr bwMode="auto">
            <a:xfrm>
              <a:off x="2225" y="1877"/>
              <a:ext cx="287" cy="436"/>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21" name="Line 10"/>
            <p:cNvSpPr>
              <a:spLocks noChangeShapeType="1"/>
            </p:cNvSpPr>
            <p:nvPr/>
          </p:nvSpPr>
          <p:spPr bwMode="auto">
            <a:xfrm flipV="1">
              <a:off x="978" y="1623"/>
              <a:ext cx="747" cy="254"/>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22" name="Rectangle 11"/>
            <p:cNvSpPr>
              <a:spLocks noChangeArrowheads="1"/>
            </p:cNvSpPr>
            <p:nvPr/>
          </p:nvSpPr>
          <p:spPr bwMode="auto">
            <a:xfrm>
              <a:off x="2151" y="2305"/>
              <a:ext cx="134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285750" indent="-285750" eaLnBrk="0" hangingPunct="0">
                <a:lnSpc>
                  <a:spcPct val="90000"/>
                </a:lnSpc>
                <a:spcBef>
                  <a:spcPct val="25000"/>
                </a:spcBef>
              </a:pPr>
              <a:r>
                <a:rPr kumimoji="1" lang="zh-CN" altLang="en-US" b="1">
                  <a:solidFill>
                    <a:schemeClr val="tx2"/>
                  </a:solidFill>
                </a:rPr>
                <a:t>定义软件生存周期</a:t>
              </a:r>
            </a:p>
          </p:txBody>
        </p:sp>
        <p:sp>
          <p:nvSpPr>
            <p:cNvPr id="320523" name="Rectangle 12"/>
            <p:cNvSpPr>
              <a:spLocks noChangeArrowheads="1"/>
            </p:cNvSpPr>
            <p:nvPr/>
          </p:nvSpPr>
          <p:spPr bwMode="auto">
            <a:xfrm>
              <a:off x="632" y="1012"/>
              <a:ext cx="1458"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285750" indent="1588" eaLnBrk="0" hangingPunct="0">
                <a:lnSpc>
                  <a:spcPct val="90000"/>
                </a:lnSpc>
                <a:spcBef>
                  <a:spcPct val="25000"/>
                </a:spcBef>
              </a:pPr>
              <a:r>
                <a:rPr kumimoji="1" lang="zh-CN" altLang="en-US" b="1" dirty="0">
                  <a:solidFill>
                    <a:schemeClr val="tx2"/>
                  </a:solidFill>
                </a:rPr>
                <a:t>文档记录软件开发</a:t>
              </a:r>
              <a:r>
                <a:rPr kumimoji="1" lang="zh-CN" altLang="en-US" b="1" dirty="0" smtClean="0">
                  <a:solidFill>
                    <a:schemeClr val="tx2"/>
                  </a:solidFill>
                </a:rPr>
                <a:t>计划（</a:t>
              </a:r>
              <a:r>
                <a:rPr kumimoji="1" lang="en-US" altLang="zh-CN" b="1" dirty="0" smtClean="0">
                  <a:solidFill>
                    <a:schemeClr val="tx2"/>
                  </a:solidFill>
                </a:rPr>
                <a:t>SDP</a:t>
              </a:r>
              <a:r>
                <a:rPr kumimoji="1" lang="zh-CN" altLang="en-US" b="1" dirty="0" smtClean="0">
                  <a:solidFill>
                    <a:schemeClr val="tx2"/>
                  </a:solidFill>
                </a:rPr>
                <a:t>）</a:t>
              </a:r>
              <a:endParaRPr kumimoji="1" lang="zh-CN" altLang="en-US" b="1" dirty="0">
                <a:solidFill>
                  <a:schemeClr val="tx2"/>
                </a:solidFill>
              </a:endParaRPr>
            </a:p>
          </p:txBody>
        </p:sp>
        <p:sp>
          <p:nvSpPr>
            <p:cNvPr id="320524" name="Rectangle 13"/>
            <p:cNvSpPr>
              <a:spLocks noChangeArrowheads="1"/>
            </p:cNvSpPr>
            <p:nvPr/>
          </p:nvSpPr>
          <p:spPr bwMode="auto">
            <a:xfrm>
              <a:off x="2777" y="3663"/>
              <a:ext cx="134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285750" indent="-285750" eaLnBrk="0" hangingPunct="0">
                <a:lnSpc>
                  <a:spcPct val="90000"/>
                </a:lnSpc>
                <a:spcBef>
                  <a:spcPct val="25000"/>
                </a:spcBef>
              </a:pPr>
              <a:r>
                <a:rPr kumimoji="1" lang="zh-CN" altLang="en-US" b="1">
                  <a:solidFill>
                    <a:schemeClr val="tx2"/>
                  </a:solidFill>
                </a:rPr>
                <a:t>确定软件工作产品</a:t>
              </a:r>
            </a:p>
          </p:txBody>
        </p:sp>
        <p:sp>
          <p:nvSpPr>
            <p:cNvPr id="320525" name="Line 14"/>
            <p:cNvSpPr>
              <a:spLocks noChangeShapeType="1"/>
            </p:cNvSpPr>
            <p:nvPr/>
          </p:nvSpPr>
          <p:spPr bwMode="auto">
            <a:xfrm flipV="1">
              <a:off x="2460" y="1262"/>
              <a:ext cx="1139" cy="158"/>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0527" name="Group 16"/>
            <p:cNvGrpSpPr>
              <a:grpSpLocks/>
            </p:cNvGrpSpPr>
            <p:nvPr/>
          </p:nvGrpSpPr>
          <p:grpSpPr bwMode="auto">
            <a:xfrm>
              <a:off x="4080" y="1753"/>
              <a:ext cx="687" cy="335"/>
              <a:chOff x="4080" y="1753"/>
              <a:chExt cx="687" cy="335"/>
            </a:xfrm>
          </p:grpSpPr>
          <p:sp>
            <p:nvSpPr>
              <p:cNvPr id="320622" name="Rectangle 17"/>
              <p:cNvSpPr>
                <a:spLocks noChangeArrowheads="1"/>
              </p:cNvSpPr>
              <p:nvPr/>
            </p:nvSpPr>
            <p:spPr bwMode="auto">
              <a:xfrm>
                <a:off x="4080" y="1753"/>
                <a:ext cx="687" cy="335"/>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24" name="Rectangle 19"/>
              <p:cNvSpPr>
                <a:spLocks noChangeArrowheads="1"/>
              </p:cNvSpPr>
              <p:nvPr/>
            </p:nvSpPr>
            <p:spPr bwMode="auto">
              <a:xfrm>
                <a:off x="4199" y="1864"/>
                <a:ext cx="180" cy="42"/>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25" name="Rectangle 20"/>
              <p:cNvSpPr>
                <a:spLocks noChangeArrowheads="1"/>
              </p:cNvSpPr>
              <p:nvPr/>
            </p:nvSpPr>
            <p:spPr bwMode="auto">
              <a:xfrm>
                <a:off x="4311" y="1948"/>
                <a:ext cx="276" cy="42"/>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26" name="Rectangle 21"/>
              <p:cNvSpPr>
                <a:spLocks noChangeArrowheads="1"/>
              </p:cNvSpPr>
              <p:nvPr/>
            </p:nvSpPr>
            <p:spPr bwMode="auto">
              <a:xfrm>
                <a:off x="4571" y="2028"/>
                <a:ext cx="191" cy="43"/>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sp>
          <p:nvSpPr>
            <p:cNvPr id="320528" name="Line 22"/>
            <p:cNvSpPr>
              <a:spLocks noChangeShapeType="1"/>
            </p:cNvSpPr>
            <p:nvPr/>
          </p:nvSpPr>
          <p:spPr bwMode="auto">
            <a:xfrm>
              <a:off x="2460" y="1655"/>
              <a:ext cx="1565" cy="201"/>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aphicFrame>
          <p:nvGraphicFramePr>
            <p:cNvPr id="320530" name="Object 24">
              <a:hlinkClick r:id="" action="ppaction://ole?verb=0"/>
            </p:cNvPr>
            <p:cNvGraphicFramePr>
              <a:graphicFrameLocks/>
            </p:cNvGraphicFramePr>
            <p:nvPr/>
          </p:nvGraphicFramePr>
          <p:xfrm>
            <a:off x="5110" y="3371"/>
            <a:ext cx="368" cy="391"/>
          </p:xfrm>
          <a:graphic>
            <a:graphicData uri="http://schemas.openxmlformats.org/presentationml/2006/ole">
              <mc:AlternateContent xmlns:mc="http://schemas.openxmlformats.org/markup-compatibility/2006">
                <mc:Choice xmlns:v="urn:schemas-microsoft-com:vml" Requires="v">
                  <p:oleObj spid="_x0000_s171181" name="Microsoft ClipArt Gallery" r:id="rId5" imgW="2525713" imgH="3224213" progId="MS_ClipArt_Gallery">
                    <p:embed/>
                  </p:oleObj>
                </mc:Choice>
                <mc:Fallback>
                  <p:oleObj name="Microsoft ClipArt Gallery" r:id="rId5" imgW="2525713" imgH="3224213" progId="MS_ClipArt_Gallery">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0" y="3371"/>
                          <a:ext cx="368"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0531" name="Object 25">
              <a:hlinkClick r:id="" action="ppaction://ole?verb=0"/>
            </p:cNvPr>
            <p:cNvGraphicFramePr>
              <a:graphicFrameLocks/>
            </p:cNvGraphicFramePr>
            <p:nvPr/>
          </p:nvGraphicFramePr>
          <p:xfrm>
            <a:off x="5075" y="3449"/>
            <a:ext cx="172" cy="143"/>
          </p:xfrm>
          <a:graphic>
            <a:graphicData uri="http://schemas.openxmlformats.org/presentationml/2006/ole">
              <mc:AlternateContent xmlns:mc="http://schemas.openxmlformats.org/markup-compatibility/2006">
                <mc:Choice xmlns:v="urn:schemas-microsoft-com:vml" Requires="v">
                  <p:oleObj spid="_x0000_s171182" name="Microsoft ClipArt Gallery" r:id="rId7" imgW="2728913" imgH="2728913" progId="MS_ClipArt_Gallery">
                    <p:embed/>
                  </p:oleObj>
                </mc:Choice>
                <mc:Fallback>
                  <p:oleObj name="Microsoft ClipArt Gallery" r:id="rId7"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5" y="3449"/>
                          <a:ext cx="172" cy="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0532" name="Object 26">
              <a:hlinkClick r:id="" action="ppaction://ole?verb=0"/>
            </p:cNvPr>
            <p:cNvGraphicFramePr>
              <a:graphicFrameLocks/>
            </p:cNvGraphicFramePr>
            <p:nvPr/>
          </p:nvGraphicFramePr>
          <p:xfrm>
            <a:off x="2138" y="3249"/>
            <a:ext cx="379" cy="452"/>
          </p:xfrm>
          <a:graphic>
            <a:graphicData uri="http://schemas.openxmlformats.org/presentationml/2006/ole">
              <mc:AlternateContent xmlns:mc="http://schemas.openxmlformats.org/markup-compatibility/2006">
                <mc:Choice xmlns:v="urn:schemas-microsoft-com:vml" Requires="v">
                  <p:oleObj spid="_x0000_s171183" name="Microsoft ClipArt Gallery" r:id="rId9" imgW="2347913" imgH="3389313" progId="MS_ClipArt_Gallery">
                    <p:embed/>
                  </p:oleObj>
                </mc:Choice>
                <mc:Fallback>
                  <p:oleObj name="Microsoft ClipArt Gallery" r:id="rId9" imgW="2347913" imgH="3389313" progId="MS_ClipArt_Gallery">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8" y="3249"/>
                          <a:ext cx="379" cy="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0533" name="Object 27">
              <a:hlinkClick r:id="" action="ppaction://ole?verb=0"/>
            </p:cNvPr>
            <p:cNvGraphicFramePr>
              <a:graphicFrameLocks/>
            </p:cNvGraphicFramePr>
            <p:nvPr/>
          </p:nvGraphicFramePr>
          <p:xfrm>
            <a:off x="3683" y="3329"/>
            <a:ext cx="261" cy="218"/>
          </p:xfrm>
          <a:graphic>
            <a:graphicData uri="http://schemas.openxmlformats.org/presentationml/2006/ole">
              <mc:AlternateContent xmlns:mc="http://schemas.openxmlformats.org/markup-compatibility/2006">
                <mc:Choice xmlns:v="urn:schemas-microsoft-com:vml" Requires="v">
                  <p:oleObj spid="_x0000_s171184" name="Microsoft ClipArt Gallery" r:id="rId11" imgW="2728913" imgH="2728913" progId="MS_ClipArt_Gallery">
                    <p:embed/>
                  </p:oleObj>
                </mc:Choice>
                <mc:Fallback>
                  <p:oleObj name="Microsoft ClipArt Gallery" r:id="rId11"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3" y="3329"/>
                          <a:ext cx="261"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0534" name="Arc 28"/>
            <p:cNvSpPr>
              <a:spLocks/>
            </p:cNvSpPr>
            <p:nvPr/>
          </p:nvSpPr>
          <p:spPr bwMode="auto">
            <a:xfrm>
              <a:off x="3958" y="3185"/>
              <a:ext cx="354" cy="245"/>
            </a:xfrm>
            <a:custGeom>
              <a:avLst/>
              <a:gdLst>
                <a:gd name="T0" fmla="*/ 0 w 21661"/>
                <a:gd name="T1" fmla="*/ 0 h 21600"/>
                <a:gd name="T2" fmla="*/ 0 w 21661"/>
                <a:gd name="T3" fmla="*/ 0 h 21600"/>
                <a:gd name="T4" fmla="*/ 0 w 21661"/>
                <a:gd name="T5" fmla="*/ 0 h 21600"/>
                <a:gd name="T6" fmla="*/ 0 60000 65536"/>
                <a:gd name="T7" fmla="*/ 0 60000 65536"/>
                <a:gd name="T8" fmla="*/ 0 60000 65536"/>
              </a:gdLst>
              <a:ahLst/>
              <a:cxnLst>
                <a:cxn ang="T6">
                  <a:pos x="T0" y="T1"/>
                </a:cxn>
                <a:cxn ang="T7">
                  <a:pos x="T2" y="T3"/>
                </a:cxn>
                <a:cxn ang="T8">
                  <a:pos x="T4" y="T5"/>
                </a:cxn>
              </a:cxnLst>
              <a:rect l="0" t="0" r="r" b="b"/>
              <a:pathLst>
                <a:path w="21661" h="21600" fill="none" extrusionOk="0">
                  <a:moveTo>
                    <a:pt x="21661" y="0"/>
                  </a:moveTo>
                  <a:cubicBezTo>
                    <a:pt x="21661" y="11929"/>
                    <a:pt x="11990" y="21600"/>
                    <a:pt x="61" y="21600"/>
                  </a:cubicBezTo>
                  <a:cubicBezTo>
                    <a:pt x="40" y="21600"/>
                    <a:pt x="20" y="21599"/>
                    <a:pt x="0" y="21599"/>
                  </a:cubicBezTo>
                </a:path>
                <a:path w="21661" h="21600" stroke="0" extrusionOk="0">
                  <a:moveTo>
                    <a:pt x="21661" y="0"/>
                  </a:moveTo>
                  <a:cubicBezTo>
                    <a:pt x="21661" y="11929"/>
                    <a:pt x="11990" y="21600"/>
                    <a:pt x="61" y="21600"/>
                  </a:cubicBezTo>
                  <a:cubicBezTo>
                    <a:pt x="40" y="21600"/>
                    <a:pt x="20" y="21599"/>
                    <a:pt x="0" y="21599"/>
                  </a:cubicBezTo>
                  <a:lnTo>
                    <a:pt x="61" y="0"/>
                  </a:lnTo>
                  <a:lnTo>
                    <a:pt x="21661"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35" name="Arc 29"/>
            <p:cNvSpPr>
              <a:spLocks/>
            </p:cNvSpPr>
            <p:nvPr/>
          </p:nvSpPr>
          <p:spPr bwMode="auto">
            <a:xfrm>
              <a:off x="3289" y="3082"/>
              <a:ext cx="353" cy="324"/>
            </a:xfrm>
            <a:custGeom>
              <a:avLst/>
              <a:gdLst>
                <a:gd name="T0" fmla="*/ 0 w 21600"/>
                <a:gd name="T1" fmla="*/ 0 h 21667"/>
                <a:gd name="T2" fmla="*/ 0 w 21600"/>
                <a:gd name="T3" fmla="*/ 0 h 21667"/>
                <a:gd name="T4" fmla="*/ 0 w 21600"/>
                <a:gd name="T5" fmla="*/ 0 h 21667"/>
                <a:gd name="T6" fmla="*/ 0 60000 65536"/>
                <a:gd name="T7" fmla="*/ 0 60000 65536"/>
                <a:gd name="T8" fmla="*/ 0 60000 65536"/>
              </a:gdLst>
              <a:ahLst/>
              <a:cxnLst>
                <a:cxn ang="T6">
                  <a:pos x="T0" y="T1"/>
                </a:cxn>
                <a:cxn ang="T7">
                  <a:pos x="T2" y="T3"/>
                </a:cxn>
                <a:cxn ang="T8">
                  <a:pos x="T4" y="T5"/>
                </a:cxn>
              </a:cxnLst>
              <a:rect l="0" t="0" r="r" b="b"/>
              <a:pathLst>
                <a:path w="21600" h="21667" fill="none" extrusionOk="0">
                  <a:moveTo>
                    <a:pt x="21600" y="21667"/>
                  </a:moveTo>
                  <a:cubicBezTo>
                    <a:pt x="9670" y="21667"/>
                    <a:pt x="0" y="11996"/>
                    <a:pt x="0" y="67"/>
                  </a:cubicBezTo>
                  <a:cubicBezTo>
                    <a:pt x="-1" y="44"/>
                    <a:pt x="0" y="22"/>
                    <a:pt x="0" y="0"/>
                  </a:cubicBezTo>
                </a:path>
                <a:path w="21600" h="21667" stroke="0" extrusionOk="0">
                  <a:moveTo>
                    <a:pt x="21600" y="21667"/>
                  </a:moveTo>
                  <a:cubicBezTo>
                    <a:pt x="9670" y="21667"/>
                    <a:pt x="0" y="11996"/>
                    <a:pt x="0" y="67"/>
                  </a:cubicBezTo>
                  <a:cubicBezTo>
                    <a:pt x="-1" y="44"/>
                    <a:pt x="0" y="22"/>
                    <a:pt x="0" y="0"/>
                  </a:cubicBezTo>
                  <a:lnTo>
                    <a:pt x="21600" y="67"/>
                  </a:lnTo>
                  <a:lnTo>
                    <a:pt x="21600" y="21667"/>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36" name="Arc 30"/>
            <p:cNvSpPr>
              <a:spLocks/>
            </p:cNvSpPr>
            <p:nvPr/>
          </p:nvSpPr>
          <p:spPr bwMode="auto">
            <a:xfrm>
              <a:off x="2556" y="3076"/>
              <a:ext cx="482" cy="346"/>
            </a:xfrm>
            <a:custGeom>
              <a:avLst/>
              <a:gdLst>
                <a:gd name="T0" fmla="*/ 0 w 21600"/>
                <a:gd name="T1" fmla="*/ 0 h 21663"/>
                <a:gd name="T2" fmla="*/ 0 w 21600"/>
                <a:gd name="T3" fmla="*/ 0 h 21663"/>
                <a:gd name="T4" fmla="*/ 0 w 21600"/>
                <a:gd name="T5" fmla="*/ 0 h 21663"/>
                <a:gd name="T6" fmla="*/ 0 60000 65536"/>
                <a:gd name="T7" fmla="*/ 0 60000 65536"/>
                <a:gd name="T8" fmla="*/ 0 60000 65536"/>
              </a:gdLst>
              <a:ahLst/>
              <a:cxnLst>
                <a:cxn ang="T6">
                  <a:pos x="T0" y="T1"/>
                </a:cxn>
                <a:cxn ang="T7">
                  <a:pos x="T2" y="T3"/>
                </a:cxn>
                <a:cxn ang="T8">
                  <a:pos x="T4" y="T5"/>
                </a:cxn>
              </a:cxnLst>
              <a:rect l="0" t="0" r="r" b="b"/>
              <a:pathLst>
                <a:path w="21600" h="21663" fill="none" extrusionOk="0">
                  <a:moveTo>
                    <a:pt x="21599" y="0"/>
                  </a:moveTo>
                  <a:cubicBezTo>
                    <a:pt x="21599" y="21"/>
                    <a:pt x="21600" y="42"/>
                    <a:pt x="21600" y="63"/>
                  </a:cubicBezTo>
                  <a:cubicBezTo>
                    <a:pt x="21600" y="11992"/>
                    <a:pt x="11929" y="21662"/>
                    <a:pt x="0" y="21663"/>
                  </a:cubicBezTo>
                </a:path>
                <a:path w="21600" h="21663" stroke="0" extrusionOk="0">
                  <a:moveTo>
                    <a:pt x="21599" y="0"/>
                  </a:moveTo>
                  <a:cubicBezTo>
                    <a:pt x="21599" y="21"/>
                    <a:pt x="21600" y="42"/>
                    <a:pt x="21600" y="63"/>
                  </a:cubicBezTo>
                  <a:cubicBezTo>
                    <a:pt x="21600" y="11992"/>
                    <a:pt x="11929" y="21662"/>
                    <a:pt x="0" y="21663"/>
                  </a:cubicBezTo>
                  <a:lnTo>
                    <a:pt x="0" y="63"/>
                  </a:lnTo>
                  <a:lnTo>
                    <a:pt x="21599"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37" name="Arc 31"/>
            <p:cNvSpPr>
              <a:spLocks/>
            </p:cNvSpPr>
            <p:nvPr/>
          </p:nvSpPr>
          <p:spPr bwMode="auto">
            <a:xfrm>
              <a:off x="4685" y="3160"/>
              <a:ext cx="382" cy="37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38" name="Arc 32"/>
            <p:cNvSpPr>
              <a:spLocks/>
            </p:cNvSpPr>
            <p:nvPr/>
          </p:nvSpPr>
          <p:spPr bwMode="auto">
            <a:xfrm>
              <a:off x="1794" y="2880"/>
              <a:ext cx="296" cy="505"/>
            </a:xfrm>
            <a:custGeom>
              <a:avLst/>
              <a:gdLst>
                <a:gd name="T0" fmla="*/ 0 w 21600"/>
                <a:gd name="T1" fmla="*/ 0 h 21643"/>
                <a:gd name="T2" fmla="*/ 0 w 21600"/>
                <a:gd name="T3" fmla="*/ 0 h 21643"/>
                <a:gd name="T4" fmla="*/ 0 w 21600"/>
                <a:gd name="T5" fmla="*/ 0 h 21643"/>
                <a:gd name="T6" fmla="*/ 0 60000 65536"/>
                <a:gd name="T7" fmla="*/ 0 60000 65536"/>
                <a:gd name="T8" fmla="*/ 0 60000 65536"/>
              </a:gdLst>
              <a:ahLst/>
              <a:cxnLst>
                <a:cxn ang="T6">
                  <a:pos x="T0" y="T1"/>
                </a:cxn>
                <a:cxn ang="T7">
                  <a:pos x="T2" y="T3"/>
                </a:cxn>
                <a:cxn ang="T8">
                  <a:pos x="T4" y="T5"/>
                </a:cxn>
              </a:cxnLst>
              <a:rect l="0" t="0" r="r" b="b"/>
              <a:pathLst>
                <a:path w="21600" h="21643" fill="none" extrusionOk="0">
                  <a:moveTo>
                    <a:pt x="21600" y="21643"/>
                  </a:moveTo>
                  <a:cubicBezTo>
                    <a:pt x="9670" y="21643"/>
                    <a:pt x="0" y="11972"/>
                    <a:pt x="0" y="43"/>
                  </a:cubicBezTo>
                  <a:cubicBezTo>
                    <a:pt x="-1" y="28"/>
                    <a:pt x="0" y="14"/>
                    <a:pt x="0" y="0"/>
                  </a:cubicBezTo>
                </a:path>
                <a:path w="21600" h="21643" stroke="0" extrusionOk="0">
                  <a:moveTo>
                    <a:pt x="21600" y="21643"/>
                  </a:moveTo>
                  <a:cubicBezTo>
                    <a:pt x="9670" y="21643"/>
                    <a:pt x="0" y="11972"/>
                    <a:pt x="0" y="43"/>
                  </a:cubicBezTo>
                  <a:cubicBezTo>
                    <a:pt x="-1" y="28"/>
                    <a:pt x="0" y="14"/>
                    <a:pt x="0" y="0"/>
                  </a:cubicBezTo>
                  <a:lnTo>
                    <a:pt x="21600" y="43"/>
                  </a:lnTo>
                  <a:lnTo>
                    <a:pt x="21600" y="21643"/>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39" name="Line 33"/>
            <p:cNvSpPr>
              <a:spLocks noChangeShapeType="1"/>
            </p:cNvSpPr>
            <p:nvPr/>
          </p:nvSpPr>
          <p:spPr bwMode="auto">
            <a:xfrm>
              <a:off x="2196" y="2716"/>
              <a:ext cx="517" cy="4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40" name="Line 34"/>
            <p:cNvSpPr>
              <a:spLocks noChangeShapeType="1"/>
            </p:cNvSpPr>
            <p:nvPr/>
          </p:nvSpPr>
          <p:spPr bwMode="auto">
            <a:xfrm>
              <a:off x="3497" y="2852"/>
              <a:ext cx="546" cy="6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0541" name="Group 35"/>
            <p:cNvGrpSpPr>
              <a:grpSpLocks/>
            </p:cNvGrpSpPr>
            <p:nvPr/>
          </p:nvGrpSpPr>
          <p:grpSpPr bwMode="auto">
            <a:xfrm>
              <a:off x="410" y="3029"/>
              <a:ext cx="555" cy="861"/>
              <a:chOff x="410" y="3029"/>
              <a:chExt cx="555" cy="861"/>
            </a:xfrm>
          </p:grpSpPr>
          <p:grpSp>
            <p:nvGrpSpPr>
              <p:cNvPr id="320564" name="Group 36"/>
              <p:cNvGrpSpPr>
                <a:grpSpLocks/>
              </p:cNvGrpSpPr>
              <p:nvPr/>
            </p:nvGrpSpPr>
            <p:grpSpPr bwMode="auto">
              <a:xfrm>
                <a:off x="521" y="3394"/>
                <a:ext cx="314" cy="496"/>
                <a:chOff x="521" y="3394"/>
                <a:chExt cx="314" cy="496"/>
              </a:xfrm>
            </p:grpSpPr>
            <p:grpSp>
              <p:nvGrpSpPr>
                <p:cNvPr id="320595" name="Group 37"/>
                <p:cNvGrpSpPr>
                  <a:grpSpLocks/>
                </p:cNvGrpSpPr>
                <p:nvPr/>
              </p:nvGrpSpPr>
              <p:grpSpPr bwMode="auto">
                <a:xfrm>
                  <a:off x="521" y="3394"/>
                  <a:ext cx="314" cy="496"/>
                  <a:chOff x="521" y="3394"/>
                  <a:chExt cx="314" cy="496"/>
                </a:xfrm>
              </p:grpSpPr>
              <p:sp>
                <p:nvSpPr>
                  <p:cNvPr id="320617" name="Freeform 38"/>
                  <p:cNvSpPr>
                    <a:spLocks/>
                  </p:cNvSpPr>
                  <p:nvPr/>
                </p:nvSpPr>
                <p:spPr bwMode="auto">
                  <a:xfrm>
                    <a:off x="521" y="3832"/>
                    <a:ext cx="314" cy="58"/>
                  </a:xfrm>
                  <a:custGeom>
                    <a:avLst/>
                    <a:gdLst>
                      <a:gd name="T0" fmla="*/ 0 w 314"/>
                      <a:gd name="T1" fmla="*/ 17 h 58"/>
                      <a:gd name="T2" fmla="*/ 3 w 314"/>
                      <a:gd name="T3" fmla="*/ 22 h 58"/>
                      <a:gd name="T4" fmla="*/ 8 w 314"/>
                      <a:gd name="T5" fmla="*/ 28 h 58"/>
                      <a:gd name="T6" fmla="*/ 13 w 314"/>
                      <a:gd name="T7" fmla="*/ 31 h 58"/>
                      <a:gd name="T8" fmla="*/ 20 w 314"/>
                      <a:gd name="T9" fmla="*/ 35 h 58"/>
                      <a:gd name="T10" fmla="*/ 26 w 314"/>
                      <a:gd name="T11" fmla="*/ 38 h 58"/>
                      <a:gd name="T12" fmla="*/ 34 w 314"/>
                      <a:gd name="T13" fmla="*/ 41 h 58"/>
                      <a:gd name="T14" fmla="*/ 42 w 314"/>
                      <a:gd name="T15" fmla="*/ 43 h 58"/>
                      <a:gd name="T16" fmla="*/ 52 w 314"/>
                      <a:gd name="T17" fmla="*/ 47 h 58"/>
                      <a:gd name="T18" fmla="*/ 62 w 314"/>
                      <a:gd name="T19" fmla="*/ 48 h 58"/>
                      <a:gd name="T20" fmla="*/ 75 w 314"/>
                      <a:gd name="T21" fmla="*/ 50 h 58"/>
                      <a:gd name="T22" fmla="*/ 86 w 314"/>
                      <a:gd name="T23" fmla="*/ 52 h 58"/>
                      <a:gd name="T24" fmla="*/ 104 w 314"/>
                      <a:gd name="T25" fmla="*/ 54 h 58"/>
                      <a:gd name="T26" fmla="*/ 122 w 314"/>
                      <a:gd name="T27" fmla="*/ 55 h 58"/>
                      <a:gd name="T28" fmla="*/ 139 w 314"/>
                      <a:gd name="T29" fmla="*/ 57 h 58"/>
                      <a:gd name="T30" fmla="*/ 152 w 314"/>
                      <a:gd name="T31" fmla="*/ 57 h 58"/>
                      <a:gd name="T32" fmla="*/ 161 w 314"/>
                      <a:gd name="T33" fmla="*/ 57 h 58"/>
                      <a:gd name="T34" fmla="*/ 174 w 314"/>
                      <a:gd name="T35" fmla="*/ 57 h 58"/>
                      <a:gd name="T36" fmla="*/ 192 w 314"/>
                      <a:gd name="T37" fmla="*/ 55 h 58"/>
                      <a:gd name="T38" fmla="*/ 207 w 314"/>
                      <a:gd name="T39" fmla="*/ 55 h 58"/>
                      <a:gd name="T40" fmla="*/ 220 w 314"/>
                      <a:gd name="T41" fmla="*/ 54 h 58"/>
                      <a:gd name="T42" fmla="*/ 238 w 314"/>
                      <a:gd name="T43" fmla="*/ 50 h 58"/>
                      <a:gd name="T44" fmla="*/ 249 w 314"/>
                      <a:gd name="T45" fmla="*/ 48 h 58"/>
                      <a:gd name="T46" fmla="*/ 261 w 314"/>
                      <a:gd name="T47" fmla="*/ 47 h 58"/>
                      <a:gd name="T48" fmla="*/ 274 w 314"/>
                      <a:gd name="T49" fmla="*/ 43 h 58"/>
                      <a:gd name="T50" fmla="*/ 287 w 314"/>
                      <a:gd name="T51" fmla="*/ 38 h 58"/>
                      <a:gd name="T52" fmla="*/ 297 w 314"/>
                      <a:gd name="T53" fmla="*/ 33 h 58"/>
                      <a:gd name="T54" fmla="*/ 303 w 314"/>
                      <a:gd name="T55" fmla="*/ 29 h 58"/>
                      <a:gd name="T56" fmla="*/ 308 w 314"/>
                      <a:gd name="T57" fmla="*/ 24 h 58"/>
                      <a:gd name="T58" fmla="*/ 311 w 314"/>
                      <a:gd name="T59" fmla="*/ 21 h 58"/>
                      <a:gd name="T60" fmla="*/ 313 w 314"/>
                      <a:gd name="T61" fmla="*/ 16 h 58"/>
                      <a:gd name="T62" fmla="*/ 0 w 314"/>
                      <a:gd name="T63" fmla="*/ 0 h 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14" h="58">
                        <a:moveTo>
                          <a:pt x="0" y="0"/>
                        </a:moveTo>
                        <a:lnTo>
                          <a:pt x="0" y="17"/>
                        </a:lnTo>
                        <a:lnTo>
                          <a:pt x="2" y="21"/>
                        </a:lnTo>
                        <a:lnTo>
                          <a:pt x="3" y="22"/>
                        </a:lnTo>
                        <a:lnTo>
                          <a:pt x="5" y="24"/>
                        </a:lnTo>
                        <a:lnTo>
                          <a:pt x="8" y="28"/>
                        </a:lnTo>
                        <a:lnTo>
                          <a:pt x="11" y="29"/>
                        </a:lnTo>
                        <a:lnTo>
                          <a:pt x="13" y="31"/>
                        </a:lnTo>
                        <a:lnTo>
                          <a:pt x="16" y="33"/>
                        </a:lnTo>
                        <a:lnTo>
                          <a:pt x="20" y="35"/>
                        </a:lnTo>
                        <a:lnTo>
                          <a:pt x="21" y="36"/>
                        </a:lnTo>
                        <a:lnTo>
                          <a:pt x="26" y="38"/>
                        </a:lnTo>
                        <a:lnTo>
                          <a:pt x="29" y="40"/>
                        </a:lnTo>
                        <a:lnTo>
                          <a:pt x="34" y="41"/>
                        </a:lnTo>
                        <a:lnTo>
                          <a:pt x="39" y="43"/>
                        </a:lnTo>
                        <a:lnTo>
                          <a:pt x="42" y="43"/>
                        </a:lnTo>
                        <a:lnTo>
                          <a:pt x="47" y="45"/>
                        </a:lnTo>
                        <a:lnTo>
                          <a:pt x="52" y="47"/>
                        </a:lnTo>
                        <a:lnTo>
                          <a:pt x="57" y="47"/>
                        </a:lnTo>
                        <a:lnTo>
                          <a:pt x="62" y="48"/>
                        </a:lnTo>
                        <a:lnTo>
                          <a:pt x="68" y="50"/>
                        </a:lnTo>
                        <a:lnTo>
                          <a:pt x="75" y="50"/>
                        </a:lnTo>
                        <a:lnTo>
                          <a:pt x="82" y="52"/>
                        </a:lnTo>
                        <a:lnTo>
                          <a:pt x="86" y="52"/>
                        </a:lnTo>
                        <a:lnTo>
                          <a:pt x="95" y="54"/>
                        </a:lnTo>
                        <a:lnTo>
                          <a:pt x="104" y="54"/>
                        </a:lnTo>
                        <a:lnTo>
                          <a:pt x="114" y="55"/>
                        </a:lnTo>
                        <a:lnTo>
                          <a:pt x="122" y="55"/>
                        </a:lnTo>
                        <a:lnTo>
                          <a:pt x="130" y="55"/>
                        </a:lnTo>
                        <a:lnTo>
                          <a:pt x="139" y="57"/>
                        </a:lnTo>
                        <a:lnTo>
                          <a:pt x="147" y="57"/>
                        </a:lnTo>
                        <a:lnTo>
                          <a:pt x="152" y="57"/>
                        </a:lnTo>
                        <a:lnTo>
                          <a:pt x="157" y="57"/>
                        </a:lnTo>
                        <a:lnTo>
                          <a:pt x="161" y="57"/>
                        </a:lnTo>
                        <a:lnTo>
                          <a:pt x="166" y="57"/>
                        </a:lnTo>
                        <a:lnTo>
                          <a:pt x="174" y="57"/>
                        </a:lnTo>
                        <a:lnTo>
                          <a:pt x="184" y="55"/>
                        </a:lnTo>
                        <a:lnTo>
                          <a:pt x="192" y="55"/>
                        </a:lnTo>
                        <a:lnTo>
                          <a:pt x="201" y="55"/>
                        </a:lnTo>
                        <a:lnTo>
                          <a:pt x="207" y="55"/>
                        </a:lnTo>
                        <a:lnTo>
                          <a:pt x="214" y="54"/>
                        </a:lnTo>
                        <a:lnTo>
                          <a:pt x="220" y="54"/>
                        </a:lnTo>
                        <a:lnTo>
                          <a:pt x="228" y="52"/>
                        </a:lnTo>
                        <a:lnTo>
                          <a:pt x="238" y="50"/>
                        </a:lnTo>
                        <a:lnTo>
                          <a:pt x="245" y="50"/>
                        </a:lnTo>
                        <a:lnTo>
                          <a:pt x="249" y="48"/>
                        </a:lnTo>
                        <a:lnTo>
                          <a:pt x="256" y="47"/>
                        </a:lnTo>
                        <a:lnTo>
                          <a:pt x="261" y="47"/>
                        </a:lnTo>
                        <a:lnTo>
                          <a:pt x="267" y="45"/>
                        </a:lnTo>
                        <a:lnTo>
                          <a:pt x="274" y="43"/>
                        </a:lnTo>
                        <a:lnTo>
                          <a:pt x="280" y="40"/>
                        </a:lnTo>
                        <a:lnTo>
                          <a:pt x="287" y="38"/>
                        </a:lnTo>
                        <a:lnTo>
                          <a:pt x="292" y="36"/>
                        </a:lnTo>
                        <a:lnTo>
                          <a:pt x="297" y="33"/>
                        </a:lnTo>
                        <a:lnTo>
                          <a:pt x="300" y="31"/>
                        </a:lnTo>
                        <a:lnTo>
                          <a:pt x="303" y="29"/>
                        </a:lnTo>
                        <a:lnTo>
                          <a:pt x="306" y="28"/>
                        </a:lnTo>
                        <a:lnTo>
                          <a:pt x="308" y="24"/>
                        </a:lnTo>
                        <a:lnTo>
                          <a:pt x="310" y="22"/>
                        </a:lnTo>
                        <a:lnTo>
                          <a:pt x="311" y="21"/>
                        </a:lnTo>
                        <a:lnTo>
                          <a:pt x="313" y="17"/>
                        </a:lnTo>
                        <a:lnTo>
                          <a:pt x="313" y="16"/>
                        </a:lnTo>
                        <a:lnTo>
                          <a:pt x="311" y="0"/>
                        </a:lnTo>
                        <a:lnTo>
                          <a:pt x="0" y="0"/>
                        </a:lnTo>
                      </a:path>
                    </a:pathLst>
                  </a:custGeom>
                  <a:solidFill>
                    <a:srgbClr val="808080"/>
                  </a:solidFill>
                  <a:ln w="12700" cap="rnd" cmpd="sng">
                    <a:solidFill>
                      <a:srgbClr val="404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0618" name="Freeform 39"/>
                  <p:cNvSpPr>
                    <a:spLocks/>
                  </p:cNvSpPr>
                  <p:nvPr/>
                </p:nvSpPr>
                <p:spPr bwMode="auto">
                  <a:xfrm>
                    <a:off x="521" y="3426"/>
                    <a:ext cx="314" cy="452"/>
                  </a:xfrm>
                  <a:custGeom>
                    <a:avLst/>
                    <a:gdLst>
                      <a:gd name="T0" fmla="*/ 0 w 314"/>
                      <a:gd name="T1" fmla="*/ 411 h 452"/>
                      <a:gd name="T2" fmla="*/ 3 w 314"/>
                      <a:gd name="T3" fmla="*/ 416 h 452"/>
                      <a:gd name="T4" fmla="*/ 8 w 314"/>
                      <a:gd name="T5" fmla="*/ 421 h 452"/>
                      <a:gd name="T6" fmla="*/ 13 w 314"/>
                      <a:gd name="T7" fmla="*/ 425 h 452"/>
                      <a:gd name="T8" fmla="*/ 20 w 314"/>
                      <a:gd name="T9" fmla="*/ 428 h 452"/>
                      <a:gd name="T10" fmla="*/ 26 w 314"/>
                      <a:gd name="T11" fmla="*/ 432 h 452"/>
                      <a:gd name="T12" fmla="*/ 34 w 314"/>
                      <a:gd name="T13" fmla="*/ 435 h 452"/>
                      <a:gd name="T14" fmla="*/ 42 w 314"/>
                      <a:gd name="T15" fmla="*/ 437 h 452"/>
                      <a:gd name="T16" fmla="*/ 52 w 314"/>
                      <a:gd name="T17" fmla="*/ 439 h 452"/>
                      <a:gd name="T18" fmla="*/ 62 w 314"/>
                      <a:gd name="T19" fmla="*/ 442 h 452"/>
                      <a:gd name="T20" fmla="*/ 75 w 314"/>
                      <a:gd name="T21" fmla="*/ 444 h 452"/>
                      <a:gd name="T22" fmla="*/ 86 w 314"/>
                      <a:gd name="T23" fmla="*/ 446 h 452"/>
                      <a:gd name="T24" fmla="*/ 104 w 314"/>
                      <a:gd name="T25" fmla="*/ 448 h 452"/>
                      <a:gd name="T26" fmla="*/ 122 w 314"/>
                      <a:gd name="T27" fmla="*/ 449 h 452"/>
                      <a:gd name="T28" fmla="*/ 139 w 314"/>
                      <a:gd name="T29" fmla="*/ 451 h 452"/>
                      <a:gd name="T30" fmla="*/ 152 w 314"/>
                      <a:gd name="T31" fmla="*/ 451 h 452"/>
                      <a:gd name="T32" fmla="*/ 161 w 314"/>
                      <a:gd name="T33" fmla="*/ 451 h 452"/>
                      <a:gd name="T34" fmla="*/ 174 w 314"/>
                      <a:gd name="T35" fmla="*/ 451 h 452"/>
                      <a:gd name="T36" fmla="*/ 192 w 314"/>
                      <a:gd name="T37" fmla="*/ 449 h 452"/>
                      <a:gd name="T38" fmla="*/ 207 w 314"/>
                      <a:gd name="T39" fmla="*/ 449 h 452"/>
                      <a:gd name="T40" fmla="*/ 220 w 314"/>
                      <a:gd name="T41" fmla="*/ 448 h 452"/>
                      <a:gd name="T42" fmla="*/ 238 w 314"/>
                      <a:gd name="T43" fmla="*/ 444 h 452"/>
                      <a:gd name="T44" fmla="*/ 249 w 314"/>
                      <a:gd name="T45" fmla="*/ 442 h 452"/>
                      <a:gd name="T46" fmla="*/ 261 w 314"/>
                      <a:gd name="T47" fmla="*/ 441 h 452"/>
                      <a:gd name="T48" fmla="*/ 274 w 314"/>
                      <a:gd name="T49" fmla="*/ 437 h 452"/>
                      <a:gd name="T50" fmla="*/ 287 w 314"/>
                      <a:gd name="T51" fmla="*/ 432 h 452"/>
                      <a:gd name="T52" fmla="*/ 297 w 314"/>
                      <a:gd name="T53" fmla="*/ 427 h 452"/>
                      <a:gd name="T54" fmla="*/ 303 w 314"/>
                      <a:gd name="T55" fmla="*/ 423 h 452"/>
                      <a:gd name="T56" fmla="*/ 308 w 314"/>
                      <a:gd name="T57" fmla="*/ 418 h 452"/>
                      <a:gd name="T58" fmla="*/ 311 w 314"/>
                      <a:gd name="T59" fmla="*/ 413 h 452"/>
                      <a:gd name="T60" fmla="*/ 313 w 314"/>
                      <a:gd name="T61" fmla="*/ 409 h 452"/>
                      <a:gd name="T62" fmla="*/ 0 w 314"/>
                      <a:gd name="T63" fmla="*/ 0 h 4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14" h="452">
                        <a:moveTo>
                          <a:pt x="0" y="0"/>
                        </a:moveTo>
                        <a:lnTo>
                          <a:pt x="0" y="411"/>
                        </a:lnTo>
                        <a:lnTo>
                          <a:pt x="2" y="413"/>
                        </a:lnTo>
                        <a:lnTo>
                          <a:pt x="3" y="416"/>
                        </a:lnTo>
                        <a:lnTo>
                          <a:pt x="5" y="418"/>
                        </a:lnTo>
                        <a:lnTo>
                          <a:pt x="8" y="421"/>
                        </a:lnTo>
                        <a:lnTo>
                          <a:pt x="11" y="423"/>
                        </a:lnTo>
                        <a:lnTo>
                          <a:pt x="13" y="425"/>
                        </a:lnTo>
                        <a:lnTo>
                          <a:pt x="16" y="427"/>
                        </a:lnTo>
                        <a:lnTo>
                          <a:pt x="20" y="428"/>
                        </a:lnTo>
                        <a:lnTo>
                          <a:pt x="21" y="430"/>
                        </a:lnTo>
                        <a:lnTo>
                          <a:pt x="26" y="432"/>
                        </a:lnTo>
                        <a:lnTo>
                          <a:pt x="29" y="434"/>
                        </a:lnTo>
                        <a:lnTo>
                          <a:pt x="34" y="435"/>
                        </a:lnTo>
                        <a:lnTo>
                          <a:pt x="39" y="435"/>
                        </a:lnTo>
                        <a:lnTo>
                          <a:pt x="42" y="437"/>
                        </a:lnTo>
                        <a:lnTo>
                          <a:pt x="47" y="439"/>
                        </a:lnTo>
                        <a:lnTo>
                          <a:pt x="52" y="439"/>
                        </a:lnTo>
                        <a:lnTo>
                          <a:pt x="57" y="441"/>
                        </a:lnTo>
                        <a:lnTo>
                          <a:pt x="62" y="442"/>
                        </a:lnTo>
                        <a:lnTo>
                          <a:pt x="68" y="444"/>
                        </a:lnTo>
                        <a:lnTo>
                          <a:pt x="75" y="444"/>
                        </a:lnTo>
                        <a:lnTo>
                          <a:pt x="82" y="446"/>
                        </a:lnTo>
                        <a:lnTo>
                          <a:pt x="86" y="446"/>
                        </a:lnTo>
                        <a:lnTo>
                          <a:pt x="95" y="448"/>
                        </a:lnTo>
                        <a:lnTo>
                          <a:pt x="104" y="448"/>
                        </a:lnTo>
                        <a:lnTo>
                          <a:pt x="114" y="449"/>
                        </a:lnTo>
                        <a:lnTo>
                          <a:pt x="122" y="449"/>
                        </a:lnTo>
                        <a:lnTo>
                          <a:pt x="130" y="449"/>
                        </a:lnTo>
                        <a:lnTo>
                          <a:pt x="139" y="451"/>
                        </a:lnTo>
                        <a:lnTo>
                          <a:pt x="147" y="451"/>
                        </a:lnTo>
                        <a:lnTo>
                          <a:pt x="152" y="451"/>
                        </a:lnTo>
                        <a:lnTo>
                          <a:pt x="157" y="451"/>
                        </a:lnTo>
                        <a:lnTo>
                          <a:pt x="161" y="451"/>
                        </a:lnTo>
                        <a:lnTo>
                          <a:pt x="166" y="451"/>
                        </a:lnTo>
                        <a:lnTo>
                          <a:pt x="174" y="451"/>
                        </a:lnTo>
                        <a:lnTo>
                          <a:pt x="184" y="449"/>
                        </a:lnTo>
                        <a:lnTo>
                          <a:pt x="192" y="449"/>
                        </a:lnTo>
                        <a:lnTo>
                          <a:pt x="201" y="449"/>
                        </a:lnTo>
                        <a:lnTo>
                          <a:pt x="207" y="449"/>
                        </a:lnTo>
                        <a:lnTo>
                          <a:pt x="214" y="448"/>
                        </a:lnTo>
                        <a:lnTo>
                          <a:pt x="220" y="448"/>
                        </a:lnTo>
                        <a:lnTo>
                          <a:pt x="228" y="446"/>
                        </a:lnTo>
                        <a:lnTo>
                          <a:pt x="238" y="444"/>
                        </a:lnTo>
                        <a:lnTo>
                          <a:pt x="245" y="444"/>
                        </a:lnTo>
                        <a:lnTo>
                          <a:pt x="249" y="442"/>
                        </a:lnTo>
                        <a:lnTo>
                          <a:pt x="256" y="441"/>
                        </a:lnTo>
                        <a:lnTo>
                          <a:pt x="261" y="441"/>
                        </a:lnTo>
                        <a:lnTo>
                          <a:pt x="267" y="439"/>
                        </a:lnTo>
                        <a:lnTo>
                          <a:pt x="274" y="437"/>
                        </a:lnTo>
                        <a:lnTo>
                          <a:pt x="280" y="434"/>
                        </a:lnTo>
                        <a:lnTo>
                          <a:pt x="287" y="432"/>
                        </a:lnTo>
                        <a:lnTo>
                          <a:pt x="292" y="430"/>
                        </a:lnTo>
                        <a:lnTo>
                          <a:pt x="297" y="427"/>
                        </a:lnTo>
                        <a:lnTo>
                          <a:pt x="300" y="425"/>
                        </a:lnTo>
                        <a:lnTo>
                          <a:pt x="303" y="423"/>
                        </a:lnTo>
                        <a:lnTo>
                          <a:pt x="306" y="421"/>
                        </a:lnTo>
                        <a:lnTo>
                          <a:pt x="308" y="418"/>
                        </a:lnTo>
                        <a:lnTo>
                          <a:pt x="310" y="416"/>
                        </a:lnTo>
                        <a:lnTo>
                          <a:pt x="311" y="413"/>
                        </a:lnTo>
                        <a:lnTo>
                          <a:pt x="313" y="411"/>
                        </a:lnTo>
                        <a:lnTo>
                          <a:pt x="313" y="409"/>
                        </a:lnTo>
                        <a:lnTo>
                          <a:pt x="311" y="0"/>
                        </a:lnTo>
                        <a:lnTo>
                          <a:pt x="0" y="0"/>
                        </a:lnTo>
                      </a:path>
                    </a:pathLst>
                  </a:custGeom>
                  <a:solidFill>
                    <a:srgbClr val="A0A0A0"/>
                  </a:solidFill>
                  <a:ln w="12700" cap="rnd" cmpd="sng">
                    <a:solidFill>
                      <a:srgbClr val="404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0619" name="Group 40"/>
                  <p:cNvGrpSpPr>
                    <a:grpSpLocks/>
                  </p:cNvGrpSpPr>
                  <p:nvPr/>
                </p:nvGrpSpPr>
                <p:grpSpPr bwMode="auto">
                  <a:xfrm>
                    <a:off x="521" y="3394"/>
                    <a:ext cx="313" cy="93"/>
                    <a:chOff x="521" y="3394"/>
                    <a:chExt cx="313" cy="93"/>
                  </a:xfrm>
                </p:grpSpPr>
                <p:sp>
                  <p:nvSpPr>
                    <p:cNvPr id="320620" name="Freeform 41"/>
                    <p:cNvSpPr>
                      <a:spLocks/>
                    </p:cNvSpPr>
                    <p:nvPr/>
                  </p:nvSpPr>
                  <p:spPr bwMode="auto">
                    <a:xfrm>
                      <a:off x="521" y="3429"/>
                      <a:ext cx="313" cy="58"/>
                    </a:xfrm>
                    <a:custGeom>
                      <a:avLst/>
                      <a:gdLst>
                        <a:gd name="T0" fmla="*/ 0 w 313"/>
                        <a:gd name="T1" fmla="*/ 17 h 58"/>
                        <a:gd name="T2" fmla="*/ 3 w 313"/>
                        <a:gd name="T3" fmla="*/ 22 h 58"/>
                        <a:gd name="T4" fmla="*/ 8 w 313"/>
                        <a:gd name="T5" fmla="*/ 28 h 58"/>
                        <a:gd name="T6" fmla="*/ 13 w 313"/>
                        <a:gd name="T7" fmla="*/ 31 h 58"/>
                        <a:gd name="T8" fmla="*/ 20 w 313"/>
                        <a:gd name="T9" fmla="*/ 35 h 58"/>
                        <a:gd name="T10" fmla="*/ 26 w 313"/>
                        <a:gd name="T11" fmla="*/ 38 h 58"/>
                        <a:gd name="T12" fmla="*/ 34 w 313"/>
                        <a:gd name="T13" fmla="*/ 41 h 58"/>
                        <a:gd name="T14" fmla="*/ 42 w 313"/>
                        <a:gd name="T15" fmla="*/ 45 h 58"/>
                        <a:gd name="T16" fmla="*/ 52 w 313"/>
                        <a:gd name="T17" fmla="*/ 47 h 58"/>
                        <a:gd name="T18" fmla="*/ 62 w 313"/>
                        <a:gd name="T19" fmla="*/ 48 h 58"/>
                        <a:gd name="T20" fmla="*/ 75 w 313"/>
                        <a:gd name="T21" fmla="*/ 52 h 58"/>
                        <a:gd name="T22" fmla="*/ 86 w 313"/>
                        <a:gd name="T23" fmla="*/ 52 h 58"/>
                        <a:gd name="T24" fmla="*/ 104 w 313"/>
                        <a:gd name="T25" fmla="*/ 55 h 58"/>
                        <a:gd name="T26" fmla="*/ 122 w 313"/>
                        <a:gd name="T27" fmla="*/ 55 h 58"/>
                        <a:gd name="T28" fmla="*/ 138 w 313"/>
                        <a:gd name="T29" fmla="*/ 57 h 58"/>
                        <a:gd name="T30" fmla="*/ 151 w 313"/>
                        <a:gd name="T31" fmla="*/ 57 h 58"/>
                        <a:gd name="T32" fmla="*/ 161 w 313"/>
                        <a:gd name="T33" fmla="*/ 57 h 58"/>
                        <a:gd name="T34" fmla="*/ 174 w 313"/>
                        <a:gd name="T35" fmla="*/ 57 h 58"/>
                        <a:gd name="T36" fmla="*/ 192 w 313"/>
                        <a:gd name="T37" fmla="*/ 55 h 58"/>
                        <a:gd name="T38" fmla="*/ 206 w 313"/>
                        <a:gd name="T39" fmla="*/ 55 h 58"/>
                        <a:gd name="T40" fmla="*/ 219 w 313"/>
                        <a:gd name="T41" fmla="*/ 54 h 58"/>
                        <a:gd name="T42" fmla="*/ 237 w 313"/>
                        <a:gd name="T43" fmla="*/ 52 h 58"/>
                        <a:gd name="T44" fmla="*/ 249 w 313"/>
                        <a:gd name="T45" fmla="*/ 48 h 58"/>
                        <a:gd name="T46" fmla="*/ 260 w 313"/>
                        <a:gd name="T47" fmla="*/ 47 h 58"/>
                        <a:gd name="T48" fmla="*/ 273 w 313"/>
                        <a:gd name="T49" fmla="*/ 43 h 58"/>
                        <a:gd name="T50" fmla="*/ 286 w 313"/>
                        <a:gd name="T51" fmla="*/ 38 h 58"/>
                        <a:gd name="T52" fmla="*/ 296 w 313"/>
                        <a:gd name="T53" fmla="*/ 35 h 58"/>
                        <a:gd name="T54" fmla="*/ 302 w 313"/>
                        <a:gd name="T55" fmla="*/ 29 h 58"/>
                        <a:gd name="T56" fmla="*/ 307 w 313"/>
                        <a:gd name="T57" fmla="*/ 26 h 58"/>
                        <a:gd name="T58" fmla="*/ 310 w 313"/>
                        <a:gd name="T59" fmla="*/ 21 h 58"/>
                        <a:gd name="T60" fmla="*/ 312 w 313"/>
                        <a:gd name="T61" fmla="*/ 17 h 58"/>
                        <a:gd name="T62" fmla="*/ 0 w 313"/>
                        <a:gd name="T63" fmla="*/ 0 h 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13" h="58">
                          <a:moveTo>
                            <a:pt x="0" y="0"/>
                          </a:moveTo>
                          <a:lnTo>
                            <a:pt x="0" y="17"/>
                          </a:lnTo>
                          <a:lnTo>
                            <a:pt x="2" y="21"/>
                          </a:lnTo>
                          <a:lnTo>
                            <a:pt x="3" y="22"/>
                          </a:lnTo>
                          <a:lnTo>
                            <a:pt x="5" y="26"/>
                          </a:lnTo>
                          <a:lnTo>
                            <a:pt x="8" y="28"/>
                          </a:lnTo>
                          <a:lnTo>
                            <a:pt x="11" y="29"/>
                          </a:lnTo>
                          <a:lnTo>
                            <a:pt x="13" y="31"/>
                          </a:lnTo>
                          <a:lnTo>
                            <a:pt x="16" y="33"/>
                          </a:lnTo>
                          <a:lnTo>
                            <a:pt x="20" y="35"/>
                          </a:lnTo>
                          <a:lnTo>
                            <a:pt x="21" y="36"/>
                          </a:lnTo>
                          <a:lnTo>
                            <a:pt x="26" y="38"/>
                          </a:lnTo>
                          <a:lnTo>
                            <a:pt x="29" y="40"/>
                          </a:lnTo>
                          <a:lnTo>
                            <a:pt x="34" y="41"/>
                          </a:lnTo>
                          <a:lnTo>
                            <a:pt x="39" y="43"/>
                          </a:lnTo>
                          <a:lnTo>
                            <a:pt x="42" y="45"/>
                          </a:lnTo>
                          <a:lnTo>
                            <a:pt x="47" y="45"/>
                          </a:lnTo>
                          <a:lnTo>
                            <a:pt x="52" y="47"/>
                          </a:lnTo>
                          <a:lnTo>
                            <a:pt x="57" y="47"/>
                          </a:lnTo>
                          <a:lnTo>
                            <a:pt x="62" y="48"/>
                          </a:lnTo>
                          <a:lnTo>
                            <a:pt x="68" y="50"/>
                          </a:lnTo>
                          <a:lnTo>
                            <a:pt x="75" y="52"/>
                          </a:lnTo>
                          <a:lnTo>
                            <a:pt x="81" y="52"/>
                          </a:lnTo>
                          <a:lnTo>
                            <a:pt x="86" y="52"/>
                          </a:lnTo>
                          <a:lnTo>
                            <a:pt x="94" y="54"/>
                          </a:lnTo>
                          <a:lnTo>
                            <a:pt x="104" y="55"/>
                          </a:lnTo>
                          <a:lnTo>
                            <a:pt x="114" y="55"/>
                          </a:lnTo>
                          <a:lnTo>
                            <a:pt x="122" y="55"/>
                          </a:lnTo>
                          <a:lnTo>
                            <a:pt x="130" y="57"/>
                          </a:lnTo>
                          <a:lnTo>
                            <a:pt x="138" y="57"/>
                          </a:lnTo>
                          <a:lnTo>
                            <a:pt x="146" y="57"/>
                          </a:lnTo>
                          <a:lnTo>
                            <a:pt x="151" y="57"/>
                          </a:lnTo>
                          <a:lnTo>
                            <a:pt x="156" y="57"/>
                          </a:lnTo>
                          <a:lnTo>
                            <a:pt x="161" y="57"/>
                          </a:lnTo>
                          <a:lnTo>
                            <a:pt x="166" y="57"/>
                          </a:lnTo>
                          <a:lnTo>
                            <a:pt x="174" y="57"/>
                          </a:lnTo>
                          <a:lnTo>
                            <a:pt x="184" y="57"/>
                          </a:lnTo>
                          <a:lnTo>
                            <a:pt x="192" y="55"/>
                          </a:lnTo>
                          <a:lnTo>
                            <a:pt x="200" y="55"/>
                          </a:lnTo>
                          <a:lnTo>
                            <a:pt x="206" y="55"/>
                          </a:lnTo>
                          <a:lnTo>
                            <a:pt x="213" y="54"/>
                          </a:lnTo>
                          <a:lnTo>
                            <a:pt x="219" y="54"/>
                          </a:lnTo>
                          <a:lnTo>
                            <a:pt x="228" y="52"/>
                          </a:lnTo>
                          <a:lnTo>
                            <a:pt x="237" y="52"/>
                          </a:lnTo>
                          <a:lnTo>
                            <a:pt x="244" y="50"/>
                          </a:lnTo>
                          <a:lnTo>
                            <a:pt x="249" y="48"/>
                          </a:lnTo>
                          <a:lnTo>
                            <a:pt x="255" y="48"/>
                          </a:lnTo>
                          <a:lnTo>
                            <a:pt x="260" y="47"/>
                          </a:lnTo>
                          <a:lnTo>
                            <a:pt x="267" y="45"/>
                          </a:lnTo>
                          <a:lnTo>
                            <a:pt x="273" y="43"/>
                          </a:lnTo>
                          <a:lnTo>
                            <a:pt x="280" y="41"/>
                          </a:lnTo>
                          <a:lnTo>
                            <a:pt x="286" y="38"/>
                          </a:lnTo>
                          <a:lnTo>
                            <a:pt x="291" y="36"/>
                          </a:lnTo>
                          <a:lnTo>
                            <a:pt x="296" y="35"/>
                          </a:lnTo>
                          <a:lnTo>
                            <a:pt x="299" y="33"/>
                          </a:lnTo>
                          <a:lnTo>
                            <a:pt x="302" y="29"/>
                          </a:lnTo>
                          <a:lnTo>
                            <a:pt x="306" y="28"/>
                          </a:lnTo>
                          <a:lnTo>
                            <a:pt x="307" y="26"/>
                          </a:lnTo>
                          <a:lnTo>
                            <a:pt x="309" y="22"/>
                          </a:lnTo>
                          <a:lnTo>
                            <a:pt x="310" y="21"/>
                          </a:lnTo>
                          <a:lnTo>
                            <a:pt x="312" y="19"/>
                          </a:lnTo>
                          <a:lnTo>
                            <a:pt x="312" y="17"/>
                          </a:lnTo>
                          <a:lnTo>
                            <a:pt x="310" y="0"/>
                          </a:lnTo>
                          <a:lnTo>
                            <a:pt x="0" y="0"/>
                          </a:lnTo>
                        </a:path>
                      </a:pathLst>
                    </a:custGeom>
                    <a:solidFill>
                      <a:srgbClr val="40404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0621" name="Oval 42"/>
                    <p:cNvSpPr>
                      <a:spLocks noChangeArrowheads="1"/>
                    </p:cNvSpPr>
                    <p:nvPr/>
                  </p:nvSpPr>
                  <p:spPr bwMode="auto">
                    <a:xfrm>
                      <a:off x="525" y="3394"/>
                      <a:ext cx="304" cy="74"/>
                    </a:xfrm>
                    <a:prstGeom prst="ellipse">
                      <a:avLst/>
                    </a:prstGeom>
                    <a:solidFill>
                      <a:srgbClr val="202020"/>
                    </a:solidFill>
                    <a:ln w="12700">
                      <a:solidFill>
                        <a:srgbClr val="40404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grpSp>
              <p:nvGrpSpPr>
                <p:cNvPr id="320596" name="Group 43"/>
                <p:cNvGrpSpPr>
                  <a:grpSpLocks/>
                </p:cNvGrpSpPr>
                <p:nvPr/>
              </p:nvGrpSpPr>
              <p:grpSpPr bwMode="auto">
                <a:xfrm>
                  <a:off x="540" y="3481"/>
                  <a:ext cx="277" cy="379"/>
                  <a:chOff x="540" y="3481"/>
                  <a:chExt cx="277" cy="379"/>
                </a:xfrm>
              </p:grpSpPr>
              <p:grpSp>
                <p:nvGrpSpPr>
                  <p:cNvPr id="320597" name="Group 44"/>
                  <p:cNvGrpSpPr>
                    <a:grpSpLocks/>
                  </p:cNvGrpSpPr>
                  <p:nvPr/>
                </p:nvGrpSpPr>
                <p:grpSpPr bwMode="auto">
                  <a:xfrm>
                    <a:off x="540" y="3481"/>
                    <a:ext cx="37" cy="362"/>
                    <a:chOff x="540" y="3481"/>
                    <a:chExt cx="37" cy="362"/>
                  </a:xfrm>
                </p:grpSpPr>
                <p:sp>
                  <p:nvSpPr>
                    <p:cNvPr id="320614" name="Oval 45"/>
                    <p:cNvSpPr>
                      <a:spLocks noChangeArrowheads="1"/>
                    </p:cNvSpPr>
                    <p:nvPr/>
                  </p:nvSpPr>
                  <p:spPr bwMode="auto">
                    <a:xfrm>
                      <a:off x="540" y="3481"/>
                      <a:ext cx="37" cy="39"/>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15" name="Rectangle 46"/>
                    <p:cNvSpPr>
                      <a:spLocks noChangeArrowheads="1"/>
                    </p:cNvSpPr>
                    <p:nvPr/>
                  </p:nvSpPr>
                  <p:spPr bwMode="auto">
                    <a:xfrm>
                      <a:off x="540" y="3499"/>
                      <a:ext cx="37" cy="327"/>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16" name="Oval 47"/>
                    <p:cNvSpPr>
                      <a:spLocks noChangeArrowheads="1"/>
                    </p:cNvSpPr>
                    <p:nvPr/>
                  </p:nvSpPr>
                  <p:spPr bwMode="auto">
                    <a:xfrm>
                      <a:off x="540" y="3803"/>
                      <a:ext cx="37" cy="40"/>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nvGrpSpPr>
                  <p:cNvPr id="320598" name="Group 48"/>
                  <p:cNvGrpSpPr>
                    <a:grpSpLocks/>
                  </p:cNvGrpSpPr>
                  <p:nvPr/>
                </p:nvGrpSpPr>
                <p:grpSpPr bwMode="auto">
                  <a:xfrm>
                    <a:off x="779" y="3481"/>
                    <a:ext cx="38" cy="362"/>
                    <a:chOff x="779" y="3481"/>
                    <a:chExt cx="38" cy="362"/>
                  </a:xfrm>
                </p:grpSpPr>
                <p:sp>
                  <p:nvSpPr>
                    <p:cNvPr id="320611" name="Oval 49"/>
                    <p:cNvSpPr>
                      <a:spLocks noChangeArrowheads="1"/>
                    </p:cNvSpPr>
                    <p:nvPr/>
                  </p:nvSpPr>
                  <p:spPr bwMode="auto">
                    <a:xfrm>
                      <a:off x="779" y="3481"/>
                      <a:ext cx="38" cy="39"/>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12" name="Rectangle 50"/>
                    <p:cNvSpPr>
                      <a:spLocks noChangeArrowheads="1"/>
                    </p:cNvSpPr>
                    <p:nvPr/>
                  </p:nvSpPr>
                  <p:spPr bwMode="auto">
                    <a:xfrm>
                      <a:off x="779" y="3499"/>
                      <a:ext cx="38" cy="325"/>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13" name="Oval 51"/>
                    <p:cNvSpPr>
                      <a:spLocks noChangeArrowheads="1"/>
                    </p:cNvSpPr>
                    <p:nvPr/>
                  </p:nvSpPr>
                  <p:spPr bwMode="auto">
                    <a:xfrm>
                      <a:off x="779" y="3803"/>
                      <a:ext cx="38" cy="40"/>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nvGrpSpPr>
                  <p:cNvPr id="320599" name="Group 52"/>
                  <p:cNvGrpSpPr>
                    <a:grpSpLocks/>
                  </p:cNvGrpSpPr>
                  <p:nvPr/>
                </p:nvGrpSpPr>
                <p:grpSpPr bwMode="auto">
                  <a:xfrm>
                    <a:off x="719" y="3492"/>
                    <a:ext cx="38" cy="361"/>
                    <a:chOff x="719" y="3492"/>
                    <a:chExt cx="38" cy="361"/>
                  </a:xfrm>
                </p:grpSpPr>
                <p:sp>
                  <p:nvSpPr>
                    <p:cNvPr id="320608" name="Oval 53"/>
                    <p:cNvSpPr>
                      <a:spLocks noChangeArrowheads="1"/>
                    </p:cNvSpPr>
                    <p:nvPr/>
                  </p:nvSpPr>
                  <p:spPr bwMode="auto">
                    <a:xfrm>
                      <a:off x="719" y="3492"/>
                      <a:ext cx="38" cy="38"/>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09" name="Rectangle 54"/>
                    <p:cNvSpPr>
                      <a:spLocks noChangeArrowheads="1"/>
                    </p:cNvSpPr>
                    <p:nvPr/>
                  </p:nvSpPr>
                  <p:spPr bwMode="auto">
                    <a:xfrm>
                      <a:off x="719" y="3509"/>
                      <a:ext cx="38" cy="325"/>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10" name="Oval 55"/>
                    <p:cNvSpPr>
                      <a:spLocks noChangeArrowheads="1"/>
                    </p:cNvSpPr>
                    <p:nvPr/>
                  </p:nvSpPr>
                  <p:spPr bwMode="auto">
                    <a:xfrm>
                      <a:off x="719" y="3816"/>
                      <a:ext cx="38" cy="37"/>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nvGrpSpPr>
                  <p:cNvPr id="320600" name="Group 56"/>
                  <p:cNvGrpSpPr>
                    <a:grpSpLocks/>
                  </p:cNvGrpSpPr>
                  <p:nvPr/>
                </p:nvGrpSpPr>
                <p:grpSpPr bwMode="auto">
                  <a:xfrm>
                    <a:off x="598" y="3492"/>
                    <a:ext cx="38" cy="361"/>
                    <a:chOff x="598" y="3492"/>
                    <a:chExt cx="38" cy="361"/>
                  </a:xfrm>
                </p:grpSpPr>
                <p:sp>
                  <p:nvSpPr>
                    <p:cNvPr id="320605" name="Oval 57"/>
                    <p:cNvSpPr>
                      <a:spLocks noChangeArrowheads="1"/>
                    </p:cNvSpPr>
                    <p:nvPr/>
                  </p:nvSpPr>
                  <p:spPr bwMode="auto">
                    <a:xfrm>
                      <a:off x="598" y="3492"/>
                      <a:ext cx="38" cy="38"/>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06" name="Rectangle 58"/>
                    <p:cNvSpPr>
                      <a:spLocks noChangeArrowheads="1"/>
                    </p:cNvSpPr>
                    <p:nvPr/>
                  </p:nvSpPr>
                  <p:spPr bwMode="auto">
                    <a:xfrm>
                      <a:off x="598" y="3509"/>
                      <a:ext cx="38" cy="325"/>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07" name="Oval 59"/>
                    <p:cNvSpPr>
                      <a:spLocks noChangeArrowheads="1"/>
                    </p:cNvSpPr>
                    <p:nvPr/>
                  </p:nvSpPr>
                  <p:spPr bwMode="auto">
                    <a:xfrm>
                      <a:off x="598" y="3816"/>
                      <a:ext cx="38" cy="37"/>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nvGrpSpPr>
                  <p:cNvPr id="320601" name="Group 60"/>
                  <p:cNvGrpSpPr>
                    <a:grpSpLocks/>
                  </p:cNvGrpSpPr>
                  <p:nvPr/>
                </p:nvGrpSpPr>
                <p:grpSpPr bwMode="auto">
                  <a:xfrm>
                    <a:off x="658" y="3498"/>
                    <a:ext cx="38" cy="362"/>
                    <a:chOff x="658" y="3498"/>
                    <a:chExt cx="38" cy="362"/>
                  </a:xfrm>
                </p:grpSpPr>
                <p:sp>
                  <p:nvSpPr>
                    <p:cNvPr id="320602" name="Oval 61"/>
                    <p:cNvSpPr>
                      <a:spLocks noChangeArrowheads="1"/>
                    </p:cNvSpPr>
                    <p:nvPr/>
                  </p:nvSpPr>
                  <p:spPr bwMode="auto">
                    <a:xfrm>
                      <a:off x="658" y="3498"/>
                      <a:ext cx="38" cy="37"/>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03" name="Rectangle 62"/>
                    <p:cNvSpPr>
                      <a:spLocks noChangeArrowheads="1"/>
                    </p:cNvSpPr>
                    <p:nvPr/>
                  </p:nvSpPr>
                  <p:spPr bwMode="auto">
                    <a:xfrm>
                      <a:off x="658" y="3515"/>
                      <a:ext cx="38" cy="324"/>
                    </a:xfrm>
                    <a:prstGeom prst="rect">
                      <a:avLst/>
                    </a:prstGeom>
                    <a:solidFill>
                      <a:srgbClr val="60606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604" name="Oval 63"/>
                    <p:cNvSpPr>
                      <a:spLocks noChangeArrowheads="1"/>
                    </p:cNvSpPr>
                    <p:nvPr/>
                  </p:nvSpPr>
                  <p:spPr bwMode="auto">
                    <a:xfrm>
                      <a:off x="658" y="3820"/>
                      <a:ext cx="38" cy="40"/>
                    </a:xfrm>
                    <a:prstGeom prst="ellipse">
                      <a:avLst/>
                    </a:prstGeom>
                    <a:solidFill>
                      <a:srgbClr val="60606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grpSp>
          </p:grpSp>
          <p:grpSp>
            <p:nvGrpSpPr>
              <p:cNvPr id="320565" name="Group 64"/>
              <p:cNvGrpSpPr>
                <a:grpSpLocks/>
              </p:cNvGrpSpPr>
              <p:nvPr/>
            </p:nvGrpSpPr>
            <p:grpSpPr bwMode="auto">
              <a:xfrm>
                <a:off x="583" y="3070"/>
                <a:ext cx="307" cy="418"/>
                <a:chOff x="583" y="3070"/>
                <a:chExt cx="307" cy="418"/>
              </a:xfrm>
            </p:grpSpPr>
            <p:sp>
              <p:nvSpPr>
                <p:cNvPr id="320583" name="Oval 65"/>
                <p:cNvSpPr>
                  <a:spLocks noChangeArrowheads="1"/>
                </p:cNvSpPr>
                <p:nvPr/>
              </p:nvSpPr>
              <p:spPr bwMode="auto">
                <a:xfrm>
                  <a:off x="593" y="3206"/>
                  <a:ext cx="90" cy="8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84" name="Oval 66"/>
                <p:cNvSpPr>
                  <a:spLocks noChangeArrowheads="1"/>
                </p:cNvSpPr>
                <p:nvPr/>
              </p:nvSpPr>
              <p:spPr bwMode="auto">
                <a:xfrm>
                  <a:off x="583" y="3294"/>
                  <a:ext cx="70" cy="6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85" name="Oval 67"/>
                <p:cNvSpPr>
                  <a:spLocks noChangeArrowheads="1"/>
                </p:cNvSpPr>
                <p:nvPr/>
              </p:nvSpPr>
              <p:spPr bwMode="auto">
                <a:xfrm>
                  <a:off x="671" y="3370"/>
                  <a:ext cx="121" cy="11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86" name="Oval 68"/>
                <p:cNvSpPr>
                  <a:spLocks noChangeArrowheads="1"/>
                </p:cNvSpPr>
                <p:nvPr/>
              </p:nvSpPr>
              <p:spPr bwMode="auto">
                <a:xfrm>
                  <a:off x="730" y="3119"/>
                  <a:ext cx="141" cy="13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87" name="Oval 69"/>
                <p:cNvSpPr>
                  <a:spLocks noChangeArrowheads="1"/>
                </p:cNvSpPr>
                <p:nvPr/>
              </p:nvSpPr>
              <p:spPr bwMode="auto">
                <a:xfrm>
                  <a:off x="750" y="3333"/>
                  <a:ext cx="102" cy="9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88" name="Oval 70"/>
                <p:cNvSpPr>
                  <a:spLocks noChangeArrowheads="1"/>
                </p:cNvSpPr>
                <p:nvPr/>
              </p:nvSpPr>
              <p:spPr bwMode="auto">
                <a:xfrm>
                  <a:off x="760" y="3079"/>
                  <a:ext cx="71" cy="69"/>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89" name="Oval 71"/>
                <p:cNvSpPr>
                  <a:spLocks noChangeArrowheads="1"/>
                </p:cNvSpPr>
                <p:nvPr/>
              </p:nvSpPr>
              <p:spPr bwMode="auto">
                <a:xfrm>
                  <a:off x="692" y="3070"/>
                  <a:ext cx="70" cy="6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90" name="Oval 72"/>
                <p:cNvSpPr>
                  <a:spLocks noChangeArrowheads="1"/>
                </p:cNvSpPr>
                <p:nvPr/>
              </p:nvSpPr>
              <p:spPr bwMode="auto">
                <a:xfrm>
                  <a:off x="612" y="3108"/>
                  <a:ext cx="120" cy="11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91" name="Oval 73"/>
                <p:cNvSpPr>
                  <a:spLocks noChangeArrowheads="1"/>
                </p:cNvSpPr>
                <p:nvPr/>
              </p:nvSpPr>
              <p:spPr bwMode="auto">
                <a:xfrm>
                  <a:off x="771" y="3225"/>
                  <a:ext cx="119" cy="11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92" name="Oval 74"/>
                <p:cNvSpPr>
                  <a:spLocks noChangeArrowheads="1"/>
                </p:cNvSpPr>
                <p:nvPr/>
              </p:nvSpPr>
              <p:spPr bwMode="auto">
                <a:xfrm>
                  <a:off x="621" y="3390"/>
                  <a:ext cx="92" cy="8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93" name="Oval 75"/>
                <p:cNvSpPr>
                  <a:spLocks noChangeArrowheads="1"/>
                </p:cNvSpPr>
                <p:nvPr/>
              </p:nvSpPr>
              <p:spPr bwMode="auto">
                <a:xfrm>
                  <a:off x="583" y="3361"/>
                  <a:ext cx="80" cy="7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94" name="Freeform 76"/>
                <p:cNvSpPr>
                  <a:spLocks/>
                </p:cNvSpPr>
                <p:nvPr/>
              </p:nvSpPr>
              <p:spPr bwMode="auto">
                <a:xfrm>
                  <a:off x="601" y="3098"/>
                  <a:ext cx="256" cy="374"/>
                </a:xfrm>
                <a:custGeom>
                  <a:avLst/>
                  <a:gdLst>
                    <a:gd name="T0" fmla="*/ 26 w 256"/>
                    <a:gd name="T1" fmla="*/ 115 h 374"/>
                    <a:gd name="T2" fmla="*/ 7 w 256"/>
                    <a:gd name="T3" fmla="*/ 131 h 374"/>
                    <a:gd name="T4" fmla="*/ 8 w 256"/>
                    <a:gd name="T5" fmla="*/ 200 h 374"/>
                    <a:gd name="T6" fmla="*/ 0 w 256"/>
                    <a:gd name="T7" fmla="*/ 250 h 374"/>
                    <a:gd name="T8" fmla="*/ 30 w 256"/>
                    <a:gd name="T9" fmla="*/ 311 h 374"/>
                    <a:gd name="T10" fmla="*/ 22 w 256"/>
                    <a:gd name="T11" fmla="*/ 343 h 374"/>
                    <a:gd name="T12" fmla="*/ 26 w 256"/>
                    <a:gd name="T13" fmla="*/ 360 h 374"/>
                    <a:gd name="T14" fmla="*/ 100 w 256"/>
                    <a:gd name="T15" fmla="*/ 364 h 374"/>
                    <a:gd name="T16" fmla="*/ 113 w 256"/>
                    <a:gd name="T17" fmla="*/ 373 h 374"/>
                    <a:gd name="T18" fmla="*/ 173 w 256"/>
                    <a:gd name="T19" fmla="*/ 344 h 374"/>
                    <a:gd name="T20" fmla="*/ 131 w 256"/>
                    <a:gd name="T21" fmla="*/ 313 h 374"/>
                    <a:gd name="T22" fmla="*/ 152 w 256"/>
                    <a:gd name="T23" fmla="*/ 305 h 374"/>
                    <a:gd name="T24" fmla="*/ 233 w 256"/>
                    <a:gd name="T25" fmla="*/ 261 h 374"/>
                    <a:gd name="T26" fmla="*/ 255 w 256"/>
                    <a:gd name="T27" fmla="*/ 112 h 374"/>
                    <a:gd name="T28" fmla="*/ 239 w 256"/>
                    <a:gd name="T29" fmla="*/ 37 h 374"/>
                    <a:gd name="T30" fmla="*/ 189 w 256"/>
                    <a:gd name="T31" fmla="*/ 12 h 374"/>
                    <a:gd name="T32" fmla="*/ 138 w 256"/>
                    <a:gd name="T33" fmla="*/ 12 h 374"/>
                    <a:gd name="T34" fmla="*/ 95 w 256"/>
                    <a:gd name="T35" fmla="*/ 0 h 374"/>
                    <a:gd name="T36" fmla="*/ 26 w 256"/>
                    <a:gd name="T37" fmla="*/ 115 h 37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6" h="374">
                      <a:moveTo>
                        <a:pt x="26" y="115"/>
                      </a:moveTo>
                      <a:lnTo>
                        <a:pt x="7" y="131"/>
                      </a:lnTo>
                      <a:lnTo>
                        <a:pt x="8" y="200"/>
                      </a:lnTo>
                      <a:lnTo>
                        <a:pt x="0" y="250"/>
                      </a:lnTo>
                      <a:lnTo>
                        <a:pt x="30" y="311"/>
                      </a:lnTo>
                      <a:lnTo>
                        <a:pt x="22" y="343"/>
                      </a:lnTo>
                      <a:lnTo>
                        <a:pt x="26" y="360"/>
                      </a:lnTo>
                      <a:lnTo>
                        <a:pt x="100" y="364"/>
                      </a:lnTo>
                      <a:lnTo>
                        <a:pt x="113" y="373"/>
                      </a:lnTo>
                      <a:lnTo>
                        <a:pt x="173" y="344"/>
                      </a:lnTo>
                      <a:lnTo>
                        <a:pt x="131" y="313"/>
                      </a:lnTo>
                      <a:lnTo>
                        <a:pt x="152" y="305"/>
                      </a:lnTo>
                      <a:lnTo>
                        <a:pt x="233" y="261"/>
                      </a:lnTo>
                      <a:lnTo>
                        <a:pt x="255" y="112"/>
                      </a:lnTo>
                      <a:lnTo>
                        <a:pt x="239" y="37"/>
                      </a:lnTo>
                      <a:lnTo>
                        <a:pt x="189" y="12"/>
                      </a:lnTo>
                      <a:lnTo>
                        <a:pt x="138" y="12"/>
                      </a:lnTo>
                      <a:lnTo>
                        <a:pt x="95" y="0"/>
                      </a:lnTo>
                      <a:lnTo>
                        <a:pt x="26" y="11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0566" name="Group 77"/>
              <p:cNvGrpSpPr>
                <a:grpSpLocks/>
              </p:cNvGrpSpPr>
              <p:nvPr/>
            </p:nvGrpSpPr>
            <p:grpSpPr bwMode="auto">
              <a:xfrm>
                <a:off x="465" y="3064"/>
                <a:ext cx="307" cy="418"/>
                <a:chOff x="465" y="3064"/>
                <a:chExt cx="307" cy="418"/>
              </a:xfrm>
            </p:grpSpPr>
            <p:sp>
              <p:nvSpPr>
                <p:cNvPr id="320571" name="Oval 78"/>
                <p:cNvSpPr>
                  <a:spLocks noChangeArrowheads="1"/>
                </p:cNvSpPr>
                <p:nvPr/>
              </p:nvSpPr>
              <p:spPr bwMode="auto">
                <a:xfrm>
                  <a:off x="672" y="3200"/>
                  <a:ext cx="90" cy="8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72" name="Oval 79"/>
                <p:cNvSpPr>
                  <a:spLocks noChangeArrowheads="1"/>
                </p:cNvSpPr>
                <p:nvPr/>
              </p:nvSpPr>
              <p:spPr bwMode="auto">
                <a:xfrm>
                  <a:off x="702" y="3288"/>
                  <a:ext cx="70" cy="6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73" name="Oval 80"/>
                <p:cNvSpPr>
                  <a:spLocks noChangeArrowheads="1"/>
                </p:cNvSpPr>
                <p:nvPr/>
              </p:nvSpPr>
              <p:spPr bwMode="auto">
                <a:xfrm>
                  <a:off x="563" y="3364"/>
                  <a:ext cx="121" cy="11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74" name="Oval 81"/>
                <p:cNvSpPr>
                  <a:spLocks noChangeArrowheads="1"/>
                </p:cNvSpPr>
                <p:nvPr/>
              </p:nvSpPr>
              <p:spPr bwMode="auto">
                <a:xfrm>
                  <a:off x="483" y="3114"/>
                  <a:ext cx="142" cy="135"/>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75" name="Oval 82"/>
                <p:cNvSpPr>
                  <a:spLocks noChangeArrowheads="1"/>
                </p:cNvSpPr>
                <p:nvPr/>
              </p:nvSpPr>
              <p:spPr bwMode="auto">
                <a:xfrm>
                  <a:off x="503" y="3327"/>
                  <a:ext cx="102" cy="9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76" name="Oval 83"/>
                <p:cNvSpPr>
                  <a:spLocks noChangeArrowheads="1"/>
                </p:cNvSpPr>
                <p:nvPr/>
              </p:nvSpPr>
              <p:spPr bwMode="auto">
                <a:xfrm>
                  <a:off x="524" y="3074"/>
                  <a:ext cx="70" cy="6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77" name="Oval 84"/>
                <p:cNvSpPr>
                  <a:spLocks noChangeArrowheads="1"/>
                </p:cNvSpPr>
                <p:nvPr/>
              </p:nvSpPr>
              <p:spPr bwMode="auto">
                <a:xfrm>
                  <a:off x="593" y="3064"/>
                  <a:ext cx="70" cy="70"/>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78" name="Oval 85"/>
                <p:cNvSpPr>
                  <a:spLocks noChangeArrowheads="1"/>
                </p:cNvSpPr>
                <p:nvPr/>
              </p:nvSpPr>
              <p:spPr bwMode="auto">
                <a:xfrm>
                  <a:off x="623" y="3103"/>
                  <a:ext cx="120" cy="11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79" name="Oval 86"/>
                <p:cNvSpPr>
                  <a:spLocks noChangeArrowheads="1"/>
                </p:cNvSpPr>
                <p:nvPr/>
              </p:nvSpPr>
              <p:spPr bwMode="auto">
                <a:xfrm>
                  <a:off x="465" y="3220"/>
                  <a:ext cx="119" cy="11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80" name="Oval 87"/>
                <p:cNvSpPr>
                  <a:spLocks noChangeArrowheads="1"/>
                </p:cNvSpPr>
                <p:nvPr/>
              </p:nvSpPr>
              <p:spPr bwMode="auto">
                <a:xfrm>
                  <a:off x="642" y="3384"/>
                  <a:ext cx="92" cy="89"/>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81" name="Oval 88"/>
                <p:cNvSpPr>
                  <a:spLocks noChangeArrowheads="1"/>
                </p:cNvSpPr>
                <p:nvPr/>
              </p:nvSpPr>
              <p:spPr bwMode="auto">
                <a:xfrm>
                  <a:off x="692" y="3356"/>
                  <a:ext cx="80" cy="7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82" name="Freeform 89"/>
                <p:cNvSpPr>
                  <a:spLocks/>
                </p:cNvSpPr>
                <p:nvPr/>
              </p:nvSpPr>
              <p:spPr bwMode="auto">
                <a:xfrm>
                  <a:off x="499" y="3093"/>
                  <a:ext cx="256" cy="373"/>
                </a:xfrm>
                <a:custGeom>
                  <a:avLst/>
                  <a:gdLst>
                    <a:gd name="T0" fmla="*/ 229 w 256"/>
                    <a:gd name="T1" fmla="*/ 115 h 373"/>
                    <a:gd name="T2" fmla="*/ 248 w 256"/>
                    <a:gd name="T3" fmla="*/ 130 h 373"/>
                    <a:gd name="T4" fmla="*/ 247 w 256"/>
                    <a:gd name="T5" fmla="*/ 200 h 373"/>
                    <a:gd name="T6" fmla="*/ 255 w 256"/>
                    <a:gd name="T7" fmla="*/ 249 h 373"/>
                    <a:gd name="T8" fmla="*/ 225 w 256"/>
                    <a:gd name="T9" fmla="*/ 310 h 373"/>
                    <a:gd name="T10" fmla="*/ 233 w 256"/>
                    <a:gd name="T11" fmla="*/ 342 h 373"/>
                    <a:gd name="T12" fmla="*/ 229 w 256"/>
                    <a:gd name="T13" fmla="*/ 359 h 373"/>
                    <a:gd name="T14" fmla="*/ 155 w 256"/>
                    <a:gd name="T15" fmla="*/ 363 h 373"/>
                    <a:gd name="T16" fmla="*/ 142 w 256"/>
                    <a:gd name="T17" fmla="*/ 372 h 373"/>
                    <a:gd name="T18" fmla="*/ 82 w 256"/>
                    <a:gd name="T19" fmla="*/ 343 h 373"/>
                    <a:gd name="T20" fmla="*/ 124 w 256"/>
                    <a:gd name="T21" fmla="*/ 312 h 373"/>
                    <a:gd name="T22" fmla="*/ 103 w 256"/>
                    <a:gd name="T23" fmla="*/ 304 h 373"/>
                    <a:gd name="T24" fmla="*/ 22 w 256"/>
                    <a:gd name="T25" fmla="*/ 260 h 373"/>
                    <a:gd name="T26" fmla="*/ 0 w 256"/>
                    <a:gd name="T27" fmla="*/ 112 h 373"/>
                    <a:gd name="T28" fmla="*/ 16 w 256"/>
                    <a:gd name="T29" fmla="*/ 37 h 373"/>
                    <a:gd name="T30" fmla="*/ 66 w 256"/>
                    <a:gd name="T31" fmla="*/ 12 h 373"/>
                    <a:gd name="T32" fmla="*/ 117 w 256"/>
                    <a:gd name="T33" fmla="*/ 12 h 373"/>
                    <a:gd name="T34" fmla="*/ 160 w 256"/>
                    <a:gd name="T35" fmla="*/ 0 h 373"/>
                    <a:gd name="T36" fmla="*/ 229 w 256"/>
                    <a:gd name="T37" fmla="*/ 115 h 37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56" h="373">
                      <a:moveTo>
                        <a:pt x="229" y="115"/>
                      </a:moveTo>
                      <a:lnTo>
                        <a:pt x="248" y="130"/>
                      </a:lnTo>
                      <a:lnTo>
                        <a:pt x="247" y="200"/>
                      </a:lnTo>
                      <a:lnTo>
                        <a:pt x="255" y="249"/>
                      </a:lnTo>
                      <a:lnTo>
                        <a:pt x="225" y="310"/>
                      </a:lnTo>
                      <a:lnTo>
                        <a:pt x="233" y="342"/>
                      </a:lnTo>
                      <a:lnTo>
                        <a:pt x="229" y="359"/>
                      </a:lnTo>
                      <a:lnTo>
                        <a:pt x="155" y="363"/>
                      </a:lnTo>
                      <a:lnTo>
                        <a:pt x="142" y="372"/>
                      </a:lnTo>
                      <a:lnTo>
                        <a:pt x="82" y="343"/>
                      </a:lnTo>
                      <a:lnTo>
                        <a:pt x="124" y="312"/>
                      </a:lnTo>
                      <a:lnTo>
                        <a:pt x="103" y="304"/>
                      </a:lnTo>
                      <a:lnTo>
                        <a:pt x="22" y="260"/>
                      </a:lnTo>
                      <a:lnTo>
                        <a:pt x="0" y="112"/>
                      </a:lnTo>
                      <a:lnTo>
                        <a:pt x="16" y="37"/>
                      </a:lnTo>
                      <a:lnTo>
                        <a:pt x="66" y="12"/>
                      </a:lnTo>
                      <a:lnTo>
                        <a:pt x="117" y="12"/>
                      </a:lnTo>
                      <a:lnTo>
                        <a:pt x="160" y="0"/>
                      </a:lnTo>
                      <a:lnTo>
                        <a:pt x="229" y="11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0567" name="Arc 90"/>
              <p:cNvSpPr>
                <a:spLocks/>
              </p:cNvSpPr>
              <p:nvPr/>
            </p:nvSpPr>
            <p:spPr bwMode="auto">
              <a:xfrm>
                <a:off x="792" y="3280"/>
                <a:ext cx="173" cy="1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599"/>
                    </a:moveTo>
                    <a:cubicBezTo>
                      <a:pt x="0" y="9719"/>
                      <a:pt x="9594" y="69"/>
                      <a:pt x="21475" y="0"/>
                    </a:cubicBezTo>
                  </a:path>
                  <a:path w="21600" h="21600" stroke="0" extrusionOk="0">
                    <a:moveTo>
                      <a:pt x="0" y="21599"/>
                    </a:moveTo>
                    <a:cubicBezTo>
                      <a:pt x="0" y="9719"/>
                      <a:pt x="9594" y="69"/>
                      <a:pt x="21475" y="0"/>
                    </a:cubicBezTo>
                    <a:lnTo>
                      <a:pt x="21600" y="21600"/>
                    </a:lnTo>
                    <a:lnTo>
                      <a:pt x="0" y="21599"/>
                    </a:lnTo>
                    <a:close/>
                  </a:path>
                </a:pathLst>
              </a:custGeom>
              <a:noFill/>
              <a:ln w="25400" cap="rnd">
                <a:solidFill>
                  <a:schemeClr val="tx1"/>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68" name="Arc 91"/>
              <p:cNvSpPr>
                <a:spLocks/>
              </p:cNvSpPr>
              <p:nvPr/>
            </p:nvSpPr>
            <p:spPr bwMode="auto">
              <a:xfrm>
                <a:off x="410" y="3324"/>
                <a:ext cx="189" cy="15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69" name="Arc 92"/>
              <p:cNvSpPr>
                <a:spLocks/>
              </p:cNvSpPr>
              <p:nvPr/>
            </p:nvSpPr>
            <p:spPr bwMode="auto">
              <a:xfrm>
                <a:off x="670" y="3170"/>
                <a:ext cx="173" cy="27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599"/>
                    </a:moveTo>
                    <a:cubicBezTo>
                      <a:pt x="0" y="9719"/>
                      <a:pt x="9594" y="69"/>
                      <a:pt x="21475" y="0"/>
                    </a:cubicBezTo>
                  </a:path>
                  <a:path w="21600" h="21600" stroke="0" extrusionOk="0">
                    <a:moveTo>
                      <a:pt x="0" y="21599"/>
                    </a:moveTo>
                    <a:cubicBezTo>
                      <a:pt x="0" y="9719"/>
                      <a:pt x="9594" y="69"/>
                      <a:pt x="21475" y="0"/>
                    </a:cubicBezTo>
                    <a:lnTo>
                      <a:pt x="21600" y="21600"/>
                    </a:lnTo>
                    <a:lnTo>
                      <a:pt x="0" y="21599"/>
                    </a:lnTo>
                    <a:close/>
                  </a:path>
                </a:pathLst>
              </a:custGeom>
              <a:noFill/>
              <a:ln w="25400" cap="rnd">
                <a:solidFill>
                  <a:schemeClr val="tx1"/>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70" name="Arc 93"/>
              <p:cNvSpPr>
                <a:spLocks/>
              </p:cNvSpPr>
              <p:nvPr/>
            </p:nvSpPr>
            <p:spPr bwMode="auto">
              <a:xfrm>
                <a:off x="417" y="3029"/>
                <a:ext cx="242" cy="46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sp>
          <p:nvSpPr>
            <p:cNvPr id="320542" name="Arc 94"/>
            <p:cNvSpPr>
              <a:spLocks/>
            </p:cNvSpPr>
            <p:nvPr/>
          </p:nvSpPr>
          <p:spPr bwMode="auto">
            <a:xfrm>
              <a:off x="748" y="3788"/>
              <a:ext cx="339" cy="158"/>
            </a:xfrm>
            <a:custGeom>
              <a:avLst/>
              <a:gdLst>
                <a:gd name="T0" fmla="*/ 0 w 21600"/>
                <a:gd name="T1" fmla="*/ 0 h 21737"/>
                <a:gd name="T2" fmla="*/ 0 w 21600"/>
                <a:gd name="T3" fmla="*/ 0 h 21737"/>
                <a:gd name="T4" fmla="*/ 0 w 21600"/>
                <a:gd name="T5" fmla="*/ 0 h 21737"/>
                <a:gd name="T6" fmla="*/ 0 60000 65536"/>
                <a:gd name="T7" fmla="*/ 0 60000 65536"/>
                <a:gd name="T8" fmla="*/ 0 60000 65536"/>
              </a:gdLst>
              <a:ahLst/>
              <a:cxnLst>
                <a:cxn ang="T6">
                  <a:pos x="T0" y="T1"/>
                </a:cxn>
                <a:cxn ang="T7">
                  <a:pos x="T2" y="T3"/>
                </a:cxn>
                <a:cxn ang="T8">
                  <a:pos x="T4" y="T5"/>
                </a:cxn>
              </a:cxnLst>
              <a:rect l="0" t="0" r="r" b="b"/>
              <a:pathLst>
                <a:path w="21600" h="21737" fill="none" extrusionOk="0">
                  <a:moveTo>
                    <a:pt x="21599" y="0"/>
                  </a:moveTo>
                  <a:cubicBezTo>
                    <a:pt x="21599" y="45"/>
                    <a:pt x="21600" y="91"/>
                    <a:pt x="21600" y="137"/>
                  </a:cubicBezTo>
                  <a:cubicBezTo>
                    <a:pt x="21600" y="12066"/>
                    <a:pt x="11929" y="21736"/>
                    <a:pt x="0" y="21737"/>
                  </a:cubicBezTo>
                </a:path>
                <a:path w="21600" h="21737" stroke="0" extrusionOk="0">
                  <a:moveTo>
                    <a:pt x="21599" y="0"/>
                  </a:moveTo>
                  <a:cubicBezTo>
                    <a:pt x="21599" y="45"/>
                    <a:pt x="21600" y="91"/>
                    <a:pt x="21600" y="137"/>
                  </a:cubicBezTo>
                  <a:cubicBezTo>
                    <a:pt x="21600" y="12066"/>
                    <a:pt x="11929" y="21736"/>
                    <a:pt x="0" y="21737"/>
                  </a:cubicBezTo>
                  <a:lnTo>
                    <a:pt x="0" y="137"/>
                  </a:lnTo>
                  <a:lnTo>
                    <a:pt x="21599" y="0"/>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0543" name="Group 95"/>
            <p:cNvGrpSpPr>
              <a:grpSpLocks/>
            </p:cNvGrpSpPr>
            <p:nvPr/>
          </p:nvGrpSpPr>
          <p:grpSpPr bwMode="auto">
            <a:xfrm>
              <a:off x="1814" y="1195"/>
              <a:ext cx="686" cy="703"/>
              <a:chOff x="1814" y="1195"/>
              <a:chExt cx="686" cy="703"/>
            </a:xfrm>
          </p:grpSpPr>
          <p:sp>
            <p:nvSpPr>
              <p:cNvPr id="320555" name="Freeform 96"/>
              <p:cNvSpPr>
                <a:spLocks/>
              </p:cNvSpPr>
              <p:nvPr/>
            </p:nvSpPr>
            <p:spPr bwMode="auto">
              <a:xfrm>
                <a:off x="1814" y="1195"/>
                <a:ext cx="526" cy="646"/>
              </a:xfrm>
              <a:custGeom>
                <a:avLst/>
                <a:gdLst>
                  <a:gd name="T0" fmla="*/ 0 w 526"/>
                  <a:gd name="T1" fmla="*/ 67 h 646"/>
                  <a:gd name="T2" fmla="*/ 475 w 526"/>
                  <a:gd name="T3" fmla="*/ 3 h 646"/>
                  <a:gd name="T4" fmla="*/ 490 w 526"/>
                  <a:gd name="T5" fmla="*/ 0 h 646"/>
                  <a:gd name="T6" fmla="*/ 500 w 526"/>
                  <a:gd name="T7" fmla="*/ 0 h 646"/>
                  <a:gd name="T8" fmla="*/ 511 w 526"/>
                  <a:gd name="T9" fmla="*/ 3 h 646"/>
                  <a:gd name="T10" fmla="*/ 515 w 526"/>
                  <a:gd name="T11" fmla="*/ 6 h 646"/>
                  <a:gd name="T12" fmla="*/ 522 w 526"/>
                  <a:gd name="T13" fmla="*/ 9 h 646"/>
                  <a:gd name="T14" fmla="*/ 522 w 526"/>
                  <a:gd name="T15" fmla="*/ 15 h 646"/>
                  <a:gd name="T16" fmla="*/ 525 w 526"/>
                  <a:gd name="T17" fmla="*/ 18 h 646"/>
                  <a:gd name="T18" fmla="*/ 525 w 526"/>
                  <a:gd name="T19" fmla="*/ 27 h 646"/>
                  <a:gd name="T20" fmla="*/ 525 w 526"/>
                  <a:gd name="T21" fmla="*/ 52 h 646"/>
                  <a:gd name="T22" fmla="*/ 525 w 526"/>
                  <a:gd name="T23" fmla="*/ 560 h 646"/>
                  <a:gd name="T24" fmla="*/ 0 w 526"/>
                  <a:gd name="T25" fmla="*/ 645 h 646"/>
                  <a:gd name="T26" fmla="*/ 0 w 526"/>
                  <a:gd name="T27" fmla="*/ 67 h 6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6" h="646">
                    <a:moveTo>
                      <a:pt x="0" y="67"/>
                    </a:moveTo>
                    <a:lnTo>
                      <a:pt x="475" y="3"/>
                    </a:lnTo>
                    <a:lnTo>
                      <a:pt x="490" y="0"/>
                    </a:lnTo>
                    <a:lnTo>
                      <a:pt x="500" y="0"/>
                    </a:lnTo>
                    <a:lnTo>
                      <a:pt x="511" y="3"/>
                    </a:lnTo>
                    <a:lnTo>
                      <a:pt x="515" y="6"/>
                    </a:lnTo>
                    <a:lnTo>
                      <a:pt x="522" y="9"/>
                    </a:lnTo>
                    <a:lnTo>
                      <a:pt x="522" y="15"/>
                    </a:lnTo>
                    <a:lnTo>
                      <a:pt x="525" y="18"/>
                    </a:lnTo>
                    <a:lnTo>
                      <a:pt x="525" y="27"/>
                    </a:lnTo>
                    <a:lnTo>
                      <a:pt x="525" y="52"/>
                    </a:lnTo>
                    <a:lnTo>
                      <a:pt x="525" y="560"/>
                    </a:lnTo>
                    <a:lnTo>
                      <a:pt x="0" y="645"/>
                    </a:lnTo>
                    <a:lnTo>
                      <a:pt x="0" y="67"/>
                    </a:lnTo>
                  </a:path>
                </a:pathLst>
              </a:custGeom>
              <a:solidFill>
                <a:srgbClr val="FDA4B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0556" name="Freeform 97"/>
              <p:cNvSpPr>
                <a:spLocks/>
              </p:cNvSpPr>
              <p:nvPr/>
            </p:nvSpPr>
            <p:spPr bwMode="auto">
              <a:xfrm>
                <a:off x="1929" y="1233"/>
                <a:ext cx="477" cy="665"/>
              </a:xfrm>
              <a:custGeom>
                <a:avLst/>
                <a:gdLst>
                  <a:gd name="T0" fmla="*/ 0 w 477"/>
                  <a:gd name="T1" fmla="*/ 89 h 665"/>
                  <a:gd name="T2" fmla="*/ 0 w 477"/>
                  <a:gd name="T3" fmla="*/ 664 h 665"/>
                  <a:gd name="T4" fmla="*/ 444 w 477"/>
                  <a:gd name="T5" fmla="*/ 560 h 665"/>
                  <a:gd name="T6" fmla="*/ 455 w 477"/>
                  <a:gd name="T7" fmla="*/ 557 h 665"/>
                  <a:gd name="T8" fmla="*/ 465 w 477"/>
                  <a:gd name="T9" fmla="*/ 554 h 665"/>
                  <a:gd name="T10" fmla="*/ 472 w 477"/>
                  <a:gd name="T11" fmla="*/ 551 h 665"/>
                  <a:gd name="T12" fmla="*/ 476 w 477"/>
                  <a:gd name="T13" fmla="*/ 548 h 665"/>
                  <a:gd name="T14" fmla="*/ 476 w 477"/>
                  <a:gd name="T15" fmla="*/ 538 h 665"/>
                  <a:gd name="T16" fmla="*/ 476 w 477"/>
                  <a:gd name="T17" fmla="*/ 535 h 665"/>
                  <a:gd name="T18" fmla="*/ 476 w 477"/>
                  <a:gd name="T19" fmla="*/ 526 h 665"/>
                  <a:gd name="T20" fmla="*/ 476 w 477"/>
                  <a:gd name="T21" fmla="*/ 517 h 665"/>
                  <a:gd name="T22" fmla="*/ 476 w 477"/>
                  <a:gd name="T23" fmla="*/ 27 h 665"/>
                  <a:gd name="T24" fmla="*/ 476 w 477"/>
                  <a:gd name="T25" fmla="*/ 18 h 665"/>
                  <a:gd name="T26" fmla="*/ 472 w 477"/>
                  <a:gd name="T27" fmla="*/ 9 h 665"/>
                  <a:gd name="T28" fmla="*/ 469 w 477"/>
                  <a:gd name="T29" fmla="*/ 6 h 665"/>
                  <a:gd name="T30" fmla="*/ 465 w 477"/>
                  <a:gd name="T31" fmla="*/ 3 h 665"/>
                  <a:gd name="T32" fmla="*/ 462 w 477"/>
                  <a:gd name="T33" fmla="*/ 0 h 665"/>
                  <a:gd name="T34" fmla="*/ 451 w 477"/>
                  <a:gd name="T35" fmla="*/ 0 h 665"/>
                  <a:gd name="T36" fmla="*/ 444 w 477"/>
                  <a:gd name="T37" fmla="*/ 3 h 665"/>
                  <a:gd name="T38" fmla="*/ 437 w 477"/>
                  <a:gd name="T39" fmla="*/ 3 h 665"/>
                  <a:gd name="T40" fmla="*/ 430 w 477"/>
                  <a:gd name="T41" fmla="*/ 3 h 665"/>
                  <a:gd name="T42" fmla="*/ 0 w 477"/>
                  <a:gd name="T43" fmla="*/ 89 h 6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77" h="665">
                    <a:moveTo>
                      <a:pt x="0" y="89"/>
                    </a:moveTo>
                    <a:lnTo>
                      <a:pt x="0" y="664"/>
                    </a:lnTo>
                    <a:lnTo>
                      <a:pt x="444" y="560"/>
                    </a:lnTo>
                    <a:lnTo>
                      <a:pt x="455" y="557"/>
                    </a:lnTo>
                    <a:lnTo>
                      <a:pt x="465" y="554"/>
                    </a:lnTo>
                    <a:lnTo>
                      <a:pt x="472" y="551"/>
                    </a:lnTo>
                    <a:lnTo>
                      <a:pt x="476" y="548"/>
                    </a:lnTo>
                    <a:lnTo>
                      <a:pt x="476" y="538"/>
                    </a:lnTo>
                    <a:lnTo>
                      <a:pt x="476" y="535"/>
                    </a:lnTo>
                    <a:lnTo>
                      <a:pt x="476" y="526"/>
                    </a:lnTo>
                    <a:lnTo>
                      <a:pt x="476" y="517"/>
                    </a:lnTo>
                    <a:lnTo>
                      <a:pt x="476" y="27"/>
                    </a:lnTo>
                    <a:lnTo>
                      <a:pt x="476" y="18"/>
                    </a:lnTo>
                    <a:lnTo>
                      <a:pt x="472" y="9"/>
                    </a:lnTo>
                    <a:lnTo>
                      <a:pt x="469" y="6"/>
                    </a:lnTo>
                    <a:lnTo>
                      <a:pt x="465" y="3"/>
                    </a:lnTo>
                    <a:lnTo>
                      <a:pt x="462" y="0"/>
                    </a:lnTo>
                    <a:lnTo>
                      <a:pt x="451" y="0"/>
                    </a:lnTo>
                    <a:lnTo>
                      <a:pt x="444" y="3"/>
                    </a:lnTo>
                    <a:lnTo>
                      <a:pt x="437" y="3"/>
                    </a:lnTo>
                    <a:lnTo>
                      <a:pt x="430" y="3"/>
                    </a:lnTo>
                    <a:lnTo>
                      <a:pt x="0" y="89"/>
                    </a:lnTo>
                  </a:path>
                </a:pathLst>
              </a:custGeom>
              <a:solidFill>
                <a:srgbClr val="FFC5C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0557" name="Group 98"/>
              <p:cNvGrpSpPr>
                <a:grpSpLocks/>
              </p:cNvGrpSpPr>
              <p:nvPr/>
            </p:nvGrpSpPr>
            <p:grpSpPr bwMode="auto">
              <a:xfrm>
                <a:off x="1855" y="1260"/>
                <a:ext cx="86" cy="66"/>
                <a:chOff x="1855" y="1260"/>
                <a:chExt cx="86" cy="66"/>
              </a:xfrm>
            </p:grpSpPr>
            <p:sp>
              <p:nvSpPr>
                <p:cNvPr id="320562" name="Freeform 99"/>
                <p:cNvSpPr>
                  <a:spLocks/>
                </p:cNvSpPr>
                <p:nvPr/>
              </p:nvSpPr>
              <p:spPr bwMode="auto">
                <a:xfrm>
                  <a:off x="1858" y="1266"/>
                  <a:ext cx="83" cy="60"/>
                </a:xfrm>
                <a:custGeom>
                  <a:avLst/>
                  <a:gdLst>
                    <a:gd name="T0" fmla="*/ 0 w 83"/>
                    <a:gd name="T1" fmla="*/ 31 h 60"/>
                    <a:gd name="T2" fmla="*/ 4 w 83"/>
                    <a:gd name="T3" fmla="*/ 25 h 60"/>
                    <a:gd name="T4" fmla="*/ 7 w 83"/>
                    <a:gd name="T5" fmla="*/ 22 h 60"/>
                    <a:gd name="T6" fmla="*/ 14 w 83"/>
                    <a:gd name="T7" fmla="*/ 16 h 60"/>
                    <a:gd name="T8" fmla="*/ 25 w 83"/>
                    <a:gd name="T9" fmla="*/ 10 h 60"/>
                    <a:gd name="T10" fmla="*/ 32 w 83"/>
                    <a:gd name="T11" fmla="*/ 7 h 60"/>
                    <a:gd name="T12" fmla="*/ 39 w 83"/>
                    <a:gd name="T13" fmla="*/ 4 h 60"/>
                    <a:gd name="T14" fmla="*/ 46 w 83"/>
                    <a:gd name="T15" fmla="*/ 4 h 60"/>
                    <a:gd name="T16" fmla="*/ 50 w 83"/>
                    <a:gd name="T17" fmla="*/ 0 h 60"/>
                    <a:gd name="T18" fmla="*/ 57 w 83"/>
                    <a:gd name="T19" fmla="*/ 0 h 60"/>
                    <a:gd name="T20" fmla="*/ 64 w 83"/>
                    <a:gd name="T21" fmla="*/ 0 h 60"/>
                    <a:gd name="T22" fmla="*/ 68 w 83"/>
                    <a:gd name="T23" fmla="*/ 0 h 60"/>
                    <a:gd name="T24" fmla="*/ 71 w 83"/>
                    <a:gd name="T25" fmla="*/ 4 h 60"/>
                    <a:gd name="T26" fmla="*/ 75 w 83"/>
                    <a:gd name="T27" fmla="*/ 4 h 60"/>
                    <a:gd name="T28" fmla="*/ 78 w 83"/>
                    <a:gd name="T29" fmla="*/ 7 h 60"/>
                    <a:gd name="T30" fmla="*/ 82 w 83"/>
                    <a:gd name="T31" fmla="*/ 10 h 60"/>
                    <a:gd name="T32" fmla="*/ 82 w 83"/>
                    <a:gd name="T33" fmla="*/ 16 h 60"/>
                    <a:gd name="T34" fmla="*/ 82 w 83"/>
                    <a:gd name="T35" fmla="*/ 19 h 60"/>
                    <a:gd name="T36" fmla="*/ 82 w 83"/>
                    <a:gd name="T37" fmla="*/ 25 h 60"/>
                    <a:gd name="T38" fmla="*/ 78 w 83"/>
                    <a:gd name="T39" fmla="*/ 28 h 60"/>
                    <a:gd name="T40" fmla="*/ 78 w 83"/>
                    <a:gd name="T41" fmla="*/ 34 h 60"/>
                    <a:gd name="T42" fmla="*/ 75 w 83"/>
                    <a:gd name="T43" fmla="*/ 37 h 60"/>
                    <a:gd name="T44" fmla="*/ 71 w 83"/>
                    <a:gd name="T45" fmla="*/ 43 h 60"/>
                    <a:gd name="T46" fmla="*/ 64 w 83"/>
                    <a:gd name="T47" fmla="*/ 49 h 60"/>
                    <a:gd name="T48" fmla="*/ 61 w 83"/>
                    <a:gd name="T49" fmla="*/ 56 h 60"/>
                    <a:gd name="T50" fmla="*/ 53 w 83"/>
                    <a:gd name="T51" fmla="*/ 59 h 60"/>
                    <a:gd name="T52" fmla="*/ 0 w 83"/>
                    <a:gd name="T53" fmla="*/ 31 h 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 h="60">
                      <a:moveTo>
                        <a:pt x="0" y="31"/>
                      </a:moveTo>
                      <a:lnTo>
                        <a:pt x="4" y="25"/>
                      </a:lnTo>
                      <a:lnTo>
                        <a:pt x="7" y="22"/>
                      </a:lnTo>
                      <a:lnTo>
                        <a:pt x="14" y="16"/>
                      </a:lnTo>
                      <a:lnTo>
                        <a:pt x="25" y="10"/>
                      </a:lnTo>
                      <a:lnTo>
                        <a:pt x="32" y="7"/>
                      </a:lnTo>
                      <a:lnTo>
                        <a:pt x="39" y="4"/>
                      </a:lnTo>
                      <a:lnTo>
                        <a:pt x="46" y="4"/>
                      </a:lnTo>
                      <a:lnTo>
                        <a:pt x="50" y="0"/>
                      </a:lnTo>
                      <a:lnTo>
                        <a:pt x="57" y="0"/>
                      </a:lnTo>
                      <a:lnTo>
                        <a:pt x="64" y="0"/>
                      </a:lnTo>
                      <a:lnTo>
                        <a:pt x="68" y="0"/>
                      </a:lnTo>
                      <a:lnTo>
                        <a:pt x="71" y="4"/>
                      </a:lnTo>
                      <a:lnTo>
                        <a:pt x="75" y="4"/>
                      </a:lnTo>
                      <a:lnTo>
                        <a:pt x="78" y="7"/>
                      </a:lnTo>
                      <a:lnTo>
                        <a:pt x="82" y="10"/>
                      </a:lnTo>
                      <a:lnTo>
                        <a:pt x="82" y="16"/>
                      </a:lnTo>
                      <a:lnTo>
                        <a:pt x="82" y="19"/>
                      </a:lnTo>
                      <a:lnTo>
                        <a:pt x="82" y="25"/>
                      </a:lnTo>
                      <a:lnTo>
                        <a:pt x="78" y="28"/>
                      </a:lnTo>
                      <a:lnTo>
                        <a:pt x="78" y="34"/>
                      </a:lnTo>
                      <a:lnTo>
                        <a:pt x="75" y="37"/>
                      </a:lnTo>
                      <a:lnTo>
                        <a:pt x="71" y="43"/>
                      </a:lnTo>
                      <a:lnTo>
                        <a:pt x="64" y="49"/>
                      </a:lnTo>
                      <a:lnTo>
                        <a:pt x="61" y="56"/>
                      </a:lnTo>
                      <a:lnTo>
                        <a:pt x="53" y="59"/>
                      </a:lnTo>
                      <a:lnTo>
                        <a:pt x="0" y="31"/>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0563" name="Freeform 100"/>
                <p:cNvSpPr>
                  <a:spLocks/>
                </p:cNvSpPr>
                <p:nvPr/>
              </p:nvSpPr>
              <p:spPr bwMode="auto">
                <a:xfrm>
                  <a:off x="1855" y="1260"/>
                  <a:ext cx="86" cy="63"/>
                </a:xfrm>
                <a:custGeom>
                  <a:avLst/>
                  <a:gdLst>
                    <a:gd name="T0" fmla="*/ 0 w 86"/>
                    <a:gd name="T1" fmla="*/ 31 h 63"/>
                    <a:gd name="T2" fmla="*/ 3 w 86"/>
                    <a:gd name="T3" fmla="*/ 28 h 63"/>
                    <a:gd name="T4" fmla="*/ 10 w 86"/>
                    <a:gd name="T5" fmla="*/ 22 h 63"/>
                    <a:gd name="T6" fmla="*/ 17 w 86"/>
                    <a:gd name="T7" fmla="*/ 19 h 63"/>
                    <a:gd name="T8" fmla="*/ 25 w 86"/>
                    <a:gd name="T9" fmla="*/ 13 h 63"/>
                    <a:gd name="T10" fmla="*/ 32 w 86"/>
                    <a:gd name="T11" fmla="*/ 10 h 63"/>
                    <a:gd name="T12" fmla="*/ 42 w 86"/>
                    <a:gd name="T13" fmla="*/ 6 h 63"/>
                    <a:gd name="T14" fmla="*/ 46 w 86"/>
                    <a:gd name="T15" fmla="*/ 3 h 63"/>
                    <a:gd name="T16" fmla="*/ 53 w 86"/>
                    <a:gd name="T17" fmla="*/ 3 h 63"/>
                    <a:gd name="T18" fmla="*/ 60 w 86"/>
                    <a:gd name="T19" fmla="*/ 0 h 63"/>
                    <a:gd name="T20" fmla="*/ 64 w 86"/>
                    <a:gd name="T21" fmla="*/ 0 h 63"/>
                    <a:gd name="T22" fmla="*/ 71 w 86"/>
                    <a:gd name="T23" fmla="*/ 3 h 63"/>
                    <a:gd name="T24" fmla="*/ 74 w 86"/>
                    <a:gd name="T25" fmla="*/ 3 h 63"/>
                    <a:gd name="T26" fmla="*/ 78 w 86"/>
                    <a:gd name="T27" fmla="*/ 6 h 63"/>
                    <a:gd name="T28" fmla="*/ 81 w 86"/>
                    <a:gd name="T29" fmla="*/ 10 h 63"/>
                    <a:gd name="T30" fmla="*/ 81 w 86"/>
                    <a:gd name="T31" fmla="*/ 13 h 63"/>
                    <a:gd name="T32" fmla="*/ 85 w 86"/>
                    <a:gd name="T33" fmla="*/ 16 h 63"/>
                    <a:gd name="T34" fmla="*/ 85 w 86"/>
                    <a:gd name="T35" fmla="*/ 22 h 63"/>
                    <a:gd name="T36" fmla="*/ 85 w 86"/>
                    <a:gd name="T37" fmla="*/ 25 h 63"/>
                    <a:gd name="T38" fmla="*/ 81 w 86"/>
                    <a:gd name="T39" fmla="*/ 31 h 63"/>
                    <a:gd name="T40" fmla="*/ 78 w 86"/>
                    <a:gd name="T41" fmla="*/ 34 h 63"/>
                    <a:gd name="T42" fmla="*/ 74 w 86"/>
                    <a:gd name="T43" fmla="*/ 40 h 63"/>
                    <a:gd name="T44" fmla="*/ 71 w 86"/>
                    <a:gd name="T45" fmla="*/ 43 h 63"/>
                    <a:gd name="T46" fmla="*/ 67 w 86"/>
                    <a:gd name="T47" fmla="*/ 49 h 63"/>
                    <a:gd name="T48" fmla="*/ 60 w 86"/>
                    <a:gd name="T49" fmla="*/ 59 h 63"/>
                    <a:gd name="T50" fmla="*/ 56 w 86"/>
                    <a:gd name="T51" fmla="*/ 62 h 63"/>
                    <a:gd name="T52" fmla="*/ 0 w 86"/>
                    <a:gd name="T53" fmla="*/ 31 h 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6" h="63">
                      <a:moveTo>
                        <a:pt x="0" y="31"/>
                      </a:moveTo>
                      <a:lnTo>
                        <a:pt x="3" y="28"/>
                      </a:lnTo>
                      <a:lnTo>
                        <a:pt x="10" y="22"/>
                      </a:lnTo>
                      <a:lnTo>
                        <a:pt x="17" y="19"/>
                      </a:lnTo>
                      <a:lnTo>
                        <a:pt x="25" y="13"/>
                      </a:lnTo>
                      <a:lnTo>
                        <a:pt x="32" y="10"/>
                      </a:lnTo>
                      <a:lnTo>
                        <a:pt x="42" y="6"/>
                      </a:lnTo>
                      <a:lnTo>
                        <a:pt x="46" y="3"/>
                      </a:lnTo>
                      <a:lnTo>
                        <a:pt x="53" y="3"/>
                      </a:lnTo>
                      <a:lnTo>
                        <a:pt x="60" y="0"/>
                      </a:lnTo>
                      <a:lnTo>
                        <a:pt x="64" y="0"/>
                      </a:lnTo>
                      <a:lnTo>
                        <a:pt x="71" y="3"/>
                      </a:lnTo>
                      <a:lnTo>
                        <a:pt x="74" y="3"/>
                      </a:lnTo>
                      <a:lnTo>
                        <a:pt x="78" y="6"/>
                      </a:lnTo>
                      <a:lnTo>
                        <a:pt x="81" y="10"/>
                      </a:lnTo>
                      <a:lnTo>
                        <a:pt x="81" y="13"/>
                      </a:lnTo>
                      <a:lnTo>
                        <a:pt x="85" y="16"/>
                      </a:lnTo>
                      <a:lnTo>
                        <a:pt x="85" y="22"/>
                      </a:lnTo>
                      <a:lnTo>
                        <a:pt x="85" y="25"/>
                      </a:lnTo>
                      <a:lnTo>
                        <a:pt x="81" y="31"/>
                      </a:lnTo>
                      <a:lnTo>
                        <a:pt x="78" y="34"/>
                      </a:lnTo>
                      <a:lnTo>
                        <a:pt x="74" y="40"/>
                      </a:lnTo>
                      <a:lnTo>
                        <a:pt x="71" y="43"/>
                      </a:lnTo>
                      <a:lnTo>
                        <a:pt x="67" y="49"/>
                      </a:lnTo>
                      <a:lnTo>
                        <a:pt x="60" y="59"/>
                      </a:lnTo>
                      <a:lnTo>
                        <a:pt x="56" y="62"/>
                      </a:lnTo>
                      <a:lnTo>
                        <a:pt x="0" y="31"/>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0558" name="Freeform 101"/>
              <p:cNvSpPr>
                <a:spLocks/>
              </p:cNvSpPr>
              <p:nvPr/>
            </p:nvSpPr>
            <p:spPr bwMode="auto">
              <a:xfrm>
                <a:off x="1816" y="1266"/>
                <a:ext cx="114" cy="632"/>
              </a:xfrm>
              <a:custGeom>
                <a:avLst/>
                <a:gdLst>
                  <a:gd name="T0" fmla="*/ 0 w 114"/>
                  <a:gd name="T1" fmla="*/ 0 h 632"/>
                  <a:gd name="T2" fmla="*/ 0 w 114"/>
                  <a:gd name="T3" fmla="*/ 576 h 632"/>
                  <a:gd name="T4" fmla="*/ 113 w 114"/>
                  <a:gd name="T5" fmla="*/ 631 h 632"/>
                  <a:gd name="T6" fmla="*/ 113 w 114"/>
                  <a:gd name="T7" fmla="*/ 56 h 632"/>
                  <a:gd name="T8" fmla="*/ 0 w 114"/>
                  <a:gd name="T9" fmla="*/ 0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32">
                    <a:moveTo>
                      <a:pt x="0" y="0"/>
                    </a:moveTo>
                    <a:lnTo>
                      <a:pt x="0" y="576"/>
                    </a:lnTo>
                    <a:lnTo>
                      <a:pt x="113" y="631"/>
                    </a:lnTo>
                    <a:lnTo>
                      <a:pt x="113" y="56"/>
                    </a:lnTo>
                    <a:lnTo>
                      <a:pt x="0" y="0"/>
                    </a:lnTo>
                  </a:path>
                </a:pathLst>
              </a:custGeom>
              <a:solidFill>
                <a:srgbClr val="FDA4B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0559" name="Oval 102"/>
              <p:cNvSpPr>
                <a:spLocks noChangeArrowheads="1"/>
              </p:cNvSpPr>
              <p:nvPr/>
            </p:nvSpPr>
            <p:spPr bwMode="auto">
              <a:xfrm>
                <a:off x="1852" y="1362"/>
                <a:ext cx="10" cy="8"/>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60" name="Oval 103"/>
              <p:cNvSpPr>
                <a:spLocks noChangeArrowheads="1"/>
              </p:cNvSpPr>
              <p:nvPr/>
            </p:nvSpPr>
            <p:spPr bwMode="auto">
              <a:xfrm>
                <a:off x="1855" y="1751"/>
                <a:ext cx="7" cy="7"/>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61" name="Rectangle 104"/>
              <p:cNvSpPr>
                <a:spLocks noChangeArrowheads="1"/>
              </p:cNvSpPr>
              <p:nvPr/>
            </p:nvSpPr>
            <p:spPr bwMode="auto">
              <a:xfrm rot="21060000">
                <a:off x="1915" y="1365"/>
                <a:ext cx="585"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285750" eaLnBrk="0" hangingPunct="0">
                  <a:lnSpc>
                    <a:spcPct val="90000"/>
                  </a:lnSpc>
                  <a:spcBef>
                    <a:spcPct val="50000"/>
                  </a:spcBef>
                </a:pPr>
                <a:r>
                  <a:rPr kumimoji="1" lang="en-US" altLang="zh-CN" sz="2400" b="1" dirty="0">
                    <a:solidFill>
                      <a:schemeClr val="tx2"/>
                    </a:solidFill>
                  </a:rPr>
                  <a:t>SDP</a:t>
                </a:r>
              </a:p>
            </p:txBody>
          </p:sp>
        </p:grpSp>
        <p:grpSp>
          <p:nvGrpSpPr>
            <p:cNvPr id="320544" name="Group 105"/>
            <p:cNvGrpSpPr>
              <a:grpSpLocks/>
            </p:cNvGrpSpPr>
            <p:nvPr/>
          </p:nvGrpSpPr>
          <p:grpSpPr bwMode="auto">
            <a:xfrm>
              <a:off x="3626" y="1044"/>
              <a:ext cx="679" cy="390"/>
              <a:chOff x="3626" y="1044"/>
              <a:chExt cx="679" cy="390"/>
            </a:xfrm>
          </p:grpSpPr>
          <p:grpSp>
            <p:nvGrpSpPr>
              <p:cNvPr id="320548" name="Group 106"/>
              <p:cNvGrpSpPr>
                <a:grpSpLocks/>
              </p:cNvGrpSpPr>
              <p:nvPr/>
            </p:nvGrpSpPr>
            <p:grpSpPr bwMode="auto">
              <a:xfrm>
                <a:off x="3626" y="1044"/>
                <a:ext cx="672" cy="390"/>
                <a:chOff x="3626" y="1044"/>
                <a:chExt cx="672" cy="390"/>
              </a:xfrm>
            </p:grpSpPr>
            <p:sp>
              <p:nvSpPr>
                <p:cNvPr id="320550" name="Rectangle 107"/>
                <p:cNvSpPr>
                  <a:spLocks noChangeArrowheads="1"/>
                </p:cNvSpPr>
                <p:nvPr/>
              </p:nvSpPr>
              <p:spPr bwMode="auto">
                <a:xfrm>
                  <a:off x="3630" y="1048"/>
                  <a:ext cx="662" cy="382"/>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51" name="Rectangle 108"/>
                <p:cNvSpPr>
                  <a:spLocks noChangeArrowheads="1"/>
                </p:cNvSpPr>
                <p:nvPr/>
              </p:nvSpPr>
              <p:spPr bwMode="auto">
                <a:xfrm>
                  <a:off x="3744" y="1044"/>
                  <a:ext cx="134" cy="39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52" name="Rectangle 109"/>
                <p:cNvSpPr>
                  <a:spLocks noChangeArrowheads="1"/>
                </p:cNvSpPr>
                <p:nvPr/>
              </p:nvSpPr>
              <p:spPr bwMode="auto">
                <a:xfrm>
                  <a:off x="4020" y="1044"/>
                  <a:ext cx="134" cy="39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53" name="Rectangle 110"/>
                <p:cNvSpPr>
                  <a:spLocks noChangeArrowheads="1"/>
                </p:cNvSpPr>
                <p:nvPr/>
              </p:nvSpPr>
              <p:spPr bwMode="auto">
                <a:xfrm>
                  <a:off x="3626" y="1121"/>
                  <a:ext cx="670" cy="8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0554" name="Rectangle 111"/>
                <p:cNvSpPr>
                  <a:spLocks noChangeArrowheads="1"/>
                </p:cNvSpPr>
                <p:nvPr/>
              </p:nvSpPr>
              <p:spPr bwMode="auto">
                <a:xfrm>
                  <a:off x="3626" y="1280"/>
                  <a:ext cx="672" cy="75"/>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sp>
            <p:nvSpPr>
              <p:cNvPr id="320549" name="Freeform 112"/>
              <p:cNvSpPr>
                <a:spLocks/>
              </p:cNvSpPr>
              <p:nvPr/>
            </p:nvSpPr>
            <p:spPr bwMode="auto">
              <a:xfrm>
                <a:off x="3639" y="1076"/>
                <a:ext cx="666" cy="347"/>
              </a:xfrm>
              <a:custGeom>
                <a:avLst/>
                <a:gdLst>
                  <a:gd name="T0" fmla="*/ 0 w 666"/>
                  <a:gd name="T1" fmla="*/ 346 h 347"/>
                  <a:gd name="T2" fmla="*/ 31 w 666"/>
                  <a:gd name="T3" fmla="*/ 336 h 347"/>
                  <a:gd name="T4" fmla="*/ 78 w 666"/>
                  <a:gd name="T5" fmla="*/ 331 h 347"/>
                  <a:gd name="T6" fmla="*/ 96 w 666"/>
                  <a:gd name="T7" fmla="*/ 305 h 347"/>
                  <a:gd name="T8" fmla="*/ 138 w 666"/>
                  <a:gd name="T9" fmla="*/ 303 h 347"/>
                  <a:gd name="T10" fmla="*/ 188 w 666"/>
                  <a:gd name="T11" fmla="*/ 262 h 347"/>
                  <a:gd name="T12" fmla="*/ 245 w 666"/>
                  <a:gd name="T13" fmla="*/ 258 h 347"/>
                  <a:gd name="T14" fmla="*/ 274 w 666"/>
                  <a:gd name="T15" fmla="*/ 235 h 347"/>
                  <a:gd name="T16" fmla="*/ 339 w 666"/>
                  <a:gd name="T17" fmla="*/ 225 h 347"/>
                  <a:gd name="T18" fmla="*/ 349 w 666"/>
                  <a:gd name="T19" fmla="*/ 164 h 347"/>
                  <a:gd name="T20" fmla="*/ 429 w 666"/>
                  <a:gd name="T21" fmla="*/ 162 h 347"/>
                  <a:gd name="T22" fmla="*/ 492 w 666"/>
                  <a:gd name="T23" fmla="*/ 97 h 347"/>
                  <a:gd name="T24" fmla="*/ 554 w 666"/>
                  <a:gd name="T25" fmla="*/ 92 h 347"/>
                  <a:gd name="T26" fmla="*/ 606 w 666"/>
                  <a:gd name="T27" fmla="*/ 45 h 347"/>
                  <a:gd name="T28" fmla="*/ 642 w 666"/>
                  <a:gd name="T29" fmla="*/ 6 h 347"/>
                  <a:gd name="T30" fmla="*/ 665 w 666"/>
                  <a:gd name="T31" fmla="*/ 0 h 3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66" h="347">
                    <a:moveTo>
                      <a:pt x="0" y="346"/>
                    </a:moveTo>
                    <a:lnTo>
                      <a:pt x="31" y="336"/>
                    </a:lnTo>
                    <a:lnTo>
                      <a:pt x="78" y="331"/>
                    </a:lnTo>
                    <a:lnTo>
                      <a:pt x="96" y="305"/>
                    </a:lnTo>
                    <a:lnTo>
                      <a:pt x="138" y="303"/>
                    </a:lnTo>
                    <a:lnTo>
                      <a:pt x="188" y="262"/>
                    </a:lnTo>
                    <a:lnTo>
                      <a:pt x="245" y="258"/>
                    </a:lnTo>
                    <a:lnTo>
                      <a:pt x="274" y="235"/>
                    </a:lnTo>
                    <a:lnTo>
                      <a:pt x="339" y="225"/>
                    </a:lnTo>
                    <a:lnTo>
                      <a:pt x="349" y="164"/>
                    </a:lnTo>
                    <a:lnTo>
                      <a:pt x="429" y="162"/>
                    </a:lnTo>
                    <a:lnTo>
                      <a:pt x="492" y="97"/>
                    </a:lnTo>
                    <a:lnTo>
                      <a:pt x="554" y="92"/>
                    </a:lnTo>
                    <a:lnTo>
                      <a:pt x="606" y="45"/>
                    </a:lnTo>
                    <a:lnTo>
                      <a:pt x="642" y="6"/>
                    </a:lnTo>
                    <a:lnTo>
                      <a:pt x="665" y="0"/>
                    </a:lnTo>
                  </a:path>
                </a:pathLst>
              </a:custGeom>
              <a:noFill/>
              <a:ln w="25400" cap="rnd" cmpd="sng">
                <a:solidFill>
                  <a:schemeClr val="accent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0545" name="Rectangle 113"/>
            <p:cNvSpPr>
              <a:spLocks noChangeArrowheads="1"/>
            </p:cNvSpPr>
            <p:nvPr/>
          </p:nvSpPr>
          <p:spPr bwMode="auto">
            <a:xfrm>
              <a:off x="1424" y="2430"/>
              <a:ext cx="733" cy="341"/>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设 计</a:t>
              </a:r>
            </a:p>
          </p:txBody>
        </p:sp>
        <p:sp>
          <p:nvSpPr>
            <p:cNvPr id="320546" name="Rectangle 114"/>
            <p:cNvSpPr>
              <a:spLocks noChangeArrowheads="1"/>
            </p:cNvSpPr>
            <p:nvPr/>
          </p:nvSpPr>
          <p:spPr bwMode="auto">
            <a:xfrm>
              <a:off x="2728" y="2558"/>
              <a:ext cx="734" cy="341"/>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编 码</a:t>
              </a:r>
            </a:p>
          </p:txBody>
        </p:sp>
        <p:sp>
          <p:nvSpPr>
            <p:cNvPr id="320547" name="Rectangle 115"/>
            <p:cNvSpPr>
              <a:spLocks noChangeArrowheads="1"/>
            </p:cNvSpPr>
            <p:nvPr/>
          </p:nvSpPr>
          <p:spPr bwMode="auto">
            <a:xfrm>
              <a:off x="4033" y="2712"/>
              <a:ext cx="734" cy="341"/>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测 试</a:t>
              </a:r>
            </a:p>
          </p:txBody>
        </p:sp>
        <p:sp>
          <p:nvSpPr>
            <p:cNvPr id="320526" name="Rectangle 15"/>
            <p:cNvSpPr>
              <a:spLocks noChangeArrowheads="1"/>
            </p:cNvSpPr>
            <p:nvPr/>
          </p:nvSpPr>
          <p:spPr bwMode="auto">
            <a:xfrm>
              <a:off x="3654" y="1058"/>
              <a:ext cx="1350" cy="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eaLnBrk="0" hangingPunct="0">
                <a:lnSpc>
                  <a:spcPct val="90000"/>
                </a:lnSpc>
                <a:spcBef>
                  <a:spcPct val="25000"/>
                </a:spcBef>
              </a:pPr>
              <a:r>
                <a:rPr kumimoji="1" lang="zh-CN" altLang="en-US" b="1" dirty="0">
                  <a:solidFill>
                    <a:schemeClr val="tx2"/>
                  </a:solidFill>
                </a:rPr>
                <a:t>估计规模，成本，工作量</a:t>
              </a:r>
            </a:p>
          </p:txBody>
        </p:sp>
        <p:sp>
          <p:nvSpPr>
            <p:cNvPr id="320529" name="Rectangle 23"/>
            <p:cNvSpPr>
              <a:spLocks noChangeArrowheads="1"/>
            </p:cNvSpPr>
            <p:nvPr/>
          </p:nvSpPr>
          <p:spPr bwMode="auto">
            <a:xfrm>
              <a:off x="3811" y="1804"/>
              <a:ext cx="1597"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285750" indent="1588" eaLnBrk="0" hangingPunct="0">
                <a:lnSpc>
                  <a:spcPct val="90000"/>
                </a:lnSpc>
                <a:spcBef>
                  <a:spcPct val="25000"/>
                </a:spcBef>
              </a:pPr>
              <a:r>
                <a:rPr kumimoji="1" lang="zh-CN" altLang="en-US" sz="2000" b="1" dirty="0">
                  <a:solidFill>
                    <a:schemeClr val="tx2"/>
                  </a:solidFill>
                </a:rPr>
                <a:t>制定活动进度</a:t>
              </a:r>
            </a:p>
          </p:txBody>
        </p:sp>
      </p:grpSp>
    </p:spTree>
    <p:extLst>
      <p:ext uri="{BB962C8B-B14F-4D97-AF65-F5344CB8AC3E}">
        <p14:creationId xmlns:p14="http://schemas.microsoft.com/office/powerpoint/2010/main" val="14111923"/>
      </p:ext>
    </p:extLst>
  </p:cSld>
  <p:clrMapOvr>
    <a:masterClrMapping/>
  </p:clrMapOvr>
  <p:timing>
    <p:tnLst>
      <p:par>
        <p:cT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7.7    </a:t>
            </a:r>
            <a:r>
              <a:rPr lang="zh-CN" altLang="en-US" sz="3600" b="1" dirty="0">
                <a:solidFill>
                  <a:schemeClr val="tx2"/>
                </a:solidFill>
                <a:latin typeface="黑体" pitchFamily="49" charset="-122"/>
                <a:ea typeface="黑体" pitchFamily="49" charset="-122"/>
              </a:rPr>
              <a:t>相关内容：软件项目追踪监督</a:t>
            </a:r>
          </a:p>
        </p:txBody>
      </p:sp>
      <p:grpSp>
        <p:nvGrpSpPr>
          <p:cNvPr id="321539" name="Group 4"/>
          <p:cNvGrpSpPr>
            <a:grpSpLocks/>
          </p:cNvGrpSpPr>
          <p:nvPr/>
        </p:nvGrpSpPr>
        <p:grpSpPr bwMode="auto">
          <a:xfrm>
            <a:off x="886961" y="1989138"/>
            <a:ext cx="8149794" cy="4111625"/>
            <a:chOff x="419" y="1000"/>
            <a:chExt cx="5003" cy="3109"/>
          </a:xfrm>
        </p:grpSpPr>
        <p:sp>
          <p:nvSpPr>
            <p:cNvPr id="321540" name="Freeform 5"/>
            <p:cNvSpPr>
              <a:spLocks/>
            </p:cNvSpPr>
            <p:nvPr/>
          </p:nvSpPr>
          <p:spPr bwMode="auto">
            <a:xfrm>
              <a:off x="419" y="2589"/>
              <a:ext cx="4646" cy="1520"/>
            </a:xfrm>
            <a:custGeom>
              <a:avLst/>
              <a:gdLst>
                <a:gd name="T0" fmla="*/ 447 w 4646"/>
                <a:gd name="T1" fmla="*/ 0 h 1520"/>
                <a:gd name="T2" fmla="*/ 0 w 4646"/>
                <a:gd name="T3" fmla="*/ 391 h 1520"/>
                <a:gd name="T4" fmla="*/ 895 w 4646"/>
                <a:gd name="T5" fmla="*/ 1519 h 1520"/>
                <a:gd name="T6" fmla="*/ 4645 w 4646"/>
                <a:gd name="T7" fmla="*/ 1519 h 1520"/>
                <a:gd name="T8" fmla="*/ 4645 w 4646"/>
                <a:gd name="T9" fmla="*/ 526 h 1520"/>
                <a:gd name="T10" fmla="*/ 447 w 4646"/>
                <a:gd name="T11" fmla="*/ 0 h 15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46" h="1520">
                  <a:moveTo>
                    <a:pt x="447" y="0"/>
                  </a:moveTo>
                  <a:lnTo>
                    <a:pt x="0" y="391"/>
                  </a:lnTo>
                  <a:lnTo>
                    <a:pt x="895" y="1519"/>
                  </a:lnTo>
                  <a:lnTo>
                    <a:pt x="4645" y="1519"/>
                  </a:lnTo>
                  <a:lnTo>
                    <a:pt x="4645" y="526"/>
                  </a:lnTo>
                  <a:lnTo>
                    <a:pt x="447" y="0"/>
                  </a:lnTo>
                </a:path>
              </a:pathLst>
            </a:custGeom>
            <a:solidFill>
              <a:srgbClr val="FDA4B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1541" name="Line 6"/>
            <p:cNvSpPr>
              <a:spLocks noChangeShapeType="1"/>
            </p:cNvSpPr>
            <p:nvPr/>
          </p:nvSpPr>
          <p:spPr bwMode="auto">
            <a:xfrm flipH="1">
              <a:off x="2214" y="1667"/>
              <a:ext cx="160" cy="256"/>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43" name="Rectangle 8"/>
            <p:cNvSpPr>
              <a:spLocks noChangeArrowheads="1"/>
            </p:cNvSpPr>
            <p:nvPr/>
          </p:nvSpPr>
          <p:spPr bwMode="auto">
            <a:xfrm>
              <a:off x="3456" y="2384"/>
              <a:ext cx="1966"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eaLnBrk="0" hangingPunct="0">
                <a:lnSpc>
                  <a:spcPct val="90000"/>
                </a:lnSpc>
                <a:spcBef>
                  <a:spcPct val="25000"/>
                </a:spcBef>
              </a:pPr>
              <a:r>
                <a:rPr kumimoji="1" lang="zh-CN" altLang="en-US" sz="2000" b="1" dirty="0">
                  <a:solidFill>
                    <a:schemeClr val="tx2"/>
                  </a:solidFill>
                </a:rPr>
                <a:t>追踪相对于进度的确切进展</a:t>
              </a:r>
            </a:p>
          </p:txBody>
        </p:sp>
        <p:grpSp>
          <p:nvGrpSpPr>
            <p:cNvPr id="321544" name="Group 9"/>
            <p:cNvGrpSpPr>
              <a:grpSpLocks/>
            </p:cNvGrpSpPr>
            <p:nvPr/>
          </p:nvGrpSpPr>
          <p:grpSpPr bwMode="auto">
            <a:xfrm>
              <a:off x="2962" y="1848"/>
              <a:ext cx="687" cy="489"/>
              <a:chOff x="2962" y="1848"/>
              <a:chExt cx="687" cy="489"/>
            </a:xfrm>
          </p:grpSpPr>
          <p:grpSp>
            <p:nvGrpSpPr>
              <p:cNvPr id="321593" name="Group 10"/>
              <p:cNvGrpSpPr>
                <a:grpSpLocks/>
              </p:cNvGrpSpPr>
              <p:nvPr/>
            </p:nvGrpSpPr>
            <p:grpSpPr bwMode="auto">
              <a:xfrm>
                <a:off x="2962" y="1993"/>
                <a:ext cx="687" cy="328"/>
                <a:chOff x="2962" y="1993"/>
                <a:chExt cx="687" cy="328"/>
              </a:xfrm>
            </p:grpSpPr>
            <p:sp>
              <p:nvSpPr>
                <p:cNvPr id="321598" name="Rectangle 11"/>
                <p:cNvSpPr>
                  <a:spLocks noChangeArrowheads="1"/>
                </p:cNvSpPr>
                <p:nvPr/>
              </p:nvSpPr>
              <p:spPr bwMode="auto">
                <a:xfrm>
                  <a:off x="2962" y="1993"/>
                  <a:ext cx="687" cy="328"/>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99" name="Rectangle 12"/>
                <p:cNvSpPr>
                  <a:spLocks noChangeArrowheads="1"/>
                </p:cNvSpPr>
                <p:nvPr/>
              </p:nvSpPr>
              <p:spPr bwMode="auto">
                <a:xfrm>
                  <a:off x="2969" y="2019"/>
                  <a:ext cx="132" cy="49"/>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600" name="Rectangle 13"/>
                <p:cNvSpPr>
                  <a:spLocks noChangeArrowheads="1"/>
                </p:cNvSpPr>
                <p:nvPr/>
              </p:nvSpPr>
              <p:spPr bwMode="auto">
                <a:xfrm>
                  <a:off x="3081" y="2102"/>
                  <a:ext cx="179" cy="40"/>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601" name="Rectangle 14"/>
                <p:cNvSpPr>
                  <a:spLocks noChangeArrowheads="1"/>
                </p:cNvSpPr>
                <p:nvPr/>
              </p:nvSpPr>
              <p:spPr bwMode="auto">
                <a:xfrm>
                  <a:off x="3193" y="2183"/>
                  <a:ext cx="275" cy="42"/>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602" name="Rectangle 15"/>
                <p:cNvSpPr>
                  <a:spLocks noChangeArrowheads="1"/>
                </p:cNvSpPr>
                <p:nvPr/>
              </p:nvSpPr>
              <p:spPr bwMode="auto">
                <a:xfrm>
                  <a:off x="3452" y="2262"/>
                  <a:ext cx="192" cy="42"/>
                </a:xfrm>
                <a:prstGeom prst="rect">
                  <a:avLst/>
                </a:prstGeom>
                <a:noFill/>
                <a:ln w="254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sp>
            <p:nvSpPr>
              <p:cNvPr id="321594" name="Line 16"/>
              <p:cNvSpPr>
                <a:spLocks noChangeShapeType="1"/>
              </p:cNvSpPr>
              <p:nvPr/>
            </p:nvSpPr>
            <p:spPr bwMode="auto">
              <a:xfrm flipV="1">
                <a:off x="3240" y="1848"/>
                <a:ext cx="0" cy="489"/>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95" name="Rectangle 17"/>
              <p:cNvSpPr>
                <a:spLocks noChangeArrowheads="1"/>
              </p:cNvSpPr>
              <p:nvPr/>
            </p:nvSpPr>
            <p:spPr bwMode="auto">
              <a:xfrm>
                <a:off x="2982" y="2022"/>
                <a:ext cx="114" cy="40"/>
              </a:xfrm>
              <a:prstGeom prst="rect">
                <a:avLst/>
              </a:prstGeom>
              <a:solidFill>
                <a:schemeClr val="bg2"/>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96" name="Rectangle 18"/>
              <p:cNvSpPr>
                <a:spLocks noChangeArrowheads="1"/>
              </p:cNvSpPr>
              <p:nvPr/>
            </p:nvSpPr>
            <p:spPr bwMode="auto">
              <a:xfrm>
                <a:off x="3090" y="2107"/>
                <a:ext cx="98" cy="28"/>
              </a:xfrm>
              <a:prstGeom prst="rect">
                <a:avLst/>
              </a:prstGeom>
              <a:solidFill>
                <a:schemeClr val="bg2"/>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97" name="Rectangle 19"/>
              <p:cNvSpPr>
                <a:spLocks noChangeArrowheads="1"/>
              </p:cNvSpPr>
              <p:nvPr/>
            </p:nvSpPr>
            <p:spPr bwMode="auto">
              <a:xfrm>
                <a:off x="3206" y="2193"/>
                <a:ext cx="89" cy="23"/>
              </a:xfrm>
              <a:prstGeom prst="rect">
                <a:avLst/>
              </a:prstGeom>
              <a:solidFill>
                <a:schemeClr val="bg2"/>
              </a:solidFill>
              <a:ln w="127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sp>
          <p:nvSpPr>
            <p:cNvPr id="321545" name="Line 20"/>
            <p:cNvSpPr>
              <a:spLocks noChangeShapeType="1"/>
            </p:cNvSpPr>
            <p:nvPr/>
          </p:nvSpPr>
          <p:spPr bwMode="auto">
            <a:xfrm>
              <a:off x="2597" y="1619"/>
              <a:ext cx="449" cy="283"/>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46" name="Line 21"/>
            <p:cNvSpPr>
              <a:spLocks noChangeShapeType="1"/>
            </p:cNvSpPr>
            <p:nvPr/>
          </p:nvSpPr>
          <p:spPr bwMode="auto">
            <a:xfrm flipV="1">
              <a:off x="1041" y="2384"/>
              <a:ext cx="621" cy="428"/>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47" name="Line 22"/>
            <p:cNvSpPr>
              <a:spLocks noChangeShapeType="1"/>
            </p:cNvSpPr>
            <p:nvPr/>
          </p:nvSpPr>
          <p:spPr bwMode="auto">
            <a:xfrm flipV="1">
              <a:off x="1574" y="2374"/>
              <a:ext cx="1494" cy="514"/>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48" name="Line 23"/>
            <p:cNvSpPr>
              <a:spLocks noChangeShapeType="1"/>
            </p:cNvSpPr>
            <p:nvPr/>
          </p:nvSpPr>
          <p:spPr bwMode="auto">
            <a:xfrm flipH="1" flipV="1">
              <a:off x="1960" y="2402"/>
              <a:ext cx="306" cy="543"/>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49" name="Line 24"/>
            <p:cNvSpPr>
              <a:spLocks noChangeShapeType="1"/>
            </p:cNvSpPr>
            <p:nvPr/>
          </p:nvSpPr>
          <p:spPr bwMode="auto">
            <a:xfrm flipV="1">
              <a:off x="2660" y="2374"/>
              <a:ext cx="610" cy="611"/>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50" name="Line 25"/>
            <p:cNvSpPr>
              <a:spLocks noChangeShapeType="1"/>
            </p:cNvSpPr>
            <p:nvPr/>
          </p:nvSpPr>
          <p:spPr bwMode="auto">
            <a:xfrm flipH="1" flipV="1">
              <a:off x="2248" y="2374"/>
              <a:ext cx="1306" cy="762"/>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51" name="Line 26"/>
            <p:cNvSpPr>
              <a:spLocks noChangeShapeType="1"/>
            </p:cNvSpPr>
            <p:nvPr/>
          </p:nvSpPr>
          <p:spPr bwMode="auto">
            <a:xfrm flipH="1" flipV="1">
              <a:off x="3526" y="2402"/>
              <a:ext cx="487" cy="724"/>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52" name="Rectangle 27"/>
            <p:cNvSpPr>
              <a:spLocks noChangeArrowheads="1"/>
            </p:cNvSpPr>
            <p:nvPr/>
          </p:nvSpPr>
          <p:spPr bwMode="auto">
            <a:xfrm>
              <a:off x="2536" y="1198"/>
              <a:ext cx="1681"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eaLnBrk="0" hangingPunct="0">
                <a:lnSpc>
                  <a:spcPct val="90000"/>
                </a:lnSpc>
                <a:spcBef>
                  <a:spcPct val="25000"/>
                </a:spcBef>
              </a:pPr>
              <a:r>
                <a:rPr kumimoji="1" lang="zh-CN" altLang="en-US" sz="2000" b="1" dirty="0">
                  <a:solidFill>
                    <a:schemeClr val="tx2"/>
                  </a:solidFill>
                </a:rPr>
                <a:t>使用软件开发计划来追踪活动</a:t>
              </a:r>
            </a:p>
          </p:txBody>
        </p:sp>
        <p:graphicFrame>
          <p:nvGraphicFramePr>
            <p:cNvPr id="321553" name="Object 28">
              <a:hlinkClick r:id="" action="ppaction://ole?verb=0"/>
            </p:cNvPr>
            <p:cNvGraphicFramePr>
              <a:graphicFrameLocks/>
            </p:cNvGraphicFramePr>
            <p:nvPr/>
          </p:nvGraphicFramePr>
          <p:xfrm>
            <a:off x="4459" y="3670"/>
            <a:ext cx="368" cy="383"/>
          </p:xfrm>
          <a:graphic>
            <a:graphicData uri="http://schemas.openxmlformats.org/presentationml/2006/ole">
              <mc:AlternateContent xmlns:mc="http://schemas.openxmlformats.org/markup-compatibility/2006">
                <mc:Choice xmlns:v="urn:schemas-microsoft-com:vml" Requires="v">
                  <p:oleObj spid="_x0000_s172170" name="Microsoft ClipArt Gallery" r:id="rId3" imgW="2525713" imgH="3224213" progId="MS_ClipArt_Gallery">
                    <p:embed/>
                  </p:oleObj>
                </mc:Choice>
                <mc:Fallback>
                  <p:oleObj name="Microsoft ClipArt Gallery" r:id="rId3" imgW="2525713" imgH="3224213" progId="MS_ClipArt_Gallery">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 y="3670"/>
                          <a:ext cx="368" cy="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1554" name="Object 29">
              <a:hlinkClick r:id="" action="ppaction://ole?verb=0"/>
            </p:cNvPr>
            <p:cNvGraphicFramePr>
              <a:graphicFrameLocks/>
            </p:cNvGraphicFramePr>
            <p:nvPr/>
          </p:nvGraphicFramePr>
          <p:xfrm>
            <a:off x="4381" y="3842"/>
            <a:ext cx="172" cy="140"/>
          </p:xfrm>
          <a:graphic>
            <a:graphicData uri="http://schemas.openxmlformats.org/presentationml/2006/ole">
              <mc:AlternateContent xmlns:mc="http://schemas.openxmlformats.org/markup-compatibility/2006">
                <mc:Choice xmlns:v="urn:schemas-microsoft-com:vml" Requires="v">
                  <p:oleObj spid="_x0000_s172171" name="Microsoft ClipArt Gallery" r:id="rId5" imgW="2728913" imgH="2728913" progId="MS_ClipArt_Gallery">
                    <p:embed/>
                  </p:oleObj>
                </mc:Choice>
                <mc:Fallback>
                  <p:oleObj name="Microsoft ClipArt Gallery" r:id="rId5" imgW="2728913" imgH="2728913" progId="MS_ClipArt_Gallery">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 y="3842"/>
                          <a:ext cx="172" cy="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1555" name="Object 30">
              <a:hlinkClick r:id="" action="ppaction://ole?verb=0"/>
            </p:cNvPr>
            <p:cNvGraphicFramePr>
              <a:graphicFrameLocks/>
            </p:cNvGraphicFramePr>
            <p:nvPr/>
          </p:nvGraphicFramePr>
          <p:xfrm>
            <a:off x="1444" y="3531"/>
            <a:ext cx="379" cy="445"/>
          </p:xfrm>
          <a:graphic>
            <a:graphicData uri="http://schemas.openxmlformats.org/presentationml/2006/ole">
              <mc:AlternateContent xmlns:mc="http://schemas.openxmlformats.org/markup-compatibility/2006">
                <mc:Choice xmlns:v="urn:schemas-microsoft-com:vml" Requires="v">
                  <p:oleObj spid="_x0000_s172172" name="Microsoft ClipArt Gallery" r:id="rId7" imgW="2347913" imgH="3389313" progId="MS_ClipArt_Gallery">
                    <p:embed/>
                  </p:oleObj>
                </mc:Choice>
                <mc:Fallback>
                  <p:oleObj name="Microsoft ClipArt Gallery" r:id="rId7" imgW="2347913" imgH="33893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4" y="3531"/>
                          <a:ext cx="379"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1556" name="Object 31">
              <a:hlinkClick r:id="" action="ppaction://ole?verb=0"/>
            </p:cNvPr>
            <p:cNvGraphicFramePr>
              <a:graphicFrameLocks/>
            </p:cNvGraphicFramePr>
            <p:nvPr/>
          </p:nvGraphicFramePr>
          <p:xfrm>
            <a:off x="2989" y="3676"/>
            <a:ext cx="261" cy="214"/>
          </p:xfrm>
          <a:graphic>
            <a:graphicData uri="http://schemas.openxmlformats.org/presentationml/2006/ole">
              <mc:AlternateContent xmlns:mc="http://schemas.openxmlformats.org/markup-compatibility/2006">
                <mc:Choice xmlns:v="urn:schemas-microsoft-com:vml" Requires="v">
                  <p:oleObj spid="_x0000_s172173" name="Microsoft ClipArt Gallery" r:id="rId9" imgW="2728913" imgH="2728913" progId="MS_ClipArt_Gallery">
                    <p:embed/>
                  </p:oleObj>
                </mc:Choice>
                <mc:Fallback>
                  <p:oleObj name="Microsoft ClipArt Gallery" r:id="rId9" imgW="2728913" imgH="2728913" progId="MS_ClipArt_Gallery">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 y="3676"/>
                          <a:ext cx="261"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1557" name="Arc 32"/>
            <p:cNvSpPr>
              <a:spLocks/>
            </p:cNvSpPr>
            <p:nvPr/>
          </p:nvSpPr>
          <p:spPr bwMode="auto">
            <a:xfrm>
              <a:off x="3231" y="3611"/>
              <a:ext cx="375" cy="194"/>
            </a:xfrm>
            <a:custGeom>
              <a:avLst/>
              <a:gdLst>
                <a:gd name="T0" fmla="*/ 0 w 21658"/>
                <a:gd name="T1" fmla="*/ 0 h 21600"/>
                <a:gd name="T2" fmla="*/ 0 w 21658"/>
                <a:gd name="T3" fmla="*/ 0 h 21600"/>
                <a:gd name="T4" fmla="*/ 0 w 21658"/>
                <a:gd name="T5" fmla="*/ 0 h 21600"/>
                <a:gd name="T6" fmla="*/ 0 60000 65536"/>
                <a:gd name="T7" fmla="*/ 0 60000 65536"/>
                <a:gd name="T8" fmla="*/ 0 60000 65536"/>
              </a:gdLst>
              <a:ahLst/>
              <a:cxnLst>
                <a:cxn ang="T6">
                  <a:pos x="T0" y="T1"/>
                </a:cxn>
                <a:cxn ang="T7">
                  <a:pos x="T2" y="T3"/>
                </a:cxn>
                <a:cxn ang="T8">
                  <a:pos x="T4" y="T5"/>
                </a:cxn>
              </a:cxnLst>
              <a:rect l="0" t="0" r="r" b="b"/>
              <a:pathLst>
                <a:path w="21658" h="21600" fill="none" extrusionOk="0">
                  <a:moveTo>
                    <a:pt x="21658" y="0"/>
                  </a:moveTo>
                  <a:cubicBezTo>
                    <a:pt x="21658" y="11929"/>
                    <a:pt x="11987" y="21600"/>
                    <a:pt x="58" y="21600"/>
                  </a:cubicBezTo>
                  <a:cubicBezTo>
                    <a:pt x="38" y="21600"/>
                    <a:pt x="19" y="21599"/>
                    <a:pt x="0" y="21599"/>
                  </a:cubicBezTo>
                </a:path>
                <a:path w="21658" h="21600" stroke="0" extrusionOk="0">
                  <a:moveTo>
                    <a:pt x="21658" y="0"/>
                  </a:moveTo>
                  <a:cubicBezTo>
                    <a:pt x="21658" y="11929"/>
                    <a:pt x="11987" y="21600"/>
                    <a:pt x="58" y="21600"/>
                  </a:cubicBezTo>
                  <a:cubicBezTo>
                    <a:pt x="38" y="21600"/>
                    <a:pt x="19" y="21599"/>
                    <a:pt x="0" y="21599"/>
                  </a:cubicBezTo>
                  <a:lnTo>
                    <a:pt x="58" y="0"/>
                  </a:lnTo>
                  <a:lnTo>
                    <a:pt x="21658"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58" name="Arc 33"/>
            <p:cNvSpPr>
              <a:spLocks/>
            </p:cNvSpPr>
            <p:nvPr/>
          </p:nvSpPr>
          <p:spPr bwMode="auto">
            <a:xfrm>
              <a:off x="2630" y="3458"/>
              <a:ext cx="306" cy="346"/>
            </a:xfrm>
            <a:custGeom>
              <a:avLst/>
              <a:gdLst>
                <a:gd name="T0" fmla="*/ 0 w 21600"/>
                <a:gd name="T1" fmla="*/ 0 h 21662"/>
                <a:gd name="T2" fmla="*/ 0 w 21600"/>
                <a:gd name="T3" fmla="*/ 0 h 21662"/>
                <a:gd name="T4" fmla="*/ 0 w 21600"/>
                <a:gd name="T5" fmla="*/ 0 h 21662"/>
                <a:gd name="T6" fmla="*/ 0 60000 65536"/>
                <a:gd name="T7" fmla="*/ 0 60000 65536"/>
                <a:gd name="T8" fmla="*/ 0 60000 65536"/>
              </a:gdLst>
              <a:ahLst/>
              <a:cxnLst>
                <a:cxn ang="T6">
                  <a:pos x="T0" y="T1"/>
                </a:cxn>
                <a:cxn ang="T7">
                  <a:pos x="T2" y="T3"/>
                </a:cxn>
                <a:cxn ang="T8">
                  <a:pos x="T4" y="T5"/>
                </a:cxn>
              </a:cxnLst>
              <a:rect l="0" t="0" r="r" b="b"/>
              <a:pathLst>
                <a:path w="21600" h="21662" fill="none" extrusionOk="0">
                  <a:moveTo>
                    <a:pt x="21529" y="21661"/>
                  </a:moveTo>
                  <a:cubicBezTo>
                    <a:pt x="9627" y="21622"/>
                    <a:pt x="0" y="11963"/>
                    <a:pt x="0" y="62"/>
                  </a:cubicBezTo>
                  <a:cubicBezTo>
                    <a:pt x="-1" y="41"/>
                    <a:pt x="0" y="20"/>
                    <a:pt x="0" y="0"/>
                  </a:cubicBezTo>
                </a:path>
                <a:path w="21600" h="21662" stroke="0" extrusionOk="0">
                  <a:moveTo>
                    <a:pt x="21529" y="21661"/>
                  </a:moveTo>
                  <a:cubicBezTo>
                    <a:pt x="9627" y="21622"/>
                    <a:pt x="0" y="11963"/>
                    <a:pt x="0" y="62"/>
                  </a:cubicBezTo>
                  <a:cubicBezTo>
                    <a:pt x="-1" y="41"/>
                    <a:pt x="0" y="20"/>
                    <a:pt x="0" y="0"/>
                  </a:cubicBezTo>
                  <a:lnTo>
                    <a:pt x="21600" y="62"/>
                  </a:lnTo>
                  <a:lnTo>
                    <a:pt x="21529" y="21661"/>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59" name="Arc 34"/>
            <p:cNvSpPr>
              <a:spLocks/>
            </p:cNvSpPr>
            <p:nvPr/>
          </p:nvSpPr>
          <p:spPr bwMode="auto">
            <a:xfrm>
              <a:off x="1862" y="3475"/>
              <a:ext cx="360" cy="260"/>
            </a:xfrm>
            <a:custGeom>
              <a:avLst/>
              <a:gdLst>
                <a:gd name="T0" fmla="*/ 0 w 21600"/>
                <a:gd name="T1" fmla="*/ 0 h 21684"/>
                <a:gd name="T2" fmla="*/ 0 w 21600"/>
                <a:gd name="T3" fmla="*/ 0 h 21684"/>
                <a:gd name="T4" fmla="*/ 0 w 21600"/>
                <a:gd name="T5" fmla="*/ 0 h 21684"/>
                <a:gd name="T6" fmla="*/ 0 60000 65536"/>
                <a:gd name="T7" fmla="*/ 0 60000 65536"/>
                <a:gd name="T8" fmla="*/ 0 60000 65536"/>
              </a:gdLst>
              <a:ahLst/>
              <a:cxnLst>
                <a:cxn ang="T6">
                  <a:pos x="T0" y="T1"/>
                </a:cxn>
                <a:cxn ang="T7">
                  <a:pos x="T2" y="T3"/>
                </a:cxn>
                <a:cxn ang="T8">
                  <a:pos x="T4" y="T5"/>
                </a:cxn>
              </a:cxnLst>
              <a:rect l="0" t="0" r="r" b="b"/>
              <a:pathLst>
                <a:path w="21600" h="21684" fill="none" extrusionOk="0">
                  <a:moveTo>
                    <a:pt x="21599" y="0"/>
                  </a:moveTo>
                  <a:cubicBezTo>
                    <a:pt x="21599" y="28"/>
                    <a:pt x="21600" y="56"/>
                    <a:pt x="21600" y="84"/>
                  </a:cubicBezTo>
                  <a:cubicBezTo>
                    <a:pt x="21600" y="12013"/>
                    <a:pt x="11929" y="21683"/>
                    <a:pt x="0" y="21684"/>
                  </a:cubicBezTo>
                </a:path>
                <a:path w="21600" h="21684" stroke="0" extrusionOk="0">
                  <a:moveTo>
                    <a:pt x="21599" y="0"/>
                  </a:moveTo>
                  <a:cubicBezTo>
                    <a:pt x="21599" y="28"/>
                    <a:pt x="21600" y="56"/>
                    <a:pt x="21600" y="84"/>
                  </a:cubicBezTo>
                  <a:cubicBezTo>
                    <a:pt x="21600" y="12013"/>
                    <a:pt x="11929" y="21683"/>
                    <a:pt x="0" y="21684"/>
                  </a:cubicBezTo>
                  <a:lnTo>
                    <a:pt x="0" y="84"/>
                  </a:lnTo>
                  <a:lnTo>
                    <a:pt x="21599"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60" name="Arc 35"/>
            <p:cNvSpPr>
              <a:spLocks/>
            </p:cNvSpPr>
            <p:nvPr/>
          </p:nvSpPr>
          <p:spPr bwMode="auto">
            <a:xfrm>
              <a:off x="4034" y="3613"/>
              <a:ext cx="284" cy="32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524" y="21599"/>
                  </a:moveTo>
                  <a:cubicBezTo>
                    <a:pt x="9624" y="21557"/>
                    <a:pt x="0" y="11899"/>
                    <a:pt x="0" y="0"/>
                  </a:cubicBezTo>
                </a:path>
                <a:path w="21600" h="21600" stroke="0" extrusionOk="0">
                  <a:moveTo>
                    <a:pt x="21524" y="21599"/>
                  </a:moveTo>
                  <a:cubicBezTo>
                    <a:pt x="9624" y="21557"/>
                    <a:pt x="0" y="11899"/>
                    <a:pt x="0" y="0"/>
                  </a:cubicBezTo>
                  <a:lnTo>
                    <a:pt x="21600" y="0"/>
                  </a:lnTo>
                  <a:lnTo>
                    <a:pt x="21524" y="21599"/>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61" name="Arc 36"/>
            <p:cNvSpPr>
              <a:spLocks/>
            </p:cNvSpPr>
            <p:nvPr/>
          </p:nvSpPr>
          <p:spPr bwMode="auto">
            <a:xfrm>
              <a:off x="1045" y="3290"/>
              <a:ext cx="348" cy="494"/>
            </a:xfrm>
            <a:custGeom>
              <a:avLst/>
              <a:gdLst>
                <a:gd name="T0" fmla="*/ 0 w 21600"/>
                <a:gd name="T1" fmla="*/ 0 h 21644"/>
                <a:gd name="T2" fmla="*/ 0 w 21600"/>
                <a:gd name="T3" fmla="*/ 0 h 21644"/>
                <a:gd name="T4" fmla="*/ 0 w 21600"/>
                <a:gd name="T5" fmla="*/ 0 h 21644"/>
                <a:gd name="T6" fmla="*/ 0 60000 65536"/>
                <a:gd name="T7" fmla="*/ 0 60000 65536"/>
                <a:gd name="T8" fmla="*/ 0 60000 65536"/>
              </a:gdLst>
              <a:ahLst/>
              <a:cxnLst>
                <a:cxn ang="T6">
                  <a:pos x="T0" y="T1"/>
                </a:cxn>
                <a:cxn ang="T7">
                  <a:pos x="T2" y="T3"/>
                </a:cxn>
                <a:cxn ang="T8">
                  <a:pos x="T4" y="T5"/>
                </a:cxn>
              </a:cxnLst>
              <a:rect l="0" t="0" r="r" b="b"/>
              <a:pathLst>
                <a:path w="21600" h="21644" fill="none" extrusionOk="0">
                  <a:moveTo>
                    <a:pt x="21538" y="21643"/>
                  </a:moveTo>
                  <a:cubicBezTo>
                    <a:pt x="9632" y="21609"/>
                    <a:pt x="0" y="11949"/>
                    <a:pt x="0" y="44"/>
                  </a:cubicBezTo>
                  <a:cubicBezTo>
                    <a:pt x="-1" y="29"/>
                    <a:pt x="0" y="14"/>
                    <a:pt x="0" y="0"/>
                  </a:cubicBezTo>
                </a:path>
                <a:path w="21600" h="21644" stroke="0" extrusionOk="0">
                  <a:moveTo>
                    <a:pt x="21538" y="21643"/>
                  </a:moveTo>
                  <a:cubicBezTo>
                    <a:pt x="9632" y="21609"/>
                    <a:pt x="0" y="11949"/>
                    <a:pt x="0" y="44"/>
                  </a:cubicBezTo>
                  <a:cubicBezTo>
                    <a:pt x="-1" y="29"/>
                    <a:pt x="0" y="14"/>
                    <a:pt x="0" y="0"/>
                  </a:cubicBezTo>
                  <a:lnTo>
                    <a:pt x="21600" y="44"/>
                  </a:lnTo>
                  <a:lnTo>
                    <a:pt x="21538" y="21643"/>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62" name="Line 37"/>
            <p:cNvSpPr>
              <a:spLocks noChangeShapeType="1"/>
            </p:cNvSpPr>
            <p:nvPr/>
          </p:nvSpPr>
          <p:spPr bwMode="auto">
            <a:xfrm>
              <a:off x="1503" y="3092"/>
              <a:ext cx="516" cy="7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63" name="Line 38"/>
            <p:cNvSpPr>
              <a:spLocks noChangeShapeType="1"/>
            </p:cNvSpPr>
            <p:nvPr/>
          </p:nvSpPr>
          <p:spPr bwMode="auto">
            <a:xfrm>
              <a:off x="2803" y="3284"/>
              <a:ext cx="547" cy="7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64" name="Arc 39"/>
            <p:cNvSpPr>
              <a:spLocks/>
            </p:cNvSpPr>
            <p:nvPr/>
          </p:nvSpPr>
          <p:spPr bwMode="auto">
            <a:xfrm>
              <a:off x="3687" y="2087"/>
              <a:ext cx="876" cy="2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25400" cap="rnd">
              <a:solidFill>
                <a:schemeClr val="accent1"/>
              </a:solidFill>
              <a:prstDash val="dash"/>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1565" name="Group 40"/>
            <p:cNvGrpSpPr>
              <a:grpSpLocks/>
            </p:cNvGrpSpPr>
            <p:nvPr/>
          </p:nvGrpSpPr>
          <p:grpSpPr bwMode="auto">
            <a:xfrm>
              <a:off x="2092" y="1000"/>
              <a:ext cx="687" cy="703"/>
              <a:chOff x="2092" y="1000"/>
              <a:chExt cx="687" cy="703"/>
            </a:xfrm>
          </p:grpSpPr>
          <p:sp>
            <p:nvSpPr>
              <p:cNvPr id="321584" name="Freeform 41"/>
              <p:cNvSpPr>
                <a:spLocks/>
              </p:cNvSpPr>
              <p:nvPr/>
            </p:nvSpPr>
            <p:spPr bwMode="auto">
              <a:xfrm>
                <a:off x="2092" y="1000"/>
                <a:ext cx="526" cy="646"/>
              </a:xfrm>
              <a:custGeom>
                <a:avLst/>
                <a:gdLst>
                  <a:gd name="T0" fmla="*/ 0 w 526"/>
                  <a:gd name="T1" fmla="*/ 67 h 646"/>
                  <a:gd name="T2" fmla="*/ 475 w 526"/>
                  <a:gd name="T3" fmla="*/ 3 h 646"/>
                  <a:gd name="T4" fmla="*/ 490 w 526"/>
                  <a:gd name="T5" fmla="*/ 0 h 646"/>
                  <a:gd name="T6" fmla="*/ 500 w 526"/>
                  <a:gd name="T7" fmla="*/ 0 h 646"/>
                  <a:gd name="T8" fmla="*/ 511 w 526"/>
                  <a:gd name="T9" fmla="*/ 3 h 646"/>
                  <a:gd name="T10" fmla="*/ 515 w 526"/>
                  <a:gd name="T11" fmla="*/ 6 h 646"/>
                  <a:gd name="T12" fmla="*/ 522 w 526"/>
                  <a:gd name="T13" fmla="*/ 9 h 646"/>
                  <a:gd name="T14" fmla="*/ 522 w 526"/>
                  <a:gd name="T15" fmla="*/ 15 h 646"/>
                  <a:gd name="T16" fmla="*/ 525 w 526"/>
                  <a:gd name="T17" fmla="*/ 18 h 646"/>
                  <a:gd name="T18" fmla="*/ 525 w 526"/>
                  <a:gd name="T19" fmla="*/ 27 h 646"/>
                  <a:gd name="T20" fmla="*/ 525 w 526"/>
                  <a:gd name="T21" fmla="*/ 52 h 646"/>
                  <a:gd name="T22" fmla="*/ 525 w 526"/>
                  <a:gd name="T23" fmla="*/ 560 h 646"/>
                  <a:gd name="T24" fmla="*/ 0 w 526"/>
                  <a:gd name="T25" fmla="*/ 645 h 646"/>
                  <a:gd name="T26" fmla="*/ 0 w 526"/>
                  <a:gd name="T27" fmla="*/ 67 h 6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6" h="646">
                    <a:moveTo>
                      <a:pt x="0" y="67"/>
                    </a:moveTo>
                    <a:lnTo>
                      <a:pt x="475" y="3"/>
                    </a:lnTo>
                    <a:lnTo>
                      <a:pt x="490" y="0"/>
                    </a:lnTo>
                    <a:lnTo>
                      <a:pt x="500" y="0"/>
                    </a:lnTo>
                    <a:lnTo>
                      <a:pt x="511" y="3"/>
                    </a:lnTo>
                    <a:lnTo>
                      <a:pt x="515" y="6"/>
                    </a:lnTo>
                    <a:lnTo>
                      <a:pt x="522" y="9"/>
                    </a:lnTo>
                    <a:lnTo>
                      <a:pt x="522" y="15"/>
                    </a:lnTo>
                    <a:lnTo>
                      <a:pt x="525" y="18"/>
                    </a:lnTo>
                    <a:lnTo>
                      <a:pt x="525" y="27"/>
                    </a:lnTo>
                    <a:lnTo>
                      <a:pt x="525" y="52"/>
                    </a:lnTo>
                    <a:lnTo>
                      <a:pt x="525" y="560"/>
                    </a:lnTo>
                    <a:lnTo>
                      <a:pt x="0" y="645"/>
                    </a:lnTo>
                    <a:lnTo>
                      <a:pt x="0" y="67"/>
                    </a:lnTo>
                  </a:path>
                </a:pathLst>
              </a:custGeom>
              <a:solidFill>
                <a:srgbClr val="FDA4B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1585" name="Freeform 42"/>
              <p:cNvSpPr>
                <a:spLocks/>
              </p:cNvSpPr>
              <p:nvPr/>
            </p:nvSpPr>
            <p:spPr bwMode="auto">
              <a:xfrm>
                <a:off x="2207" y="1038"/>
                <a:ext cx="477" cy="665"/>
              </a:xfrm>
              <a:custGeom>
                <a:avLst/>
                <a:gdLst>
                  <a:gd name="T0" fmla="*/ 0 w 477"/>
                  <a:gd name="T1" fmla="*/ 89 h 665"/>
                  <a:gd name="T2" fmla="*/ 0 w 477"/>
                  <a:gd name="T3" fmla="*/ 664 h 665"/>
                  <a:gd name="T4" fmla="*/ 444 w 477"/>
                  <a:gd name="T5" fmla="*/ 560 h 665"/>
                  <a:gd name="T6" fmla="*/ 455 w 477"/>
                  <a:gd name="T7" fmla="*/ 557 h 665"/>
                  <a:gd name="T8" fmla="*/ 465 w 477"/>
                  <a:gd name="T9" fmla="*/ 554 h 665"/>
                  <a:gd name="T10" fmla="*/ 472 w 477"/>
                  <a:gd name="T11" fmla="*/ 551 h 665"/>
                  <a:gd name="T12" fmla="*/ 476 w 477"/>
                  <a:gd name="T13" fmla="*/ 548 h 665"/>
                  <a:gd name="T14" fmla="*/ 476 w 477"/>
                  <a:gd name="T15" fmla="*/ 538 h 665"/>
                  <a:gd name="T16" fmla="*/ 476 w 477"/>
                  <a:gd name="T17" fmla="*/ 535 h 665"/>
                  <a:gd name="T18" fmla="*/ 476 w 477"/>
                  <a:gd name="T19" fmla="*/ 526 h 665"/>
                  <a:gd name="T20" fmla="*/ 476 w 477"/>
                  <a:gd name="T21" fmla="*/ 517 h 665"/>
                  <a:gd name="T22" fmla="*/ 476 w 477"/>
                  <a:gd name="T23" fmla="*/ 27 h 665"/>
                  <a:gd name="T24" fmla="*/ 476 w 477"/>
                  <a:gd name="T25" fmla="*/ 18 h 665"/>
                  <a:gd name="T26" fmla="*/ 472 w 477"/>
                  <a:gd name="T27" fmla="*/ 9 h 665"/>
                  <a:gd name="T28" fmla="*/ 469 w 477"/>
                  <a:gd name="T29" fmla="*/ 6 h 665"/>
                  <a:gd name="T30" fmla="*/ 465 w 477"/>
                  <a:gd name="T31" fmla="*/ 3 h 665"/>
                  <a:gd name="T32" fmla="*/ 462 w 477"/>
                  <a:gd name="T33" fmla="*/ 0 h 665"/>
                  <a:gd name="T34" fmla="*/ 451 w 477"/>
                  <a:gd name="T35" fmla="*/ 0 h 665"/>
                  <a:gd name="T36" fmla="*/ 444 w 477"/>
                  <a:gd name="T37" fmla="*/ 3 h 665"/>
                  <a:gd name="T38" fmla="*/ 437 w 477"/>
                  <a:gd name="T39" fmla="*/ 3 h 665"/>
                  <a:gd name="T40" fmla="*/ 430 w 477"/>
                  <a:gd name="T41" fmla="*/ 3 h 665"/>
                  <a:gd name="T42" fmla="*/ 0 w 477"/>
                  <a:gd name="T43" fmla="*/ 89 h 66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77" h="665">
                    <a:moveTo>
                      <a:pt x="0" y="89"/>
                    </a:moveTo>
                    <a:lnTo>
                      <a:pt x="0" y="664"/>
                    </a:lnTo>
                    <a:lnTo>
                      <a:pt x="444" y="560"/>
                    </a:lnTo>
                    <a:lnTo>
                      <a:pt x="455" y="557"/>
                    </a:lnTo>
                    <a:lnTo>
                      <a:pt x="465" y="554"/>
                    </a:lnTo>
                    <a:lnTo>
                      <a:pt x="472" y="551"/>
                    </a:lnTo>
                    <a:lnTo>
                      <a:pt x="476" y="548"/>
                    </a:lnTo>
                    <a:lnTo>
                      <a:pt x="476" y="538"/>
                    </a:lnTo>
                    <a:lnTo>
                      <a:pt x="476" y="535"/>
                    </a:lnTo>
                    <a:lnTo>
                      <a:pt x="476" y="526"/>
                    </a:lnTo>
                    <a:lnTo>
                      <a:pt x="476" y="517"/>
                    </a:lnTo>
                    <a:lnTo>
                      <a:pt x="476" y="27"/>
                    </a:lnTo>
                    <a:lnTo>
                      <a:pt x="476" y="18"/>
                    </a:lnTo>
                    <a:lnTo>
                      <a:pt x="472" y="9"/>
                    </a:lnTo>
                    <a:lnTo>
                      <a:pt x="469" y="6"/>
                    </a:lnTo>
                    <a:lnTo>
                      <a:pt x="465" y="3"/>
                    </a:lnTo>
                    <a:lnTo>
                      <a:pt x="462" y="0"/>
                    </a:lnTo>
                    <a:lnTo>
                      <a:pt x="451" y="0"/>
                    </a:lnTo>
                    <a:lnTo>
                      <a:pt x="444" y="3"/>
                    </a:lnTo>
                    <a:lnTo>
                      <a:pt x="437" y="3"/>
                    </a:lnTo>
                    <a:lnTo>
                      <a:pt x="430" y="3"/>
                    </a:lnTo>
                    <a:lnTo>
                      <a:pt x="0" y="89"/>
                    </a:lnTo>
                  </a:path>
                </a:pathLst>
              </a:custGeom>
              <a:solidFill>
                <a:srgbClr val="FFC5C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1586" name="Group 43"/>
              <p:cNvGrpSpPr>
                <a:grpSpLocks/>
              </p:cNvGrpSpPr>
              <p:nvPr/>
            </p:nvGrpSpPr>
            <p:grpSpPr bwMode="auto">
              <a:xfrm>
                <a:off x="2133" y="1065"/>
                <a:ext cx="86" cy="66"/>
                <a:chOff x="2133" y="1065"/>
                <a:chExt cx="86" cy="66"/>
              </a:xfrm>
            </p:grpSpPr>
            <p:sp>
              <p:nvSpPr>
                <p:cNvPr id="321591" name="Freeform 44"/>
                <p:cNvSpPr>
                  <a:spLocks/>
                </p:cNvSpPr>
                <p:nvPr/>
              </p:nvSpPr>
              <p:spPr bwMode="auto">
                <a:xfrm>
                  <a:off x="2136" y="1071"/>
                  <a:ext cx="83" cy="60"/>
                </a:xfrm>
                <a:custGeom>
                  <a:avLst/>
                  <a:gdLst>
                    <a:gd name="T0" fmla="*/ 0 w 83"/>
                    <a:gd name="T1" fmla="*/ 31 h 60"/>
                    <a:gd name="T2" fmla="*/ 4 w 83"/>
                    <a:gd name="T3" fmla="*/ 25 h 60"/>
                    <a:gd name="T4" fmla="*/ 7 w 83"/>
                    <a:gd name="T5" fmla="*/ 22 h 60"/>
                    <a:gd name="T6" fmla="*/ 14 w 83"/>
                    <a:gd name="T7" fmla="*/ 16 h 60"/>
                    <a:gd name="T8" fmla="*/ 25 w 83"/>
                    <a:gd name="T9" fmla="*/ 10 h 60"/>
                    <a:gd name="T10" fmla="*/ 32 w 83"/>
                    <a:gd name="T11" fmla="*/ 7 h 60"/>
                    <a:gd name="T12" fmla="*/ 39 w 83"/>
                    <a:gd name="T13" fmla="*/ 4 h 60"/>
                    <a:gd name="T14" fmla="*/ 46 w 83"/>
                    <a:gd name="T15" fmla="*/ 4 h 60"/>
                    <a:gd name="T16" fmla="*/ 50 w 83"/>
                    <a:gd name="T17" fmla="*/ 0 h 60"/>
                    <a:gd name="T18" fmla="*/ 57 w 83"/>
                    <a:gd name="T19" fmla="*/ 0 h 60"/>
                    <a:gd name="T20" fmla="*/ 64 w 83"/>
                    <a:gd name="T21" fmla="*/ 0 h 60"/>
                    <a:gd name="T22" fmla="*/ 68 w 83"/>
                    <a:gd name="T23" fmla="*/ 0 h 60"/>
                    <a:gd name="T24" fmla="*/ 71 w 83"/>
                    <a:gd name="T25" fmla="*/ 4 h 60"/>
                    <a:gd name="T26" fmla="*/ 75 w 83"/>
                    <a:gd name="T27" fmla="*/ 4 h 60"/>
                    <a:gd name="T28" fmla="*/ 78 w 83"/>
                    <a:gd name="T29" fmla="*/ 7 h 60"/>
                    <a:gd name="T30" fmla="*/ 82 w 83"/>
                    <a:gd name="T31" fmla="*/ 10 h 60"/>
                    <a:gd name="T32" fmla="*/ 82 w 83"/>
                    <a:gd name="T33" fmla="*/ 16 h 60"/>
                    <a:gd name="T34" fmla="*/ 82 w 83"/>
                    <a:gd name="T35" fmla="*/ 19 h 60"/>
                    <a:gd name="T36" fmla="*/ 82 w 83"/>
                    <a:gd name="T37" fmla="*/ 25 h 60"/>
                    <a:gd name="T38" fmla="*/ 78 w 83"/>
                    <a:gd name="T39" fmla="*/ 28 h 60"/>
                    <a:gd name="T40" fmla="*/ 78 w 83"/>
                    <a:gd name="T41" fmla="*/ 34 h 60"/>
                    <a:gd name="T42" fmla="*/ 75 w 83"/>
                    <a:gd name="T43" fmla="*/ 37 h 60"/>
                    <a:gd name="T44" fmla="*/ 71 w 83"/>
                    <a:gd name="T45" fmla="*/ 43 h 60"/>
                    <a:gd name="T46" fmla="*/ 64 w 83"/>
                    <a:gd name="T47" fmla="*/ 49 h 60"/>
                    <a:gd name="T48" fmla="*/ 61 w 83"/>
                    <a:gd name="T49" fmla="*/ 56 h 60"/>
                    <a:gd name="T50" fmla="*/ 53 w 83"/>
                    <a:gd name="T51" fmla="*/ 59 h 60"/>
                    <a:gd name="T52" fmla="*/ 0 w 83"/>
                    <a:gd name="T53" fmla="*/ 31 h 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3" h="60">
                      <a:moveTo>
                        <a:pt x="0" y="31"/>
                      </a:moveTo>
                      <a:lnTo>
                        <a:pt x="4" y="25"/>
                      </a:lnTo>
                      <a:lnTo>
                        <a:pt x="7" y="22"/>
                      </a:lnTo>
                      <a:lnTo>
                        <a:pt x="14" y="16"/>
                      </a:lnTo>
                      <a:lnTo>
                        <a:pt x="25" y="10"/>
                      </a:lnTo>
                      <a:lnTo>
                        <a:pt x="32" y="7"/>
                      </a:lnTo>
                      <a:lnTo>
                        <a:pt x="39" y="4"/>
                      </a:lnTo>
                      <a:lnTo>
                        <a:pt x="46" y="4"/>
                      </a:lnTo>
                      <a:lnTo>
                        <a:pt x="50" y="0"/>
                      </a:lnTo>
                      <a:lnTo>
                        <a:pt x="57" y="0"/>
                      </a:lnTo>
                      <a:lnTo>
                        <a:pt x="64" y="0"/>
                      </a:lnTo>
                      <a:lnTo>
                        <a:pt x="68" y="0"/>
                      </a:lnTo>
                      <a:lnTo>
                        <a:pt x="71" y="4"/>
                      </a:lnTo>
                      <a:lnTo>
                        <a:pt x="75" y="4"/>
                      </a:lnTo>
                      <a:lnTo>
                        <a:pt x="78" y="7"/>
                      </a:lnTo>
                      <a:lnTo>
                        <a:pt x="82" y="10"/>
                      </a:lnTo>
                      <a:lnTo>
                        <a:pt x="82" y="16"/>
                      </a:lnTo>
                      <a:lnTo>
                        <a:pt x="82" y="19"/>
                      </a:lnTo>
                      <a:lnTo>
                        <a:pt x="82" y="25"/>
                      </a:lnTo>
                      <a:lnTo>
                        <a:pt x="78" y="28"/>
                      </a:lnTo>
                      <a:lnTo>
                        <a:pt x="78" y="34"/>
                      </a:lnTo>
                      <a:lnTo>
                        <a:pt x="75" y="37"/>
                      </a:lnTo>
                      <a:lnTo>
                        <a:pt x="71" y="43"/>
                      </a:lnTo>
                      <a:lnTo>
                        <a:pt x="64" y="49"/>
                      </a:lnTo>
                      <a:lnTo>
                        <a:pt x="61" y="56"/>
                      </a:lnTo>
                      <a:lnTo>
                        <a:pt x="53" y="59"/>
                      </a:lnTo>
                      <a:lnTo>
                        <a:pt x="0" y="31"/>
                      </a:lnTo>
                    </a:path>
                  </a:pathLst>
                </a:custGeom>
                <a:solidFill>
                  <a:srgbClr val="808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1592" name="Freeform 45"/>
                <p:cNvSpPr>
                  <a:spLocks/>
                </p:cNvSpPr>
                <p:nvPr/>
              </p:nvSpPr>
              <p:spPr bwMode="auto">
                <a:xfrm>
                  <a:off x="2133" y="1065"/>
                  <a:ext cx="86" cy="63"/>
                </a:xfrm>
                <a:custGeom>
                  <a:avLst/>
                  <a:gdLst>
                    <a:gd name="T0" fmla="*/ 0 w 86"/>
                    <a:gd name="T1" fmla="*/ 31 h 63"/>
                    <a:gd name="T2" fmla="*/ 3 w 86"/>
                    <a:gd name="T3" fmla="*/ 28 h 63"/>
                    <a:gd name="T4" fmla="*/ 10 w 86"/>
                    <a:gd name="T5" fmla="*/ 22 h 63"/>
                    <a:gd name="T6" fmla="*/ 17 w 86"/>
                    <a:gd name="T7" fmla="*/ 19 h 63"/>
                    <a:gd name="T8" fmla="*/ 25 w 86"/>
                    <a:gd name="T9" fmla="*/ 13 h 63"/>
                    <a:gd name="T10" fmla="*/ 32 w 86"/>
                    <a:gd name="T11" fmla="*/ 10 h 63"/>
                    <a:gd name="T12" fmla="*/ 42 w 86"/>
                    <a:gd name="T13" fmla="*/ 6 h 63"/>
                    <a:gd name="T14" fmla="*/ 46 w 86"/>
                    <a:gd name="T15" fmla="*/ 3 h 63"/>
                    <a:gd name="T16" fmla="*/ 53 w 86"/>
                    <a:gd name="T17" fmla="*/ 3 h 63"/>
                    <a:gd name="T18" fmla="*/ 60 w 86"/>
                    <a:gd name="T19" fmla="*/ 0 h 63"/>
                    <a:gd name="T20" fmla="*/ 64 w 86"/>
                    <a:gd name="T21" fmla="*/ 0 h 63"/>
                    <a:gd name="T22" fmla="*/ 71 w 86"/>
                    <a:gd name="T23" fmla="*/ 3 h 63"/>
                    <a:gd name="T24" fmla="*/ 74 w 86"/>
                    <a:gd name="T25" fmla="*/ 3 h 63"/>
                    <a:gd name="T26" fmla="*/ 78 w 86"/>
                    <a:gd name="T27" fmla="*/ 6 h 63"/>
                    <a:gd name="T28" fmla="*/ 81 w 86"/>
                    <a:gd name="T29" fmla="*/ 10 h 63"/>
                    <a:gd name="T30" fmla="*/ 81 w 86"/>
                    <a:gd name="T31" fmla="*/ 13 h 63"/>
                    <a:gd name="T32" fmla="*/ 85 w 86"/>
                    <a:gd name="T33" fmla="*/ 16 h 63"/>
                    <a:gd name="T34" fmla="*/ 85 w 86"/>
                    <a:gd name="T35" fmla="*/ 22 h 63"/>
                    <a:gd name="T36" fmla="*/ 85 w 86"/>
                    <a:gd name="T37" fmla="*/ 25 h 63"/>
                    <a:gd name="T38" fmla="*/ 81 w 86"/>
                    <a:gd name="T39" fmla="*/ 31 h 63"/>
                    <a:gd name="T40" fmla="*/ 78 w 86"/>
                    <a:gd name="T41" fmla="*/ 34 h 63"/>
                    <a:gd name="T42" fmla="*/ 74 w 86"/>
                    <a:gd name="T43" fmla="*/ 40 h 63"/>
                    <a:gd name="T44" fmla="*/ 71 w 86"/>
                    <a:gd name="T45" fmla="*/ 43 h 63"/>
                    <a:gd name="T46" fmla="*/ 67 w 86"/>
                    <a:gd name="T47" fmla="*/ 49 h 63"/>
                    <a:gd name="T48" fmla="*/ 60 w 86"/>
                    <a:gd name="T49" fmla="*/ 59 h 63"/>
                    <a:gd name="T50" fmla="*/ 56 w 86"/>
                    <a:gd name="T51" fmla="*/ 62 h 63"/>
                    <a:gd name="T52" fmla="*/ 0 w 86"/>
                    <a:gd name="T53" fmla="*/ 31 h 6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6" h="63">
                      <a:moveTo>
                        <a:pt x="0" y="31"/>
                      </a:moveTo>
                      <a:lnTo>
                        <a:pt x="3" y="28"/>
                      </a:lnTo>
                      <a:lnTo>
                        <a:pt x="10" y="22"/>
                      </a:lnTo>
                      <a:lnTo>
                        <a:pt x="17" y="19"/>
                      </a:lnTo>
                      <a:lnTo>
                        <a:pt x="25" y="13"/>
                      </a:lnTo>
                      <a:lnTo>
                        <a:pt x="32" y="10"/>
                      </a:lnTo>
                      <a:lnTo>
                        <a:pt x="42" y="6"/>
                      </a:lnTo>
                      <a:lnTo>
                        <a:pt x="46" y="3"/>
                      </a:lnTo>
                      <a:lnTo>
                        <a:pt x="53" y="3"/>
                      </a:lnTo>
                      <a:lnTo>
                        <a:pt x="60" y="0"/>
                      </a:lnTo>
                      <a:lnTo>
                        <a:pt x="64" y="0"/>
                      </a:lnTo>
                      <a:lnTo>
                        <a:pt x="71" y="3"/>
                      </a:lnTo>
                      <a:lnTo>
                        <a:pt x="74" y="3"/>
                      </a:lnTo>
                      <a:lnTo>
                        <a:pt x="78" y="6"/>
                      </a:lnTo>
                      <a:lnTo>
                        <a:pt x="81" y="10"/>
                      </a:lnTo>
                      <a:lnTo>
                        <a:pt x="81" y="13"/>
                      </a:lnTo>
                      <a:lnTo>
                        <a:pt x="85" y="16"/>
                      </a:lnTo>
                      <a:lnTo>
                        <a:pt x="85" y="22"/>
                      </a:lnTo>
                      <a:lnTo>
                        <a:pt x="85" y="25"/>
                      </a:lnTo>
                      <a:lnTo>
                        <a:pt x="81" y="31"/>
                      </a:lnTo>
                      <a:lnTo>
                        <a:pt x="78" y="34"/>
                      </a:lnTo>
                      <a:lnTo>
                        <a:pt x="74" y="40"/>
                      </a:lnTo>
                      <a:lnTo>
                        <a:pt x="71" y="43"/>
                      </a:lnTo>
                      <a:lnTo>
                        <a:pt x="67" y="49"/>
                      </a:lnTo>
                      <a:lnTo>
                        <a:pt x="60" y="59"/>
                      </a:lnTo>
                      <a:lnTo>
                        <a:pt x="56" y="62"/>
                      </a:lnTo>
                      <a:lnTo>
                        <a:pt x="0" y="31"/>
                      </a:lnTo>
                    </a:path>
                  </a:pathLst>
                </a:custGeom>
                <a:solidFill>
                  <a:srgbClr val="C0C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1587" name="Freeform 46"/>
              <p:cNvSpPr>
                <a:spLocks/>
              </p:cNvSpPr>
              <p:nvPr/>
            </p:nvSpPr>
            <p:spPr bwMode="auto">
              <a:xfrm>
                <a:off x="2094" y="1071"/>
                <a:ext cx="114" cy="632"/>
              </a:xfrm>
              <a:custGeom>
                <a:avLst/>
                <a:gdLst>
                  <a:gd name="T0" fmla="*/ 0 w 114"/>
                  <a:gd name="T1" fmla="*/ 0 h 632"/>
                  <a:gd name="T2" fmla="*/ 0 w 114"/>
                  <a:gd name="T3" fmla="*/ 576 h 632"/>
                  <a:gd name="T4" fmla="*/ 113 w 114"/>
                  <a:gd name="T5" fmla="*/ 631 h 632"/>
                  <a:gd name="T6" fmla="*/ 113 w 114"/>
                  <a:gd name="T7" fmla="*/ 56 h 632"/>
                  <a:gd name="T8" fmla="*/ 0 w 114"/>
                  <a:gd name="T9" fmla="*/ 0 h 6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 h="632">
                    <a:moveTo>
                      <a:pt x="0" y="0"/>
                    </a:moveTo>
                    <a:lnTo>
                      <a:pt x="0" y="576"/>
                    </a:lnTo>
                    <a:lnTo>
                      <a:pt x="113" y="631"/>
                    </a:lnTo>
                    <a:lnTo>
                      <a:pt x="113" y="56"/>
                    </a:lnTo>
                    <a:lnTo>
                      <a:pt x="0" y="0"/>
                    </a:lnTo>
                  </a:path>
                </a:pathLst>
              </a:custGeom>
              <a:solidFill>
                <a:srgbClr val="FDA4B5"/>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1588" name="Oval 47"/>
              <p:cNvSpPr>
                <a:spLocks noChangeArrowheads="1"/>
              </p:cNvSpPr>
              <p:nvPr/>
            </p:nvSpPr>
            <p:spPr bwMode="auto">
              <a:xfrm>
                <a:off x="2130" y="1167"/>
                <a:ext cx="10" cy="8"/>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89" name="Oval 48"/>
              <p:cNvSpPr>
                <a:spLocks noChangeArrowheads="1"/>
              </p:cNvSpPr>
              <p:nvPr/>
            </p:nvSpPr>
            <p:spPr bwMode="auto">
              <a:xfrm>
                <a:off x="2133" y="1556"/>
                <a:ext cx="7" cy="7"/>
              </a:xfrm>
              <a:prstGeom prst="ellipse">
                <a:avLst/>
              </a:prstGeom>
              <a:solidFill>
                <a:srgbClr val="C0C0C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90" name="Rectangle 49"/>
              <p:cNvSpPr>
                <a:spLocks noChangeArrowheads="1"/>
              </p:cNvSpPr>
              <p:nvPr/>
            </p:nvSpPr>
            <p:spPr bwMode="auto">
              <a:xfrm rot="21060000">
                <a:off x="2194" y="1170"/>
                <a:ext cx="585"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285750" eaLnBrk="0" hangingPunct="0">
                  <a:lnSpc>
                    <a:spcPct val="90000"/>
                  </a:lnSpc>
                  <a:spcBef>
                    <a:spcPct val="50000"/>
                  </a:spcBef>
                </a:pPr>
                <a:r>
                  <a:rPr kumimoji="1" lang="en-US" altLang="zh-CN" sz="2400" b="1">
                    <a:solidFill>
                      <a:schemeClr val="tx2"/>
                    </a:solidFill>
                  </a:rPr>
                  <a:t>SDP</a:t>
                </a:r>
              </a:p>
            </p:txBody>
          </p:sp>
        </p:grpSp>
        <p:grpSp>
          <p:nvGrpSpPr>
            <p:cNvPr id="321566" name="Group 50"/>
            <p:cNvGrpSpPr>
              <a:grpSpLocks/>
            </p:cNvGrpSpPr>
            <p:nvPr/>
          </p:nvGrpSpPr>
          <p:grpSpPr bwMode="auto">
            <a:xfrm>
              <a:off x="1676" y="1871"/>
              <a:ext cx="679" cy="490"/>
              <a:chOff x="1676" y="1871"/>
              <a:chExt cx="679" cy="490"/>
            </a:xfrm>
          </p:grpSpPr>
          <p:grpSp>
            <p:nvGrpSpPr>
              <p:cNvPr id="321574" name="Group 51"/>
              <p:cNvGrpSpPr>
                <a:grpSpLocks/>
              </p:cNvGrpSpPr>
              <p:nvPr/>
            </p:nvGrpSpPr>
            <p:grpSpPr bwMode="auto">
              <a:xfrm>
                <a:off x="1676" y="1969"/>
                <a:ext cx="672" cy="384"/>
                <a:chOff x="1676" y="1969"/>
                <a:chExt cx="672" cy="384"/>
              </a:xfrm>
            </p:grpSpPr>
            <p:sp>
              <p:nvSpPr>
                <p:cNvPr id="321579" name="Rectangle 52"/>
                <p:cNvSpPr>
                  <a:spLocks noChangeArrowheads="1"/>
                </p:cNvSpPr>
                <p:nvPr/>
              </p:nvSpPr>
              <p:spPr bwMode="auto">
                <a:xfrm>
                  <a:off x="1680" y="1973"/>
                  <a:ext cx="662" cy="376"/>
                </a:xfrm>
                <a:prstGeom prst="rect">
                  <a:avLst/>
                </a:prstGeom>
                <a:noFill/>
                <a:ln w="254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80" name="Rectangle 53"/>
                <p:cNvSpPr>
                  <a:spLocks noChangeArrowheads="1"/>
                </p:cNvSpPr>
                <p:nvPr/>
              </p:nvSpPr>
              <p:spPr bwMode="auto">
                <a:xfrm>
                  <a:off x="1793" y="1969"/>
                  <a:ext cx="134" cy="384"/>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81" name="Rectangle 54"/>
                <p:cNvSpPr>
                  <a:spLocks noChangeArrowheads="1"/>
                </p:cNvSpPr>
                <p:nvPr/>
              </p:nvSpPr>
              <p:spPr bwMode="auto">
                <a:xfrm>
                  <a:off x="2070" y="1969"/>
                  <a:ext cx="134" cy="384"/>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82" name="Rectangle 55"/>
                <p:cNvSpPr>
                  <a:spLocks noChangeArrowheads="1"/>
                </p:cNvSpPr>
                <p:nvPr/>
              </p:nvSpPr>
              <p:spPr bwMode="auto">
                <a:xfrm>
                  <a:off x="1676" y="2044"/>
                  <a:ext cx="670" cy="8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83" name="Rectangle 56"/>
                <p:cNvSpPr>
                  <a:spLocks noChangeArrowheads="1"/>
                </p:cNvSpPr>
                <p:nvPr/>
              </p:nvSpPr>
              <p:spPr bwMode="auto">
                <a:xfrm>
                  <a:off x="1676" y="2201"/>
                  <a:ext cx="672" cy="74"/>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sp>
            <p:nvSpPr>
              <p:cNvPr id="321575" name="Freeform 57"/>
              <p:cNvSpPr>
                <a:spLocks/>
              </p:cNvSpPr>
              <p:nvPr/>
            </p:nvSpPr>
            <p:spPr bwMode="auto">
              <a:xfrm>
                <a:off x="1689" y="2001"/>
                <a:ext cx="666" cy="340"/>
              </a:xfrm>
              <a:custGeom>
                <a:avLst/>
                <a:gdLst>
                  <a:gd name="T0" fmla="*/ 0 w 666"/>
                  <a:gd name="T1" fmla="*/ 339 h 340"/>
                  <a:gd name="T2" fmla="*/ 31 w 666"/>
                  <a:gd name="T3" fmla="*/ 330 h 340"/>
                  <a:gd name="T4" fmla="*/ 78 w 666"/>
                  <a:gd name="T5" fmla="*/ 324 h 340"/>
                  <a:gd name="T6" fmla="*/ 96 w 666"/>
                  <a:gd name="T7" fmla="*/ 299 h 340"/>
                  <a:gd name="T8" fmla="*/ 138 w 666"/>
                  <a:gd name="T9" fmla="*/ 297 h 340"/>
                  <a:gd name="T10" fmla="*/ 188 w 666"/>
                  <a:gd name="T11" fmla="*/ 256 h 340"/>
                  <a:gd name="T12" fmla="*/ 245 w 666"/>
                  <a:gd name="T13" fmla="*/ 253 h 340"/>
                  <a:gd name="T14" fmla="*/ 274 w 666"/>
                  <a:gd name="T15" fmla="*/ 230 h 340"/>
                  <a:gd name="T16" fmla="*/ 339 w 666"/>
                  <a:gd name="T17" fmla="*/ 220 h 340"/>
                  <a:gd name="T18" fmla="*/ 349 w 666"/>
                  <a:gd name="T19" fmla="*/ 161 h 340"/>
                  <a:gd name="T20" fmla="*/ 429 w 666"/>
                  <a:gd name="T21" fmla="*/ 159 h 340"/>
                  <a:gd name="T22" fmla="*/ 492 w 666"/>
                  <a:gd name="T23" fmla="*/ 96 h 340"/>
                  <a:gd name="T24" fmla="*/ 554 w 666"/>
                  <a:gd name="T25" fmla="*/ 90 h 340"/>
                  <a:gd name="T26" fmla="*/ 606 w 666"/>
                  <a:gd name="T27" fmla="*/ 44 h 340"/>
                  <a:gd name="T28" fmla="*/ 642 w 666"/>
                  <a:gd name="T29" fmla="*/ 6 h 340"/>
                  <a:gd name="T30" fmla="*/ 665 w 666"/>
                  <a:gd name="T31" fmla="*/ 0 h 3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66" h="340">
                    <a:moveTo>
                      <a:pt x="0" y="339"/>
                    </a:moveTo>
                    <a:lnTo>
                      <a:pt x="31" y="330"/>
                    </a:lnTo>
                    <a:lnTo>
                      <a:pt x="78" y="324"/>
                    </a:lnTo>
                    <a:lnTo>
                      <a:pt x="96" y="299"/>
                    </a:lnTo>
                    <a:lnTo>
                      <a:pt x="138" y="297"/>
                    </a:lnTo>
                    <a:lnTo>
                      <a:pt x="188" y="256"/>
                    </a:lnTo>
                    <a:lnTo>
                      <a:pt x="245" y="253"/>
                    </a:lnTo>
                    <a:lnTo>
                      <a:pt x="274" y="230"/>
                    </a:lnTo>
                    <a:lnTo>
                      <a:pt x="339" y="220"/>
                    </a:lnTo>
                    <a:lnTo>
                      <a:pt x="349" y="161"/>
                    </a:lnTo>
                    <a:lnTo>
                      <a:pt x="429" y="159"/>
                    </a:lnTo>
                    <a:lnTo>
                      <a:pt x="492" y="96"/>
                    </a:lnTo>
                    <a:lnTo>
                      <a:pt x="554" y="90"/>
                    </a:lnTo>
                    <a:lnTo>
                      <a:pt x="606" y="44"/>
                    </a:lnTo>
                    <a:lnTo>
                      <a:pt x="642" y="6"/>
                    </a:lnTo>
                    <a:lnTo>
                      <a:pt x="665" y="0"/>
                    </a:lnTo>
                  </a:path>
                </a:pathLst>
              </a:custGeom>
              <a:noFill/>
              <a:ln w="25400" cap="rnd" cmpd="sng">
                <a:solidFill>
                  <a:schemeClr val="bg1"/>
                </a:solidFill>
                <a:prstDash val="sysDot"/>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1576" name="Rectangle 58"/>
              <p:cNvSpPr>
                <a:spLocks noChangeArrowheads="1"/>
              </p:cNvSpPr>
              <p:nvPr/>
            </p:nvSpPr>
            <p:spPr bwMode="auto">
              <a:xfrm>
                <a:off x="1676" y="2044"/>
                <a:ext cx="670" cy="81"/>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77" name="Line 59"/>
              <p:cNvSpPr>
                <a:spLocks noChangeShapeType="1"/>
              </p:cNvSpPr>
              <p:nvPr/>
            </p:nvSpPr>
            <p:spPr bwMode="auto">
              <a:xfrm flipV="1">
                <a:off x="2044" y="1871"/>
                <a:ext cx="0" cy="490"/>
              </a:xfrm>
              <a:prstGeom prst="line">
                <a:avLst/>
              </a:prstGeom>
              <a:noFill/>
              <a:ln w="254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78" name="Freeform 60"/>
              <p:cNvSpPr>
                <a:spLocks/>
              </p:cNvSpPr>
              <p:nvPr/>
            </p:nvSpPr>
            <p:spPr bwMode="auto">
              <a:xfrm>
                <a:off x="1693" y="2188"/>
                <a:ext cx="348" cy="159"/>
              </a:xfrm>
              <a:custGeom>
                <a:avLst/>
                <a:gdLst>
                  <a:gd name="T0" fmla="*/ 0 w 348"/>
                  <a:gd name="T1" fmla="*/ 158 h 159"/>
                  <a:gd name="T2" fmla="*/ 8 w 348"/>
                  <a:gd name="T3" fmla="*/ 154 h 159"/>
                  <a:gd name="T4" fmla="*/ 16 w 348"/>
                  <a:gd name="T5" fmla="*/ 151 h 159"/>
                  <a:gd name="T6" fmla="*/ 28 w 348"/>
                  <a:gd name="T7" fmla="*/ 147 h 159"/>
                  <a:gd name="T8" fmla="*/ 36 w 348"/>
                  <a:gd name="T9" fmla="*/ 144 h 159"/>
                  <a:gd name="T10" fmla="*/ 48 w 348"/>
                  <a:gd name="T11" fmla="*/ 140 h 159"/>
                  <a:gd name="T12" fmla="*/ 60 w 348"/>
                  <a:gd name="T13" fmla="*/ 140 h 159"/>
                  <a:gd name="T14" fmla="*/ 76 w 348"/>
                  <a:gd name="T15" fmla="*/ 133 h 159"/>
                  <a:gd name="T16" fmla="*/ 84 w 348"/>
                  <a:gd name="T17" fmla="*/ 133 h 159"/>
                  <a:gd name="T18" fmla="*/ 96 w 348"/>
                  <a:gd name="T19" fmla="*/ 133 h 159"/>
                  <a:gd name="T20" fmla="*/ 112 w 348"/>
                  <a:gd name="T21" fmla="*/ 129 h 159"/>
                  <a:gd name="T22" fmla="*/ 124 w 348"/>
                  <a:gd name="T23" fmla="*/ 129 h 159"/>
                  <a:gd name="T24" fmla="*/ 132 w 348"/>
                  <a:gd name="T25" fmla="*/ 126 h 159"/>
                  <a:gd name="T26" fmla="*/ 140 w 348"/>
                  <a:gd name="T27" fmla="*/ 126 h 159"/>
                  <a:gd name="T28" fmla="*/ 148 w 348"/>
                  <a:gd name="T29" fmla="*/ 122 h 159"/>
                  <a:gd name="T30" fmla="*/ 160 w 348"/>
                  <a:gd name="T31" fmla="*/ 119 h 159"/>
                  <a:gd name="T32" fmla="*/ 168 w 348"/>
                  <a:gd name="T33" fmla="*/ 115 h 159"/>
                  <a:gd name="T34" fmla="*/ 183 w 348"/>
                  <a:gd name="T35" fmla="*/ 111 h 159"/>
                  <a:gd name="T36" fmla="*/ 191 w 348"/>
                  <a:gd name="T37" fmla="*/ 111 h 159"/>
                  <a:gd name="T38" fmla="*/ 199 w 348"/>
                  <a:gd name="T39" fmla="*/ 108 h 159"/>
                  <a:gd name="T40" fmla="*/ 207 w 348"/>
                  <a:gd name="T41" fmla="*/ 108 h 159"/>
                  <a:gd name="T42" fmla="*/ 219 w 348"/>
                  <a:gd name="T43" fmla="*/ 108 h 159"/>
                  <a:gd name="T44" fmla="*/ 227 w 348"/>
                  <a:gd name="T45" fmla="*/ 108 h 159"/>
                  <a:gd name="T46" fmla="*/ 235 w 348"/>
                  <a:gd name="T47" fmla="*/ 104 h 159"/>
                  <a:gd name="T48" fmla="*/ 243 w 348"/>
                  <a:gd name="T49" fmla="*/ 104 h 159"/>
                  <a:gd name="T50" fmla="*/ 251 w 348"/>
                  <a:gd name="T51" fmla="*/ 97 h 159"/>
                  <a:gd name="T52" fmla="*/ 263 w 348"/>
                  <a:gd name="T53" fmla="*/ 90 h 159"/>
                  <a:gd name="T54" fmla="*/ 271 w 348"/>
                  <a:gd name="T55" fmla="*/ 79 h 159"/>
                  <a:gd name="T56" fmla="*/ 275 w 348"/>
                  <a:gd name="T57" fmla="*/ 72 h 159"/>
                  <a:gd name="T58" fmla="*/ 283 w 348"/>
                  <a:gd name="T59" fmla="*/ 72 h 159"/>
                  <a:gd name="T60" fmla="*/ 291 w 348"/>
                  <a:gd name="T61" fmla="*/ 72 h 159"/>
                  <a:gd name="T62" fmla="*/ 303 w 348"/>
                  <a:gd name="T63" fmla="*/ 68 h 159"/>
                  <a:gd name="T64" fmla="*/ 311 w 348"/>
                  <a:gd name="T65" fmla="*/ 68 h 159"/>
                  <a:gd name="T66" fmla="*/ 319 w 348"/>
                  <a:gd name="T67" fmla="*/ 65 h 159"/>
                  <a:gd name="T68" fmla="*/ 319 w 348"/>
                  <a:gd name="T69" fmla="*/ 57 h 159"/>
                  <a:gd name="T70" fmla="*/ 323 w 348"/>
                  <a:gd name="T71" fmla="*/ 50 h 159"/>
                  <a:gd name="T72" fmla="*/ 323 w 348"/>
                  <a:gd name="T73" fmla="*/ 43 h 159"/>
                  <a:gd name="T74" fmla="*/ 323 w 348"/>
                  <a:gd name="T75" fmla="*/ 36 h 159"/>
                  <a:gd name="T76" fmla="*/ 327 w 348"/>
                  <a:gd name="T77" fmla="*/ 29 h 159"/>
                  <a:gd name="T78" fmla="*/ 331 w 348"/>
                  <a:gd name="T79" fmla="*/ 22 h 159"/>
                  <a:gd name="T80" fmla="*/ 335 w 348"/>
                  <a:gd name="T81" fmla="*/ 14 h 159"/>
                  <a:gd name="T82" fmla="*/ 343 w 348"/>
                  <a:gd name="T83" fmla="*/ 7 h 159"/>
                  <a:gd name="T84" fmla="*/ 347 w 348"/>
                  <a:gd name="T85" fmla="*/ 0 h 159"/>
                  <a:gd name="T86" fmla="*/ 343 w 348"/>
                  <a:gd name="T87" fmla="*/ 0 h 15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48" h="159">
                    <a:moveTo>
                      <a:pt x="0" y="158"/>
                    </a:moveTo>
                    <a:lnTo>
                      <a:pt x="8" y="154"/>
                    </a:lnTo>
                    <a:lnTo>
                      <a:pt x="16" y="151"/>
                    </a:lnTo>
                    <a:lnTo>
                      <a:pt x="28" y="147"/>
                    </a:lnTo>
                    <a:lnTo>
                      <a:pt x="36" y="144"/>
                    </a:lnTo>
                    <a:lnTo>
                      <a:pt x="48" y="140"/>
                    </a:lnTo>
                    <a:lnTo>
                      <a:pt x="60" y="140"/>
                    </a:lnTo>
                    <a:lnTo>
                      <a:pt x="76" y="133"/>
                    </a:lnTo>
                    <a:lnTo>
                      <a:pt x="84" y="133"/>
                    </a:lnTo>
                    <a:lnTo>
                      <a:pt x="96" y="133"/>
                    </a:lnTo>
                    <a:lnTo>
                      <a:pt x="112" y="129"/>
                    </a:lnTo>
                    <a:lnTo>
                      <a:pt x="124" y="129"/>
                    </a:lnTo>
                    <a:lnTo>
                      <a:pt x="132" y="126"/>
                    </a:lnTo>
                    <a:lnTo>
                      <a:pt x="140" y="126"/>
                    </a:lnTo>
                    <a:lnTo>
                      <a:pt x="148" y="122"/>
                    </a:lnTo>
                    <a:lnTo>
                      <a:pt x="160" y="119"/>
                    </a:lnTo>
                    <a:lnTo>
                      <a:pt x="168" y="115"/>
                    </a:lnTo>
                    <a:lnTo>
                      <a:pt x="183" y="111"/>
                    </a:lnTo>
                    <a:lnTo>
                      <a:pt x="191" y="111"/>
                    </a:lnTo>
                    <a:lnTo>
                      <a:pt x="199" y="108"/>
                    </a:lnTo>
                    <a:lnTo>
                      <a:pt x="207" y="108"/>
                    </a:lnTo>
                    <a:lnTo>
                      <a:pt x="219" y="108"/>
                    </a:lnTo>
                    <a:lnTo>
                      <a:pt x="227" y="108"/>
                    </a:lnTo>
                    <a:lnTo>
                      <a:pt x="235" y="104"/>
                    </a:lnTo>
                    <a:lnTo>
                      <a:pt x="243" y="104"/>
                    </a:lnTo>
                    <a:lnTo>
                      <a:pt x="251" y="97"/>
                    </a:lnTo>
                    <a:lnTo>
                      <a:pt x="263" y="90"/>
                    </a:lnTo>
                    <a:lnTo>
                      <a:pt x="271" y="79"/>
                    </a:lnTo>
                    <a:lnTo>
                      <a:pt x="275" y="72"/>
                    </a:lnTo>
                    <a:lnTo>
                      <a:pt x="283" y="72"/>
                    </a:lnTo>
                    <a:lnTo>
                      <a:pt x="291" y="72"/>
                    </a:lnTo>
                    <a:lnTo>
                      <a:pt x="303" y="68"/>
                    </a:lnTo>
                    <a:lnTo>
                      <a:pt x="311" y="68"/>
                    </a:lnTo>
                    <a:lnTo>
                      <a:pt x="319" y="65"/>
                    </a:lnTo>
                    <a:lnTo>
                      <a:pt x="319" y="57"/>
                    </a:lnTo>
                    <a:lnTo>
                      <a:pt x="323" y="50"/>
                    </a:lnTo>
                    <a:lnTo>
                      <a:pt x="323" y="43"/>
                    </a:lnTo>
                    <a:lnTo>
                      <a:pt x="323" y="36"/>
                    </a:lnTo>
                    <a:lnTo>
                      <a:pt x="327" y="29"/>
                    </a:lnTo>
                    <a:lnTo>
                      <a:pt x="331" y="22"/>
                    </a:lnTo>
                    <a:lnTo>
                      <a:pt x="335" y="14"/>
                    </a:lnTo>
                    <a:lnTo>
                      <a:pt x="343" y="7"/>
                    </a:lnTo>
                    <a:lnTo>
                      <a:pt x="347" y="0"/>
                    </a:lnTo>
                    <a:lnTo>
                      <a:pt x="343" y="0"/>
                    </a:lnTo>
                  </a:path>
                </a:pathLst>
              </a:custGeom>
              <a:noFill/>
              <a:ln w="254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1567" name="Line 61"/>
            <p:cNvSpPr>
              <a:spLocks noChangeShapeType="1"/>
            </p:cNvSpPr>
            <p:nvPr/>
          </p:nvSpPr>
          <p:spPr bwMode="auto">
            <a:xfrm flipH="1">
              <a:off x="1544" y="2704"/>
              <a:ext cx="2936" cy="240"/>
            </a:xfrm>
            <a:prstGeom prst="line">
              <a:avLst/>
            </a:prstGeom>
            <a:noFill/>
            <a:ln w="25400">
              <a:solidFill>
                <a:schemeClr val="bg2"/>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68" name="Line 62"/>
            <p:cNvSpPr>
              <a:spLocks noChangeShapeType="1"/>
            </p:cNvSpPr>
            <p:nvPr/>
          </p:nvSpPr>
          <p:spPr bwMode="auto">
            <a:xfrm flipH="1">
              <a:off x="2856" y="2712"/>
              <a:ext cx="1712" cy="368"/>
            </a:xfrm>
            <a:prstGeom prst="line">
              <a:avLst/>
            </a:prstGeom>
            <a:noFill/>
            <a:ln w="25400">
              <a:solidFill>
                <a:schemeClr val="bg2"/>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1569" name="Line 63"/>
            <p:cNvSpPr>
              <a:spLocks noChangeShapeType="1"/>
            </p:cNvSpPr>
            <p:nvPr/>
          </p:nvSpPr>
          <p:spPr bwMode="auto">
            <a:xfrm flipH="1">
              <a:off x="4195" y="2704"/>
              <a:ext cx="445" cy="431"/>
            </a:xfrm>
            <a:prstGeom prst="line">
              <a:avLst/>
            </a:prstGeom>
            <a:noFill/>
            <a:ln w="25400">
              <a:solidFill>
                <a:schemeClr val="bg2"/>
              </a:solidFill>
              <a:prstDash val="lg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1570" name="Group 64"/>
            <p:cNvGrpSpPr>
              <a:grpSpLocks/>
            </p:cNvGrpSpPr>
            <p:nvPr/>
          </p:nvGrpSpPr>
          <p:grpSpPr bwMode="auto">
            <a:xfrm>
              <a:off x="746" y="2852"/>
              <a:ext cx="3344" cy="665"/>
              <a:chOff x="797" y="2852"/>
              <a:chExt cx="3344" cy="665"/>
            </a:xfrm>
          </p:grpSpPr>
          <p:sp>
            <p:nvSpPr>
              <p:cNvPr id="321571" name="Rectangle 65"/>
              <p:cNvSpPr>
                <a:spLocks noChangeArrowheads="1"/>
              </p:cNvSpPr>
              <p:nvPr/>
            </p:nvSpPr>
            <p:spPr bwMode="auto">
              <a:xfrm>
                <a:off x="797" y="2852"/>
                <a:ext cx="734" cy="382"/>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设计</a:t>
                </a:r>
              </a:p>
            </p:txBody>
          </p:sp>
          <p:sp>
            <p:nvSpPr>
              <p:cNvPr id="321572" name="Rectangle 66"/>
              <p:cNvSpPr>
                <a:spLocks noChangeArrowheads="1"/>
              </p:cNvSpPr>
              <p:nvPr/>
            </p:nvSpPr>
            <p:spPr bwMode="auto">
              <a:xfrm>
                <a:off x="2102" y="2980"/>
                <a:ext cx="734" cy="382"/>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编码</a:t>
                </a:r>
              </a:p>
            </p:txBody>
          </p:sp>
          <p:sp>
            <p:nvSpPr>
              <p:cNvPr id="321573" name="Rectangle 67"/>
              <p:cNvSpPr>
                <a:spLocks noChangeArrowheads="1"/>
              </p:cNvSpPr>
              <p:nvPr/>
            </p:nvSpPr>
            <p:spPr bwMode="auto">
              <a:xfrm>
                <a:off x="3407" y="3135"/>
                <a:ext cx="734" cy="382"/>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测试</a:t>
                </a:r>
              </a:p>
            </p:txBody>
          </p:sp>
        </p:grpSp>
        <p:sp>
          <p:nvSpPr>
            <p:cNvPr id="321542" name="Rectangle 7"/>
            <p:cNvSpPr>
              <a:spLocks noChangeArrowheads="1"/>
            </p:cNvSpPr>
            <p:nvPr/>
          </p:nvSpPr>
          <p:spPr bwMode="auto">
            <a:xfrm>
              <a:off x="709" y="1906"/>
              <a:ext cx="1663" cy="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eaLnBrk="0" hangingPunct="0">
                <a:lnSpc>
                  <a:spcPct val="90000"/>
                </a:lnSpc>
                <a:spcBef>
                  <a:spcPct val="25000"/>
                </a:spcBef>
              </a:pPr>
              <a:r>
                <a:rPr kumimoji="1" lang="zh-CN" altLang="en-US" sz="2000" b="1" dirty="0">
                  <a:solidFill>
                    <a:schemeClr val="tx2"/>
                  </a:solidFill>
                </a:rPr>
                <a:t>追踪相对于估计的确切规模，成本，工作量</a:t>
              </a:r>
            </a:p>
          </p:txBody>
        </p:sp>
      </p:grpSp>
    </p:spTree>
    <p:extLst>
      <p:ext uri="{BB962C8B-B14F-4D97-AF65-F5344CB8AC3E}">
        <p14:creationId xmlns:p14="http://schemas.microsoft.com/office/powerpoint/2010/main" val="3341339168"/>
      </p:ext>
    </p:extLst>
  </p:cSld>
  <p:clrMapOvr>
    <a:masterClrMapping/>
  </p:clrMapOvr>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7.7    </a:t>
            </a:r>
            <a:r>
              <a:rPr lang="zh-CN" altLang="en-US" sz="3600" b="1" dirty="0">
                <a:solidFill>
                  <a:schemeClr val="tx2"/>
                </a:solidFill>
                <a:latin typeface="黑体" pitchFamily="49" charset="-122"/>
                <a:ea typeface="黑体" pitchFamily="49" charset="-122"/>
              </a:rPr>
              <a:t>相关内容：需求管理</a:t>
            </a:r>
          </a:p>
        </p:txBody>
      </p:sp>
      <p:grpSp>
        <p:nvGrpSpPr>
          <p:cNvPr id="322563" name="Group 4"/>
          <p:cNvGrpSpPr>
            <a:grpSpLocks/>
          </p:cNvGrpSpPr>
          <p:nvPr/>
        </p:nvGrpSpPr>
        <p:grpSpPr bwMode="auto">
          <a:xfrm>
            <a:off x="395288" y="2781300"/>
            <a:ext cx="8151812" cy="3600450"/>
            <a:chOff x="207" y="1137"/>
            <a:chExt cx="5135" cy="2867"/>
          </a:xfrm>
        </p:grpSpPr>
        <p:sp>
          <p:nvSpPr>
            <p:cNvPr id="322565" name="Freeform 5"/>
            <p:cNvSpPr>
              <a:spLocks/>
            </p:cNvSpPr>
            <p:nvPr/>
          </p:nvSpPr>
          <p:spPr bwMode="auto">
            <a:xfrm>
              <a:off x="696" y="2535"/>
              <a:ext cx="4646" cy="1469"/>
            </a:xfrm>
            <a:custGeom>
              <a:avLst/>
              <a:gdLst>
                <a:gd name="T0" fmla="*/ 447 w 4646"/>
                <a:gd name="T1" fmla="*/ 0 h 1469"/>
                <a:gd name="T2" fmla="*/ 0 w 4646"/>
                <a:gd name="T3" fmla="*/ 378 h 1469"/>
                <a:gd name="T4" fmla="*/ 895 w 4646"/>
                <a:gd name="T5" fmla="*/ 1468 h 1469"/>
                <a:gd name="T6" fmla="*/ 4645 w 4646"/>
                <a:gd name="T7" fmla="*/ 1468 h 1469"/>
                <a:gd name="T8" fmla="*/ 4645 w 4646"/>
                <a:gd name="T9" fmla="*/ 508 h 1469"/>
                <a:gd name="T10" fmla="*/ 447 w 4646"/>
                <a:gd name="T11" fmla="*/ 0 h 14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46" h="1469">
                  <a:moveTo>
                    <a:pt x="447" y="0"/>
                  </a:moveTo>
                  <a:lnTo>
                    <a:pt x="0" y="378"/>
                  </a:lnTo>
                  <a:lnTo>
                    <a:pt x="895" y="1468"/>
                  </a:lnTo>
                  <a:lnTo>
                    <a:pt x="4645" y="1468"/>
                  </a:lnTo>
                  <a:lnTo>
                    <a:pt x="4645" y="508"/>
                  </a:lnTo>
                  <a:lnTo>
                    <a:pt x="447" y="0"/>
                  </a:lnTo>
                </a:path>
              </a:pathLst>
            </a:custGeom>
            <a:solidFill>
              <a:srgbClr val="00CC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2566" name="Group 6"/>
            <p:cNvGrpSpPr>
              <a:grpSpLocks/>
            </p:cNvGrpSpPr>
            <p:nvPr/>
          </p:nvGrpSpPr>
          <p:grpSpPr bwMode="auto">
            <a:xfrm>
              <a:off x="2259" y="1468"/>
              <a:ext cx="421" cy="318"/>
              <a:chOff x="2259" y="1468"/>
              <a:chExt cx="421" cy="318"/>
            </a:xfrm>
          </p:grpSpPr>
          <p:sp>
            <p:nvSpPr>
              <p:cNvPr id="322631" name="Oval 7"/>
              <p:cNvSpPr>
                <a:spLocks noChangeArrowheads="1"/>
              </p:cNvSpPr>
              <p:nvPr/>
            </p:nvSpPr>
            <p:spPr bwMode="auto">
              <a:xfrm>
                <a:off x="2403" y="1501"/>
                <a:ext cx="277" cy="262"/>
              </a:xfrm>
              <a:prstGeom prst="ellipse">
                <a:avLst/>
              </a:prstGeom>
              <a:noFill/>
              <a:ln w="508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32" name="Oval 8"/>
              <p:cNvSpPr>
                <a:spLocks noChangeArrowheads="1"/>
              </p:cNvSpPr>
              <p:nvPr/>
            </p:nvSpPr>
            <p:spPr bwMode="auto">
              <a:xfrm>
                <a:off x="2259" y="1468"/>
                <a:ext cx="271" cy="318"/>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sp>
          <p:nvSpPr>
            <p:cNvPr id="322567" name="Line 9"/>
            <p:cNvSpPr>
              <a:spLocks noChangeShapeType="1"/>
            </p:cNvSpPr>
            <p:nvPr/>
          </p:nvSpPr>
          <p:spPr bwMode="auto">
            <a:xfrm flipH="1" flipV="1">
              <a:off x="2410" y="1492"/>
              <a:ext cx="181" cy="38"/>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aphicFrame>
          <p:nvGraphicFramePr>
            <p:cNvPr id="322568" name="Object 10">
              <a:hlinkClick r:id="" action="ppaction://ole?verb=0"/>
            </p:cNvPr>
            <p:cNvGraphicFramePr>
              <a:graphicFrameLocks/>
            </p:cNvGraphicFramePr>
            <p:nvPr/>
          </p:nvGraphicFramePr>
          <p:xfrm>
            <a:off x="207" y="1441"/>
            <a:ext cx="889" cy="464"/>
          </p:xfrm>
          <a:graphic>
            <a:graphicData uri="http://schemas.openxmlformats.org/presentationml/2006/ole">
              <mc:AlternateContent xmlns:mc="http://schemas.openxmlformats.org/markup-compatibility/2006">
                <mc:Choice xmlns:v="urn:schemas-microsoft-com:vml" Requires="v">
                  <p:oleObj spid="_x0000_s173262" name="Microsoft ClipArt Gallery" r:id="rId3" imgW="5065713" imgH="3059113" progId="MS_ClipArt_Gallery">
                    <p:embed/>
                  </p:oleObj>
                </mc:Choice>
                <mc:Fallback>
                  <p:oleObj name="Microsoft ClipArt Gallery" r:id="rId3" imgW="5065713" imgH="3059113" progId="MS_ClipArt_Gallery">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 y="1441"/>
                          <a:ext cx="889" cy="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2569" name="Object 11">
              <a:hlinkClick r:id="" action="ppaction://ole?verb=0"/>
            </p:cNvPr>
            <p:cNvGraphicFramePr>
              <a:graphicFrameLocks/>
            </p:cNvGraphicFramePr>
            <p:nvPr/>
          </p:nvGraphicFramePr>
          <p:xfrm>
            <a:off x="1832" y="1289"/>
            <a:ext cx="594" cy="705"/>
          </p:xfrm>
          <a:graphic>
            <a:graphicData uri="http://schemas.openxmlformats.org/presentationml/2006/ole">
              <mc:AlternateContent xmlns:mc="http://schemas.openxmlformats.org/markup-compatibility/2006">
                <mc:Choice xmlns:v="urn:schemas-microsoft-com:vml" Requires="v">
                  <p:oleObj spid="_x0000_s173263" name="Microsoft ClipArt Gallery" r:id="rId5" imgW="2144713" imgH="2932113" progId="MS_ClipArt_Gallery">
                    <p:embed/>
                  </p:oleObj>
                </mc:Choice>
                <mc:Fallback>
                  <p:oleObj name="Microsoft ClipArt Gallery" r:id="rId5" imgW="2144713" imgH="2932113" progId="MS_ClipArt_Gallery">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2" y="1289"/>
                          <a:ext cx="594" cy="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2570" name="Line 12"/>
            <p:cNvSpPr>
              <a:spLocks noChangeShapeType="1"/>
            </p:cNvSpPr>
            <p:nvPr/>
          </p:nvSpPr>
          <p:spPr bwMode="auto">
            <a:xfrm>
              <a:off x="1123" y="1681"/>
              <a:ext cx="639" cy="0"/>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71" name="Line 13"/>
            <p:cNvSpPr>
              <a:spLocks noChangeShapeType="1"/>
            </p:cNvSpPr>
            <p:nvPr/>
          </p:nvSpPr>
          <p:spPr bwMode="auto">
            <a:xfrm flipH="1">
              <a:off x="1607" y="2051"/>
              <a:ext cx="438" cy="643"/>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72" name="Rectangle 14"/>
            <p:cNvSpPr>
              <a:spLocks noChangeArrowheads="1"/>
            </p:cNvSpPr>
            <p:nvPr/>
          </p:nvSpPr>
          <p:spPr bwMode="auto">
            <a:xfrm>
              <a:off x="2507" y="1137"/>
              <a:ext cx="1179"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285750" indent="6350" algn="ctr" eaLnBrk="0" hangingPunct="0">
                <a:lnSpc>
                  <a:spcPct val="90000"/>
                </a:lnSpc>
                <a:spcBef>
                  <a:spcPct val="25000"/>
                </a:spcBef>
              </a:pPr>
              <a:r>
                <a:rPr kumimoji="1" lang="zh-CN" altLang="en-US" b="1">
                  <a:solidFill>
                    <a:schemeClr val="tx2"/>
                  </a:solidFill>
                </a:rPr>
                <a:t>需求规格说明</a:t>
              </a:r>
            </a:p>
          </p:txBody>
        </p:sp>
        <p:sp>
          <p:nvSpPr>
            <p:cNvPr id="322573" name="Rectangle 15"/>
            <p:cNvSpPr>
              <a:spLocks noChangeArrowheads="1"/>
            </p:cNvSpPr>
            <p:nvPr/>
          </p:nvSpPr>
          <p:spPr bwMode="auto">
            <a:xfrm>
              <a:off x="2756" y="1584"/>
              <a:ext cx="143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285750" indent="-285750" eaLnBrk="0" hangingPunct="0">
                <a:lnSpc>
                  <a:spcPct val="90000"/>
                </a:lnSpc>
                <a:spcBef>
                  <a:spcPct val="25000"/>
                </a:spcBef>
              </a:pPr>
              <a:r>
                <a:rPr kumimoji="1" lang="zh-CN" altLang="en-US" b="1">
                  <a:solidFill>
                    <a:schemeClr val="tx2"/>
                  </a:solidFill>
                </a:rPr>
                <a:t>评审并纳入配置管理</a:t>
              </a:r>
            </a:p>
          </p:txBody>
        </p:sp>
        <p:grpSp>
          <p:nvGrpSpPr>
            <p:cNvPr id="322574" name="Group 16"/>
            <p:cNvGrpSpPr>
              <a:grpSpLocks/>
            </p:cNvGrpSpPr>
            <p:nvPr/>
          </p:nvGrpSpPr>
          <p:grpSpPr bwMode="auto">
            <a:xfrm>
              <a:off x="1014" y="2675"/>
              <a:ext cx="844" cy="579"/>
              <a:chOff x="1014" y="2675"/>
              <a:chExt cx="844" cy="579"/>
            </a:xfrm>
          </p:grpSpPr>
          <p:sp>
            <p:nvSpPr>
              <p:cNvPr id="322619" name="Oval 17"/>
              <p:cNvSpPr>
                <a:spLocks noChangeArrowheads="1"/>
              </p:cNvSpPr>
              <p:nvPr/>
            </p:nvSpPr>
            <p:spPr bwMode="auto">
              <a:xfrm>
                <a:off x="1399" y="2693"/>
                <a:ext cx="189" cy="180"/>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0" name="Oval 18"/>
              <p:cNvSpPr>
                <a:spLocks noChangeArrowheads="1"/>
              </p:cNvSpPr>
              <p:nvPr/>
            </p:nvSpPr>
            <p:spPr bwMode="auto">
              <a:xfrm>
                <a:off x="1263" y="2675"/>
                <a:ext cx="152" cy="143"/>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1" name="Oval 19"/>
              <p:cNvSpPr>
                <a:spLocks noChangeArrowheads="1"/>
              </p:cNvSpPr>
              <p:nvPr/>
            </p:nvSpPr>
            <p:spPr bwMode="auto">
              <a:xfrm>
                <a:off x="1014" y="2837"/>
                <a:ext cx="249" cy="23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2" name="Oval 20"/>
              <p:cNvSpPr>
                <a:spLocks noChangeArrowheads="1"/>
              </p:cNvSpPr>
              <p:nvPr/>
            </p:nvSpPr>
            <p:spPr bwMode="auto">
              <a:xfrm>
                <a:off x="1476" y="2947"/>
                <a:ext cx="286" cy="272"/>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3" name="Oval 21"/>
              <p:cNvSpPr>
                <a:spLocks noChangeArrowheads="1"/>
              </p:cNvSpPr>
              <p:nvPr/>
            </p:nvSpPr>
            <p:spPr bwMode="auto">
              <a:xfrm>
                <a:off x="1128" y="2983"/>
                <a:ext cx="210" cy="199"/>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4" name="Oval 22"/>
              <p:cNvSpPr>
                <a:spLocks noChangeArrowheads="1"/>
              </p:cNvSpPr>
              <p:nvPr/>
            </p:nvSpPr>
            <p:spPr bwMode="auto">
              <a:xfrm>
                <a:off x="1689" y="3002"/>
                <a:ext cx="152" cy="142"/>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5" name="Oval 23"/>
              <p:cNvSpPr>
                <a:spLocks noChangeArrowheads="1"/>
              </p:cNvSpPr>
              <p:nvPr/>
            </p:nvSpPr>
            <p:spPr bwMode="auto">
              <a:xfrm>
                <a:off x="1706" y="2875"/>
                <a:ext cx="152" cy="142"/>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6" name="Oval 24"/>
              <p:cNvSpPr>
                <a:spLocks noChangeArrowheads="1"/>
              </p:cNvSpPr>
              <p:nvPr/>
            </p:nvSpPr>
            <p:spPr bwMode="auto">
              <a:xfrm>
                <a:off x="1534" y="2729"/>
                <a:ext cx="249" cy="234"/>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7" name="Oval 25"/>
              <p:cNvSpPr>
                <a:spLocks noChangeArrowheads="1"/>
              </p:cNvSpPr>
              <p:nvPr/>
            </p:nvSpPr>
            <p:spPr bwMode="auto">
              <a:xfrm>
                <a:off x="1303" y="3022"/>
                <a:ext cx="249" cy="232"/>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8" name="Oval 26"/>
              <p:cNvSpPr>
                <a:spLocks noChangeArrowheads="1"/>
              </p:cNvSpPr>
              <p:nvPr/>
            </p:nvSpPr>
            <p:spPr bwMode="auto">
              <a:xfrm>
                <a:off x="1033" y="2747"/>
                <a:ext cx="190" cy="180"/>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29" name="Oval 27"/>
              <p:cNvSpPr>
                <a:spLocks noChangeArrowheads="1"/>
              </p:cNvSpPr>
              <p:nvPr/>
            </p:nvSpPr>
            <p:spPr bwMode="auto">
              <a:xfrm>
                <a:off x="1110" y="2675"/>
                <a:ext cx="171" cy="161"/>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30" name="Freeform 28"/>
              <p:cNvSpPr>
                <a:spLocks/>
              </p:cNvSpPr>
              <p:nvPr/>
            </p:nvSpPr>
            <p:spPr bwMode="auto">
              <a:xfrm>
                <a:off x="1056" y="2716"/>
                <a:ext cx="742" cy="469"/>
              </a:xfrm>
              <a:custGeom>
                <a:avLst/>
                <a:gdLst>
                  <a:gd name="T0" fmla="*/ 513 w 742"/>
                  <a:gd name="T1" fmla="*/ 48 h 469"/>
                  <a:gd name="T2" fmla="*/ 482 w 742"/>
                  <a:gd name="T3" fmla="*/ 13 h 469"/>
                  <a:gd name="T4" fmla="*/ 344 w 742"/>
                  <a:gd name="T5" fmla="*/ 15 h 469"/>
                  <a:gd name="T6" fmla="*/ 245 w 742"/>
                  <a:gd name="T7" fmla="*/ 0 h 469"/>
                  <a:gd name="T8" fmla="*/ 123 w 742"/>
                  <a:gd name="T9" fmla="*/ 54 h 469"/>
                  <a:gd name="T10" fmla="*/ 60 w 742"/>
                  <a:gd name="T11" fmla="*/ 40 h 469"/>
                  <a:gd name="T12" fmla="*/ 27 w 742"/>
                  <a:gd name="T13" fmla="*/ 48 h 469"/>
                  <a:gd name="T14" fmla="*/ 19 w 742"/>
                  <a:gd name="T15" fmla="*/ 185 h 469"/>
                  <a:gd name="T16" fmla="*/ 0 w 742"/>
                  <a:gd name="T17" fmla="*/ 208 h 469"/>
                  <a:gd name="T18" fmla="*/ 57 w 742"/>
                  <a:gd name="T19" fmla="*/ 316 h 469"/>
                  <a:gd name="T20" fmla="*/ 120 w 742"/>
                  <a:gd name="T21" fmla="*/ 241 h 469"/>
                  <a:gd name="T22" fmla="*/ 136 w 742"/>
                  <a:gd name="T23" fmla="*/ 279 h 469"/>
                  <a:gd name="T24" fmla="*/ 223 w 742"/>
                  <a:gd name="T25" fmla="*/ 428 h 469"/>
                  <a:gd name="T26" fmla="*/ 518 w 742"/>
                  <a:gd name="T27" fmla="*/ 468 h 469"/>
                  <a:gd name="T28" fmla="*/ 668 w 742"/>
                  <a:gd name="T29" fmla="*/ 439 h 469"/>
                  <a:gd name="T30" fmla="*/ 718 w 742"/>
                  <a:gd name="T31" fmla="*/ 347 h 469"/>
                  <a:gd name="T32" fmla="*/ 718 w 742"/>
                  <a:gd name="T33" fmla="*/ 253 h 469"/>
                  <a:gd name="T34" fmla="*/ 741 w 742"/>
                  <a:gd name="T35" fmla="*/ 175 h 469"/>
                  <a:gd name="T36" fmla="*/ 513 w 742"/>
                  <a:gd name="T37" fmla="*/ 48 h 46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42" h="469">
                    <a:moveTo>
                      <a:pt x="513" y="48"/>
                    </a:moveTo>
                    <a:lnTo>
                      <a:pt x="482" y="13"/>
                    </a:lnTo>
                    <a:lnTo>
                      <a:pt x="344" y="15"/>
                    </a:lnTo>
                    <a:lnTo>
                      <a:pt x="245" y="0"/>
                    </a:lnTo>
                    <a:lnTo>
                      <a:pt x="123" y="54"/>
                    </a:lnTo>
                    <a:lnTo>
                      <a:pt x="60" y="40"/>
                    </a:lnTo>
                    <a:lnTo>
                      <a:pt x="27" y="48"/>
                    </a:lnTo>
                    <a:lnTo>
                      <a:pt x="19" y="185"/>
                    </a:lnTo>
                    <a:lnTo>
                      <a:pt x="0" y="208"/>
                    </a:lnTo>
                    <a:lnTo>
                      <a:pt x="57" y="316"/>
                    </a:lnTo>
                    <a:lnTo>
                      <a:pt x="120" y="241"/>
                    </a:lnTo>
                    <a:lnTo>
                      <a:pt x="136" y="279"/>
                    </a:lnTo>
                    <a:lnTo>
                      <a:pt x="223" y="428"/>
                    </a:lnTo>
                    <a:lnTo>
                      <a:pt x="518" y="468"/>
                    </a:lnTo>
                    <a:lnTo>
                      <a:pt x="668" y="439"/>
                    </a:lnTo>
                    <a:lnTo>
                      <a:pt x="718" y="347"/>
                    </a:lnTo>
                    <a:lnTo>
                      <a:pt x="718" y="253"/>
                    </a:lnTo>
                    <a:lnTo>
                      <a:pt x="741" y="175"/>
                    </a:lnTo>
                    <a:lnTo>
                      <a:pt x="513" y="48"/>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2575" name="Group 29"/>
            <p:cNvGrpSpPr>
              <a:grpSpLocks/>
            </p:cNvGrpSpPr>
            <p:nvPr/>
          </p:nvGrpSpPr>
          <p:grpSpPr bwMode="auto">
            <a:xfrm>
              <a:off x="2445" y="2866"/>
              <a:ext cx="791" cy="544"/>
              <a:chOff x="2445" y="2866"/>
              <a:chExt cx="791" cy="544"/>
            </a:xfrm>
          </p:grpSpPr>
          <p:sp>
            <p:nvSpPr>
              <p:cNvPr id="322607" name="Oval 30"/>
              <p:cNvSpPr>
                <a:spLocks noChangeArrowheads="1"/>
              </p:cNvSpPr>
              <p:nvPr/>
            </p:nvSpPr>
            <p:spPr bwMode="auto">
              <a:xfrm>
                <a:off x="2806" y="2884"/>
                <a:ext cx="177" cy="16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08" name="Oval 31"/>
              <p:cNvSpPr>
                <a:spLocks noChangeArrowheads="1"/>
              </p:cNvSpPr>
              <p:nvPr/>
            </p:nvSpPr>
            <p:spPr bwMode="auto">
              <a:xfrm>
                <a:off x="2679" y="2866"/>
                <a:ext cx="141" cy="133"/>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09" name="Oval 32"/>
              <p:cNvSpPr>
                <a:spLocks noChangeArrowheads="1"/>
              </p:cNvSpPr>
              <p:nvPr/>
            </p:nvSpPr>
            <p:spPr bwMode="auto">
              <a:xfrm>
                <a:off x="2445" y="3019"/>
                <a:ext cx="233" cy="221"/>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10" name="Oval 33"/>
              <p:cNvSpPr>
                <a:spLocks noChangeArrowheads="1"/>
              </p:cNvSpPr>
              <p:nvPr/>
            </p:nvSpPr>
            <p:spPr bwMode="auto">
              <a:xfrm>
                <a:off x="2878" y="3122"/>
                <a:ext cx="267" cy="255"/>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11" name="Oval 34"/>
              <p:cNvSpPr>
                <a:spLocks noChangeArrowheads="1"/>
              </p:cNvSpPr>
              <p:nvPr/>
            </p:nvSpPr>
            <p:spPr bwMode="auto">
              <a:xfrm>
                <a:off x="2553" y="3157"/>
                <a:ext cx="195" cy="18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12" name="Oval 35"/>
              <p:cNvSpPr>
                <a:spLocks noChangeArrowheads="1"/>
              </p:cNvSpPr>
              <p:nvPr/>
            </p:nvSpPr>
            <p:spPr bwMode="auto">
              <a:xfrm>
                <a:off x="3078" y="3173"/>
                <a:ext cx="142" cy="135"/>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13" name="Oval 36"/>
              <p:cNvSpPr>
                <a:spLocks noChangeArrowheads="1"/>
              </p:cNvSpPr>
              <p:nvPr/>
            </p:nvSpPr>
            <p:spPr bwMode="auto">
              <a:xfrm>
                <a:off x="3095" y="3055"/>
                <a:ext cx="141" cy="133"/>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14" name="Oval 37"/>
              <p:cNvSpPr>
                <a:spLocks noChangeArrowheads="1"/>
              </p:cNvSpPr>
              <p:nvPr/>
            </p:nvSpPr>
            <p:spPr bwMode="auto">
              <a:xfrm>
                <a:off x="2932" y="2918"/>
                <a:ext cx="234" cy="219"/>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15" name="Oval 38"/>
              <p:cNvSpPr>
                <a:spLocks noChangeArrowheads="1"/>
              </p:cNvSpPr>
              <p:nvPr/>
            </p:nvSpPr>
            <p:spPr bwMode="auto">
              <a:xfrm>
                <a:off x="2716" y="3191"/>
                <a:ext cx="232" cy="219"/>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16" name="Oval 39"/>
              <p:cNvSpPr>
                <a:spLocks noChangeArrowheads="1"/>
              </p:cNvSpPr>
              <p:nvPr/>
            </p:nvSpPr>
            <p:spPr bwMode="auto">
              <a:xfrm>
                <a:off x="2463" y="2933"/>
                <a:ext cx="177" cy="170"/>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17" name="Oval 40"/>
              <p:cNvSpPr>
                <a:spLocks noChangeArrowheads="1"/>
              </p:cNvSpPr>
              <p:nvPr/>
            </p:nvSpPr>
            <p:spPr bwMode="auto">
              <a:xfrm>
                <a:off x="2536" y="2866"/>
                <a:ext cx="158" cy="151"/>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18" name="Freeform 41"/>
              <p:cNvSpPr>
                <a:spLocks/>
              </p:cNvSpPr>
              <p:nvPr/>
            </p:nvSpPr>
            <p:spPr bwMode="auto">
              <a:xfrm>
                <a:off x="2484" y="2904"/>
                <a:ext cx="695" cy="442"/>
              </a:xfrm>
              <a:custGeom>
                <a:avLst/>
                <a:gdLst>
                  <a:gd name="T0" fmla="*/ 480 w 695"/>
                  <a:gd name="T1" fmla="*/ 45 h 442"/>
                  <a:gd name="T2" fmla="*/ 451 w 695"/>
                  <a:gd name="T3" fmla="*/ 12 h 442"/>
                  <a:gd name="T4" fmla="*/ 322 w 695"/>
                  <a:gd name="T5" fmla="*/ 14 h 442"/>
                  <a:gd name="T6" fmla="*/ 229 w 695"/>
                  <a:gd name="T7" fmla="*/ 0 h 442"/>
                  <a:gd name="T8" fmla="*/ 115 w 695"/>
                  <a:gd name="T9" fmla="*/ 51 h 442"/>
                  <a:gd name="T10" fmla="*/ 56 w 695"/>
                  <a:gd name="T11" fmla="*/ 38 h 442"/>
                  <a:gd name="T12" fmla="*/ 25 w 695"/>
                  <a:gd name="T13" fmla="*/ 45 h 442"/>
                  <a:gd name="T14" fmla="*/ 18 w 695"/>
                  <a:gd name="T15" fmla="*/ 174 h 442"/>
                  <a:gd name="T16" fmla="*/ 0 w 695"/>
                  <a:gd name="T17" fmla="*/ 196 h 442"/>
                  <a:gd name="T18" fmla="*/ 53 w 695"/>
                  <a:gd name="T19" fmla="*/ 298 h 442"/>
                  <a:gd name="T20" fmla="*/ 112 w 695"/>
                  <a:gd name="T21" fmla="*/ 227 h 442"/>
                  <a:gd name="T22" fmla="*/ 127 w 695"/>
                  <a:gd name="T23" fmla="*/ 263 h 442"/>
                  <a:gd name="T24" fmla="*/ 209 w 695"/>
                  <a:gd name="T25" fmla="*/ 403 h 442"/>
                  <a:gd name="T26" fmla="*/ 485 w 695"/>
                  <a:gd name="T27" fmla="*/ 441 h 442"/>
                  <a:gd name="T28" fmla="*/ 626 w 695"/>
                  <a:gd name="T29" fmla="*/ 414 h 442"/>
                  <a:gd name="T30" fmla="*/ 672 w 695"/>
                  <a:gd name="T31" fmla="*/ 327 h 442"/>
                  <a:gd name="T32" fmla="*/ 672 w 695"/>
                  <a:gd name="T33" fmla="*/ 238 h 442"/>
                  <a:gd name="T34" fmla="*/ 694 w 695"/>
                  <a:gd name="T35" fmla="*/ 165 h 442"/>
                  <a:gd name="T36" fmla="*/ 480 w 695"/>
                  <a:gd name="T37" fmla="*/ 45 h 4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95" h="442">
                    <a:moveTo>
                      <a:pt x="480" y="45"/>
                    </a:moveTo>
                    <a:lnTo>
                      <a:pt x="451" y="12"/>
                    </a:lnTo>
                    <a:lnTo>
                      <a:pt x="322" y="14"/>
                    </a:lnTo>
                    <a:lnTo>
                      <a:pt x="229" y="0"/>
                    </a:lnTo>
                    <a:lnTo>
                      <a:pt x="115" y="51"/>
                    </a:lnTo>
                    <a:lnTo>
                      <a:pt x="56" y="38"/>
                    </a:lnTo>
                    <a:lnTo>
                      <a:pt x="25" y="45"/>
                    </a:lnTo>
                    <a:lnTo>
                      <a:pt x="18" y="174"/>
                    </a:lnTo>
                    <a:lnTo>
                      <a:pt x="0" y="196"/>
                    </a:lnTo>
                    <a:lnTo>
                      <a:pt x="53" y="298"/>
                    </a:lnTo>
                    <a:lnTo>
                      <a:pt x="112" y="227"/>
                    </a:lnTo>
                    <a:lnTo>
                      <a:pt x="127" y="263"/>
                    </a:lnTo>
                    <a:lnTo>
                      <a:pt x="209" y="403"/>
                    </a:lnTo>
                    <a:lnTo>
                      <a:pt x="485" y="441"/>
                    </a:lnTo>
                    <a:lnTo>
                      <a:pt x="626" y="414"/>
                    </a:lnTo>
                    <a:lnTo>
                      <a:pt x="672" y="327"/>
                    </a:lnTo>
                    <a:lnTo>
                      <a:pt x="672" y="238"/>
                    </a:lnTo>
                    <a:lnTo>
                      <a:pt x="694" y="165"/>
                    </a:lnTo>
                    <a:lnTo>
                      <a:pt x="480" y="45"/>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2576" name="Group 42"/>
            <p:cNvGrpSpPr>
              <a:grpSpLocks/>
            </p:cNvGrpSpPr>
            <p:nvPr/>
          </p:nvGrpSpPr>
          <p:grpSpPr bwMode="auto">
            <a:xfrm>
              <a:off x="3793" y="2970"/>
              <a:ext cx="870" cy="598"/>
              <a:chOff x="3793" y="2970"/>
              <a:chExt cx="870" cy="598"/>
            </a:xfrm>
          </p:grpSpPr>
          <p:sp>
            <p:nvSpPr>
              <p:cNvPr id="322595" name="Oval 43"/>
              <p:cNvSpPr>
                <a:spLocks noChangeArrowheads="1"/>
              </p:cNvSpPr>
              <p:nvPr/>
            </p:nvSpPr>
            <p:spPr bwMode="auto">
              <a:xfrm>
                <a:off x="4189" y="2990"/>
                <a:ext cx="196" cy="185"/>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96" name="Oval 44"/>
              <p:cNvSpPr>
                <a:spLocks noChangeArrowheads="1"/>
              </p:cNvSpPr>
              <p:nvPr/>
            </p:nvSpPr>
            <p:spPr bwMode="auto">
              <a:xfrm>
                <a:off x="4050" y="2970"/>
                <a:ext cx="156" cy="14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97" name="Oval 45"/>
              <p:cNvSpPr>
                <a:spLocks noChangeArrowheads="1"/>
              </p:cNvSpPr>
              <p:nvPr/>
            </p:nvSpPr>
            <p:spPr bwMode="auto">
              <a:xfrm>
                <a:off x="3793" y="3136"/>
                <a:ext cx="256" cy="245"/>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98" name="Oval 46"/>
              <p:cNvSpPr>
                <a:spLocks noChangeArrowheads="1"/>
              </p:cNvSpPr>
              <p:nvPr/>
            </p:nvSpPr>
            <p:spPr bwMode="auto">
              <a:xfrm>
                <a:off x="4268" y="3250"/>
                <a:ext cx="295" cy="281"/>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99" name="Oval 47"/>
              <p:cNvSpPr>
                <a:spLocks noChangeArrowheads="1"/>
              </p:cNvSpPr>
              <p:nvPr/>
            </p:nvSpPr>
            <p:spPr bwMode="auto">
              <a:xfrm>
                <a:off x="3913" y="3288"/>
                <a:ext cx="214" cy="206"/>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00" name="Oval 48"/>
              <p:cNvSpPr>
                <a:spLocks noChangeArrowheads="1"/>
              </p:cNvSpPr>
              <p:nvPr/>
            </p:nvSpPr>
            <p:spPr bwMode="auto">
              <a:xfrm>
                <a:off x="4488" y="3306"/>
                <a:ext cx="157" cy="14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01" name="Oval 49"/>
              <p:cNvSpPr>
                <a:spLocks noChangeArrowheads="1"/>
              </p:cNvSpPr>
              <p:nvPr/>
            </p:nvSpPr>
            <p:spPr bwMode="auto">
              <a:xfrm>
                <a:off x="4507" y="3176"/>
                <a:ext cx="156" cy="14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02" name="Oval 50"/>
              <p:cNvSpPr>
                <a:spLocks noChangeArrowheads="1"/>
              </p:cNvSpPr>
              <p:nvPr/>
            </p:nvSpPr>
            <p:spPr bwMode="auto">
              <a:xfrm>
                <a:off x="4328" y="3027"/>
                <a:ext cx="258" cy="241"/>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03" name="Oval 51"/>
              <p:cNvSpPr>
                <a:spLocks noChangeArrowheads="1"/>
              </p:cNvSpPr>
              <p:nvPr/>
            </p:nvSpPr>
            <p:spPr bwMode="auto">
              <a:xfrm>
                <a:off x="4091" y="3326"/>
                <a:ext cx="256" cy="242"/>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04" name="Oval 52"/>
              <p:cNvSpPr>
                <a:spLocks noChangeArrowheads="1"/>
              </p:cNvSpPr>
              <p:nvPr/>
            </p:nvSpPr>
            <p:spPr bwMode="auto">
              <a:xfrm>
                <a:off x="3813" y="3043"/>
                <a:ext cx="196" cy="187"/>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05" name="Oval 53"/>
              <p:cNvSpPr>
                <a:spLocks noChangeArrowheads="1"/>
              </p:cNvSpPr>
              <p:nvPr/>
            </p:nvSpPr>
            <p:spPr bwMode="auto">
              <a:xfrm>
                <a:off x="3894" y="2970"/>
                <a:ext cx="174" cy="168"/>
              </a:xfrm>
              <a:prstGeom prst="ellipse">
                <a:avLst/>
              </a:prstGeom>
              <a:solidFill>
                <a:srgbClr val="FFFFFF"/>
              </a:solidFill>
              <a:ln w="254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606" name="Freeform 54"/>
              <p:cNvSpPr>
                <a:spLocks/>
              </p:cNvSpPr>
              <p:nvPr/>
            </p:nvSpPr>
            <p:spPr bwMode="auto">
              <a:xfrm>
                <a:off x="3837" y="3014"/>
                <a:ext cx="763" cy="482"/>
              </a:xfrm>
              <a:custGeom>
                <a:avLst/>
                <a:gdLst>
                  <a:gd name="T0" fmla="*/ 527 w 763"/>
                  <a:gd name="T1" fmla="*/ 49 h 482"/>
                  <a:gd name="T2" fmla="*/ 495 w 763"/>
                  <a:gd name="T3" fmla="*/ 13 h 482"/>
                  <a:gd name="T4" fmla="*/ 354 w 763"/>
                  <a:gd name="T5" fmla="*/ 15 h 482"/>
                  <a:gd name="T6" fmla="*/ 251 w 763"/>
                  <a:gd name="T7" fmla="*/ 0 h 482"/>
                  <a:gd name="T8" fmla="*/ 126 w 763"/>
                  <a:gd name="T9" fmla="*/ 56 h 482"/>
                  <a:gd name="T10" fmla="*/ 61 w 763"/>
                  <a:gd name="T11" fmla="*/ 42 h 482"/>
                  <a:gd name="T12" fmla="*/ 27 w 763"/>
                  <a:gd name="T13" fmla="*/ 49 h 482"/>
                  <a:gd name="T14" fmla="*/ 20 w 763"/>
                  <a:gd name="T15" fmla="*/ 189 h 482"/>
                  <a:gd name="T16" fmla="*/ 0 w 763"/>
                  <a:gd name="T17" fmla="*/ 213 h 482"/>
                  <a:gd name="T18" fmla="*/ 58 w 763"/>
                  <a:gd name="T19" fmla="*/ 326 h 482"/>
                  <a:gd name="T20" fmla="*/ 123 w 763"/>
                  <a:gd name="T21" fmla="*/ 248 h 482"/>
                  <a:gd name="T22" fmla="*/ 139 w 763"/>
                  <a:gd name="T23" fmla="*/ 286 h 482"/>
                  <a:gd name="T24" fmla="*/ 229 w 763"/>
                  <a:gd name="T25" fmla="*/ 439 h 482"/>
                  <a:gd name="T26" fmla="*/ 533 w 763"/>
                  <a:gd name="T27" fmla="*/ 481 h 482"/>
                  <a:gd name="T28" fmla="*/ 687 w 763"/>
                  <a:gd name="T29" fmla="*/ 451 h 482"/>
                  <a:gd name="T30" fmla="*/ 738 w 763"/>
                  <a:gd name="T31" fmla="*/ 357 h 482"/>
                  <a:gd name="T32" fmla="*/ 738 w 763"/>
                  <a:gd name="T33" fmla="*/ 260 h 482"/>
                  <a:gd name="T34" fmla="*/ 762 w 763"/>
                  <a:gd name="T35" fmla="*/ 179 h 482"/>
                  <a:gd name="T36" fmla="*/ 527 w 763"/>
                  <a:gd name="T37" fmla="*/ 49 h 4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63" h="482">
                    <a:moveTo>
                      <a:pt x="527" y="49"/>
                    </a:moveTo>
                    <a:lnTo>
                      <a:pt x="495" y="13"/>
                    </a:lnTo>
                    <a:lnTo>
                      <a:pt x="354" y="15"/>
                    </a:lnTo>
                    <a:lnTo>
                      <a:pt x="251" y="0"/>
                    </a:lnTo>
                    <a:lnTo>
                      <a:pt x="126" y="56"/>
                    </a:lnTo>
                    <a:lnTo>
                      <a:pt x="61" y="42"/>
                    </a:lnTo>
                    <a:lnTo>
                      <a:pt x="27" y="49"/>
                    </a:lnTo>
                    <a:lnTo>
                      <a:pt x="20" y="189"/>
                    </a:lnTo>
                    <a:lnTo>
                      <a:pt x="0" y="213"/>
                    </a:lnTo>
                    <a:lnTo>
                      <a:pt x="58" y="326"/>
                    </a:lnTo>
                    <a:lnTo>
                      <a:pt x="123" y="248"/>
                    </a:lnTo>
                    <a:lnTo>
                      <a:pt x="139" y="286"/>
                    </a:lnTo>
                    <a:lnTo>
                      <a:pt x="229" y="439"/>
                    </a:lnTo>
                    <a:lnTo>
                      <a:pt x="533" y="481"/>
                    </a:lnTo>
                    <a:lnTo>
                      <a:pt x="687" y="451"/>
                    </a:lnTo>
                    <a:lnTo>
                      <a:pt x="738" y="357"/>
                    </a:lnTo>
                    <a:lnTo>
                      <a:pt x="738" y="260"/>
                    </a:lnTo>
                    <a:lnTo>
                      <a:pt x="762" y="179"/>
                    </a:lnTo>
                    <a:lnTo>
                      <a:pt x="527" y="49"/>
                    </a:lnTo>
                  </a:path>
                </a:pathLst>
              </a:custGeom>
              <a:solidFill>
                <a:srgbClr val="FFFF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2577" name="Rectangle 55"/>
            <p:cNvSpPr>
              <a:spLocks noChangeArrowheads="1"/>
            </p:cNvSpPr>
            <p:nvPr/>
          </p:nvSpPr>
          <p:spPr bwMode="auto">
            <a:xfrm>
              <a:off x="1261" y="2765"/>
              <a:ext cx="408"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kumimoji="1" lang="zh-CN" altLang="en-US" b="1">
                  <a:solidFill>
                    <a:schemeClr val="tx2"/>
                  </a:solidFill>
                </a:rPr>
                <a:t>描绘</a:t>
              </a:r>
            </a:p>
          </p:txBody>
        </p:sp>
        <p:sp>
          <p:nvSpPr>
            <p:cNvPr id="322578" name="Rectangle 56"/>
            <p:cNvSpPr>
              <a:spLocks noChangeArrowheads="1"/>
            </p:cNvSpPr>
            <p:nvPr/>
          </p:nvSpPr>
          <p:spPr bwMode="auto">
            <a:xfrm>
              <a:off x="2673" y="2976"/>
              <a:ext cx="408"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kumimoji="1" lang="zh-CN" altLang="en-US" b="1">
                  <a:solidFill>
                    <a:schemeClr val="tx2"/>
                  </a:solidFill>
                </a:rPr>
                <a:t>编码</a:t>
              </a:r>
            </a:p>
          </p:txBody>
        </p:sp>
        <p:sp>
          <p:nvSpPr>
            <p:cNvPr id="322579" name="Rectangle 57"/>
            <p:cNvSpPr>
              <a:spLocks noChangeArrowheads="1"/>
            </p:cNvSpPr>
            <p:nvPr/>
          </p:nvSpPr>
          <p:spPr bwMode="auto">
            <a:xfrm>
              <a:off x="3935" y="3114"/>
              <a:ext cx="701"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kumimoji="1" lang="zh-CN" altLang="en-US" b="1">
                  <a:solidFill>
                    <a:schemeClr val="tx2"/>
                  </a:solidFill>
                </a:rPr>
                <a:t>观察能否</a:t>
              </a:r>
            </a:p>
            <a:p>
              <a:pPr algn="ctr" eaLnBrk="0" hangingPunct="0"/>
              <a:r>
                <a:rPr kumimoji="1" lang="zh-CN" altLang="en-US" b="1">
                  <a:solidFill>
                    <a:schemeClr val="tx2"/>
                  </a:solidFill>
                </a:rPr>
                <a:t>工作</a:t>
              </a:r>
            </a:p>
          </p:txBody>
        </p:sp>
        <p:graphicFrame>
          <p:nvGraphicFramePr>
            <p:cNvPr id="322580" name="Object 58">
              <a:hlinkClick r:id="" action="ppaction://ole?verb=0"/>
            </p:cNvPr>
            <p:cNvGraphicFramePr>
              <a:graphicFrameLocks/>
            </p:cNvGraphicFramePr>
            <p:nvPr/>
          </p:nvGraphicFramePr>
          <p:xfrm>
            <a:off x="4864" y="3553"/>
            <a:ext cx="368" cy="370"/>
          </p:xfrm>
          <a:graphic>
            <a:graphicData uri="http://schemas.openxmlformats.org/presentationml/2006/ole">
              <mc:AlternateContent xmlns:mc="http://schemas.openxmlformats.org/markup-compatibility/2006">
                <mc:Choice xmlns:v="urn:schemas-microsoft-com:vml" Requires="v">
                  <p:oleObj spid="_x0000_s173264" name="Microsoft ClipArt Gallery" r:id="rId7" imgW="2525713" imgH="3224213" progId="MS_ClipArt_Gallery">
                    <p:embed/>
                  </p:oleObj>
                </mc:Choice>
                <mc:Fallback>
                  <p:oleObj name="Microsoft ClipArt Gallery" r:id="rId7" imgW="2525713" imgH="32242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4" y="3553"/>
                          <a:ext cx="368"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2581" name="Object 59">
              <a:hlinkClick r:id="" action="ppaction://ole?verb=0"/>
            </p:cNvPr>
            <p:cNvGraphicFramePr>
              <a:graphicFrameLocks/>
            </p:cNvGraphicFramePr>
            <p:nvPr/>
          </p:nvGraphicFramePr>
          <p:xfrm>
            <a:off x="4786" y="3718"/>
            <a:ext cx="172" cy="135"/>
          </p:xfrm>
          <a:graphic>
            <a:graphicData uri="http://schemas.openxmlformats.org/presentationml/2006/ole">
              <mc:AlternateContent xmlns:mc="http://schemas.openxmlformats.org/markup-compatibility/2006">
                <mc:Choice xmlns:v="urn:schemas-microsoft-com:vml" Requires="v">
                  <p:oleObj spid="_x0000_s173265" name="Microsoft ClipArt Gallery" r:id="rId9" imgW="2728913" imgH="2728913" progId="MS_ClipArt_Gallery">
                    <p:embed/>
                  </p:oleObj>
                </mc:Choice>
                <mc:Fallback>
                  <p:oleObj name="Microsoft ClipArt Gallery" r:id="rId9" imgW="2728913" imgH="2728913" progId="MS_ClipArt_Gallery">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6" y="3718"/>
                          <a:ext cx="172"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2582" name="Object 60">
              <a:hlinkClick r:id="" action="ppaction://ole?verb=0"/>
            </p:cNvPr>
            <p:cNvGraphicFramePr>
              <a:graphicFrameLocks/>
            </p:cNvGraphicFramePr>
            <p:nvPr/>
          </p:nvGraphicFramePr>
          <p:xfrm>
            <a:off x="1849" y="3417"/>
            <a:ext cx="379" cy="431"/>
          </p:xfrm>
          <a:graphic>
            <a:graphicData uri="http://schemas.openxmlformats.org/presentationml/2006/ole">
              <mc:AlternateContent xmlns:mc="http://schemas.openxmlformats.org/markup-compatibility/2006">
                <mc:Choice xmlns:v="urn:schemas-microsoft-com:vml" Requires="v">
                  <p:oleObj spid="_x0000_s173266" name="Microsoft ClipArt Gallery" r:id="rId11" imgW="2347913" imgH="3389313" progId="MS_ClipArt_Gallery">
                    <p:embed/>
                  </p:oleObj>
                </mc:Choice>
                <mc:Fallback>
                  <p:oleObj name="Microsoft ClipArt Gallery" r:id="rId11" imgW="2347913" imgH="3389313" progId="MS_ClipArt_Gallery">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9" y="3417"/>
                          <a:ext cx="379" cy="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2583" name="Object 61">
              <a:hlinkClick r:id="" action="ppaction://ole?verb=0"/>
            </p:cNvPr>
            <p:cNvGraphicFramePr>
              <a:graphicFrameLocks/>
            </p:cNvGraphicFramePr>
            <p:nvPr/>
          </p:nvGraphicFramePr>
          <p:xfrm>
            <a:off x="3394" y="3558"/>
            <a:ext cx="261" cy="206"/>
          </p:xfrm>
          <a:graphic>
            <a:graphicData uri="http://schemas.openxmlformats.org/presentationml/2006/ole">
              <mc:AlternateContent xmlns:mc="http://schemas.openxmlformats.org/markup-compatibility/2006">
                <mc:Choice xmlns:v="urn:schemas-microsoft-com:vml" Requires="v">
                  <p:oleObj spid="_x0000_s173267" name="Microsoft ClipArt Gallery" r:id="rId13" imgW="2728913" imgH="2728913" progId="MS_ClipArt_Gallery">
                    <p:embed/>
                  </p:oleObj>
                </mc:Choice>
                <mc:Fallback>
                  <p:oleObj name="Microsoft ClipArt Gallery" r:id="rId13" imgW="2728913" imgH="2728913" progId="MS_ClipArt_Gallery">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94" y="3558"/>
                          <a:ext cx="261"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2584" name="Arc 62"/>
            <p:cNvSpPr>
              <a:spLocks/>
            </p:cNvSpPr>
            <p:nvPr/>
          </p:nvSpPr>
          <p:spPr bwMode="auto">
            <a:xfrm>
              <a:off x="1891" y="3006"/>
              <a:ext cx="463" cy="191"/>
            </a:xfrm>
            <a:custGeom>
              <a:avLst/>
              <a:gdLst>
                <a:gd name="T0" fmla="*/ 0 w 21600"/>
                <a:gd name="T1" fmla="*/ 0 h 21714"/>
                <a:gd name="T2" fmla="*/ 0 w 21600"/>
                <a:gd name="T3" fmla="*/ 0 h 21714"/>
                <a:gd name="T4" fmla="*/ 0 w 21600"/>
                <a:gd name="T5" fmla="*/ 0 h 21714"/>
                <a:gd name="T6" fmla="*/ 0 60000 65536"/>
                <a:gd name="T7" fmla="*/ 0 60000 65536"/>
                <a:gd name="T8" fmla="*/ 0 60000 65536"/>
              </a:gdLst>
              <a:ahLst/>
              <a:cxnLst>
                <a:cxn ang="T6">
                  <a:pos x="T0" y="T1"/>
                </a:cxn>
                <a:cxn ang="T7">
                  <a:pos x="T2" y="T3"/>
                </a:cxn>
                <a:cxn ang="T8">
                  <a:pos x="T4" y="T5"/>
                </a:cxn>
              </a:cxnLst>
              <a:rect l="0" t="0" r="r" b="b"/>
              <a:pathLst>
                <a:path w="21600" h="21714" fill="none" extrusionOk="0">
                  <a:moveTo>
                    <a:pt x="21600" y="21714"/>
                  </a:moveTo>
                  <a:cubicBezTo>
                    <a:pt x="9670" y="21714"/>
                    <a:pt x="0" y="12043"/>
                    <a:pt x="0" y="114"/>
                  </a:cubicBezTo>
                  <a:cubicBezTo>
                    <a:pt x="-1" y="76"/>
                    <a:pt x="0" y="38"/>
                    <a:pt x="0" y="0"/>
                  </a:cubicBezTo>
                </a:path>
                <a:path w="21600" h="21714" stroke="0" extrusionOk="0">
                  <a:moveTo>
                    <a:pt x="21600" y="21714"/>
                  </a:moveTo>
                  <a:cubicBezTo>
                    <a:pt x="9670" y="21714"/>
                    <a:pt x="0" y="12043"/>
                    <a:pt x="0" y="114"/>
                  </a:cubicBezTo>
                  <a:cubicBezTo>
                    <a:pt x="-1" y="76"/>
                    <a:pt x="0" y="38"/>
                    <a:pt x="0" y="0"/>
                  </a:cubicBezTo>
                  <a:lnTo>
                    <a:pt x="21600" y="114"/>
                  </a:lnTo>
                  <a:lnTo>
                    <a:pt x="21600" y="21714"/>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85" name="Arc 63"/>
            <p:cNvSpPr>
              <a:spLocks/>
            </p:cNvSpPr>
            <p:nvPr/>
          </p:nvSpPr>
          <p:spPr bwMode="auto">
            <a:xfrm>
              <a:off x="3314" y="3173"/>
              <a:ext cx="425" cy="121"/>
            </a:xfrm>
            <a:custGeom>
              <a:avLst/>
              <a:gdLst>
                <a:gd name="T0" fmla="*/ 0 w 21600"/>
                <a:gd name="T1" fmla="*/ 0 h 21779"/>
                <a:gd name="T2" fmla="*/ 0 w 21600"/>
                <a:gd name="T3" fmla="*/ 0 h 21779"/>
                <a:gd name="T4" fmla="*/ 0 w 21600"/>
                <a:gd name="T5" fmla="*/ 0 h 21779"/>
                <a:gd name="T6" fmla="*/ 0 60000 65536"/>
                <a:gd name="T7" fmla="*/ 0 60000 65536"/>
                <a:gd name="T8" fmla="*/ 0 60000 65536"/>
              </a:gdLst>
              <a:ahLst/>
              <a:cxnLst>
                <a:cxn ang="T6">
                  <a:pos x="T0" y="T1"/>
                </a:cxn>
                <a:cxn ang="T7">
                  <a:pos x="T2" y="T3"/>
                </a:cxn>
                <a:cxn ang="T8">
                  <a:pos x="T4" y="T5"/>
                </a:cxn>
              </a:cxnLst>
              <a:rect l="0" t="0" r="r" b="b"/>
              <a:pathLst>
                <a:path w="21600" h="21779" fill="none" extrusionOk="0">
                  <a:moveTo>
                    <a:pt x="21549" y="21778"/>
                  </a:moveTo>
                  <a:cubicBezTo>
                    <a:pt x="9639" y="21750"/>
                    <a:pt x="0" y="12088"/>
                    <a:pt x="0" y="179"/>
                  </a:cubicBezTo>
                  <a:cubicBezTo>
                    <a:pt x="-1" y="119"/>
                    <a:pt x="0" y="59"/>
                    <a:pt x="0" y="-1"/>
                  </a:cubicBezTo>
                </a:path>
                <a:path w="21600" h="21779" stroke="0" extrusionOk="0">
                  <a:moveTo>
                    <a:pt x="21549" y="21778"/>
                  </a:moveTo>
                  <a:cubicBezTo>
                    <a:pt x="9639" y="21750"/>
                    <a:pt x="0" y="12088"/>
                    <a:pt x="0" y="179"/>
                  </a:cubicBezTo>
                  <a:cubicBezTo>
                    <a:pt x="-1" y="119"/>
                    <a:pt x="0" y="59"/>
                    <a:pt x="0" y="-1"/>
                  </a:cubicBezTo>
                  <a:lnTo>
                    <a:pt x="21600" y="179"/>
                  </a:lnTo>
                  <a:lnTo>
                    <a:pt x="21549" y="21778"/>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86" name="Arc 64"/>
            <p:cNvSpPr>
              <a:spLocks/>
            </p:cNvSpPr>
            <p:nvPr/>
          </p:nvSpPr>
          <p:spPr bwMode="auto">
            <a:xfrm>
              <a:off x="3639" y="3493"/>
              <a:ext cx="354" cy="141"/>
            </a:xfrm>
            <a:custGeom>
              <a:avLst/>
              <a:gdLst>
                <a:gd name="T0" fmla="*/ 0 w 21661"/>
                <a:gd name="T1" fmla="*/ 0 h 21755"/>
                <a:gd name="T2" fmla="*/ 0 w 21661"/>
                <a:gd name="T3" fmla="*/ 0 h 21755"/>
                <a:gd name="T4" fmla="*/ 0 w 21661"/>
                <a:gd name="T5" fmla="*/ 0 h 21755"/>
                <a:gd name="T6" fmla="*/ 0 60000 65536"/>
                <a:gd name="T7" fmla="*/ 0 60000 65536"/>
                <a:gd name="T8" fmla="*/ 0 60000 65536"/>
              </a:gdLst>
              <a:ahLst/>
              <a:cxnLst>
                <a:cxn ang="T6">
                  <a:pos x="T0" y="T1"/>
                </a:cxn>
                <a:cxn ang="T7">
                  <a:pos x="T2" y="T3"/>
                </a:cxn>
                <a:cxn ang="T8">
                  <a:pos x="T4" y="T5"/>
                </a:cxn>
              </a:cxnLst>
              <a:rect l="0" t="0" r="r" b="b"/>
              <a:pathLst>
                <a:path w="21661" h="21755" fill="none" extrusionOk="0">
                  <a:moveTo>
                    <a:pt x="21660" y="-1"/>
                  </a:moveTo>
                  <a:cubicBezTo>
                    <a:pt x="21660" y="51"/>
                    <a:pt x="21661" y="103"/>
                    <a:pt x="21661" y="155"/>
                  </a:cubicBezTo>
                  <a:cubicBezTo>
                    <a:pt x="21661" y="12084"/>
                    <a:pt x="11990" y="21755"/>
                    <a:pt x="61" y="21755"/>
                  </a:cubicBezTo>
                  <a:cubicBezTo>
                    <a:pt x="40" y="21755"/>
                    <a:pt x="20" y="21754"/>
                    <a:pt x="0" y="21754"/>
                  </a:cubicBezTo>
                </a:path>
                <a:path w="21661" h="21755" stroke="0" extrusionOk="0">
                  <a:moveTo>
                    <a:pt x="21660" y="-1"/>
                  </a:moveTo>
                  <a:cubicBezTo>
                    <a:pt x="21660" y="51"/>
                    <a:pt x="21661" y="103"/>
                    <a:pt x="21661" y="155"/>
                  </a:cubicBezTo>
                  <a:cubicBezTo>
                    <a:pt x="21661" y="12084"/>
                    <a:pt x="11990" y="21755"/>
                    <a:pt x="61" y="21755"/>
                  </a:cubicBezTo>
                  <a:cubicBezTo>
                    <a:pt x="40" y="21755"/>
                    <a:pt x="20" y="21754"/>
                    <a:pt x="0" y="21754"/>
                  </a:cubicBezTo>
                  <a:lnTo>
                    <a:pt x="61" y="155"/>
                  </a:lnTo>
                  <a:lnTo>
                    <a:pt x="21660" y="-1"/>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87" name="Arc 65"/>
            <p:cNvSpPr>
              <a:spLocks/>
            </p:cNvSpPr>
            <p:nvPr/>
          </p:nvSpPr>
          <p:spPr bwMode="auto">
            <a:xfrm>
              <a:off x="3075" y="3357"/>
              <a:ext cx="235" cy="30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508" y="21599"/>
                  </a:moveTo>
                  <a:cubicBezTo>
                    <a:pt x="9614" y="21549"/>
                    <a:pt x="0" y="11893"/>
                    <a:pt x="0" y="0"/>
                  </a:cubicBezTo>
                </a:path>
                <a:path w="21600" h="21600" stroke="0" extrusionOk="0">
                  <a:moveTo>
                    <a:pt x="21508" y="21599"/>
                  </a:moveTo>
                  <a:cubicBezTo>
                    <a:pt x="9614" y="21549"/>
                    <a:pt x="0" y="11893"/>
                    <a:pt x="0" y="0"/>
                  </a:cubicBezTo>
                  <a:lnTo>
                    <a:pt x="21600" y="0"/>
                  </a:lnTo>
                  <a:lnTo>
                    <a:pt x="21508" y="21599"/>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88" name="Arc 66"/>
            <p:cNvSpPr>
              <a:spLocks/>
            </p:cNvSpPr>
            <p:nvPr/>
          </p:nvSpPr>
          <p:spPr bwMode="auto">
            <a:xfrm>
              <a:off x="2267" y="3388"/>
              <a:ext cx="483" cy="227"/>
            </a:xfrm>
            <a:custGeom>
              <a:avLst/>
              <a:gdLst>
                <a:gd name="T0" fmla="*/ 0 w 21645"/>
                <a:gd name="T1" fmla="*/ 0 h 21696"/>
                <a:gd name="T2" fmla="*/ 0 w 21645"/>
                <a:gd name="T3" fmla="*/ 0 h 21696"/>
                <a:gd name="T4" fmla="*/ 0 w 21645"/>
                <a:gd name="T5" fmla="*/ 0 h 21696"/>
                <a:gd name="T6" fmla="*/ 0 60000 65536"/>
                <a:gd name="T7" fmla="*/ 0 60000 65536"/>
                <a:gd name="T8" fmla="*/ 0 60000 65536"/>
              </a:gdLst>
              <a:ahLst/>
              <a:cxnLst>
                <a:cxn ang="T6">
                  <a:pos x="T0" y="T1"/>
                </a:cxn>
                <a:cxn ang="T7">
                  <a:pos x="T2" y="T3"/>
                </a:cxn>
                <a:cxn ang="T8">
                  <a:pos x="T4" y="T5"/>
                </a:cxn>
              </a:cxnLst>
              <a:rect l="0" t="0" r="r" b="b"/>
              <a:pathLst>
                <a:path w="21645" h="21696" fill="none" extrusionOk="0">
                  <a:moveTo>
                    <a:pt x="21644" y="0"/>
                  </a:moveTo>
                  <a:cubicBezTo>
                    <a:pt x="21644" y="32"/>
                    <a:pt x="21645" y="64"/>
                    <a:pt x="21645" y="96"/>
                  </a:cubicBezTo>
                  <a:cubicBezTo>
                    <a:pt x="21645" y="12025"/>
                    <a:pt x="11974" y="21696"/>
                    <a:pt x="45" y="21696"/>
                  </a:cubicBezTo>
                  <a:cubicBezTo>
                    <a:pt x="30" y="21696"/>
                    <a:pt x="15" y="21695"/>
                    <a:pt x="0" y="21695"/>
                  </a:cubicBezTo>
                </a:path>
                <a:path w="21645" h="21696" stroke="0" extrusionOk="0">
                  <a:moveTo>
                    <a:pt x="21644" y="0"/>
                  </a:moveTo>
                  <a:cubicBezTo>
                    <a:pt x="21644" y="32"/>
                    <a:pt x="21645" y="64"/>
                    <a:pt x="21645" y="96"/>
                  </a:cubicBezTo>
                  <a:cubicBezTo>
                    <a:pt x="21645" y="12025"/>
                    <a:pt x="11974" y="21696"/>
                    <a:pt x="45" y="21696"/>
                  </a:cubicBezTo>
                  <a:cubicBezTo>
                    <a:pt x="30" y="21696"/>
                    <a:pt x="15" y="21695"/>
                    <a:pt x="0" y="21695"/>
                  </a:cubicBezTo>
                  <a:lnTo>
                    <a:pt x="45" y="96"/>
                  </a:lnTo>
                  <a:lnTo>
                    <a:pt x="21644" y="0"/>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89" name="Arc 67"/>
            <p:cNvSpPr>
              <a:spLocks/>
            </p:cNvSpPr>
            <p:nvPr/>
          </p:nvSpPr>
          <p:spPr bwMode="auto">
            <a:xfrm>
              <a:off x="4471" y="3491"/>
              <a:ext cx="250" cy="31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513" y="21599"/>
                  </a:moveTo>
                  <a:cubicBezTo>
                    <a:pt x="9617" y="21551"/>
                    <a:pt x="0" y="11895"/>
                    <a:pt x="0" y="0"/>
                  </a:cubicBezTo>
                </a:path>
                <a:path w="21600" h="21600" stroke="0" extrusionOk="0">
                  <a:moveTo>
                    <a:pt x="21513" y="21599"/>
                  </a:moveTo>
                  <a:cubicBezTo>
                    <a:pt x="9617" y="21551"/>
                    <a:pt x="0" y="11895"/>
                    <a:pt x="0" y="0"/>
                  </a:cubicBezTo>
                  <a:lnTo>
                    <a:pt x="21600" y="0"/>
                  </a:lnTo>
                  <a:lnTo>
                    <a:pt x="21513" y="21599"/>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90" name="Arc 68"/>
            <p:cNvSpPr>
              <a:spLocks/>
            </p:cNvSpPr>
            <p:nvPr/>
          </p:nvSpPr>
          <p:spPr bwMode="auto">
            <a:xfrm>
              <a:off x="1523" y="3194"/>
              <a:ext cx="274" cy="473"/>
            </a:xfrm>
            <a:custGeom>
              <a:avLst/>
              <a:gdLst>
                <a:gd name="T0" fmla="*/ 0 w 21600"/>
                <a:gd name="T1" fmla="*/ 0 h 21646"/>
                <a:gd name="T2" fmla="*/ 0 w 21600"/>
                <a:gd name="T3" fmla="*/ 0 h 21646"/>
                <a:gd name="T4" fmla="*/ 0 w 21600"/>
                <a:gd name="T5" fmla="*/ 0 h 21646"/>
                <a:gd name="T6" fmla="*/ 0 60000 65536"/>
                <a:gd name="T7" fmla="*/ 0 60000 65536"/>
                <a:gd name="T8" fmla="*/ 0 60000 65536"/>
              </a:gdLst>
              <a:ahLst/>
              <a:cxnLst>
                <a:cxn ang="T6">
                  <a:pos x="T0" y="T1"/>
                </a:cxn>
                <a:cxn ang="T7">
                  <a:pos x="T2" y="T3"/>
                </a:cxn>
                <a:cxn ang="T8">
                  <a:pos x="T4" y="T5"/>
                </a:cxn>
              </a:cxnLst>
              <a:rect l="0" t="0" r="r" b="b"/>
              <a:pathLst>
                <a:path w="21600" h="21646" fill="none" extrusionOk="0">
                  <a:moveTo>
                    <a:pt x="21521" y="21645"/>
                  </a:moveTo>
                  <a:cubicBezTo>
                    <a:pt x="9622" y="21602"/>
                    <a:pt x="0" y="11944"/>
                    <a:pt x="0" y="46"/>
                  </a:cubicBezTo>
                  <a:cubicBezTo>
                    <a:pt x="-1" y="30"/>
                    <a:pt x="0" y="15"/>
                    <a:pt x="0" y="0"/>
                  </a:cubicBezTo>
                </a:path>
                <a:path w="21600" h="21646" stroke="0" extrusionOk="0">
                  <a:moveTo>
                    <a:pt x="21521" y="21645"/>
                  </a:moveTo>
                  <a:cubicBezTo>
                    <a:pt x="9622" y="21602"/>
                    <a:pt x="0" y="11944"/>
                    <a:pt x="0" y="46"/>
                  </a:cubicBezTo>
                  <a:cubicBezTo>
                    <a:pt x="-1" y="30"/>
                    <a:pt x="0" y="15"/>
                    <a:pt x="0" y="0"/>
                  </a:cubicBezTo>
                  <a:lnTo>
                    <a:pt x="21600" y="46"/>
                  </a:lnTo>
                  <a:lnTo>
                    <a:pt x="21521" y="21645"/>
                  </a:lnTo>
                  <a:close/>
                </a:path>
              </a:pathLst>
            </a:custGeom>
            <a:noFill/>
            <a:ln w="25400" cap="rnd">
              <a:solidFill>
                <a:schemeClr val="tx1"/>
              </a:solidFill>
              <a:prstDash val="dash"/>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91" name="Rectangle 69"/>
            <p:cNvSpPr>
              <a:spLocks noChangeArrowheads="1"/>
            </p:cNvSpPr>
            <p:nvPr/>
          </p:nvSpPr>
          <p:spPr bwMode="auto">
            <a:xfrm>
              <a:off x="584" y="1767"/>
              <a:ext cx="1260"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algn="ctr" eaLnBrk="0" hangingPunct="0">
                <a:lnSpc>
                  <a:spcPct val="90000"/>
                </a:lnSpc>
                <a:spcBef>
                  <a:spcPct val="25000"/>
                </a:spcBef>
              </a:pPr>
              <a:r>
                <a:rPr kumimoji="1" lang="zh-CN" altLang="en-US" b="1">
                  <a:solidFill>
                    <a:schemeClr val="tx2"/>
                  </a:solidFill>
                </a:rPr>
                <a:t>给定需求</a:t>
              </a:r>
            </a:p>
          </p:txBody>
        </p:sp>
        <p:sp>
          <p:nvSpPr>
            <p:cNvPr id="322592" name="Line 70"/>
            <p:cNvSpPr>
              <a:spLocks noChangeShapeType="1"/>
            </p:cNvSpPr>
            <p:nvPr/>
          </p:nvSpPr>
          <p:spPr bwMode="auto">
            <a:xfrm>
              <a:off x="2226" y="2042"/>
              <a:ext cx="649" cy="772"/>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93" name="Line 71"/>
            <p:cNvSpPr>
              <a:spLocks noChangeShapeType="1"/>
            </p:cNvSpPr>
            <p:nvPr/>
          </p:nvSpPr>
          <p:spPr bwMode="auto">
            <a:xfrm>
              <a:off x="2450" y="2005"/>
              <a:ext cx="1713" cy="938"/>
            </a:xfrm>
            <a:prstGeom prst="line">
              <a:avLst/>
            </a:prstGeom>
            <a:noFill/>
            <a:ln w="508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2594" name="Rectangle 72"/>
            <p:cNvSpPr>
              <a:spLocks noChangeArrowheads="1"/>
            </p:cNvSpPr>
            <p:nvPr/>
          </p:nvSpPr>
          <p:spPr bwMode="auto">
            <a:xfrm>
              <a:off x="2977" y="2066"/>
              <a:ext cx="2110"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285750" eaLnBrk="0" hangingPunct="0">
                <a:lnSpc>
                  <a:spcPct val="90000"/>
                </a:lnSpc>
                <a:spcBef>
                  <a:spcPct val="25000"/>
                </a:spcBef>
              </a:pPr>
              <a:r>
                <a:rPr kumimoji="1" lang="zh-CN" altLang="en-US" b="1">
                  <a:solidFill>
                    <a:schemeClr val="tx2"/>
                  </a:solidFill>
                </a:rPr>
                <a:t>使用软件需求指导计划、活动和工作产品。</a:t>
              </a:r>
            </a:p>
          </p:txBody>
        </p:sp>
      </p:grpSp>
      <p:sp>
        <p:nvSpPr>
          <p:cNvPr id="322564" name="Rectangle 73"/>
          <p:cNvSpPr>
            <a:spLocks noChangeArrowheads="1"/>
          </p:cNvSpPr>
          <p:nvPr/>
        </p:nvSpPr>
        <p:spPr bwMode="auto">
          <a:xfrm>
            <a:off x="1330045" y="1317536"/>
            <a:ext cx="642675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indent="247650"/>
            <a:r>
              <a:rPr lang="en-US" altLang="zh-CN" sz="2400" b="1" dirty="0">
                <a:solidFill>
                  <a:schemeClr val="tx2"/>
                </a:solidFill>
                <a:latin typeface="华文仿宋" pitchFamily="2" charset="-122"/>
                <a:ea typeface="华文仿宋" pitchFamily="2" charset="-122"/>
              </a:rPr>
              <a:t>1</a:t>
            </a:r>
            <a:r>
              <a:rPr lang="zh-CN" altLang="en-US" sz="2400" b="1" dirty="0">
                <a:solidFill>
                  <a:schemeClr val="tx2"/>
                </a:solidFill>
                <a:latin typeface="华文仿宋" pitchFamily="2" charset="-122"/>
                <a:ea typeface="华文仿宋" pitchFamily="2" charset="-122"/>
              </a:rPr>
              <a:t>、定义需求基线。</a:t>
            </a:r>
          </a:p>
          <a:p>
            <a:pPr indent="247650"/>
            <a:r>
              <a:rPr lang="en-US" altLang="zh-CN" sz="2400" b="1" dirty="0">
                <a:solidFill>
                  <a:schemeClr val="tx2"/>
                </a:solidFill>
                <a:latin typeface="华文仿宋" pitchFamily="2" charset="-122"/>
                <a:ea typeface="华文仿宋" pitchFamily="2" charset="-122"/>
              </a:rPr>
              <a:t>2</a:t>
            </a:r>
            <a:r>
              <a:rPr lang="zh-CN" altLang="en-US" sz="2400" b="1" dirty="0">
                <a:solidFill>
                  <a:schemeClr val="tx2"/>
                </a:solidFill>
                <a:latin typeface="华文仿宋" pitchFamily="2" charset="-122"/>
                <a:ea typeface="华文仿宋" pitchFamily="2" charset="-122"/>
              </a:rPr>
              <a:t>、跟踪、控制并评估需求变更与需求状态。</a:t>
            </a:r>
          </a:p>
          <a:p>
            <a:pPr indent="247650"/>
            <a:r>
              <a:rPr lang="en-US" altLang="zh-CN" sz="2400" b="1" dirty="0">
                <a:solidFill>
                  <a:schemeClr val="tx2"/>
                </a:solidFill>
                <a:latin typeface="华文仿宋" pitchFamily="2" charset="-122"/>
                <a:ea typeface="华文仿宋" pitchFamily="2" charset="-122"/>
              </a:rPr>
              <a:t>3</a:t>
            </a:r>
            <a:r>
              <a:rPr lang="zh-CN" altLang="en-US" sz="2400" b="1" dirty="0">
                <a:solidFill>
                  <a:schemeClr val="tx2"/>
                </a:solidFill>
                <a:latin typeface="华文仿宋" pitchFamily="2" charset="-122"/>
                <a:ea typeface="华文仿宋" pitchFamily="2" charset="-122"/>
              </a:rPr>
              <a:t>、软件开发过程及其需求一致性控制。</a:t>
            </a:r>
          </a:p>
        </p:txBody>
      </p:sp>
    </p:spTree>
    <p:extLst>
      <p:ext uri="{BB962C8B-B14F-4D97-AF65-F5344CB8AC3E}">
        <p14:creationId xmlns:p14="http://schemas.microsoft.com/office/powerpoint/2010/main" val="1892717968"/>
      </p:ext>
    </p:extLst>
  </p:cSld>
  <p:clrMapOvr>
    <a:masterClrMapping/>
  </p:clrMapOvr>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7.7    </a:t>
            </a:r>
            <a:r>
              <a:rPr lang="zh-CN" altLang="en-US" sz="3600" b="1" dirty="0">
                <a:solidFill>
                  <a:schemeClr val="tx2"/>
                </a:solidFill>
                <a:latin typeface="黑体" pitchFamily="49" charset="-122"/>
                <a:ea typeface="黑体" pitchFamily="49" charset="-122"/>
              </a:rPr>
              <a:t>相关内容：质量管理</a:t>
            </a:r>
          </a:p>
        </p:txBody>
      </p:sp>
      <p:grpSp>
        <p:nvGrpSpPr>
          <p:cNvPr id="323587" name="Group 4"/>
          <p:cNvGrpSpPr>
            <a:grpSpLocks/>
          </p:cNvGrpSpPr>
          <p:nvPr/>
        </p:nvGrpSpPr>
        <p:grpSpPr bwMode="auto">
          <a:xfrm>
            <a:off x="328613" y="1557338"/>
            <a:ext cx="8131175" cy="4510087"/>
            <a:chOff x="304" y="1073"/>
            <a:chExt cx="5122" cy="2990"/>
          </a:xfrm>
        </p:grpSpPr>
        <p:sp>
          <p:nvSpPr>
            <p:cNvPr id="323588" name="Freeform 5"/>
            <p:cNvSpPr>
              <a:spLocks/>
            </p:cNvSpPr>
            <p:nvPr/>
          </p:nvSpPr>
          <p:spPr bwMode="auto">
            <a:xfrm>
              <a:off x="304" y="1800"/>
              <a:ext cx="4425" cy="1489"/>
            </a:xfrm>
            <a:custGeom>
              <a:avLst/>
              <a:gdLst>
                <a:gd name="T0" fmla="*/ 426 w 4425"/>
                <a:gd name="T1" fmla="*/ 0 h 1489"/>
                <a:gd name="T2" fmla="*/ 0 w 4425"/>
                <a:gd name="T3" fmla="*/ 383 h 1489"/>
                <a:gd name="T4" fmla="*/ 853 w 4425"/>
                <a:gd name="T5" fmla="*/ 1488 h 1489"/>
                <a:gd name="T6" fmla="*/ 4424 w 4425"/>
                <a:gd name="T7" fmla="*/ 1488 h 1489"/>
                <a:gd name="T8" fmla="*/ 4424 w 4425"/>
                <a:gd name="T9" fmla="*/ 515 h 1489"/>
                <a:gd name="T10" fmla="*/ 426 w 4425"/>
                <a:gd name="T11" fmla="*/ 0 h 14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25" h="1489">
                  <a:moveTo>
                    <a:pt x="426" y="0"/>
                  </a:moveTo>
                  <a:lnTo>
                    <a:pt x="0" y="383"/>
                  </a:lnTo>
                  <a:lnTo>
                    <a:pt x="853" y="1488"/>
                  </a:lnTo>
                  <a:lnTo>
                    <a:pt x="4424" y="1488"/>
                  </a:lnTo>
                  <a:lnTo>
                    <a:pt x="4424" y="515"/>
                  </a:lnTo>
                  <a:lnTo>
                    <a:pt x="426" y="0"/>
                  </a:lnTo>
                </a:path>
              </a:pathLst>
            </a:custGeom>
            <a:solidFill>
              <a:srgbClr val="FDA4B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589" name="Rectangle 6"/>
            <p:cNvSpPr>
              <a:spLocks noChangeArrowheads="1"/>
            </p:cNvSpPr>
            <p:nvPr/>
          </p:nvSpPr>
          <p:spPr bwMode="auto">
            <a:xfrm>
              <a:off x="2112" y="3840"/>
              <a:ext cx="3160"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eaLnBrk="0" hangingPunct="0">
                <a:lnSpc>
                  <a:spcPct val="90000"/>
                </a:lnSpc>
                <a:spcBef>
                  <a:spcPct val="25000"/>
                </a:spcBef>
              </a:pPr>
              <a:endParaRPr kumimoji="1" lang="zh-CN" altLang="zh-CN" b="1">
                <a:solidFill>
                  <a:schemeClr val="tx2"/>
                </a:solidFill>
              </a:endParaRPr>
            </a:p>
          </p:txBody>
        </p:sp>
        <p:sp>
          <p:nvSpPr>
            <p:cNvPr id="323590" name="Rectangle 7"/>
            <p:cNvSpPr>
              <a:spLocks noChangeArrowheads="1"/>
            </p:cNvSpPr>
            <p:nvPr/>
          </p:nvSpPr>
          <p:spPr bwMode="auto">
            <a:xfrm>
              <a:off x="816" y="1073"/>
              <a:ext cx="2976"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85750" indent="1588" eaLnBrk="0" hangingPunct="0">
                <a:lnSpc>
                  <a:spcPct val="90000"/>
                </a:lnSpc>
                <a:spcBef>
                  <a:spcPct val="25000"/>
                </a:spcBef>
              </a:pPr>
              <a:endParaRPr kumimoji="1" lang="zh-CN" altLang="zh-CN" b="1">
                <a:solidFill>
                  <a:schemeClr val="tx2"/>
                </a:solidFill>
              </a:endParaRPr>
            </a:p>
          </p:txBody>
        </p:sp>
        <p:sp>
          <p:nvSpPr>
            <p:cNvPr id="323591" name="Freeform 8"/>
            <p:cNvSpPr>
              <a:spLocks/>
            </p:cNvSpPr>
            <p:nvPr/>
          </p:nvSpPr>
          <p:spPr bwMode="auto">
            <a:xfrm>
              <a:off x="1122" y="1519"/>
              <a:ext cx="3644" cy="757"/>
            </a:xfrm>
            <a:custGeom>
              <a:avLst/>
              <a:gdLst>
                <a:gd name="T0" fmla="*/ 160 w 3644"/>
                <a:gd name="T1" fmla="*/ 0 h 757"/>
                <a:gd name="T2" fmla="*/ 1438 w 3644"/>
                <a:gd name="T3" fmla="*/ 270 h 757"/>
                <a:gd name="T4" fmla="*/ 2631 w 3644"/>
                <a:gd name="T5" fmla="*/ 425 h 757"/>
                <a:gd name="T6" fmla="*/ 3228 w 3644"/>
                <a:gd name="T7" fmla="*/ 487 h 757"/>
                <a:gd name="T8" fmla="*/ 3376 w 3644"/>
                <a:gd name="T9" fmla="*/ 373 h 757"/>
                <a:gd name="T10" fmla="*/ 3440 w 3644"/>
                <a:gd name="T11" fmla="*/ 248 h 757"/>
                <a:gd name="T12" fmla="*/ 3291 w 3644"/>
                <a:gd name="T13" fmla="*/ 248 h 757"/>
                <a:gd name="T14" fmla="*/ 3547 w 3644"/>
                <a:gd name="T15" fmla="*/ 135 h 757"/>
                <a:gd name="T16" fmla="*/ 3643 w 3644"/>
                <a:gd name="T17" fmla="*/ 352 h 757"/>
                <a:gd name="T18" fmla="*/ 3526 w 3644"/>
                <a:gd name="T19" fmla="*/ 301 h 757"/>
                <a:gd name="T20" fmla="*/ 3440 w 3644"/>
                <a:gd name="T21" fmla="*/ 621 h 757"/>
                <a:gd name="T22" fmla="*/ 3196 w 3644"/>
                <a:gd name="T23" fmla="*/ 756 h 757"/>
                <a:gd name="T24" fmla="*/ 2408 w 3644"/>
                <a:gd name="T25" fmla="*/ 559 h 757"/>
                <a:gd name="T26" fmla="*/ 1832 w 3644"/>
                <a:gd name="T27" fmla="*/ 477 h 757"/>
                <a:gd name="T28" fmla="*/ 1214 w 3644"/>
                <a:gd name="T29" fmla="*/ 363 h 757"/>
                <a:gd name="T30" fmla="*/ 0 w 3644"/>
                <a:gd name="T31" fmla="*/ 197 h 757"/>
                <a:gd name="T32" fmla="*/ 96 w 3644"/>
                <a:gd name="T33" fmla="*/ 124 h 757"/>
                <a:gd name="T34" fmla="*/ 43 w 3644"/>
                <a:gd name="T35" fmla="*/ 52 h 757"/>
                <a:gd name="T36" fmla="*/ 160 w 3644"/>
                <a:gd name="T37" fmla="*/ 0 h 7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44" h="757">
                  <a:moveTo>
                    <a:pt x="160" y="0"/>
                  </a:moveTo>
                  <a:lnTo>
                    <a:pt x="1438" y="270"/>
                  </a:lnTo>
                  <a:lnTo>
                    <a:pt x="2631" y="425"/>
                  </a:lnTo>
                  <a:lnTo>
                    <a:pt x="3228" y="487"/>
                  </a:lnTo>
                  <a:lnTo>
                    <a:pt x="3376" y="373"/>
                  </a:lnTo>
                  <a:lnTo>
                    <a:pt x="3440" y="248"/>
                  </a:lnTo>
                  <a:lnTo>
                    <a:pt x="3291" y="248"/>
                  </a:lnTo>
                  <a:lnTo>
                    <a:pt x="3547" y="135"/>
                  </a:lnTo>
                  <a:lnTo>
                    <a:pt x="3643" y="352"/>
                  </a:lnTo>
                  <a:lnTo>
                    <a:pt x="3526" y="301"/>
                  </a:lnTo>
                  <a:lnTo>
                    <a:pt x="3440" y="621"/>
                  </a:lnTo>
                  <a:lnTo>
                    <a:pt x="3196" y="756"/>
                  </a:lnTo>
                  <a:lnTo>
                    <a:pt x="2408" y="559"/>
                  </a:lnTo>
                  <a:lnTo>
                    <a:pt x="1832" y="477"/>
                  </a:lnTo>
                  <a:lnTo>
                    <a:pt x="1214" y="363"/>
                  </a:lnTo>
                  <a:lnTo>
                    <a:pt x="0" y="197"/>
                  </a:lnTo>
                  <a:lnTo>
                    <a:pt x="96" y="124"/>
                  </a:lnTo>
                  <a:lnTo>
                    <a:pt x="43" y="52"/>
                  </a:lnTo>
                  <a:lnTo>
                    <a:pt x="160" y="0"/>
                  </a:lnTo>
                </a:path>
              </a:pathLst>
            </a:custGeom>
            <a:solidFill>
              <a:srgbClr val="FDA4B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592" name="Freeform 9"/>
            <p:cNvSpPr>
              <a:spLocks/>
            </p:cNvSpPr>
            <p:nvPr/>
          </p:nvSpPr>
          <p:spPr bwMode="auto">
            <a:xfrm>
              <a:off x="1367" y="1685"/>
              <a:ext cx="4059" cy="2019"/>
            </a:xfrm>
            <a:custGeom>
              <a:avLst/>
              <a:gdLst>
                <a:gd name="T0" fmla="*/ 75 w 4059"/>
                <a:gd name="T1" fmla="*/ 1614 h 2019"/>
                <a:gd name="T2" fmla="*/ 1385 w 4059"/>
                <a:gd name="T3" fmla="*/ 1780 h 2019"/>
                <a:gd name="T4" fmla="*/ 2972 w 4059"/>
                <a:gd name="T5" fmla="*/ 1811 h 2019"/>
                <a:gd name="T6" fmla="*/ 3451 w 4059"/>
                <a:gd name="T7" fmla="*/ 1801 h 2019"/>
                <a:gd name="T8" fmla="*/ 3707 w 4059"/>
                <a:gd name="T9" fmla="*/ 1521 h 2019"/>
                <a:gd name="T10" fmla="*/ 3877 w 4059"/>
                <a:gd name="T11" fmla="*/ 921 h 2019"/>
                <a:gd name="T12" fmla="*/ 3770 w 4059"/>
                <a:gd name="T13" fmla="*/ 217 h 2019"/>
                <a:gd name="T14" fmla="*/ 3633 w 4059"/>
                <a:gd name="T15" fmla="*/ 279 h 2019"/>
                <a:gd name="T16" fmla="*/ 3834 w 4059"/>
                <a:gd name="T17" fmla="*/ 0 h 2019"/>
                <a:gd name="T18" fmla="*/ 4005 w 4059"/>
                <a:gd name="T19" fmla="*/ 186 h 2019"/>
                <a:gd name="T20" fmla="*/ 3898 w 4059"/>
                <a:gd name="T21" fmla="*/ 197 h 2019"/>
                <a:gd name="T22" fmla="*/ 4058 w 4059"/>
                <a:gd name="T23" fmla="*/ 900 h 2019"/>
                <a:gd name="T24" fmla="*/ 3813 w 4059"/>
                <a:gd name="T25" fmla="*/ 1759 h 2019"/>
                <a:gd name="T26" fmla="*/ 3355 w 4059"/>
                <a:gd name="T27" fmla="*/ 2018 h 2019"/>
                <a:gd name="T28" fmla="*/ 2323 w 4059"/>
                <a:gd name="T29" fmla="*/ 1925 h 2019"/>
                <a:gd name="T30" fmla="*/ 1225 w 4059"/>
                <a:gd name="T31" fmla="*/ 1925 h 2019"/>
                <a:gd name="T32" fmla="*/ 0 w 4059"/>
                <a:gd name="T33" fmla="*/ 1832 h 2019"/>
                <a:gd name="T34" fmla="*/ 96 w 4059"/>
                <a:gd name="T35" fmla="*/ 1718 h 2019"/>
                <a:gd name="T36" fmla="*/ 75 w 4059"/>
                <a:gd name="T37" fmla="*/ 1614 h 20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59" h="2019">
                  <a:moveTo>
                    <a:pt x="75" y="1614"/>
                  </a:moveTo>
                  <a:lnTo>
                    <a:pt x="1385" y="1780"/>
                  </a:lnTo>
                  <a:lnTo>
                    <a:pt x="2972" y="1811"/>
                  </a:lnTo>
                  <a:lnTo>
                    <a:pt x="3451" y="1801"/>
                  </a:lnTo>
                  <a:lnTo>
                    <a:pt x="3707" y="1521"/>
                  </a:lnTo>
                  <a:lnTo>
                    <a:pt x="3877" y="921"/>
                  </a:lnTo>
                  <a:lnTo>
                    <a:pt x="3770" y="217"/>
                  </a:lnTo>
                  <a:lnTo>
                    <a:pt x="3633" y="279"/>
                  </a:lnTo>
                  <a:lnTo>
                    <a:pt x="3834" y="0"/>
                  </a:lnTo>
                  <a:lnTo>
                    <a:pt x="4005" y="186"/>
                  </a:lnTo>
                  <a:lnTo>
                    <a:pt x="3898" y="197"/>
                  </a:lnTo>
                  <a:lnTo>
                    <a:pt x="4058" y="900"/>
                  </a:lnTo>
                  <a:lnTo>
                    <a:pt x="3813" y="1759"/>
                  </a:lnTo>
                  <a:lnTo>
                    <a:pt x="3355" y="2018"/>
                  </a:lnTo>
                  <a:lnTo>
                    <a:pt x="2323" y="1925"/>
                  </a:lnTo>
                  <a:lnTo>
                    <a:pt x="1225" y="1925"/>
                  </a:lnTo>
                  <a:lnTo>
                    <a:pt x="0" y="1832"/>
                  </a:lnTo>
                  <a:lnTo>
                    <a:pt x="96" y="1718"/>
                  </a:lnTo>
                  <a:lnTo>
                    <a:pt x="75" y="1614"/>
                  </a:lnTo>
                </a:path>
              </a:pathLst>
            </a:custGeom>
            <a:solidFill>
              <a:srgbClr val="FDA4B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aphicFrame>
          <p:nvGraphicFramePr>
            <p:cNvPr id="323593" name="Object 10">
              <a:hlinkClick r:id="" action="ppaction://ole?verb=0"/>
            </p:cNvPr>
            <p:cNvGraphicFramePr>
              <a:graphicFrameLocks/>
            </p:cNvGraphicFramePr>
            <p:nvPr/>
          </p:nvGraphicFramePr>
          <p:xfrm>
            <a:off x="4203" y="2867"/>
            <a:ext cx="368" cy="415"/>
          </p:xfrm>
          <a:graphic>
            <a:graphicData uri="http://schemas.openxmlformats.org/presentationml/2006/ole">
              <mc:AlternateContent xmlns:mc="http://schemas.openxmlformats.org/markup-compatibility/2006">
                <mc:Choice xmlns:v="urn:schemas-microsoft-com:vml" Requires="v">
                  <p:oleObj spid="_x0000_s174218" name="Microsoft ClipArt Gallery" r:id="rId3" imgW="2525713" imgH="3224213" progId="MS_ClipArt_Gallery">
                    <p:embed/>
                  </p:oleObj>
                </mc:Choice>
                <mc:Fallback>
                  <p:oleObj name="Microsoft ClipArt Gallery" r:id="rId3" imgW="2525713" imgH="3224213" progId="MS_ClipArt_Gallery">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3" y="2867"/>
                          <a:ext cx="368" cy="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3594" name="Object 11">
              <a:hlinkClick r:id="" action="ppaction://ole?verb=0"/>
            </p:cNvPr>
            <p:cNvGraphicFramePr>
              <a:graphicFrameLocks/>
            </p:cNvGraphicFramePr>
            <p:nvPr/>
          </p:nvGraphicFramePr>
          <p:xfrm>
            <a:off x="4125" y="3052"/>
            <a:ext cx="172" cy="152"/>
          </p:xfrm>
          <a:graphic>
            <a:graphicData uri="http://schemas.openxmlformats.org/presentationml/2006/ole">
              <mc:AlternateContent xmlns:mc="http://schemas.openxmlformats.org/markup-compatibility/2006">
                <mc:Choice xmlns:v="urn:schemas-microsoft-com:vml" Requires="v">
                  <p:oleObj spid="_x0000_s174219" name="Microsoft ClipArt Gallery" r:id="rId5" imgW="2728913" imgH="2728913" progId="MS_ClipArt_Gallery">
                    <p:embed/>
                  </p:oleObj>
                </mc:Choice>
                <mc:Fallback>
                  <p:oleObj name="Microsoft ClipArt Gallery" r:id="rId5" imgW="2728913" imgH="2728913" progId="MS_ClipArt_Gallery">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5" y="3052"/>
                          <a:ext cx="172" cy="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3595" name="Object 12">
              <a:hlinkClick r:id="" action="ppaction://ole?verb=0"/>
            </p:cNvPr>
            <p:cNvGraphicFramePr>
              <a:graphicFrameLocks/>
            </p:cNvGraphicFramePr>
            <p:nvPr/>
          </p:nvGraphicFramePr>
          <p:xfrm>
            <a:off x="1188" y="2715"/>
            <a:ext cx="379" cy="482"/>
          </p:xfrm>
          <a:graphic>
            <a:graphicData uri="http://schemas.openxmlformats.org/presentationml/2006/ole">
              <mc:AlternateContent xmlns:mc="http://schemas.openxmlformats.org/markup-compatibility/2006">
                <mc:Choice xmlns:v="urn:schemas-microsoft-com:vml" Requires="v">
                  <p:oleObj spid="_x0000_s174220" name="Microsoft ClipArt Gallery" r:id="rId7" imgW="2347913" imgH="3389313" progId="MS_ClipArt_Gallery">
                    <p:embed/>
                  </p:oleObj>
                </mc:Choice>
                <mc:Fallback>
                  <p:oleObj name="Microsoft ClipArt Gallery" r:id="rId7" imgW="2347913" imgH="33893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8" y="2715"/>
                          <a:ext cx="379" cy="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3596" name="Object 13">
              <a:hlinkClick r:id="" action="ppaction://ole?verb=0"/>
            </p:cNvPr>
            <p:cNvGraphicFramePr>
              <a:graphicFrameLocks/>
            </p:cNvGraphicFramePr>
            <p:nvPr/>
          </p:nvGraphicFramePr>
          <p:xfrm>
            <a:off x="2733" y="2874"/>
            <a:ext cx="261" cy="231"/>
          </p:xfrm>
          <a:graphic>
            <a:graphicData uri="http://schemas.openxmlformats.org/presentationml/2006/ole">
              <mc:AlternateContent xmlns:mc="http://schemas.openxmlformats.org/markup-compatibility/2006">
                <mc:Choice xmlns:v="urn:schemas-microsoft-com:vml" Requires="v">
                  <p:oleObj spid="_x0000_s174221" name="Microsoft ClipArt Gallery" r:id="rId9" imgW="2728913" imgH="2728913" progId="MS_ClipArt_Gallery">
                    <p:embed/>
                  </p:oleObj>
                </mc:Choice>
                <mc:Fallback>
                  <p:oleObj name="Microsoft ClipArt Gallery" r:id="rId9" imgW="2728913" imgH="2728913" progId="MS_ClipArt_Gallery">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3" y="2874"/>
                          <a:ext cx="2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3597" name="Arc 14"/>
            <p:cNvSpPr>
              <a:spLocks/>
            </p:cNvSpPr>
            <p:nvPr/>
          </p:nvSpPr>
          <p:spPr bwMode="auto">
            <a:xfrm>
              <a:off x="2977" y="2803"/>
              <a:ext cx="375" cy="212"/>
            </a:xfrm>
            <a:custGeom>
              <a:avLst/>
              <a:gdLst>
                <a:gd name="T0" fmla="*/ 0 w 21658"/>
                <a:gd name="T1" fmla="*/ 0 h 21703"/>
                <a:gd name="T2" fmla="*/ 0 w 21658"/>
                <a:gd name="T3" fmla="*/ 0 h 21703"/>
                <a:gd name="T4" fmla="*/ 0 w 21658"/>
                <a:gd name="T5" fmla="*/ 0 h 21703"/>
                <a:gd name="T6" fmla="*/ 0 60000 65536"/>
                <a:gd name="T7" fmla="*/ 0 60000 65536"/>
                <a:gd name="T8" fmla="*/ 0 60000 65536"/>
              </a:gdLst>
              <a:ahLst/>
              <a:cxnLst>
                <a:cxn ang="T6">
                  <a:pos x="T0" y="T1"/>
                </a:cxn>
                <a:cxn ang="T7">
                  <a:pos x="T2" y="T3"/>
                </a:cxn>
                <a:cxn ang="T8">
                  <a:pos x="T4" y="T5"/>
                </a:cxn>
              </a:cxnLst>
              <a:rect l="0" t="0" r="r" b="b"/>
              <a:pathLst>
                <a:path w="21658" h="21703" fill="none" extrusionOk="0">
                  <a:moveTo>
                    <a:pt x="21657" y="0"/>
                  </a:moveTo>
                  <a:cubicBezTo>
                    <a:pt x="21657" y="34"/>
                    <a:pt x="21658" y="68"/>
                    <a:pt x="21658" y="103"/>
                  </a:cubicBezTo>
                  <a:cubicBezTo>
                    <a:pt x="21658" y="12032"/>
                    <a:pt x="11987" y="21703"/>
                    <a:pt x="58" y="21703"/>
                  </a:cubicBezTo>
                  <a:cubicBezTo>
                    <a:pt x="38" y="21703"/>
                    <a:pt x="19" y="21702"/>
                    <a:pt x="0" y="21702"/>
                  </a:cubicBezTo>
                </a:path>
                <a:path w="21658" h="21703" stroke="0" extrusionOk="0">
                  <a:moveTo>
                    <a:pt x="21657" y="0"/>
                  </a:moveTo>
                  <a:cubicBezTo>
                    <a:pt x="21657" y="34"/>
                    <a:pt x="21658" y="68"/>
                    <a:pt x="21658" y="103"/>
                  </a:cubicBezTo>
                  <a:cubicBezTo>
                    <a:pt x="21658" y="12032"/>
                    <a:pt x="11987" y="21703"/>
                    <a:pt x="58" y="21703"/>
                  </a:cubicBezTo>
                  <a:cubicBezTo>
                    <a:pt x="38" y="21703"/>
                    <a:pt x="19" y="21702"/>
                    <a:pt x="0" y="21702"/>
                  </a:cubicBezTo>
                  <a:lnTo>
                    <a:pt x="58" y="103"/>
                  </a:lnTo>
                  <a:lnTo>
                    <a:pt x="21657"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3598" name="Arc 15"/>
            <p:cNvSpPr>
              <a:spLocks/>
            </p:cNvSpPr>
            <p:nvPr/>
          </p:nvSpPr>
          <p:spPr bwMode="auto">
            <a:xfrm>
              <a:off x="2362" y="2653"/>
              <a:ext cx="332" cy="34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535" y="21599"/>
                  </a:moveTo>
                  <a:cubicBezTo>
                    <a:pt x="9631" y="21564"/>
                    <a:pt x="0" y="11903"/>
                    <a:pt x="0" y="0"/>
                  </a:cubicBezTo>
                </a:path>
                <a:path w="21600" h="21600" stroke="0" extrusionOk="0">
                  <a:moveTo>
                    <a:pt x="21535" y="21599"/>
                  </a:moveTo>
                  <a:cubicBezTo>
                    <a:pt x="9631" y="21564"/>
                    <a:pt x="0" y="11903"/>
                    <a:pt x="0" y="0"/>
                  </a:cubicBezTo>
                  <a:lnTo>
                    <a:pt x="21600" y="0"/>
                  </a:lnTo>
                  <a:lnTo>
                    <a:pt x="21535" y="21599"/>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3599" name="Arc 16"/>
            <p:cNvSpPr>
              <a:spLocks/>
            </p:cNvSpPr>
            <p:nvPr/>
          </p:nvSpPr>
          <p:spPr bwMode="auto">
            <a:xfrm>
              <a:off x="1608" y="2657"/>
              <a:ext cx="360" cy="2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3600" name="Arc 17"/>
            <p:cNvSpPr>
              <a:spLocks/>
            </p:cNvSpPr>
            <p:nvPr/>
          </p:nvSpPr>
          <p:spPr bwMode="auto">
            <a:xfrm>
              <a:off x="3768" y="2819"/>
              <a:ext cx="307" cy="32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3601" name="Arc 18"/>
            <p:cNvSpPr>
              <a:spLocks/>
            </p:cNvSpPr>
            <p:nvPr/>
          </p:nvSpPr>
          <p:spPr bwMode="auto">
            <a:xfrm>
              <a:off x="774" y="2476"/>
              <a:ext cx="377" cy="49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543" y="21599"/>
                  </a:moveTo>
                  <a:cubicBezTo>
                    <a:pt x="9635" y="21568"/>
                    <a:pt x="0" y="11907"/>
                    <a:pt x="0" y="0"/>
                  </a:cubicBezTo>
                </a:path>
                <a:path w="21600" h="21600" stroke="0" extrusionOk="0">
                  <a:moveTo>
                    <a:pt x="21543" y="21599"/>
                  </a:moveTo>
                  <a:cubicBezTo>
                    <a:pt x="9635" y="21568"/>
                    <a:pt x="0" y="11907"/>
                    <a:pt x="0" y="0"/>
                  </a:cubicBezTo>
                  <a:lnTo>
                    <a:pt x="21600" y="0"/>
                  </a:lnTo>
                  <a:lnTo>
                    <a:pt x="21543" y="21599"/>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3602" name="Line 19"/>
            <p:cNvSpPr>
              <a:spLocks noChangeShapeType="1"/>
            </p:cNvSpPr>
            <p:nvPr/>
          </p:nvSpPr>
          <p:spPr bwMode="auto">
            <a:xfrm>
              <a:off x="1247" y="2240"/>
              <a:ext cx="517" cy="7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3603" name="Line 20"/>
            <p:cNvSpPr>
              <a:spLocks noChangeShapeType="1"/>
            </p:cNvSpPr>
            <p:nvPr/>
          </p:nvSpPr>
          <p:spPr bwMode="auto">
            <a:xfrm>
              <a:off x="2547" y="2448"/>
              <a:ext cx="548" cy="77"/>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3604" name="Group 21"/>
            <p:cNvGrpSpPr>
              <a:grpSpLocks/>
            </p:cNvGrpSpPr>
            <p:nvPr/>
          </p:nvGrpSpPr>
          <p:grpSpPr bwMode="auto">
            <a:xfrm>
              <a:off x="1248" y="1440"/>
              <a:ext cx="546" cy="566"/>
              <a:chOff x="336" y="1152"/>
              <a:chExt cx="546" cy="566"/>
            </a:xfrm>
          </p:grpSpPr>
          <p:sp>
            <p:nvSpPr>
              <p:cNvPr id="323773" name="Freeform 22"/>
              <p:cNvSpPr>
                <a:spLocks/>
              </p:cNvSpPr>
              <p:nvPr/>
            </p:nvSpPr>
            <p:spPr bwMode="auto">
              <a:xfrm>
                <a:off x="741" y="1298"/>
                <a:ext cx="141" cy="304"/>
              </a:xfrm>
              <a:custGeom>
                <a:avLst/>
                <a:gdLst>
                  <a:gd name="T0" fmla="*/ 70 w 141"/>
                  <a:gd name="T1" fmla="*/ 4 h 304"/>
                  <a:gd name="T2" fmla="*/ 57 w 141"/>
                  <a:gd name="T3" fmla="*/ 61 h 304"/>
                  <a:gd name="T4" fmla="*/ 76 w 141"/>
                  <a:gd name="T5" fmla="*/ 128 h 304"/>
                  <a:gd name="T6" fmla="*/ 48 w 141"/>
                  <a:gd name="T7" fmla="*/ 166 h 304"/>
                  <a:gd name="T8" fmla="*/ 95 w 141"/>
                  <a:gd name="T9" fmla="*/ 137 h 304"/>
                  <a:gd name="T10" fmla="*/ 117 w 141"/>
                  <a:gd name="T11" fmla="*/ 195 h 304"/>
                  <a:gd name="T12" fmla="*/ 140 w 141"/>
                  <a:gd name="T13" fmla="*/ 303 h 304"/>
                  <a:gd name="T14" fmla="*/ 0 w 141"/>
                  <a:gd name="T15" fmla="*/ 169 h 304"/>
                  <a:gd name="T16" fmla="*/ 13 w 141"/>
                  <a:gd name="T17" fmla="*/ 0 h 304"/>
                  <a:gd name="T18" fmla="*/ 70 w 141"/>
                  <a:gd name="T19" fmla="*/ 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304">
                    <a:moveTo>
                      <a:pt x="70" y="4"/>
                    </a:moveTo>
                    <a:lnTo>
                      <a:pt x="57" y="61"/>
                    </a:lnTo>
                    <a:lnTo>
                      <a:pt x="76" y="128"/>
                    </a:lnTo>
                    <a:lnTo>
                      <a:pt x="48" y="166"/>
                    </a:lnTo>
                    <a:lnTo>
                      <a:pt x="95" y="137"/>
                    </a:lnTo>
                    <a:lnTo>
                      <a:pt x="117" y="195"/>
                    </a:lnTo>
                    <a:lnTo>
                      <a:pt x="140" y="303"/>
                    </a:lnTo>
                    <a:lnTo>
                      <a:pt x="0" y="169"/>
                    </a:lnTo>
                    <a:lnTo>
                      <a:pt x="13" y="0"/>
                    </a:lnTo>
                    <a:lnTo>
                      <a:pt x="70" y="4"/>
                    </a:lnTo>
                  </a:path>
                </a:pathLst>
              </a:custGeom>
              <a:solidFill>
                <a:schemeClr val="accent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774" name="Group 23"/>
              <p:cNvGrpSpPr>
                <a:grpSpLocks/>
              </p:cNvGrpSpPr>
              <p:nvPr/>
            </p:nvGrpSpPr>
            <p:grpSpPr bwMode="auto">
              <a:xfrm>
                <a:off x="336" y="1373"/>
                <a:ext cx="516" cy="345"/>
                <a:chOff x="1239" y="1693"/>
                <a:chExt cx="516" cy="345"/>
              </a:xfrm>
            </p:grpSpPr>
            <p:grpSp>
              <p:nvGrpSpPr>
                <p:cNvPr id="323790" name="Group 24"/>
                <p:cNvGrpSpPr>
                  <a:grpSpLocks/>
                </p:cNvGrpSpPr>
                <p:nvPr/>
              </p:nvGrpSpPr>
              <p:grpSpPr bwMode="auto">
                <a:xfrm>
                  <a:off x="1516" y="1833"/>
                  <a:ext cx="239" cy="205"/>
                  <a:chOff x="1516" y="1833"/>
                  <a:chExt cx="239" cy="205"/>
                </a:xfrm>
              </p:grpSpPr>
              <p:sp>
                <p:nvSpPr>
                  <p:cNvPr id="323802" name="Freeform 25"/>
                  <p:cNvSpPr>
                    <a:spLocks/>
                  </p:cNvSpPr>
                  <p:nvPr/>
                </p:nvSpPr>
                <p:spPr bwMode="auto">
                  <a:xfrm>
                    <a:off x="1516" y="1833"/>
                    <a:ext cx="239" cy="205"/>
                  </a:xfrm>
                  <a:custGeom>
                    <a:avLst/>
                    <a:gdLst>
                      <a:gd name="T0" fmla="*/ 138 w 239"/>
                      <a:gd name="T1" fmla="*/ 0 h 205"/>
                      <a:gd name="T2" fmla="*/ 57 w 239"/>
                      <a:gd name="T3" fmla="*/ 33 h 205"/>
                      <a:gd name="T4" fmla="*/ 24 w 239"/>
                      <a:gd name="T5" fmla="*/ 57 h 205"/>
                      <a:gd name="T6" fmla="*/ 5 w 239"/>
                      <a:gd name="T7" fmla="*/ 71 h 205"/>
                      <a:gd name="T8" fmla="*/ 0 w 239"/>
                      <a:gd name="T9" fmla="*/ 104 h 205"/>
                      <a:gd name="T10" fmla="*/ 5 w 239"/>
                      <a:gd name="T11" fmla="*/ 138 h 205"/>
                      <a:gd name="T12" fmla="*/ 19 w 239"/>
                      <a:gd name="T13" fmla="*/ 171 h 205"/>
                      <a:gd name="T14" fmla="*/ 43 w 239"/>
                      <a:gd name="T15" fmla="*/ 190 h 205"/>
                      <a:gd name="T16" fmla="*/ 57 w 239"/>
                      <a:gd name="T17" fmla="*/ 204 h 205"/>
                      <a:gd name="T18" fmla="*/ 95 w 239"/>
                      <a:gd name="T19" fmla="*/ 180 h 205"/>
                      <a:gd name="T20" fmla="*/ 129 w 239"/>
                      <a:gd name="T21" fmla="*/ 171 h 205"/>
                      <a:gd name="T22" fmla="*/ 152 w 239"/>
                      <a:gd name="T23" fmla="*/ 157 h 205"/>
                      <a:gd name="T24" fmla="*/ 181 w 239"/>
                      <a:gd name="T25" fmla="*/ 133 h 205"/>
                      <a:gd name="T26" fmla="*/ 200 w 239"/>
                      <a:gd name="T27" fmla="*/ 114 h 205"/>
                      <a:gd name="T28" fmla="*/ 219 w 239"/>
                      <a:gd name="T29" fmla="*/ 90 h 205"/>
                      <a:gd name="T30" fmla="*/ 238 w 239"/>
                      <a:gd name="T31" fmla="*/ 71 h 205"/>
                      <a:gd name="T32" fmla="*/ 176 w 239"/>
                      <a:gd name="T33" fmla="*/ 33 h 205"/>
                      <a:gd name="T34" fmla="*/ 138 w 239"/>
                      <a:gd name="T35" fmla="*/ 0 h 2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9" h="205">
                        <a:moveTo>
                          <a:pt x="138" y="0"/>
                        </a:moveTo>
                        <a:lnTo>
                          <a:pt x="57" y="33"/>
                        </a:lnTo>
                        <a:lnTo>
                          <a:pt x="24" y="57"/>
                        </a:lnTo>
                        <a:lnTo>
                          <a:pt x="5" y="71"/>
                        </a:lnTo>
                        <a:lnTo>
                          <a:pt x="0" y="104"/>
                        </a:lnTo>
                        <a:lnTo>
                          <a:pt x="5" y="138"/>
                        </a:lnTo>
                        <a:lnTo>
                          <a:pt x="19" y="171"/>
                        </a:lnTo>
                        <a:lnTo>
                          <a:pt x="43" y="190"/>
                        </a:lnTo>
                        <a:lnTo>
                          <a:pt x="57" y="204"/>
                        </a:lnTo>
                        <a:lnTo>
                          <a:pt x="95" y="180"/>
                        </a:lnTo>
                        <a:lnTo>
                          <a:pt x="129" y="171"/>
                        </a:lnTo>
                        <a:lnTo>
                          <a:pt x="152" y="157"/>
                        </a:lnTo>
                        <a:lnTo>
                          <a:pt x="181" y="133"/>
                        </a:lnTo>
                        <a:lnTo>
                          <a:pt x="200" y="114"/>
                        </a:lnTo>
                        <a:lnTo>
                          <a:pt x="219" y="90"/>
                        </a:lnTo>
                        <a:lnTo>
                          <a:pt x="238" y="71"/>
                        </a:lnTo>
                        <a:lnTo>
                          <a:pt x="176" y="33"/>
                        </a:lnTo>
                        <a:lnTo>
                          <a:pt x="138" y="0"/>
                        </a:lnTo>
                      </a:path>
                    </a:pathLst>
                  </a:custGeom>
                  <a:solidFill>
                    <a:srgbClr val="00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803" name="Freeform 26"/>
                  <p:cNvSpPr>
                    <a:spLocks/>
                  </p:cNvSpPr>
                  <p:nvPr/>
                </p:nvSpPr>
                <p:spPr bwMode="auto">
                  <a:xfrm>
                    <a:off x="1521" y="1909"/>
                    <a:ext cx="68" cy="101"/>
                  </a:xfrm>
                  <a:custGeom>
                    <a:avLst/>
                    <a:gdLst>
                      <a:gd name="T0" fmla="*/ 38 w 68"/>
                      <a:gd name="T1" fmla="*/ 14 h 101"/>
                      <a:gd name="T2" fmla="*/ 19 w 68"/>
                      <a:gd name="T3" fmla="*/ 0 h 101"/>
                      <a:gd name="T4" fmla="*/ 5 w 68"/>
                      <a:gd name="T5" fmla="*/ 0 h 101"/>
                      <a:gd name="T6" fmla="*/ 0 w 68"/>
                      <a:gd name="T7" fmla="*/ 0 h 101"/>
                      <a:gd name="T8" fmla="*/ 14 w 68"/>
                      <a:gd name="T9" fmla="*/ 19 h 101"/>
                      <a:gd name="T10" fmla="*/ 24 w 68"/>
                      <a:gd name="T11" fmla="*/ 38 h 101"/>
                      <a:gd name="T12" fmla="*/ 29 w 68"/>
                      <a:gd name="T13" fmla="*/ 62 h 101"/>
                      <a:gd name="T14" fmla="*/ 24 w 68"/>
                      <a:gd name="T15" fmla="*/ 71 h 101"/>
                      <a:gd name="T16" fmla="*/ 14 w 68"/>
                      <a:gd name="T17" fmla="*/ 86 h 101"/>
                      <a:gd name="T18" fmla="*/ 29 w 68"/>
                      <a:gd name="T19" fmla="*/ 95 h 101"/>
                      <a:gd name="T20" fmla="*/ 48 w 68"/>
                      <a:gd name="T21" fmla="*/ 95 h 101"/>
                      <a:gd name="T22" fmla="*/ 62 w 68"/>
                      <a:gd name="T23" fmla="*/ 100 h 101"/>
                      <a:gd name="T24" fmla="*/ 67 w 68"/>
                      <a:gd name="T25" fmla="*/ 81 h 101"/>
                      <a:gd name="T26" fmla="*/ 62 w 68"/>
                      <a:gd name="T27" fmla="*/ 62 h 101"/>
                      <a:gd name="T28" fmla="*/ 53 w 68"/>
                      <a:gd name="T29" fmla="*/ 33 h 101"/>
                      <a:gd name="T30" fmla="*/ 38 w 68"/>
                      <a:gd name="T31" fmla="*/ 14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 h="101">
                        <a:moveTo>
                          <a:pt x="38" y="14"/>
                        </a:moveTo>
                        <a:lnTo>
                          <a:pt x="19" y="0"/>
                        </a:lnTo>
                        <a:lnTo>
                          <a:pt x="5" y="0"/>
                        </a:lnTo>
                        <a:lnTo>
                          <a:pt x="0" y="0"/>
                        </a:lnTo>
                        <a:lnTo>
                          <a:pt x="14" y="19"/>
                        </a:lnTo>
                        <a:lnTo>
                          <a:pt x="24" y="38"/>
                        </a:lnTo>
                        <a:lnTo>
                          <a:pt x="29" y="62"/>
                        </a:lnTo>
                        <a:lnTo>
                          <a:pt x="24" y="71"/>
                        </a:lnTo>
                        <a:lnTo>
                          <a:pt x="14" y="86"/>
                        </a:lnTo>
                        <a:lnTo>
                          <a:pt x="29" y="95"/>
                        </a:lnTo>
                        <a:lnTo>
                          <a:pt x="48" y="95"/>
                        </a:lnTo>
                        <a:lnTo>
                          <a:pt x="62" y="100"/>
                        </a:lnTo>
                        <a:lnTo>
                          <a:pt x="67" y="81"/>
                        </a:lnTo>
                        <a:lnTo>
                          <a:pt x="62" y="62"/>
                        </a:lnTo>
                        <a:lnTo>
                          <a:pt x="53" y="33"/>
                        </a:lnTo>
                        <a:lnTo>
                          <a:pt x="38" y="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804" name="Freeform 27"/>
                  <p:cNvSpPr>
                    <a:spLocks/>
                  </p:cNvSpPr>
                  <p:nvPr/>
                </p:nvSpPr>
                <p:spPr bwMode="auto">
                  <a:xfrm>
                    <a:off x="1521" y="1904"/>
                    <a:ext cx="68" cy="134"/>
                  </a:xfrm>
                  <a:custGeom>
                    <a:avLst/>
                    <a:gdLst>
                      <a:gd name="T0" fmla="*/ 53 w 68"/>
                      <a:gd name="T1" fmla="*/ 133 h 134"/>
                      <a:gd name="T2" fmla="*/ 62 w 68"/>
                      <a:gd name="T3" fmla="*/ 119 h 134"/>
                      <a:gd name="T4" fmla="*/ 67 w 68"/>
                      <a:gd name="T5" fmla="*/ 90 h 134"/>
                      <a:gd name="T6" fmla="*/ 62 w 68"/>
                      <a:gd name="T7" fmla="*/ 67 h 134"/>
                      <a:gd name="T8" fmla="*/ 53 w 68"/>
                      <a:gd name="T9" fmla="*/ 38 h 134"/>
                      <a:gd name="T10" fmla="*/ 34 w 68"/>
                      <a:gd name="T11" fmla="*/ 14 h 134"/>
                      <a:gd name="T12" fmla="*/ 19 w 68"/>
                      <a:gd name="T13" fmla="*/ 5 h 134"/>
                      <a:gd name="T14" fmla="*/ 0 w 68"/>
                      <a:gd name="T15" fmla="*/ 0 h 1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134">
                        <a:moveTo>
                          <a:pt x="53" y="133"/>
                        </a:moveTo>
                        <a:lnTo>
                          <a:pt x="62" y="119"/>
                        </a:lnTo>
                        <a:lnTo>
                          <a:pt x="67" y="90"/>
                        </a:lnTo>
                        <a:lnTo>
                          <a:pt x="62" y="67"/>
                        </a:lnTo>
                        <a:lnTo>
                          <a:pt x="53" y="38"/>
                        </a:lnTo>
                        <a:lnTo>
                          <a:pt x="34" y="14"/>
                        </a:lnTo>
                        <a:lnTo>
                          <a:pt x="19" y="5"/>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791" name="Group 28"/>
                <p:cNvGrpSpPr>
                  <a:grpSpLocks/>
                </p:cNvGrpSpPr>
                <p:nvPr/>
              </p:nvGrpSpPr>
              <p:grpSpPr bwMode="auto">
                <a:xfrm>
                  <a:off x="1239" y="1693"/>
                  <a:ext cx="315" cy="325"/>
                  <a:chOff x="1239" y="1693"/>
                  <a:chExt cx="315" cy="325"/>
                </a:xfrm>
              </p:grpSpPr>
              <p:sp>
                <p:nvSpPr>
                  <p:cNvPr id="323792" name="Freeform 29"/>
                  <p:cNvSpPr>
                    <a:spLocks/>
                  </p:cNvSpPr>
                  <p:nvPr/>
                </p:nvSpPr>
                <p:spPr bwMode="auto">
                  <a:xfrm>
                    <a:off x="1410" y="1822"/>
                    <a:ext cx="144" cy="188"/>
                  </a:xfrm>
                  <a:custGeom>
                    <a:avLst/>
                    <a:gdLst>
                      <a:gd name="T0" fmla="*/ 138 w 144"/>
                      <a:gd name="T1" fmla="*/ 120 h 188"/>
                      <a:gd name="T2" fmla="*/ 133 w 144"/>
                      <a:gd name="T3" fmla="*/ 110 h 188"/>
                      <a:gd name="T4" fmla="*/ 124 w 144"/>
                      <a:gd name="T5" fmla="*/ 101 h 188"/>
                      <a:gd name="T6" fmla="*/ 119 w 144"/>
                      <a:gd name="T7" fmla="*/ 96 h 188"/>
                      <a:gd name="T8" fmla="*/ 110 w 144"/>
                      <a:gd name="T9" fmla="*/ 91 h 188"/>
                      <a:gd name="T10" fmla="*/ 100 w 144"/>
                      <a:gd name="T11" fmla="*/ 82 h 188"/>
                      <a:gd name="T12" fmla="*/ 95 w 144"/>
                      <a:gd name="T13" fmla="*/ 77 h 188"/>
                      <a:gd name="T14" fmla="*/ 91 w 144"/>
                      <a:gd name="T15" fmla="*/ 67 h 188"/>
                      <a:gd name="T16" fmla="*/ 81 w 144"/>
                      <a:gd name="T17" fmla="*/ 62 h 188"/>
                      <a:gd name="T18" fmla="*/ 67 w 144"/>
                      <a:gd name="T19" fmla="*/ 58 h 188"/>
                      <a:gd name="T20" fmla="*/ 57 w 144"/>
                      <a:gd name="T21" fmla="*/ 48 h 188"/>
                      <a:gd name="T22" fmla="*/ 52 w 144"/>
                      <a:gd name="T23" fmla="*/ 34 h 188"/>
                      <a:gd name="T24" fmla="*/ 48 w 144"/>
                      <a:gd name="T25" fmla="*/ 24 h 188"/>
                      <a:gd name="T26" fmla="*/ 33 w 144"/>
                      <a:gd name="T27" fmla="*/ 0 h 188"/>
                      <a:gd name="T28" fmla="*/ 29 w 144"/>
                      <a:gd name="T29" fmla="*/ 0 h 188"/>
                      <a:gd name="T30" fmla="*/ 24 w 144"/>
                      <a:gd name="T31" fmla="*/ 5 h 188"/>
                      <a:gd name="T32" fmla="*/ 19 w 144"/>
                      <a:gd name="T33" fmla="*/ 10 h 188"/>
                      <a:gd name="T34" fmla="*/ 19 w 144"/>
                      <a:gd name="T35" fmla="*/ 24 h 188"/>
                      <a:gd name="T36" fmla="*/ 19 w 144"/>
                      <a:gd name="T37" fmla="*/ 34 h 188"/>
                      <a:gd name="T38" fmla="*/ 29 w 144"/>
                      <a:gd name="T39" fmla="*/ 43 h 188"/>
                      <a:gd name="T40" fmla="*/ 33 w 144"/>
                      <a:gd name="T41" fmla="*/ 48 h 188"/>
                      <a:gd name="T42" fmla="*/ 38 w 144"/>
                      <a:gd name="T43" fmla="*/ 62 h 188"/>
                      <a:gd name="T44" fmla="*/ 29 w 144"/>
                      <a:gd name="T45" fmla="*/ 58 h 188"/>
                      <a:gd name="T46" fmla="*/ 19 w 144"/>
                      <a:gd name="T47" fmla="*/ 58 h 188"/>
                      <a:gd name="T48" fmla="*/ 14 w 144"/>
                      <a:gd name="T49" fmla="*/ 62 h 188"/>
                      <a:gd name="T50" fmla="*/ 5 w 144"/>
                      <a:gd name="T51" fmla="*/ 67 h 188"/>
                      <a:gd name="T52" fmla="*/ 0 w 144"/>
                      <a:gd name="T53" fmla="*/ 82 h 188"/>
                      <a:gd name="T54" fmla="*/ 0 w 144"/>
                      <a:gd name="T55" fmla="*/ 96 h 188"/>
                      <a:gd name="T56" fmla="*/ 5 w 144"/>
                      <a:gd name="T57" fmla="*/ 120 h 188"/>
                      <a:gd name="T58" fmla="*/ 10 w 144"/>
                      <a:gd name="T59" fmla="*/ 129 h 188"/>
                      <a:gd name="T60" fmla="*/ 14 w 144"/>
                      <a:gd name="T61" fmla="*/ 149 h 188"/>
                      <a:gd name="T62" fmla="*/ 29 w 144"/>
                      <a:gd name="T63" fmla="*/ 168 h 188"/>
                      <a:gd name="T64" fmla="*/ 33 w 144"/>
                      <a:gd name="T65" fmla="*/ 177 h 188"/>
                      <a:gd name="T66" fmla="*/ 43 w 144"/>
                      <a:gd name="T67" fmla="*/ 182 h 188"/>
                      <a:gd name="T68" fmla="*/ 52 w 144"/>
                      <a:gd name="T69" fmla="*/ 187 h 188"/>
                      <a:gd name="T70" fmla="*/ 67 w 144"/>
                      <a:gd name="T71" fmla="*/ 182 h 188"/>
                      <a:gd name="T72" fmla="*/ 76 w 144"/>
                      <a:gd name="T73" fmla="*/ 182 h 188"/>
                      <a:gd name="T74" fmla="*/ 81 w 144"/>
                      <a:gd name="T75" fmla="*/ 177 h 188"/>
                      <a:gd name="T76" fmla="*/ 91 w 144"/>
                      <a:gd name="T77" fmla="*/ 173 h 188"/>
                      <a:gd name="T78" fmla="*/ 95 w 144"/>
                      <a:gd name="T79" fmla="*/ 173 h 188"/>
                      <a:gd name="T80" fmla="*/ 105 w 144"/>
                      <a:gd name="T81" fmla="*/ 177 h 188"/>
                      <a:gd name="T82" fmla="*/ 114 w 144"/>
                      <a:gd name="T83" fmla="*/ 177 h 188"/>
                      <a:gd name="T84" fmla="*/ 124 w 144"/>
                      <a:gd name="T85" fmla="*/ 173 h 188"/>
                      <a:gd name="T86" fmla="*/ 133 w 144"/>
                      <a:gd name="T87" fmla="*/ 168 h 188"/>
                      <a:gd name="T88" fmla="*/ 138 w 144"/>
                      <a:gd name="T89" fmla="*/ 158 h 188"/>
                      <a:gd name="T90" fmla="*/ 143 w 144"/>
                      <a:gd name="T91" fmla="*/ 139 h 188"/>
                      <a:gd name="T92" fmla="*/ 138 w 144"/>
                      <a:gd name="T93" fmla="*/ 125 h 188"/>
                      <a:gd name="T94" fmla="*/ 138 w 144"/>
                      <a:gd name="T95" fmla="*/ 120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4" h="188">
                        <a:moveTo>
                          <a:pt x="138" y="120"/>
                        </a:moveTo>
                        <a:lnTo>
                          <a:pt x="133" y="110"/>
                        </a:lnTo>
                        <a:lnTo>
                          <a:pt x="124" y="101"/>
                        </a:lnTo>
                        <a:lnTo>
                          <a:pt x="119" y="96"/>
                        </a:lnTo>
                        <a:lnTo>
                          <a:pt x="110" y="91"/>
                        </a:lnTo>
                        <a:lnTo>
                          <a:pt x="100" y="82"/>
                        </a:lnTo>
                        <a:lnTo>
                          <a:pt x="95" y="77"/>
                        </a:lnTo>
                        <a:lnTo>
                          <a:pt x="91" y="67"/>
                        </a:lnTo>
                        <a:lnTo>
                          <a:pt x="81" y="62"/>
                        </a:lnTo>
                        <a:lnTo>
                          <a:pt x="67" y="58"/>
                        </a:lnTo>
                        <a:lnTo>
                          <a:pt x="57" y="48"/>
                        </a:lnTo>
                        <a:lnTo>
                          <a:pt x="52" y="34"/>
                        </a:lnTo>
                        <a:lnTo>
                          <a:pt x="48" y="24"/>
                        </a:lnTo>
                        <a:lnTo>
                          <a:pt x="33" y="0"/>
                        </a:lnTo>
                        <a:lnTo>
                          <a:pt x="29" y="0"/>
                        </a:lnTo>
                        <a:lnTo>
                          <a:pt x="24" y="5"/>
                        </a:lnTo>
                        <a:lnTo>
                          <a:pt x="19" y="10"/>
                        </a:lnTo>
                        <a:lnTo>
                          <a:pt x="19" y="24"/>
                        </a:lnTo>
                        <a:lnTo>
                          <a:pt x="19" y="34"/>
                        </a:lnTo>
                        <a:lnTo>
                          <a:pt x="29" y="43"/>
                        </a:lnTo>
                        <a:lnTo>
                          <a:pt x="33" y="48"/>
                        </a:lnTo>
                        <a:lnTo>
                          <a:pt x="38" y="62"/>
                        </a:lnTo>
                        <a:lnTo>
                          <a:pt x="29" y="58"/>
                        </a:lnTo>
                        <a:lnTo>
                          <a:pt x="19" y="58"/>
                        </a:lnTo>
                        <a:lnTo>
                          <a:pt x="14" y="62"/>
                        </a:lnTo>
                        <a:lnTo>
                          <a:pt x="5" y="67"/>
                        </a:lnTo>
                        <a:lnTo>
                          <a:pt x="0" y="82"/>
                        </a:lnTo>
                        <a:lnTo>
                          <a:pt x="0" y="96"/>
                        </a:lnTo>
                        <a:lnTo>
                          <a:pt x="5" y="120"/>
                        </a:lnTo>
                        <a:lnTo>
                          <a:pt x="10" y="129"/>
                        </a:lnTo>
                        <a:lnTo>
                          <a:pt x="14" y="149"/>
                        </a:lnTo>
                        <a:lnTo>
                          <a:pt x="29" y="168"/>
                        </a:lnTo>
                        <a:lnTo>
                          <a:pt x="33" y="177"/>
                        </a:lnTo>
                        <a:lnTo>
                          <a:pt x="43" y="182"/>
                        </a:lnTo>
                        <a:lnTo>
                          <a:pt x="52" y="187"/>
                        </a:lnTo>
                        <a:lnTo>
                          <a:pt x="67" y="182"/>
                        </a:lnTo>
                        <a:lnTo>
                          <a:pt x="76" y="182"/>
                        </a:lnTo>
                        <a:lnTo>
                          <a:pt x="81" y="177"/>
                        </a:lnTo>
                        <a:lnTo>
                          <a:pt x="91" y="173"/>
                        </a:lnTo>
                        <a:lnTo>
                          <a:pt x="95" y="173"/>
                        </a:lnTo>
                        <a:lnTo>
                          <a:pt x="105" y="177"/>
                        </a:lnTo>
                        <a:lnTo>
                          <a:pt x="114" y="177"/>
                        </a:lnTo>
                        <a:lnTo>
                          <a:pt x="124" y="173"/>
                        </a:lnTo>
                        <a:lnTo>
                          <a:pt x="133" y="168"/>
                        </a:lnTo>
                        <a:lnTo>
                          <a:pt x="138" y="158"/>
                        </a:lnTo>
                        <a:lnTo>
                          <a:pt x="143" y="139"/>
                        </a:lnTo>
                        <a:lnTo>
                          <a:pt x="138" y="125"/>
                        </a:lnTo>
                        <a:lnTo>
                          <a:pt x="138" y="12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793" name="Group 30"/>
                  <p:cNvGrpSpPr>
                    <a:grpSpLocks/>
                  </p:cNvGrpSpPr>
                  <p:nvPr/>
                </p:nvGrpSpPr>
                <p:grpSpPr bwMode="auto">
                  <a:xfrm>
                    <a:off x="1239" y="1693"/>
                    <a:ext cx="283" cy="325"/>
                    <a:chOff x="1239" y="1693"/>
                    <a:chExt cx="283" cy="325"/>
                  </a:xfrm>
                </p:grpSpPr>
                <p:grpSp>
                  <p:nvGrpSpPr>
                    <p:cNvPr id="323794" name="Group 31"/>
                    <p:cNvGrpSpPr>
                      <a:grpSpLocks/>
                    </p:cNvGrpSpPr>
                    <p:nvPr/>
                  </p:nvGrpSpPr>
                  <p:grpSpPr bwMode="auto">
                    <a:xfrm>
                      <a:off x="1239" y="1693"/>
                      <a:ext cx="283" cy="284"/>
                      <a:chOff x="1239" y="1693"/>
                      <a:chExt cx="283" cy="284"/>
                    </a:xfrm>
                  </p:grpSpPr>
                  <p:sp>
                    <p:nvSpPr>
                      <p:cNvPr id="323800" name="Freeform 32"/>
                      <p:cNvSpPr>
                        <a:spLocks/>
                      </p:cNvSpPr>
                      <p:nvPr/>
                    </p:nvSpPr>
                    <p:spPr bwMode="auto">
                      <a:xfrm>
                        <a:off x="1239" y="1693"/>
                        <a:ext cx="283" cy="284"/>
                      </a:xfrm>
                      <a:custGeom>
                        <a:avLst/>
                        <a:gdLst>
                          <a:gd name="T0" fmla="*/ 277 w 283"/>
                          <a:gd name="T1" fmla="*/ 254 h 284"/>
                          <a:gd name="T2" fmla="*/ 263 w 283"/>
                          <a:gd name="T3" fmla="*/ 235 h 284"/>
                          <a:gd name="T4" fmla="*/ 244 w 283"/>
                          <a:gd name="T5" fmla="*/ 206 h 284"/>
                          <a:gd name="T6" fmla="*/ 220 w 283"/>
                          <a:gd name="T7" fmla="*/ 182 h 284"/>
                          <a:gd name="T8" fmla="*/ 196 w 283"/>
                          <a:gd name="T9" fmla="*/ 168 h 284"/>
                          <a:gd name="T10" fmla="*/ 182 w 283"/>
                          <a:gd name="T11" fmla="*/ 163 h 284"/>
                          <a:gd name="T12" fmla="*/ 172 w 283"/>
                          <a:gd name="T13" fmla="*/ 158 h 284"/>
                          <a:gd name="T14" fmla="*/ 163 w 283"/>
                          <a:gd name="T15" fmla="*/ 149 h 284"/>
                          <a:gd name="T16" fmla="*/ 167 w 283"/>
                          <a:gd name="T17" fmla="*/ 134 h 284"/>
                          <a:gd name="T18" fmla="*/ 163 w 283"/>
                          <a:gd name="T19" fmla="*/ 110 h 284"/>
                          <a:gd name="T20" fmla="*/ 153 w 283"/>
                          <a:gd name="T21" fmla="*/ 91 h 284"/>
                          <a:gd name="T22" fmla="*/ 139 w 283"/>
                          <a:gd name="T23" fmla="*/ 72 h 284"/>
                          <a:gd name="T24" fmla="*/ 115 w 283"/>
                          <a:gd name="T25" fmla="*/ 48 h 284"/>
                          <a:gd name="T26" fmla="*/ 91 w 283"/>
                          <a:gd name="T27" fmla="*/ 29 h 284"/>
                          <a:gd name="T28" fmla="*/ 67 w 283"/>
                          <a:gd name="T29" fmla="*/ 14 h 284"/>
                          <a:gd name="T30" fmla="*/ 43 w 283"/>
                          <a:gd name="T31" fmla="*/ 0 h 284"/>
                          <a:gd name="T32" fmla="*/ 24 w 283"/>
                          <a:gd name="T33" fmla="*/ 0 h 284"/>
                          <a:gd name="T34" fmla="*/ 10 w 283"/>
                          <a:gd name="T35" fmla="*/ 5 h 284"/>
                          <a:gd name="T36" fmla="*/ 0 w 283"/>
                          <a:gd name="T37" fmla="*/ 14 h 284"/>
                          <a:gd name="T38" fmla="*/ 0 w 283"/>
                          <a:gd name="T39" fmla="*/ 29 h 284"/>
                          <a:gd name="T40" fmla="*/ 0 w 283"/>
                          <a:gd name="T41" fmla="*/ 48 h 284"/>
                          <a:gd name="T42" fmla="*/ 10 w 283"/>
                          <a:gd name="T43" fmla="*/ 67 h 284"/>
                          <a:gd name="T44" fmla="*/ 19 w 283"/>
                          <a:gd name="T45" fmla="*/ 86 h 284"/>
                          <a:gd name="T46" fmla="*/ 33 w 283"/>
                          <a:gd name="T47" fmla="*/ 110 h 284"/>
                          <a:gd name="T48" fmla="*/ 48 w 283"/>
                          <a:gd name="T49" fmla="*/ 125 h 284"/>
                          <a:gd name="T50" fmla="*/ 72 w 283"/>
                          <a:gd name="T51" fmla="*/ 144 h 284"/>
                          <a:gd name="T52" fmla="*/ 96 w 283"/>
                          <a:gd name="T53" fmla="*/ 158 h 284"/>
                          <a:gd name="T54" fmla="*/ 110 w 283"/>
                          <a:gd name="T55" fmla="*/ 168 h 284"/>
                          <a:gd name="T56" fmla="*/ 129 w 283"/>
                          <a:gd name="T57" fmla="*/ 168 h 284"/>
                          <a:gd name="T58" fmla="*/ 143 w 283"/>
                          <a:gd name="T59" fmla="*/ 168 h 284"/>
                          <a:gd name="T60" fmla="*/ 153 w 283"/>
                          <a:gd name="T61" fmla="*/ 173 h 284"/>
                          <a:gd name="T62" fmla="*/ 163 w 283"/>
                          <a:gd name="T63" fmla="*/ 182 h 284"/>
                          <a:gd name="T64" fmla="*/ 167 w 283"/>
                          <a:gd name="T65" fmla="*/ 197 h 284"/>
                          <a:gd name="T66" fmla="*/ 182 w 283"/>
                          <a:gd name="T67" fmla="*/ 216 h 284"/>
                          <a:gd name="T68" fmla="*/ 201 w 283"/>
                          <a:gd name="T69" fmla="*/ 235 h 284"/>
                          <a:gd name="T70" fmla="*/ 215 w 283"/>
                          <a:gd name="T71" fmla="*/ 254 h 284"/>
                          <a:gd name="T72" fmla="*/ 234 w 283"/>
                          <a:gd name="T73" fmla="*/ 269 h 284"/>
                          <a:gd name="T74" fmla="*/ 244 w 283"/>
                          <a:gd name="T75" fmla="*/ 278 h 284"/>
                          <a:gd name="T76" fmla="*/ 258 w 283"/>
                          <a:gd name="T77" fmla="*/ 283 h 284"/>
                          <a:gd name="T78" fmla="*/ 272 w 283"/>
                          <a:gd name="T79" fmla="*/ 283 h 284"/>
                          <a:gd name="T80" fmla="*/ 282 w 283"/>
                          <a:gd name="T81" fmla="*/ 278 h 284"/>
                          <a:gd name="T82" fmla="*/ 282 w 283"/>
                          <a:gd name="T83" fmla="*/ 264 h 284"/>
                          <a:gd name="T84" fmla="*/ 277 w 283"/>
                          <a:gd name="T85" fmla="*/ 254 h 2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3" h="284">
                            <a:moveTo>
                              <a:pt x="277" y="254"/>
                            </a:moveTo>
                            <a:lnTo>
                              <a:pt x="263" y="235"/>
                            </a:lnTo>
                            <a:lnTo>
                              <a:pt x="244" y="206"/>
                            </a:lnTo>
                            <a:lnTo>
                              <a:pt x="220" y="182"/>
                            </a:lnTo>
                            <a:lnTo>
                              <a:pt x="196" y="168"/>
                            </a:lnTo>
                            <a:lnTo>
                              <a:pt x="182" y="163"/>
                            </a:lnTo>
                            <a:lnTo>
                              <a:pt x="172" y="158"/>
                            </a:lnTo>
                            <a:lnTo>
                              <a:pt x="163" y="149"/>
                            </a:lnTo>
                            <a:lnTo>
                              <a:pt x="167" y="134"/>
                            </a:lnTo>
                            <a:lnTo>
                              <a:pt x="163" y="110"/>
                            </a:lnTo>
                            <a:lnTo>
                              <a:pt x="153" y="91"/>
                            </a:lnTo>
                            <a:lnTo>
                              <a:pt x="139" y="72"/>
                            </a:lnTo>
                            <a:lnTo>
                              <a:pt x="115" y="48"/>
                            </a:lnTo>
                            <a:lnTo>
                              <a:pt x="91" y="29"/>
                            </a:lnTo>
                            <a:lnTo>
                              <a:pt x="67" y="14"/>
                            </a:lnTo>
                            <a:lnTo>
                              <a:pt x="43" y="0"/>
                            </a:lnTo>
                            <a:lnTo>
                              <a:pt x="24" y="0"/>
                            </a:lnTo>
                            <a:lnTo>
                              <a:pt x="10" y="5"/>
                            </a:lnTo>
                            <a:lnTo>
                              <a:pt x="0" y="14"/>
                            </a:lnTo>
                            <a:lnTo>
                              <a:pt x="0" y="29"/>
                            </a:lnTo>
                            <a:lnTo>
                              <a:pt x="0" y="48"/>
                            </a:lnTo>
                            <a:lnTo>
                              <a:pt x="10" y="67"/>
                            </a:lnTo>
                            <a:lnTo>
                              <a:pt x="19" y="86"/>
                            </a:lnTo>
                            <a:lnTo>
                              <a:pt x="33" y="110"/>
                            </a:lnTo>
                            <a:lnTo>
                              <a:pt x="48" y="125"/>
                            </a:lnTo>
                            <a:lnTo>
                              <a:pt x="72" y="144"/>
                            </a:lnTo>
                            <a:lnTo>
                              <a:pt x="96" y="158"/>
                            </a:lnTo>
                            <a:lnTo>
                              <a:pt x="110" y="168"/>
                            </a:lnTo>
                            <a:lnTo>
                              <a:pt x="129" y="168"/>
                            </a:lnTo>
                            <a:lnTo>
                              <a:pt x="143" y="168"/>
                            </a:lnTo>
                            <a:lnTo>
                              <a:pt x="153" y="173"/>
                            </a:lnTo>
                            <a:lnTo>
                              <a:pt x="163" y="182"/>
                            </a:lnTo>
                            <a:lnTo>
                              <a:pt x="167" y="197"/>
                            </a:lnTo>
                            <a:lnTo>
                              <a:pt x="182" y="216"/>
                            </a:lnTo>
                            <a:lnTo>
                              <a:pt x="201" y="235"/>
                            </a:lnTo>
                            <a:lnTo>
                              <a:pt x="215" y="254"/>
                            </a:lnTo>
                            <a:lnTo>
                              <a:pt x="234" y="269"/>
                            </a:lnTo>
                            <a:lnTo>
                              <a:pt x="244" y="278"/>
                            </a:lnTo>
                            <a:lnTo>
                              <a:pt x="258" y="283"/>
                            </a:lnTo>
                            <a:lnTo>
                              <a:pt x="272" y="283"/>
                            </a:lnTo>
                            <a:lnTo>
                              <a:pt x="282" y="278"/>
                            </a:lnTo>
                            <a:lnTo>
                              <a:pt x="282" y="264"/>
                            </a:lnTo>
                            <a:lnTo>
                              <a:pt x="277" y="254"/>
                            </a:lnTo>
                          </a:path>
                        </a:pathLst>
                      </a:custGeom>
                      <a:solidFill>
                        <a:srgbClr val="A0A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801" name="Freeform 33"/>
                      <p:cNvSpPr>
                        <a:spLocks/>
                      </p:cNvSpPr>
                      <p:nvPr/>
                    </p:nvSpPr>
                    <p:spPr bwMode="auto">
                      <a:xfrm>
                        <a:off x="1253" y="1708"/>
                        <a:ext cx="135" cy="139"/>
                      </a:xfrm>
                      <a:custGeom>
                        <a:avLst/>
                        <a:gdLst>
                          <a:gd name="T0" fmla="*/ 134 w 135"/>
                          <a:gd name="T1" fmla="*/ 114 h 139"/>
                          <a:gd name="T2" fmla="*/ 129 w 135"/>
                          <a:gd name="T3" fmla="*/ 95 h 139"/>
                          <a:gd name="T4" fmla="*/ 120 w 135"/>
                          <a:gd name="T5" fmla="*/ 81 h 139"/>
                          <a:gd name="T6" fmla="*/ 105 w 135"/>
                          <a:gd name="T7" fmla="*/ 62 h 139"/>
                          <a:gd name="T8" fmla="*/ 86 w 135"/>
                          <a:gd name="T9" fmla="*/ 43 h 139"/>
                          <a:gd name="T10" fmla="*/ 67 w 135"/>
                          <a:gd name="T11" fmla="*/ 29 h 139"/>
                          <a:gd name="T12" fmla="*/ 43 w 135"/>
                          <a:gd name="T13" fmla="*/ 14 h 139"/>
                          <a:gd name="T14" fmla="*/ 29 w 135"/>
                          <a:gd name="T15" fmla="*/ 5 h 139"/>
                          <a:gd name="T16" fmla="*/ 14 w 135"/>
                          <a:gd name="T17" fmla="*/ 0 h 139"/>
                          <a:gd name="T18" fmla="*/ 0 w 135"/>
                          <a:gd name="T19" fmla="*/ 5 h 139"/>
                          <a:gd name="T20" fmla="*/ 0 w 135"/>
                          <a:gd name="T21" fmla="*/ 19 h 139"/>
                          <a:gd name="T22" fmla="*/ 5 w 135"/>
                          <a:gd name="T23" fmla="*/ 33 h 139"/>
                          <a:gd name="T24" fmla="*/ 14 w 135"/>
                          <a:gd name="T25" fmla="*/ 52 h 139"/>
                          <a:gd name="T26" fmla="*/ 29 w 135"/>
                          <a:gd name="T27" fmla="*/ 76 h 139"/>
                          <a:gd name="T28" fmla="*/ 48 w 135"/>
                          <a:gd name="T29" fmla="*/ 90 h 139"/>
                          <a:gd name="T30" fmla="*/ 67 w 135"/>
                          <a:gd name="T31" fmla="*/ 109 h 139"/>
                          <a:gd name="T32" fmla="*/ 86 w 135"/>
                          <a:gd name="T33" fmla="*/ 124 h 139"/>
                          <a:gd name="T34" fmla="*/ 110 w 135"/>
                          <a:gd name="T35" fmla="*/ 138 h 139"/>
                          <a:gd name="T36" fmla="*/ 124 w 135"/>
                          <a:gd name="T37" fmla="*/ 138 h 139"/>
                          <a:gd name="T38" fmla="*/ 134 w 135"/>
                          <a:gd name="T39" fmla="*/ 128 h 139"/>
                          <a:gd name="T40" fmla="*/ 134 w 135"/>
                          <a:gd name="T41" fmla="*/ 114 h 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39">
                            <a:moveTo>
                              <a:pt x="134" y="114"/>
                            </a:moveTo>
                            <a:lnTo>
                              <a:pt x="129" y="95"/>
                            </a:lnTo>
                            <a:lnTo>
                              <a:pt x="120" y="81"/>
                            </a:lnTo>
                            <a:lnTo>
                              <a:pt x="105" y="62"/>
                            </a:lnTo>
                            <a:lnTo>
                              <a:pt x="86" y="43"/>
                            </a:lnTo>
                            <a:lnTo>
                              <a:pt x="67" y="29"/>
                            </a:lnTo>
                            <a:lnTo>
                              <a:pt x="43" y="14"/>
                            </a:lnTo>
                            <a:lnTo>
                              <a:pt x="29" y="5"/>
                            </a:lnTo>
                            <a:lnTo>
                              <a:pt x="14" y="0"/>
                            </a:lnTo>
                            <a:lnTo>
                              <a:pt x="0" y="5"/>
                            </a:lnTo>
                            <a:lnTo>
                              <a:pt x="0" y="19"/>
                            </a:lnTo>
                            <a:lnTo>
                              <a:pt x="5" y="33"/>
                            </a:lnTo>
                            <a:lnTo>
                              <a:pt x="14" y="52"/>
                            </a:lnTo>
                            <a:lnTo>
                              <a:pt x="29" y="76"/>
                            </a:lnTo>
                            <a:lnTo>
                              <a:pt x="48" y="90"/>
                            </a:lnTo>
                            <a:lnTo>
                              <a:pt x="67" y="109"/>
                            </a:lnTo>
                            <a:lnTo>
                              <a:pt x="86" y="124"/>
                            </a:lnTo>
                            <a:lnTo>
                              <a:pt x="110" y="138"/>
                            </a:lnTo>
                            <a:lnTo>
                              <a:pt x="124" y="138"/>
                            </a:lnTo>
                            <a:lnTo>
                              <a:pt x="134" y="128"/>
                            </a:lnTo>
                            <a:lnTo>
                              <a:pt x="134" y="1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795" name="Freeform 34"/>
                    <p:cNvSpPr>
                      <a:spLocks/>
                    </p:cNvSpPr>
                    <p:nvPr/>
                  </p:nvSpPr>
                  <p:spPr bwMode="auto">
                    <a:xfrm>
                      <a:off x="1387" y="1895"/>
                      <a:ext cx="96" cy="123"/>
                    </a:xfrm>
                    <a:custGeom>
                      <a:avLst/>
                      <a:gdLst>
                        <a:gd name="T0" fmla="*/ 24 w 96"/>
                        <a:gd name="T1" fmla="*/ 0 h 123"/>
                        <a:gd name="T2" fmla="*/ 14 w 96"/>
                        <a:gd name="T3" fmla="*/ 5 h 123"/>
                        <a:gd name="T4" fmla="*/ 10 w 96"/>
                        <a:gd name="T5" fmla="*/ 9 h 123"/>
                        <a:gd name="T6" fmla="*/ 10 w 96"/>
                        <a:gd name="T7" fmla="*/ 19 h 123"/>
                        <a:gd name="T8" fmla="*/ 14 w 96"/>
                        <a:gd name="T9" fmla="*/ 23 h 123"/>
                        <a:gd name="T10" fmla="*/ 10 w 96"/>
                        <a:gd name="T11" fmla="*/ 28 h 123"/>
                        <a:gd name="T12" fmla="*/ 0 w 96"/>
                        <a:gd name="T13" fmla="*/ 33 h 123"/>
                        <a:gd name="T14" fmla="*/ 0 w 96"/>
                        <a:gd name="T15" fmla="*/ 42 h 123"/>
                        <a:gd name="T16" fmla="*/ 5 w 96"/>
                        <a:gd name="T17" fmla="*/ 52 h 123"/>
                        <a:gd name="T18" fmla="*/ 14 w 96"/>
                        <a:gd name="T19" fmla="*/ 52 h 123"/>
                        <a:gd name="T20" fmla="*/ 10 w 96"/>
                        <a:gd name="T21" fmla="*/ 61 h 123"/>
                        <a:gd name="T22" fmla="*/ 10 w 96"/>
                        <a:gd name="T23" fmla="*/ 70 h 123"/>
                        <a:gd name="T24" fmla="*/ 14 w 96"/>
                        <a:gd name="T25" fmla="*/ 80 h 123"/>
                        <a:gd name="T26" fmla="*/ 24 w 96"/>
                        <a:gd name="T27" fmla="*/ 84 h 123"/>
                        <a:gd name="T28" fmla="*/ 43 w 96"/>
                        <a:gd name="T29" fmla="*/ 80 h 123"/>
                        <a:gd name="T30" fmla="*/ 43 w 96"/>
                        <a:gd name="T31" fmla="*/ 89 h 123"/>
                        <a:gd name="T32" fmla="*/ 43 w 96"/>
                        <a:gd name="T33" fmla="*/ 103 h 123"/>
                        <a:gd name="T34" fmla="*/ 43 w 96"/>
                        <a:gd name="T35" fmla="*/ 113 h 123"/>
                        <a:gd name="T36" fmla="*/ 48 w 96"/>
                        <a:gd name="T37" fmla="*/ 117 h 123"/>
                        <a:gd name="T38" fmla="*/ 57 w 96"/>
                        <a:gd name="T39" fmla="*/ 122 h 123"/>
                        <a:gd name="T40" fmla="*/ 67 w 96"/>
                        <a:gd name="T41" fmla="*/ 122 h 123"/>
                        <a:gd name="T42" fmla="*/ 76 w 96"/>
                        <a:gd name="T43" fmla="*/ 117 h 123"/>
                        <a:gd name="T44" fmla="*/ 86 w 96"/>
                        <a:gd name="T45" fmla="*/ 113 h 123"/>
                        <a:gd name="T46" fmla="*/ 90 w 96"/>
                        <a:gd name="T47" fmla="*/ 99 h 123"/>
                        <a:gd name="T48" fmla="*/ 95 w 96"/>
                        <a:gd name="T49" fmla="*/ 89 h 123"/>
                        <a:gd name="T50" fmla="*/ 90 w 96"/>
                        <a:gd name="T51" fmla="*/ 80 h 123"/>
                        <a:gd name="T52" fmla="*/ 86 w 96"/>
                        <a:gd name="T53" fmla="*/ 80 h 123"/>
                        <a:gd name="T54" fmla="*/ 81 w 96"/>
                        <a:gd name="T55" fmla="*/ 75 h 123"/>
                        <a:gd name="T56" fmla="*/ 81 w 96"/>
                        <a:gd name="T57" fmla="*/ 70 h 123"/>
                        <a:gd name="T58" fmla="*/ 86 w 96"/>
                        <a:gd name="T59" fmla="*/ 66 h 123"/>
                        <a:gd name="T60" fmla="*/ 90 w 96"/>
                        <a:gd name="T61" fmla="*/ 56 h 123"/>
                        <a:gd name="T62" fmla="*/ 86 w 96"/>
                        <a:gd name="T63" fmla="*/ 52 h 123"/>
                        <a:gd name="T64" fmla="*/ 76 w 96"/>
                        <a:gd name="T65" fmla="*/ 47 h 123"/>
                        <a:gd name="T66" fmla="*/ 81 w 96"/>
                        <a:gd name="T67" fmla="*/ 42 h 123"/>
                        <a:gd name="T68" fmla="*/ 81 w 96"/>
                        <a:gd name="T69" fmla="*/ 33 h 123"/>
                        <a:gd name="T70" fmla="*/ 76 w 96"/>
                        <a:gd name="T71" fmla="*/ 28 h 123"/>
                        <a:gd name="T72" fmla="*/ 76 w 96"/>
                        <a:gd name="T73" fmla="*/ 23 h 123"/>
                        <a:gd name="T74" fmla="*/ 76 w 96"/>
                        <a:gd name="T75" fmla="*/ 14 h 123"/>
                        <a:gd name="T76" fmla="*/ 67 w 96"/>
                        <a:gd name="T77" fmla="*/ 9 h 123"/>
                        <a:gd name="T78" fmla="*/ 57 w 96"/>
                        <a:gd name="T79" fmla="*/ 9 h 123"/>
                        <a:gd name="T80" fmla="*/ 52 w 96"/>
                        <a:gd name="T81" fmla="*/ 9 h 123"/>
                        <a:gd name="T82" fmla="*/ 48 w 96"/>
                        <a:gd name="T83" fmla="*/ 9 h 123"/>
                        <a:gd name="T84" fmla="*/ 38 w 96"/>
                        <a:gd name="T85" fmla="*/ 9 h 123"/>
                        <a:gd name="T86" fmla="*/ 24 w 96"/>
                        <a:gd name="T87" fmla="*/ 0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 h="123">
                          <a:moveTo>
                            <a:pt x="24" y="0"/>
                          </a:moveTo>
                          <a:lnTo>
                            <a:pt x="14" y="5"/>
                          </a:lnTo>
                          <a:lnTo>
                            <a:pt x="10" y="9"/>
                          </a:lnTo>
                          <a:lnTo>
                            <a:pt x="10" y="19"/>
                          </a:lnTo>
                          <a:lnTo>
                            <a:pt x="14" y="23"/>
                          </a:lnTo>
                          <a:lnTo>
                            <a:pt x="10" y="28"/>
                          </a:lnTo>
                          <a:lnTo>
                            <a:pt x="0" y="33"/>
                          </a:lnTo>
                          <a:lnTo>
                            <a:pt x="0" y="42"/>
                          </a:lnTo>
                          <a:lnTo>
                            <a:pt x="5" y="52"/>
                          </a:lnTo>
                          <a:lnTo>
                            <a:pt x="14" y="52"/>
                          </a:lnTo>
                          <a:lnTo>
                            <a:pt x="10" y="61"/>
                          </a:lnTo>
                          <a:lnTo>
                            <a:pt x="10" y="70"/>
                          </a:lnTo>
                          <a:lnTo>
                            <a:pt x="14" y="80"/>
                          </a:lnTo>
                          <a:lnTo>
                            <a:pt x="24" y="84"/>
                          </a:lnTo>
                          <a:lnTo>
                            <a:pt x="43" y="80"/>
                          </a:lnTo>
                          <a:lnTo>
                            <a:pt x="43" y="89"/>
                          </a:lnTo>
                          <a:lnTo>
                            <a:pt x="43" y="103"/>
                          </a:lnTo>
                          <a:lnTo>
                            <a:pt x="43" y="113"/>
                          </a:lnTo>
                          <a:lnTo>
                            <a:pt x="48" y="117"/>
                          </a:lnTo>
                          <a:lnTo>
                            <a:pt x="57" y="122"/>
                          </a:lnTo>
                          <a:lnTo>
                            <a:pt x="67" y="122"/>
                          </a:lnTo>
                          <a:lnTo>
                            <a:pt x="76" y="117"/>
                          </a:lnTo>
                          <a:lnTo>
                            <a:pt x="86" y="113"/>
                          </a:lnTo>
                          <a:lnTo>
                            <a:pt x="90" y="99"/>
                          </a:lnTo>
                          <a:lnTo>
                            <a:pt x="95" y="89"/>
                          </a:lnTo>
                          <a:lnTo>
                            <a:pt x="90" y="80"/>
                          </a:lnTo>
                          <a:lnTo>
                            <a:pt x="86" y="80"/>
                          </a:lnTo>
                          <a:lnTo>
                            <a:pt x="81" y="75"/>
                          </a:lnTo>
                          <a:lnTo>
                            <a:pt x="81" y="70"/>
                          </a:lnTo>
                          <a:lnTo>
                            <a:pt x="86" y="66"/>
                          </a:lnTo>
                          <a:lnTo>
                            <a:pt x="90" y="56"/>
                          </a:lnTo>
                          <a:lnTo>
                            <a:pt x="86" y="52"/>
                          </a:lnTo>
                          <a:lnTo>
                            <a:pt x="76" y="47"/>
                          </a:lnTo>
                          <a:lnTo>
                            <a:pt x="81" y="42"/>
                          </a:lnTo>
                          <a:lnTo>
                            <a:pt x="81" y="33"/>
                          </a:lnTo>
                          <a:lnTo>
                            <a:pt x="76" y="28"/>
                          </a:lnTo>
                          <a:lnTo>
                            <a:pt x="76" y="23"/>
                          </a:lnTo>
                          <a:lnTo>
                            <a:pt x="76" y="14"/>
                          </a:lnTo>
                          <a:lnTo>
                            <a:pt x="67" y="9"/>
                          </a:lnTo>
                          <a:lnTo>
                            <a:pt x="57" y="9"/>
                          </a:lnTo>
                          <a:lnTo>
                            <a:pt x="52" y="9"/>
                          </a:lnTo>
                          <a:lnTo>
                            <a:pt x="48" y="9"/>
                          </a:lnTo>
                          <a:lnTo>
                            <a:pt x="38" y="9"/>
                          </a:lnTo>
                          <a:lnTo>
                            <a:pt x="24"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96" name="Freeform 35"/>
                    <p:cNvSpPr>
                      <a:spLocks/>
                    </p:cNvSpPr>
                    <p:nvPr/>
                  </p:nvSpPr>
                  <p:spPr bwMode="auto">
                    <a:xfrm>
                      <a:off x="1402" y="1947"/>
                      <a:ext cx="48" cy="17"/>
                    </a:xfrm>
                    <a:custGeom>
                      <a:avLst/>
                      <a:gdLst>
                        <a:gd name="T0" fmla="*/ 47 w 48"/>
                        <a:gd name="T1" fmla="*/ 8 h 17"/>
                        <a:gd name="T2" fmla="*/ 38 w 48"/>
                        <a:gd name="T3" fmla="*/ 8 h 17"/>
                        <a:gd name="T4" fmla="*/ 28 w 48"/>
                        <a:gd name="T5" fmla="*/ 16 h 17"/>
                        <a:gd name="T6" fmla="*/ 19 w 48"/>
                        <a:gd name="T7" fmla="*/ 16 h 17"/>
                        <a:gd name="T8" fmla="*/ 5 w 48"/>
                        <a:gd name="T9" fmla="*/ 8 h 17"/>
                        <a:gd name="T10" fmla="*/ 0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47" y="8"/>
                          </a:moveTo>
                          <a:lnTo>
                            <a:pt x="38" y="8"/>
                          </a:lnTo>
                          <a:lnTo>
                            <a:pt x="28" y="16"/>
                          </a:lnTo>
                          <a:lnTo>
                            <a:pt x="19" y="16"/>
                          </a:lnTo>
                          <a:lnTo>
                            <a:pt x="5" y="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97" name="Freeform 36"/>
                    <p:cNvSpPr>
                      <a:spLocks/>
                    </p:cNvSpPr>
                    <p:nvPr/>
                  </p:nvSpPr>
                  <p:spPr bwMode="auto">
                    <a:xfrm>
                      <a:off x="1430" y="1969"/>
                      <a:ext cx="30" cy="17"/>
                    </a:xfrm>
                    <a:custGeom>
                      <a:avLst/>
                      <a:gdLst>
                        <a:gd name="T0" fmla="*/ 0 w 30"/>
                        <a:gd name="T1" fmla="*/ 16 h 17"/>
                        <a:gd name="T2" fmla="*/ 10 w 30"/>
                        <a:gd name="T3" fmla="*/ 16 h 17"/>
                        <a:gd name="T4" fmla="*/ 19 w 30"/>
                        <a:gd name="T5" fmla="*/ 16 h 17"/>
                        <a:gd name="T6" fmla="*/ 29 w 30"/>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17">
                          <a:moveTo>
                            <a:pt x="0" y="16"/>
                          </a:moveTo>
                          <a:lnTo>
                            <a:pt x="10" y="16"/>
                          </a:lnTo>
                          <a:lnTo>
                            <a:pt x="19" y="16"/>
                          </a:lnTo>
                          <a:lnTo>
                            <a:pt x="2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98" name="Freeform 37"/>
                    <p:cNvSpPr>
                      <a:spLocks/>
                    </p:cNvSpPr>
                    <p:nvPr/>
                  </p:nvSpPr>
                  <p:spPr bwMode="auto">
                    <a:xfrm>
                      <a:off x="1434" y="1980"/>
                      <a:ext cx="26" cy="17"/>
                    </a:xfrm>
                    <a:custGeom>
                      <a:avLst/>
                      <a:gdLst>
                        <a:gd name="T0" fmla="*/ 0 w 26"/>
                        <a:gd name="T1" fmla="*/ 16 h 17"/>
                        <a:gd name="T2" fmla="*/ 5 w 26"/>
                        <a:gd name="T3" fmla="*/ 8 h 17"/>
                        <a:gd name="T4" fmla="*/ 15 w 26"/>
                        <a:gd name="T5" fmla="*/ 8 h 17"/>
                        <a:gd name="T6" fmla="*/ 20 w 26"/>
                        <a:gd name="T7" fmla="*/ 16 h 17"/>
                        <a:gd name="T8" fmla="*/ 20 w 26"/>
                        <a:gd name="T9" fmla="*/ 8 h 17"/>
                        <a:gd name="T10" fmla="*/ 25 w 2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0" y="16"/>
                          </a:moveTo>
                          <a:lnTo>
                            <a:pt x="5" y="8"/>
                          </a:lnTo>
                          <a:lnTo>
                            <a:pt x="15" y="8"/>
                          </a:lnTo>
                          <a:lnTo>
                            <a:pt x="20" y="16"/>
                          </a:lnTo>
                          <a:lnTo>
                            <a:pt x="20" y="8"/>
                          </a:lnTo>
                          <a:lnTo>
                            <a:pt x="2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99" name="Freeform 38"/>
                    <p:cNvSpPr>
                      <a:spLocks/>
                    </p:cNvSpPr>
                    <p:nvPr/>
                  </p:nvSpPr>
                  <p:spPr bwMode="auto">
                    <a:xfrm>
                      <a:off x="1402" y="1923"/>
                      <a:ext cx="48" cy="17"/>
                    </a:xfrm>
                    <a:custGeom>
                      <a:avLst/>
                      <a:gdLst>
                        <a:gd name="T0" fmla="*/ 0 w 48"/>
                        <a:gd name="T1" fmla="*/ 0 h 17"/>
                        <a:gd name="T2" fmla="*/ 5 w 48"/>
                        <a:gd name="T3" fmla="*/ 0 h 17"/>
                        <a:gd name="T4" fmla="*/ 14 w 48"/>
                        <a:gd name="T5" fmla="*/ 0 h 17"/>
                        <a:gd name="T6" fmla="*/ 19 w 48"/>
                        <a:gd name="T7" fmla="*/ 8 h 17"/>
                        <a:gd name="T8" fmla="*/ 24 w 48"/>
                        <a:gd name="T9" fmla="*/ 8 h 17"/>
                        <a:gd name="T10" fmla="*/ 28 w 48"/>
                        <a:gd name="T11" fmla="*/ 16 h 17"/>
                        <a:gd name="T12" fmla="*/ 33 w 48"/>
                        <a:gd name="T13" fmla="*/ 16 h 17"/>
                        <a:gd name="T14" fmla="*/ 42 w 48"/>
                        <a:gd name="T15" fmla="*/ 8 h 17"/>
                        <a:gd name="T16" fmla="*/ 47 w 48"/>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17">
                          <a:moveTo>
                            <a:pt x="0" y="0"/>
                          </a:moveTo>
                          <a:lnTo>
                            <a:pt x="5" y="0"/>
                          </a:lnTo>
                          <a:lnTo>
                            <a:pt x="14" y="0"/>
                          </a:lnTo>
                          <a:lnTo>
                            <a:pt x="19" y="8"/>
                          </a:lnTo>
                          <a:lnTo>
                            <a:pt x="24" y="8"/>
                          </a:lnTo>
                          <a:lnTo>
                            <a:pt x="28" y="16"/>
                          </a:lnTo>
                          <a:lnTo>
                            <a:pt x="33" y="16"/>
                          </a:lnTo>
                          <a:lnTo>
                            <a:pt x="42" y="8"/>
                          </a:lnTo>
                          <a:lnTo>
                            <a:pt x="47"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nvGrpSpPr>
              <p:cNvPr id="323775" name="Group 39"/>
              <p:cNvGrpSpPr>
                <a:grpSpLocks/>
              </p:cNvGrpSpPr>
              <p:nvPr/>
            </p:nvGrpSpPr>
            <p:grpSpPr bwMode="auto">
              <a:xfrm>
                <a:off x="507" y="1152"/>
                <a:ext cx="231" cy="375"/>
                <a:chOff x="1410" y="1472"/>
                <a:chExt cx="231" cy="375"/>
              </a:xfrm>
            </p:grpSpPr>
            <p:grpSp>
              <p:nvGrpSpPr>
                <p:cNvPr id="323777" name="Group 40"/>
                <p:cNvGrpSpPr>
                  <a:grpSpLocks/>
                </p:cNvGrpSpPr>
                <p:nvPr/>
              </p:nvGrpSpPr>
              <p:grpSpPr bwMode="auto">
                <a:xfrm>
                  <a:off x="1449" y="1530"/>
                  <a:ext cx="192" cy="317"/>
                  <a:chOff x="1449" y="1530"/>
                  <a:chExt cx="192" cy="317"/>
                </a:xfrm>
              </p:grpSpPr>
              <p:sp>
                <p:nvSpPr>
                  <p:cNvPr id="323779" name="Freeform 41"/>
                  <p:cNvSpPr>
                    <a:spLocks/>
                  </p:cNvSpPr>
                  <p:nvPr/>
                </p:nvSpPr>
                <p:spPr bwMode="auto">
                  <a:xfrm>
                    <a:off x="1449" y="1530"/>
                    <a:ext cx="192" cy="317"/>
                  </a:xfrm>
                  <a:custGeom>
                    <a:avLst/>
                    <a:gdLst>
                      <a:gd name="T0" fmla="*/ 186 w 192"/>
                      <a:gd name="T1" fmla="*/ 86 h 317"/>
                      <a:gd name="T2" fmla="*/ 191 w 192"/>
                      <a:gd name="T3" fmla="*/ 105 h 317"/>
                      <a:gd name="T4" fmla="*/ 191 w 192"/>
                      <a:gd name="T5" fmla="*/ 124 h 317"/>
                      <a:gd name="T6" fmla="*/ 186 w 192"/>
                      <a:gd name="T7" fmla="*/ 168 h 317"/>
                      <a:gd name="T8" fmla="*/ 181 w 192"/>
                      <a:gd name="T9" fmla="*/ 206 h 317"/>
                      <a:gd name="T10" fmla="*/ 172 w 192"/>
                      <a:gd name="T11" fmla="*/ 225 h 317"/>
                      <a:gd name="T12" fmla="*/ 162 w 192"/>
                      <a:gd name="T13" fmla="*/ 254 h 317"/>
                      <a:gd name="T14" fmla="*/ 158 w 192"/>
                      <a:gd name="T15" fmla="*/ 268 h 317"/>
                      <a:gd name="T16" fmla="*/ 148 w 192"/>
                      <a:gd name="T17" fmla="*/ 282 h 317"/>
                      <a:gd name="T18" fmla="*/ 143 w 192"/>
                      <a:gd name="T19" fmla="*/ 297 h 317"/>
                      <a:gd name="T20" fmla="*/ 138 w 192"/>
                      <a:gd name="T21" fmla="*/ 311 h 317"/>
                      <a:gd name="T22" fmla="*/ 134 w 192"/>
                      <a:gd name="T23" fmla="*/ 316 h 317"/>
                      <a:gd name="T24" fmla="*/ 124 w 192"/>
                      <a:gd name="T25" fmla="*/ 316 h 317"/>
                      <a:gd name="T26" fmla="*/ 119 w 192"/>
                      <a:gd name="T27" fmla="*/ 311 h 317"/>
                      <a:gd name="T28" fmla="*/ 110 w 192"/>
                      <a:gd name="T29" fmla="*/ 311 h 317"/>
                      <a:gd name="T30" fmla="*/ 100 w 192"/>
                      <a:gd name="T31" fmla="*/ 302 h 317"/>
                      <a:gd name="T32" fmla="*/ 96 w 192"/>
                      <a:gd name="T33" fmla="*/ 287 h 317"/>
                      <a:gd name="T34" fmla="*/ 86 w 192"/>
                      <a:gd name="T35" fmla="*/ 263 h 317"/>
                      <a:gd name="T36" fmla="*/ 81 w 192"/>
                      <a:gd name="T37" fmla="*/ 244 h 317"/>
                      <a:gd name="T38" fmla="*/ 76 w 192"/>
                      <a:gd name="T39" fmla="*/ 225 h 317"/>
                      <a:gd name="T40" fmla="*/ 76 w 192"/>
                      <a:gd name="T41" fmla="*/ 215 h 317"/>
                      <a:gd name="T42" fmla="*/ 67 w 192"/>
                      <a:gd name="T43" fmla="*/ 201 h 317"/>
                      <a:gd name="T44" fmla="*/ 57 w 192"/>
                      <a:gd name="T45" fmla="*/ 187 h 317"/>
                      <a:gd name="T46" fmla="*/ 67 w 192"/>
                      <a:gd name="T47" fmla="*/ 182 h 317"/>
                      <a:gd name="T48" fmla="*/ 76 w 192"/>
                      <a:gd name="T49" fmla="*/ 177 h 317"/>
                      <a:gd name="T50" fmla="*/ 67 w 192"/>
                      <a:gd name="T51" fmla="*/ 168 h 317"/>
                      <a:gd name="T52" fmla="*/ 67 w 192"/>
                      <a:gd name="T53" fmla="*/ 158 h 317"/>
                      <a:gd name="T54" fmla="*/ 67 w 192"/>
                      <a:gd name="T55" fmla="*/ 153 h 317"/>
                      <a:gd name="T56" fmla="*/ 62 w 192"/>
                      <a:gd name="T57" fmla="*/ 144 h 317"/>
                      <a:gd name="T58" fmla="*/ 57 w 192"/>
                      <a:gd name="T59" fmla="*/ 148 h 317"/>
                      <a:gd name="T60" fmla="*/ 53 w 192"/>
                      <a:gd name="T61" fmla="*/ 148 h 317"/>
                      <a:gd name="T62" fmla="*/ 48 w 192"/>
                      <a:gd name="T63" fmla="*/ 158 h 317"/>
                      <a:gd name="T64" fmla="*/ 48 w 192"/>
                      <a:gd name="T65" fmla="*/ 163 h 317"/>
                      <a:gd name="T66" fmla="*/ 43 w 192"/>
                      <a:gd name="T67" fmla="*/ 168 h 317"/>
                      <a:gd name="T68" fmla="*/ 38 w 192"/>
                      <a:gd name="T69" fmla="*/ 168 h 317"/>
                      <a:gd name="T70" fmla="*/ 33 w 192"/>
                      <a:gd name="T71" fmla="*/ 168 h 317"/>
                      <a:gd name="T72" fmla="*/ 29 w 192"/>
                      <a:gd name="T73" fmla="*/ 158 h 317"/>
                      <a:gd name="T74" fmla="*/ 24 w 192"/>
                      <a:gd name="T75" fmla="*/ 144 h 317"/>
                      <a:gd name="T76" fmla="*/ 19 w 192"/>
                      <a:gd name="T77" fmla="*/ 134 h 317"/>
                      <a:gd name="T78" fmla="*/ 14 w 192"/>
                      <a:gd name="T79" fmla="*/ 124 h 317"/>
                      <a:gd name="T80" fmla="*/ 10 w 192"/>
                      <a:gd name="T81" fmla="*/ 120 h 317"/>
                      <a:gd name="T82" fmla="*/ 14 w 192"/>
                      <a:gd name="T83" fmla="*/ 101 h 317"/>
                      <a:gd name="T84" fmla="*/ 19 w 192"/>
                      <a:gd name="T85" fmla="*/ 91 h 317"/>
                      <a:gd name="T86" fmla="*/ 14 w 192"/>
                      <a:gd name="T87" fmla="*/ 81 h 317"/>
                      <a:gd name="T88" fmla="*/ 5 w 192"/>
                      <a:gd name="T89" fmla="*/ 72 h 317"/>
                      <a:gd name="T90" fmla="*/ 0 w 192"/>
                      <a:gd name="T91" fmla="*/ 62 h 317"/>
                      <a:gd name="T92" fmla="*/ 5 w 192"/>
                      <a:gd name="T93" fmla="*/ 38 h 317"/>
                      <a:gd name="T94" fmla="*/ 14 w 192"/>
                      <a:gd name="T95" fmla="*/ 24 h 317"/>
                      <a:gd name="T96" fmla="*/ 38 w 192"/>
                      <a:gd name="T97" fmla="*/ 10 h 317"/>
                      <a:gd name="T98" fmla="*/ 67 w 192"/>
                      <a:gd name="T99" fmla="*/ 0 h 317"/>
                      <a:gd name="T100" fmla="*/ 96 w 192"/>
                      <a:gd name="T101" fmla="*/ 5 h 317"/>
                      <a:gd name="T102" fmla="*/ 129 w 192"/>
                      <a:gd name="T103" fmla="*/ 14 h 317"/>
                      <a:gd name="T104" fmla="*/ 138 w 192"/>
                      <a:gd name="T105" fmla="*/ 24 h 317"/>
                      <a:gd name="T106" fmla="*/ 143 w 192"/>
                      <a:gd name="T107" fmla="*/ 38 h 317"/>
                      <a:gd name="T108" fmla="*/ 143 w 192"/>
                      <a:gd name="T109" fmla="*/ 53 h 317"/>
                      <a:gd name="T110" fmla="*/ 148 w 192"/>
                      <a:gd name="T111" fmla="*/ 57 h 317"/>
                      <a:gd name="T112" fmla="*/ 172 w 192"/>
                      <a:gd name="T113" fmla="*/ 72 h 317"/>
                      <a:gd name="T114" fmla="*/ 177 w 192"/>
                      <a:gd name="T115" fmla="*/ 77 h 317"/>
                      <a:gd name="T116" fmla="*/ 186 w 192"/>
                      <a:gd name="T117" fmla="*/ 86 h 3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2" h="317">
                        <a:moveTo>
                          <a:pt x="186" y="86"/>
                        </a:moveTo>
                        <a:lnTo>
                          <a:pt x="191" y="105"/>
                        </a:lnTo>
                        <a:lnTo>
                          <a:pt x="191" y="124"/>
                        </a:lnTo>
                        <a:lnTo>
                          <a:pt x="186" y="168"/>
                        </a:lnTo>
                        <a:lnTo>
                          <a:pt x="181" y="206"/>
                        </a:lnTo>
                        <a:lnTo>
                          <a:pt x="172" y="225"/>
                        </a:lnTo>
                        <a:lnTo>
                          <a:pt x="162" y="254"/>
                        </a:lnTo>
                        <a:lnTo>
                          <a:pt x="158" y="268"/>
                        </a:lnTo>
                        <a:lnTo>
                          <a:pt x="148" y="282"/>
                        </a:lnTo>
                        <a:lnTo>
                          <a:pt x="143" y="297"/>
                        </a:lnTo>
                        <a:lnTo>
                          <a:pt x="138" y="311"/>
                        </a:lnTo>
                        <a:lnTo>
                          <a:pt x="134" y="316"/>
                        </a:lnTo>
                        <a:lnTo>
                          <a:pt x="124" y="316"/>
                        </a:lnTo>
                        <a:lnTo>
                          <a:pt x="119" y="311"/>
                        </a:lnTo>
                        <a:lnTo>
                          <a:pt x="110" y="311"/>
                        </a:lnTo>
                        <a:lnTo>
                          <a:pt x="100" y="302"/>
                        </a:lnTo>
                        <a:lnTo>
                          <a:pt x="96" y="287"/>
                        </a:lnTo>
                        <a:lnTo>
                          <a:pt x="86" y="263"/>
                        </a:lnTo>
                        <a:lnTo>
                          <a:pt x="81" y="244"/>
                        </a:lnTo>
                        <a:lnTo>
                          <a:pt x="76" y="225"/>
                        </a:lnTo>
                        <a:lnTo>
                          <a:pt x="76" y="215"/>
                        </a:lnTo>
                        <a:lnTo>
                          <a:pt x="67" y="201"/>
                        </a:lnTo>
                        <a:lnTo>
                          <a:pt x="57" y="187"/>
                        </a:lnTo>
                        <a:lnTo>
                          <a:pt x="67" y="182"/>
                        </a:lnTo>
                        <a:lnTo>
                          <a:pt x="76" y="177"/>
                        </a:lnTo>
                        <a:lnTo>
                          <a:pt x="67" y="168"/>
                        </a:lnTo>
                        <a:lnTo>
                          <a:pt x="67" y="158"/>
                        </a:lnTo>
                        <a:lnTo>
                          <a:pt x="67" y="153"/>
                        </a:lnTo>
                        <a:lnTo>
                          <a:pt x="62" y="144"/>
                        </a:lnTo>
                        <a:lnTo>
                          <a:pt x="57" y="148"/>
                        </a:lnTo>
                        <a:lnTo>
                          <a:pt x="53" y="148"/>
                        </a:lnTo>
                        <a:lnTo>
                          <a:pt x="48" y="158"/>
                        </a:lnTo>
                        <a:lnTo>
                          <a:pt x="48" y="163"/>
                        </a:lnTo>
                        <a:lnTo>
                          <a:pt x="43" y="168"/>
                        </a:lnTo>
                        <a:lnTo>
                          <a:pt x="38" y="168"/>
                        </a:lnTo>
                        <a:lnTo>
                          <a:pt x="33" y="168"/>
                        </a:lnTo>
                        <a:lnTo>
                          <a:pt x="29" y="158"/>
                        </a:lnTo>
                        <a:lnTo>
                          <a:pt x="24" y="144"/>
                        </a:lnTo>
                        <a:lnTo>
                          <a:pt x="19" y="134"/>
                        </a:lnTo>
                        <a:lnTo>
                          <a:pt x="14" y="124"/>
                        </a:lnTo>
                        <a:lnTo>
                          <a:pt x="10" y="120"/>
                        </a:lnTo>
                        <a:lnTo>
                          <a:pt x="14" y="101"/>
                        </a:lnTo>
                        <a:lnTo>
                          <a:pt x="19" y="91"/>
                        </a:lnTo>
                        <a:lnTo>
                          <a:pt x="14" y="81"/>
                        </a:lnTo>
                        <a:lnTo>
                          <a:pt x="5" y="72"/>
                        </a:lnTo>
                        <a:lnTo>
                          <a:pt x="0" y="62"/>
                        </a:lnTo>
                        <a:lnTo>
                          <a:pt x="5" y="38"/>
                        </a:lnTo>
                        <a:lnTo>
                          <a:pt x="14" y="24"/>
                        </a:lnTo>
                        <a:lnTo>
                          <a:pt x="38" y="10"/>
                        </a:lnTo>
                        <a:lnTo>
                          <a:pt x="67" y="0"/>
                        </a:lnTo>
                        <a:lnTo>
                          <a:pt x="96" y="5"/>
                        </a:lnTo>
                        <a:lnTo>
                          <a:pt x="129" y="14"/>
                        </a:lnTo>
                        <a:lnTo>
                          <a:pt x="138" y="24"/>
                        </a:lnTo>
                        <a:lnTo>
                          <a:pt x="143" y="38"/>
                        </a:lnTo>
                        <a:lnTo>
                          <a:pt x="143" y="53"/>
                        </a:lnTo>
                        <a:lnTo>
                          <a:pt x="148" y="57"/>
                        </a:lnTo>
                        <a:lnTo>
                          <a:pt x="172" y="72"/>
                        </a:lnTo>
                        <a:lnTo>
                          <a:pt x="177" y="77"/>
                        </a:lnTo>
                        <a:lnTo>
                          <a:pt x="186" y="86"/>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780" name="Group 42"/>
                  <p:cNvGrpSpPr>
                    <a:grpSpLocks/>
                  </p:cNvGrpSpPr>
                  <p:nvPr/>
                </p:nvGrpSpPr>
                <p:grpSpPr bwMode="auto">
                  <a:xfrm>
                    <a:off x="1467" y="1578"/>
                    <a:ext cx="149" cy="168"/>
                    <a:chOff x="1467" y="1578"/>
                    <a:chExt cx="149" cy="168"/>
                  </a:xfrm>
                </p:grpSpPr>
                <p:grpSp>
                  <p:nvGrpSpPr>
                    <p:cNvPr id="323781" name="Group 43"/>
                    <p:cNvGrpSpPr>
                      <a:grpSpLocks/>
                    </p:cNvGrpSpPr>
                    <p:nvPr/>
                  </p:nvGrpSpPr>
                  <p:grpSpPr bwMode="auto">
                    <a:xfrm>
                      <a:off x="1467" y="1578"/>
                      <a:ext cx="149" cy="168"/>
                      <a:chOff x="1467" y="1578"/>
                      <a:chExt cx="149" cy="168"/>
                    </a:xfrm>
                  </p:grpSpPr>
                  <p:sp>
                    <p:nvSpPr>
                      <p:cNvPr id="323783" name="Freeform 44"/>
                      <p:cNvSpPr>
                        <a:spLocks/>
                      </p:cNvSpPr>
                      <p:nvPr/>
                    </p:nvSpPr>
                    <p:spPr bwMode="auto">
                      <a:xfrm>
                        <a:off x="1573" y="1598"/>
                        <a:ext cx="43" cy="148"/>
                      </a:xfrm>
                      <a:custGeom>
                        <a:avLst/>
                        <a:gdLst>
                          <a:gd name="T0" fmla="*/ 42 w 43"/>
                          <a:gd name="T1" fmla="*/ 147 h 148"/>
                          <a:gd name="T2" fmla="*/ 37 w 43"/>
                          <a:gd name="T3" fmla="*/ 133 h 148"/>
                          <a:gd name="T4" fmla="*/ 33 w 43"/>
                          <a:gd name="T5" fmla="*/ 123 h 148"/>
                          <a:gd name="T6" fmla="*/ 33 w 43"/>
                          <a:gd name="T7" fmla="*/ 104 h 148"/>
                          <a:gd name="T8" fmla="*/ 37 w 43"/>
                          <a:gd name="T9" fmla="*/ 90 h 148"/>
                          <a:gd name="T10" fmla="*/ 42 w 43"/>
                          <a:gd name="T11" fmla="*/ 71 h 148"/>
                          <a:gd name="T12" fmla="*/ 42 w 43"/>
                          <a:gd name="T13" fmla="*/ 57 h 148"/>
                          <a:gd name="T14" fmla="*/ 33 w 43"/>
                          <a:gd name="T15" fmla="*/ 38 h 148"/>
                          <a:gd name="T16" fmla="*/ 23 w 43"/>
                          <a:gd name="T17" fmla="*/ 28 h 148"/>
                          <a:gd name="T18" fmla="*/ 9 w 43"/>
                          <a:gd name="T19" fmla="*/ 19 h 148"/>
                          <a:gd name="T20" fmla="*/ 0 w 43"/>
                          <a:gd name="T21" fmla="*/ 14 h 148"/>
                          <a:gd name="T22" fmla="*/ 5 w 43"/>
                          <a:gd name="T23" fmla="*/ 14 h 148"/>
                          <a:gd name="T24" fmla="*/ 9 w 43"/>
                          <a:gd name="T25" fmla="*/ 14 h 148"/>
                          <a:gd name="T26" fmla="*/ 14 w 43"/>
                          <a:gd name="T27" fmla="*/ 9 h 148"/>
                          <a:gd name="T28" fmla="*/ 14 w 43"/>
                          <a:gd name="T29" fmla="*/ 5 h 148"/>
                          <a:gd name="T30" fmla="*/ 14 w 43"/>
                          <a:gd name="T31" fmla="*/ 0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148">
                            <a:moveTo>
                              <a:pt x="42" y="147"/>
                            </a:moveTo>
                            <a:lnTo>
                              <a:pt x="37" y="133"/>
                            </a:lnTo>
                            <a:lnTo>
                              <a:pt x="33" y="123"/>
                            </a:lnTo>
                            <a:lnTo>
                              <a:pt x="33" y="104"/>
                            </a:lnTo>
                            <a:lnTo>
                              <a:pt x="37" y="90"/>
                            </a:lnTo>
                            <a:lnTo>
                              <a:pt x="42" y="71"/>
                            </a:lnTo>
                            <a:lnTo>
                              <a:pt x="42" y="57"/>
                            </a:lnTo>
                            <a:lnTo>
                              <a:pt x="33" y="38"/>
                            </a:lnTo>
                            <a:lnTo>
                              <a:pt x="23" y="28"/>
                            </a:lnTo>
                            <a:lnTo>
                              <a:pt x="9" y="19"/>
                            </a:lnTo>
                            <a:lnTo>
                              <a:pt x="0" y="14"/>
                            </a:lnTo>
                            <a:lnTo>
                              <a:pt x="5" y="14"/>
                            </a:lnTo>
                            <a:lnTo>
                              <a:pt x="9" y="14"/>
                            </a:lnTo>
                            <a:lnTo>
                              <a:pt x="14" y="9"/>
                            </a:lnTo>
                            <a:lnTo>
                              <a:pt x="14" y="5"/>
                            </a:lnTo>
                            <a:lnTo>
                              <a:pt x="1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84" name="Freeform 45"/>
                      <p:cNvSpPr>
                        <a:spLocks/>
                      </p:cNvSpPr>
                      <p:nvPr/>
                    </p:nvSpPr>
                    <p:spPr bwMode="auto">
                      <a:xfrm>
                        <a:off x="1501" y="1621"/>
                        <a:ext cx="53" cy="20"/>
                      </a:xfrm>
                      <a:custGeom>
                        <a:avLst/>
                        <a:gdLst>
                          <a:gd name="T0" fmla="*/ 52 w 53"/>
                          <a:gd name="T1" fmla="*/ 10 h 20"/>
                          <a:gd name="T2" fmla="*/ 43 w 53"/>
                          <a:gd name="T3" fmla="*/ 14 h 20"/>
                          <a:gd name="T4" fmla="*/ 33 w 53"/>
                          <a:gd name="T5" fmla="*/ 19 h 20"/>
                          <a:gd name="T6" fmla="*/ 19 w 53"/>
                          <a:gd name="T7" fmla="*/ 19 h 20"/>
                          <a:gd name="T8" fmla="*/ 14 w 53"/>
                          <a:gd name="T9" fmla="*/ 19 h 20"/>
                          <a:gd name="T10" fmla="*/ 5 w 53"/>
                          <a:gd name="T11" fmla="*/ 19 h 20"/>
                          <a:gd name="T12" fmla="*/ 0 w 53"/>
                          <a:gd name="T13" fmla="*/ 10 h 20"/>
                          <a:gd name="T14" fmla="*/ 0 w 53"/>
                          <a:gd name="T15" fmla="*/ 5 h 20"/>
                          <a:gd name="T16" fmla="*/ 5 w 53"/>
                          <a:gd name="T17" fmla="*/ 0 h 20"/>
                          <a:gd name="T18" fmla="*/ 14 w 53"/>
                          <a:gd name="T19" fmla="*/ 0 h 20"/>
                          <a:gd name="T20" fmla="*/ 24 w 53"/>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0">
                            <a:moveTo>
                              <a:pt x="52" y="10"/>
                            </a:moveTo>
                            <a:lnTo>
                              <a:pt x="43" y="14"/>
                            </a:lnTo>
                            <a:lnTo>
                              <a:pt x="33" y="19"/>
                            </a:lnTo>
                            <a:lnTo>
                              <a:pt x="19" y="19"/>
                            </a:lnTo>
                            <a:lnTo>
                              <a:pt x="14" y="19"/>
                            </a:lnTo>
                            <a:lnTo>
                              <a:pt x="5" y="19"/>
                            </a:lnTo>
                            <a:lnTo>
                              <a:pt x="0" y="10"/>
                            </a:lnTo>
                            <a:lnTo>
                              <a:pt x="0" y="5"/>
                            </a:lnTo>
                            <a:lnTo>
                              <a:pt x="5" y="0"/>
                            </a:lnTo>
                            <a:lnTo>
                              <a:pt x="14" y="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85" name="Freeform 46"/>
                      <p:cNvSpPr>
                        <a:spLocks/>
                      </p:cNvSpPr>
                      <p:nvPr/>
                    </p:nvSpPr>
                    <p:spPr bwMode="auto">
                      <a:xfrm>
                        <a:off x="1543" y="1669"/>
                        <a:ext cx="26" cy="29"/>
                      </a:xfrm>
                      <a:custGeom>
                        <a:avLst/>
                        <a:gdLst>
                          <a:gd name="T0" fmla="*/ 0 w 26"/>
                          <a:gd name="T1" fmla="*/ 0 h 29"/>
                          <a:gd name="T2" fmla="*/ 10 w 26"/>
                          <a:gd name="T3" fmla="*/ 5 h 29"/>
                          <a:gd name="T4" fmla="*/ 15 w 26"/>
                          <a:gd name="T5" fmla="*/ 9 h 29"/>
                          <a:gd name="T6" fmla="*/ 20 w 26"/>
                          <a:gd name="T7" fmla="*/ 19 h 29"/>
                          <a:gd name="T8" fmla="*/ 25 w 26"/>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9">
                            <a:moveTo>
                              <a:pt x="0" y="0"/>
                            </a:moveTo>
                            <a:lnTo>
                              <a:pt x="10" y="5"/>
                            </a:lnTo>
                            <a:lnTo>
                              <a:pt x="15" y="9"/>
                            </a:lnTo>
                            <a:lnTo>
                              <a:pt x="20" y="19"/>
                            </a:lnTo>
                            <a:lnTo>
                              <a:pt x="25" y="2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86" name="Freeform 47"/>
                      <p:cNvSpPr>
                        <a:spLocks/>
                      </p:cNvSpPr>
                      <p:nvPr/>
                    </p:nvSpPr>
                    <p:spPr bwMode="auto">
                      <a:xfrm>
                        <a:off x="1495" y="1593"/>
                        <a:ext cx="21" cy="23"/>
                      </a:xfrm>
                      <a:custGeom>
                        <a:avLst/>
                        <a:gdLst>
                          <a:gd name="T0" fmla="*/ 20 w 21"/>
                          <a:gd name="T1" fmla="*/ 0 h 23"/>
                          <a:gd name="T2" fmla="*/ 10 w 21"/>
                          <a:gd name="T3" fmla="*/ 22 h 23"/>
                          <a:gd name="T4" fmla="*/ 5 w 21"/>
                          <a:gd name="T5" fmla="*/ 18 h 23"/>
                          <a:gd name="T6" fmla="*/ 5 w 21"/>
                          <a:gd name="T7" fmla="*/ 13 h 23"/>
                          <a:gd name="T8" fmla="*/ 0 w 21"/>
                          <a:gd name="T9" fmla="*/ 1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3">
                            <a:moveTo>
                              <a:pt x="20" y="0"/>
                            </a:moveTo>
                            <a:lnTo>
                              <a:pt x="10" y="22"/>
                            </a:lnTo>
                            <a:lnTo>
                              <a:pt x="5" y="18"/>
                            </a:lnTo>
                            <a:lnTo>
                              <a:pt x="5" y="13"/>
                            </a:lnTo>
                            <a:lnTo>
                              <a:pt x="0" y="1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87" name="Freeform 48"/>
                      <p:cNvSpPr>
                        <a:spLocks/>
                      </p:cNvSpPr>
                      <p:nvPr/>
                    </p:nvSpPr>
                    <p:spPr bwMode="auto">
                      <a:xfrm>
                        <a:off x="1491" y="1611"/>
                        <a:ext cx="17" cy="17"/>
                      </a:xfrm>
                      <a:custGeom>
                        <a:avLst/>
                        <a:gdLst>
                          <a:gd name="T0" fmla="*/ 8 w 17"/>
                          <a:gd name="T1" fmla="*/ 16 h 17"/>
                          <a:gd name="T2" fmla="*/ 8 w 17"/>
                          <a:gd name="T3" fmla="*/ 8 h 17"/>
                          <a:gd name="T4" fmla="*/ 16 w 17"/>
                          <a:gd name="T5" fmla="*/ 8 h 17"/>
                          <a:gd name="T6" fmla="*/ 16 w 17"/>
                          <a:gd name="T7" fmla="*/ 0 h 17"/>
                          <a:gd name="T8" fmla="*/ 8 w 17"/>
                          <a:gd name="T9" fmla="*/ 0 h 17"/>
                          <a:gd name="T10" fmla="*/ 0 w 17"/>
                          <a:gd name="T11" fmla="*/ 0 h 17"/>
                          <a:gd name="T12" fmla="*/ 0 w 17"/>
                          <a:gd name="T13" fmla="*/ 8 h 17"/>
                          <a:gd name="T14" fmla="*/ 0 w 17"/>
                          <a:gd name="T15" fmla="*/ 16 h 17"/>
                          <a:gd name="T16" fmla="*/ 8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7">
                            <a:moveTo>
                              <a:pt x="8" y="16"/>
                            </a:moveTo>
                            <a:lnTo>
                              <a:pt x="8" y="8"/>
                            </a:lnTo>
                            <a:lnTo>
                              <a:pt x="16" y="8"/>
                            </a:lnTo>
                            <a:lnTo>
                              <a:pt x="16" y="0"/>
                            </a:lnTo>
                            <a:lnTo>
                              <a:pt x="8" y="0"/>
                            </a:lnTo>
                            <a:lnTo>
                              <a:pt x="0" y="0"/>
                            </a:lnTo>
                            <a:lnTo>
                              <a:pt x="0" y="8"/>
                            </a:lnTo>
                            <a:lnTo>
                              <a:pt x="0" y="16"/>
                            </a:lnTo>
                            <a:lnTo>
                              <a:pt x="8" y="16"/>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88" name="Freeform 49"/>
                      <p:cNvSpPr>
                        <a:spLocks/>
                      </p:cNvSpPr>
                      <p:nvPr/>
                    </p:nvSpPr>
                    <p:spPr bwMode="auto">
                      <a:xfrm>
                        <a:off x="1467" y="1578"/>
                        <a:ext cx="25" cy="44"/>
                      </a:xfrm>
                      <a:custGeom>
                        <a:avLst/>
                        <a:gdLst>
                          <a:gd name="T0" fmla="*/ 0 w 25"/>
                          <a:gd name="T1" fmla="*/ 43 h 44"/>
                          <a:gd name="T2" fmla="*/ 0 w 25"/>
                          <a:gd name="T3" fmla="*/ 29 h 44"/>
                          <a:gd name="T4" fmla="*/ 5 w 25"/>
                          <a:gd name="T5" fmla="*/ 19 h 44"/>
                          <a:gd name="T6" fmla="*/ 14 w 25"/>
                          <a:gd name="T7" fmla="*/ 14 h 44"/>
                          <a:gd name="T8" fmla="*/ 24 w 25"/>
                          <a:gd name="T9" fmla="*/ 10 h 44"/>
                          <a:gd name="T10" fmla="*/ 24 w 25"/>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44">
                            <a:moveTo>
                              <a:pt x="0" y="43"/>
                            </a:moveTo>
                            <a:lnTo>
                              <a:pt x="0" y="29"/>
                            </a:lnTo>
                            <a:lnTo>
                              <a:pt x="5" y="19"/>
                            </a:lnTo>
                            <a:lnTo>
                              <a:pt x="14" y="14"/>
                            </a:lnTo>
                            <a:lnTo>
                              <a:pt x="24" y="1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89" name="Freeform 50"/>
                      <p:cNvSpPr>
                        <a:spLocks/>
                      </p:cNvSpPr>
                      <p:nvPr/>
                    </p:nvSpPr>
                    <p:spPr bwMode="auto">
                      <a:xfrm>
                        <a:off x="1491" y="1636"/>
                        <a:ext cx="35" cy="42"/>
                      </a:xfrm>
                      <a:custGeom>
                        <a:avLst/>
                        <a:gdLst>
                          <a:gd name="T0" fmla="*/ 19 w 35"/>
                          <a:gd name="T1" fmla="*/ 36 h 42"/>
                          <a:gd name="T2" fmla="*/ 24 w 35"/>
                          <a:gd name="T3" fmla="*/ 41 h 42"/>
                          <a:gd name="T4" fmla="*/ 34 w 35"/>
                          <a:gd name="T5" fmla="*/ 41 h 42"/>
                          <a:gd name="T6" fmla="*/ 34 w 35"/>
                          <a:gd name="T7" fmla="*/ 36 h 42"/>
                          <a:gd name="T8" fmla="*/ 34 w 35"/>
                          <a:gd name="T9" fmla="*/ 27 h 42"/>
                          <a:gd name="T10" fmla="*/ 29 w 35"/>
                          <a:gd name="T11" fmla="*/ 23 h 42"/>
                          <a:gd name="T12" fmla="*/ 19 w 35"/>
                          <a:gd name="T13" fmla="*/ 18 h 42"/>
                          <a:gd name="T14" fmla="*/ 10 w 35"/>
                          <a:gd name="T15" fmla="*/ 14 h 42"/>
                          <a:gd name="T16" fmla="*/ 5 w 35"/>
                          <a:gd name="T17" fmla="*/ 9 h 42"/>
                          <a:gd name="T18" fmla="*/ 0 w 35"/>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2">
                            <a:moveTo>
                              <a:pt x="19" y="36"/>
                            </a:moveTo>
                            <a:lnTo>
                              <a:pt x="24" y="41"/>
                            </a:lnTo>
                            <a:lnTo>
                              <a:pt x="34" y="41"/>
                            </a:lnTo>
                            <a:lnTo>
                              <a:pt x="34" y="36"/>
                            </a:lnTo>
                            <a:lnTo>
                              <a:pt x="34" y="27"/>
                            </a:lnTo>
                            <a:lnTo>
                              <a:pt x="29" y="23"/>
                            </a:lnTo>
                            <a:lnTo>
                              <a:pt x="19" y="18"/>
                            </a:lnTo>
                            <a:lnTo>
                              <a:pt x="10" y="14"/>
                            </a:lnTo>
                            <a:lnTo>
                              <a:pt x="5"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782" name="Freeform 51"/>
                    <p:cNvSpPr>
                      <a:spLocks/>
                    </p:cNvSpPr>
                    <p:nvPr/>
                  </p:nvSpPr>
                  <p:spPr bwMode="auto">
                    <a:xfrm>
                      <a:off x="1520" y="1677"/>
                      <a:ext cx="39" cy="32"/>
                    </a:xfrm>
                    <a:custGeom>
                      <a:avLst/>
                      <a:gdLst>
                        <a:gd name="T0" fmla="*/ 0 w 39"/>
                        <a:gd name="T1" fmla="*/ 31 h 32"/>
                        <a:gd name="T2" fmla="*/ 38 w 39"/>
                        <a:gd name="T3" fmla="*/ 0 h 32"/>
                        <a:gd name="T4" fmla="*/ 0 60000 65536"/>
                        <a:gd name="T5" fmla="*/ 0 60000 65536"/>
                      </a:gdLst>
                      <a:ahLst/>
                      <a:cxnLst>
                        <a:cxn ang="T4">
                          <a:pos x="T0" y="T1"/>
                        </a:cxn>
                        <a:cxn ang="T5">
                          <a:pos x="T2" y="T3"/>
                        </a:cxn>
                      </a:cxnLst>
                      <a:rect l="0" t="0" r="r" b="b"/>
                      <a:pathLst>
                        <a:path w="39" h="32">
                          <a:moveTo>
                            <a:pt x="0" y="31"/>
                          </a:moveTo>
                          <a:lnTo>
                            <a:pt x="3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sp>
              <p:nvSpPr>
                <p:cNvPr id="323778" name="Freeform 52"/>
                <p:cNvSpPr>
                  <a:spLocks/>
                </p:cNvSpPr>
                <p:nvPr/>
              </p:nvSpPr>
              <p:spPr bwMode="auto">
                <a:xfrm>
                  <a:off x="1410" y="1472"/>
                  <a:ext cx="211" cy="135"/>
                </a:xfrm>
                <a:custGeom>
                  <a:avLst/>
                  <a:gdLst>
                    <a:gd name="T0" fmla="*/ 200 w 211"/>
                    <a:gd name="T1" fmla="*/ 134 h 135"/>
                    <a:gd name="T2" fmla="*/ 186 w 211"/>
                    <a:gd name="T3" fmla="*/ 124 h 135"/>
                    <a:gd name="T4" fmla="*/ 181 w 211"/>
                    <a:gd name="T5" fmla="*/ 115 h 135"/>
                    <a:gd name="T6" fmla="*/ 177 w 211"/>
                    <a:gd name="T7" fmla="*/ 101 h 135"/>
                    <a:gd name="T8" fmla="*/ 172 w 211"/>
                    <a:gd name="T9" fmla="*/ 91 h 135"/>
                    <a:gd name="T10" fmla="*/ 167 w 211"/>
                    <a:gd name="T11" fmla="*/ 81 h 135"/>
                    <a:gd name="T12" fmla="*/ 158 w 211"/>
                    <a:gd name="T13" fmla="*/ 77 h 135"/>
                    <a:gd name="T14" fmla="*/ 148 w 211"/>
                    <a:gd name="T15" fmla="*/ 72 h 135"/>
                    <a:gd name="T16" fmla="*/ 138 w 211"/>
                    <a:gd name="T17" fmla="*/ 72 h 135"/>
                    <a:gd name="T18" fmla="*/ 134 w 211"/>
                    <a:gd name="T19" fmla="*/ 81 h 135"/>
                    <a:gd name="T20" fmla="*/ 129 w 211"/>
                    <a:gd name="T21" fmla="*/ 91 h 135"/>
                    <a:gd name="T22" fmla="*/ 129 w 211"/>
                    <a:gd name="T23" fmla="*/ 101 h 135"/>
                    <a:gd name="T24" fmla="*/ 138 w 211"/>
                    <a:gd name="T25" fmla="*/ 120 h 135"/>
                    <a:gd name="T26" fmla="*/ 124 w 211"/>
                    <a:gd name="T27" fmla="*/ 124 h 135"/>
                    <a:gd name="T28" fmla="*/ 119 w 211"/>
                    <a:gd name="T29" fmla="*/ 115 h 135"/>
                    <a:gd name="T30" fmla="*/ 110 w 211"/>
                    <a:gd name="T31" fmla="*/ 110 h 135"/>
                    <a:gd name="T32" fmla="*/ 105 w 211"/>
                    <a:gd name="T33" fmla="*/ 101 h 135"/>
                    <a:gd name="T34" fmla="*/ 100 w 211"/>
                    <a:gd name="T35" fmla="*/ 91 h 135"/>
                    <a:gd name="T36" fmla="*/ 100 w 211"/>
                    <a:gd name="T37" fmla="*/ 86 h 135"/>
                    <a:gd name="T38" fmla="*/ 95 w 211"/>
                    <a:gd name="T39" fmla="*/ 91 h 135"/>
                    <a:gd name="T40" fmla="*/ 86 w 211"/>
                    <a:gd name="T41" fmla="*/ 91 h 135"/>
                    <a:gd name="T42" fmla="*/ 81 w 211"/>
                    <a:gd name="T43" fmla="*/ 91 h 135"/>
                    <a:gd name="T44" fmla="*/ 76 w 211"/>
                    <a:gd name="T45" fmla="*/ 91 h 135"/>
                    <a:gd name="T46" fmla="*/ 72 w 211"/>
                    <a:gd name="T47" fmla="*/ 91 h 135"/>
                    <a:gd name="T48" fmla="*/ 67 w 211"/>
                    <a:gd name="T49" fmla="*/ 96 h 135"/>
                    <a:gd name="T50" fmla="*/ 57 w 211"/>
                    <a:gd name="T51" fmla="*/ 105 h 135"/>
                    <a:gd name="T52" fmla="*/ 48 w 211"/>
                    <a:gd name="T53" fmla="*/ 115 h 135"/>
                    <a:gd name="T54" fmla="*/ 43 w 211"/>
                    <a:gd name="T55" fmla="*/ 120 h 135"/>
                    <a:gd name="T56" fmla="*/ 29 w 211"/>
                    <a:gd name="T57" fmla="*/ 124 h 135"/>
                    <a:gd name="T58" fmla="*/ 19 w 211"/>
                    <a:gd name="T59" fmla="*/ 124 h 135"/>
                    <a:gd name="T60" fmla="*/ 10 w 211"/>
                    <a:gd name="T61" fmla="*/ 120 h 135"/>
                    <a:gd name="T62" fmla="*/ 5 w 211"/>
                    <a:gd name="T63" fmla="*/ 115 h 135"/>
                    <a:gd name="T64" fmla="*/ 0 w 211"/>
                    <a:gd name="T65" fmla="*/ 105 h 135"/>
                    <a:gd name="T66" fmla="*/ 5 w 211"/>
                    <a:gd name="T67" fmla="*/ 96 h 135"/>
                    <a:gd name="T68" fmla="*/ 10 w 211"/>
                    <a:gd name="T69" fmla="*/ 81 h 135"/>
                    <a:gd name="T70" fmla="*/ 14 w 211"/>
                    <a:gd name="T71" fmla="*/ 72 h 135"/>
                    <a:gd name="T72" fmla="*/ 14 w 211"/>
                    <a:gd name="T73" fmla="*/ 67 h 135"/>
                    <a:gd name="T74" fmla="*/ 24 w 211"/>
                    <a:gd name="T75" fmla="*/ 57 h 135"/>
                    <a:gd name="T76" fmla="*/ 33 w 211"/>
                    <a:gd name="T77" fmla="*/ 53 h 135"/>
                    <a:gd name="T78" fmla="*/ 43 w 211"/>
                    <a:gd name="T79" fmla="*/ 53 h 135"/>
                    <a:gd name="T80" fmla="*/ 48 w 211"/>
                    <a:gd name="T81" fmla="*/ 53 h 135"/>
                    <a:gd name="T82" fmla="*/ 57 w 211"/>
                    <a:gd name="T83" fmla="*/ 38 h 135"/>
                    <a:gd name="T84" fmla="*/ 67 w 211"/>
                    <a:gd name="T85" fmla="*/ 29 h 135"/>
                    <a:gd name="T86" fmla="*/ 86 w 211"/>
                    <a:gd name="T87" fmla="*/ 14 h 135"/>
                    <a:gd name="T88" fmla="*/ 110 w 211"/>
                    <a:gd name="T89" fmla="*/ 5 h 135"/>
                    <a:gd name="T90" fmla="*/ 134 w 211"/>
                    <a:gd name="T91" fmla="*/ 0 h 135"/>
                    <a:gd name="T92" fmla="*/ 148 w 211"/>
                    <a:gd name="T93" fmla="*/ 5 h 135"/>
                    <a:gd name="T94" fmla="*/ 153 w 211"/>
                    <a:gd name="T95" fmla="*/ 10 h 135"/>
                    <a:gd name="T96" fmla="*/ 158 w 211"/>
                    <a:gd name="T97" fmla="*/ 14 h 135"/>
                    <a:gd name="T98" fmla="*/ 167 w 211"/>
                    <a:gd name="T99" fmla="*/ 19 h 135"/>
                    <a:gd name="T100" fmla="*/ 177 w 211"/>
                    <a:gd name="T101" fmla="*/ 24 h 135"/>
                    <a:gd name="T102" fmla="*/ 186 w 211"/>
                    <a:gd name="T103" fmla="*/ 29 h 135"/>
                    <a:gd name="T104" fmla="*/ 191 w 211"/>
                    <a:gd name="T105" fmla="*/ 34 h 135"/>
                    <a:gd name="T106" fmla="*/ 196 w 211"/>
                    <a:gd name="T107" fmla="*/ 43 h 135"/>
                    <a:gd name="T108" fmla="*/ 200 w 211"/>
                    <a:gd name="T109" fmla="*/ 53 h 135"/>
                    <a:gd name="T110" fmla="*/ 200 w 211"/>
                    <a:gd name="T111" fmla="*/ 62 h 135"/>
                    <a:gd name="T112" fmla="*/ 205 w 211"/>
                    <a:gd name="T113" fmla="*/ 72 h 135"/>
                    <a:gd name="T114" fmla="*/ 205 w 211"/>
                    <a:gd name="T115" fmla="*/ 86 h 135"/>
                    <a:gd name="T116" fmla="*/ 210 w 211"/>
                    <a:gd name="T117" fmla="*/ 101 h 135"/>
                    <a:gd name="T118" fmla="*/ 205 w 211"/>
                    <a:gd name="T119" fmla="*/ 110 h 135"/>
                    <a:gd name="T120" fmla="*/ 205 w 211"/>
                    <a:gd name="T121" fmla="*/ 124 h 135"/>
                    <a:gd name="T122" fmla="*/ 200 w 211"/>
                    <a:gd name="T123" fmla="*/ 134 h 1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1" h="135">
                      <a:moveTo>
                        <a:pt x="200" y="134"/>
                      </a:moveTo>
                      <a:lnTo>
                        <a:pt x="186" y="124"/>
                      </a:lnTo>
                      <a:lnTo>
                        <a:pt x="181" y="115"/>
                      </a:lnTo>
                      <a:lnTo>
                        <a:pt x="177" y="101"/>
                      </a:lnTo>
                      <a:lnTo>
                        <a:pt x="172" y="91"/>
                      </a:lnTo>
                      <a:lnTo>
                        <a:pt x="167" y="81"/>
                      </a:lnTo>
                      <a:lnTo>
                        <a:pt x="158" y="77"/>
                      </a:lnTo>
                      <a:lnTo>
                        <a:pt x="148" y="72"/>
                      </a:lnTo>
                      <a:lnTo>
                        <a:pt x="138" y="72"/>
                      </a:lnTo>
                      <a:lnTo>
                        <a:pt x="134" y="81"/>
                      </a:lnTo>
                      <a:lnTo>
                        <a:pt x="129" y="91"/>
                      </a:lnTo>
                      <a:lnTo>
                        <a:pt x="129" y="101"/>
                      </a:lnTo>
                      <a:lnTo>
                        <a:pt x="138" y="120"/>
                      </a:lnTo>
                      <a:lnTo>
                        <a:pt x="124" y="124"/>
                      </a:lnTo>
                      <a:lnTo>
                        <a:pt x="119" y="115"/>
                      </a:lnTo>
                      <a:lnTo>
                        <a:pt x="110" y="110"/>
                      </a:lnTo>
                      <a:lnTo>
                        <a:pt x="105" y="101"/>
                      </a:lnTo>
                      <a:lnTo>
                        <a:pt x="100" y="91"/>
                      </a:lnTo>
                      <a:lnTo>
                        <a:pt x="100" y="86"/>
                      </a:lnTo>
                      <a:lnTo>
                        <a:pt x="95" y="91"/>
                      </a:lnTo>
                      <a:lnTo>
                        <a:pt x="86" y="91"/>
                      </a:lnTo>
                      <a:lnTo>
                        <a:pt x="81" y="91"/>
                      </a:lnTo>
                      <a:lnTo>
                        <a:pt x="76" y="91"/>
                      </a:lnTo>
                      <a:lnTo>
                        <a:pt x="72" y="91"/>
                      </a:lnTo>
                      <a:lnTo>
                        <a:pt x="67" y="96"/>
                      </a:lnTo>
                      <a:lnTo>
                        <a:pt x="57" y="105"/>
                      </a:lnTo>
                      <a:lnTo>
                        <a:pt x="48" y="115"/>
                      </a:lnTo>
                      <a:lnTo>
                        <a:pt x="43" y="120"/>
                      </a:lnTo>
                      <a:lnTo>
                        <a:pt x="29" y="124"/>
                      </a:lnTo>
                      <a:lnTo>
                        <a:pt x="19" y="124"/>
                      </a:lnTo>
                      <a:lnTo>
                        <a:pt x="10" y="120"/>
                      </a:lnTo>
                      <a:lnTo>
                        <a:pt x="5" y="115"/>
                      </a:lnTo>
                      <a:lnTo>
                        <a:pt x="0" y="105"/>
                      </a:lnTo>
                      <a:lnTo>
                        <a:pt x="5" y="96"/>
                      </a:lnTo>
                      <a:lnTo>
                        <a:pt x="10" y="81"/>
                      </a:lnTo>
                      <a:lnTo>
                        <a:pt x="14" y="72"/>
                      </a:lnTo>
                      <a:lnTo>
                        <a:pt x="14" y="67"/>
                      </a:lnTo>
                      <a:lnTo>
                        <a:pt x="24" y="57"/>
                      </a:lnTo>
                      <a:lnTo>
                        <a:pt x="33" y="53"/>
                      </a:lnTo>
                      <a:lnTo>
                        <a:pt x="43" y="53"/>
                      </a:lnTo>
                      <a:lnTo>
                        <a:pt x="48" y="53"/>
                      </a:lnTo>
                      <a:lnTo>
                        <a:pt x="57" y="38"/>
                      </a:lnTo>
                      <a:lnTo>
                        <a:pt x="67" y="29"/>
                      </a:lnTo>
                      <a:lnTo>
                        <a:pt x="86" y="14"/>
                      </a:lnTo>
                      <a:lnTo>
                        <a:pt x="110" y="5"/>
                      </a:lnTo>
                      <a:lnTo>
                        <a:pt x="134" y="0"/>
                      </a:lnTo>
                      <a:lnTo>
                        <a:pt x="148" y="5"/>
                      </a:lnTo>
                      <a:lnTo>
                        <a:pt x="153" y="10"/>
                      </a:lnTo>
                      <a:lnTo>
                        <a:pt x="158" y="14"/>
                      </a:lnTo>
                      <a:lnTo>
                        <a:pt x="167" y="19"/>
                      </a:lnTo>
                      <a:lnTo>
                        <a:pt x="177" y="24"/>
                      </a:lnTo>
                      <a:lnTo>
                        <a:pt x="186" y="29"/>
                      </a:lnTo>
                      <a:lnTo>
                        <a:pt x="191" y="34"/>
                      </a:lnTo>
                      <a:lnTo>
                        <a:pt x="196" y="43"/>
                      </a:lnTo>
                      <a:lnTo>
                        <a:pt x="200" y="53"/>
                      </a:lnTo>
                      <a:lnTo>
                        <a:pt x="200" y="62"/>
                      </a:lnTo>
                      <a:lnTo>
                        <a:pt x="205" y="72"/>
                      </a:lnTo>
                      <a:lnTo>
                        <a:pt x="205" y="86"/>
                      </a:lnTo>
                      <a:lnTo>
                        <a:pt x="210" y="101"/>
                      </a:lnTo>
                      <a:lnTo>
                        <a:pt x="205" y="110"/>
                      </a:lnTo>
                      <a:lnTo>
                        <a:pt x="205" y="124"/>
                      </a:lnTo>
                      <a:lnTo>
                        <a:pt x="200" y="134"/>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776" name="Freeform 53"/>
              <p:cNvSpPr>
                <a:spLocks/>
              </p:cNvSpPr>
              <p:nvPr/>
            </p:nvSpPr>
            <p:spPr bwMode="auto">
              <a:xfrm>
                <a:off x="722" y="1468"/>
                <a:ext cx="120" cy="120"/>
              </a:xfrm>
              <a:custGeom>
                <a:avLst/>
                <a:gdLst>
                  <a:gd name="T0" fmla="*/ 29 w 120"/>
                  <a:gd name="T1" fmla="*/ 0 h 120"/>
                  <a:gd name="T2" fmla="*/ 10 w 120"/>
                  <a:gd name="T3" fmla="*/ 0 h 120"/>
                  <a:gd name="T4" fmla="*/ 5 w 120"/>
                  <a:gd name="T5" fmla="*/ 5 h 120"/>
                  <a:gd name="T6" fmla="*/ 0 w 120"/>
                  <a:gd name="T7" fmla="*/ 19 h 120"/>
                  <a:gd name="T8" fmla="*/ 5 w 120"/>
                  <a:gd name="T9" fmla="*/ 33 h 120"/>
                  <a:gd name="T10" fmla="*/ 19 w 120"/>
                  <a:gd name="T11" fmla="*/ 43 h 120"/>
                  <a:gd name="T12" fmla="*/ 33 w 120"/>
                  <a:gd name="T13" fmla="*/ 43 h 120"/>
                  <a:gd name="T14" fmla="*/ 48 w 120"/>
                  <a:gd name="T15" fmla="*/ 76 h 120"/>
                  <a:gd name="T16" fmla="*/ 81 w 120"/>
                  <a:gd name="T17" fmla="*/ 100 h 120"/>
                  <a:gd name="T18" fmla="*/ 100 w 120"/>
                  <a:gd name="T19" fmla="*/ 109 h 120"/>
                  <a:gd name="T20" fmla="*/ 119 w 120"/>
                  <a:gd name="T21" fmla="*/ 119 h 120"/>
                  <a:gd name="T22" fmla="*/ 95 w 120"/>
                  <a:gd name="T23" fmla="*/ 90 h 120"/>
                  <a:gd name="T24" fmla="*/ 81 w 120"/>
                  <a:gd name="T25" fmla="*/ 71 h 120"/>
                  <a:gd name="T26" fmla="*/ 67 w 120"/>
                  <a:gd name="T27" fmla="*/ 52 h 120"/>
                  <a:gd name="T28" fmla="*/ 48 w 120"/>
                  <a:gd name="T29" fmla="*/ 29 h 120"/>
                  <a:gd name="T30" fmla="*/ 38 w 120"/>
                  <a:gd name="T31" fmla="*/ 24 h 120"/>
                  <a:gd name="T32" fmla="*/ 38 w 120"/>
                  <a:gd name="T33" fmla="*/ 14 h 120"/>
                  <a:gd name="T34" fmla="*/ 33 w 120"/>
                  <a:gd name="T35" fmla="*/ 10 h 120"/>
                  <a:gd name="T36" fmla="*/ 29 w 12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20">
                    <a:moveTo>
                      <a:pt x="29" y="0"/>
                    </a:moveTo>
                    <a:lnTo>
                      <a:pt x="10" y="0"/>
                    </a:lnTo>
                    <a:lnTo>
                      <a:pt x="5" y="5"/>
                    </a:lnTo>
                    <a:lnTo>
                      <a:pt x="0" y="19"/>
                    </a:lnTo>
                    <a:lnTo>
                      <a:pt x="5" y="33"/>
                    </a:lnTo>
                    <a:lnTo>
                      <a:pt x="19" y="43"/>
                    </a:lnTo>
                    <a:lnTo>
                      <a:pt x="33" y="43"/>
                    </a:lnTo>
                    <a:lnTo>
                      <a:pt x="48" y="76"/>
                    </a:lnTo>
                    <a:lnTo>
                      <a:pt x="81" y="100"/>
                    </a:lnTo>
                    <a:lnTo>
                      <a:pt x="100" y="109"/>
                    </a:lnTo>
                    <a:lnTo>
                      <a:pt x="119" y="119"/>
                    </a:lnTo>
                    <a:lnTo>
                      <a:pt x="95" y="90"/>
                    </a:lnTo>
                    <a:lnTo>
                      <a:pt x="81" y="71"/>
                    </a:lnTo>
                    <a:lnTo>
                      <a:pt x="67" y="52"/>
                    </a:lnTo>
                    <a:lnTo>
                      <a:pt x="48" y="29"/>
                    </a:lnTo>
                    <a:lnTo>
                      <a:pt x="38" y="24"/>
                    </a:lnTo>
                    <a:lnTo>
                      <a:pt x="38" y="14"/>
                    </a:lnTo>
                    <a:lnTo>
                      <a:pt x="33" y="10"/>
                    </a:lnTo>
                    <a:lnTo>
                      <a:pt x="29" y="0"/>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605" name="Group 54"/>
            <p:cNvGrpSpPr>
              <a:grpSpLocks/>
            </p:cNvGrpSpPr>
            <p:nvPr/>
          </p:nvGrpSpPr>
          <p:grpSpPr bwMode="auto">
            <a:xfrm>
              <a:off x="3792" y="1872"/>
              <a:ext cx="546" cy="566"/>
              <a:chOff x="336" y="1152"/>
              <a:chExt cx="546" cy="566"/>
            </a:xfrm>
          </p:grpSpPr>
          <p:sp>
            <p:nvSpPr>
              <p:cNvPr id="323741" name="Freeform 55"/>
              <p:cNvSpPr>
                <a:spLocks/>
              </p:cNvSpPr>
              <p:nvPr/>
            </p:nvSpPr>
            <p:spPr bwMode="auto">
              <a:xfrm>
                <a:off x="741" y="1298"/>
                <a:ext cx="141" cy="304"/>
              </a:xfrm>
              <a:custGeom>
                <a:avLst/>
                <a:gdLst>
                  <a:gd name="T0" fmla="*/ 70 w 141"/>
                  <a:gd name="T1" fmla="*/ 4 h 304"/>
                  <a:gd name="T2" fmla="*/ 57 w 141"/>
                  <a:gd name="T3" fmla="*/ 61 h 304"/>
                  <a:gd name="T4" fmla="*/ 76 w 141"/>
                  <a:gd name="T5" fmla="*/ 128 h 304"/>
                  <a:gd name="T6" fmla="*/ 48 w 141"/>
                  <a:gd name="T7" fmla="*/ 166 h 304"/>
                  <a:gd name="T8" fmla="*/ 95 w 141"/>
                  <a:gd name="T9" fmla="*/ 137 h 304"/>
                  <a:gd name="T10" fmla="*/ 117 w 141"/>
                  <a:gd name="T11" fmla="*/ 195 h 304"/>
                  <a:gd name="T12" fmla="*/ 140 w 141"/>
                  <a:gd name="T13" fmla="*/ 303 h 304"/>
                  <a:gd name="T14" fmla="*/ 0 w 141"/>
                  <a:gd name="T15" fmla="*/ 169 h 304"/>
                  <a:gd name="T16" fmla="*/ 13 w 141"/>
                  <a:gd name="T17" fmla="*/ 0 h 304"/>
                  <a:gd name="T18" fmla="*/ 70 w 141"/>
                  <a:gd name="T19" fmla="*/ 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304">
                    <a:moveTo>
                      <a:pt x="70" y="4"/>
                    </a:moveTo>
                    <a:lnTo>
                      <a:pt x="57" y="61"/>
                    </a:lnTo>
                    <a:lnTo>
                      <a:pt x="76" y="128"/>
                    </a:lnTo>
                    <a:lnTo>
                      <a:pt x="48" y="166"/>
                    </a:lnTo>
                    <a:lnTo>
                      <a:pt x="95" y="137"/>
                    </a:lnTo>
                    <a:lnTo>
                      <a:pt x="117" y="195"/>
                    </a:lnTo>
                    <a:lnTo>
                      <a:pt x="140" y="303"/>
                    </a:lnTo>
                    <a:lnTo>
                      <a:pt x="0" y="169"/>
                    </a:lnTo>
                    <a:lnTo>
                      <a:pt x="13" y="0"/>
                    </a:lnTo>
                    <a:lnTo>
                      <a:pt x="70" y="4"/>
                    </a:lnTo>
                  </a:path>
                </a:pathLst>
              </a:custGeom>
              <a:solidFill>
                <a:schemeClr val="accent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742" name="Group 56"/>
              <p:cNvGrpSpPr>
                <a:grpSpLocks/>
              </p:cNvGrpSpPr>
              <p:nvPr/>
            </p:nvGrpSpPr>
            <p:grpSpPr bwMode="auto">
              <a:xfrm>
                <a:off x="336" y="1373"/>
                <a:ext cx="516" cy="345"/>
                <a:chOff x="1239" y="1693"/>
                <a:chExt cx="516" cy="345"/>
              </a:xfrm>
            </p:grpSpPr>
            <p:grpSp>
              <p:nvGrpSpPr>
                <p:cNvPr id="323758" name="Group 57"/>
                <p:cNvGrpSpPr>
                  <a:grpSpLocks/>
                </p:cNvGrpSpPr>
                <p:nvPr/>
              </p:nvGrpSpPr>
              <p:grpSpPr bwMode="auto">
                <a:xfrm>
                  <a:off x="1516" y="1833"/>
                  <a:ext cx="239" cy="205"/>
                  <a:chOff x="1516" y="1833"/>
                  <a:chExt cx="239" cy="205"/>
                </a:xfrm>
              </p:grpSpPr>
              <p:sp>
                <p:nvSpPr>
                  <p:cNvPr id="323770" name="Freeform 58"/>
                  <p:cNvSpPr>
                    <a:spLocks/>
                  </p:cNvSpPr>
                  <p:nvPr/>
                </p:nvSpPr>
                <p:spPr bwMode="auto">
                  <a:xfrm>
                    <a:off x="1516" y="1833"/>
                    <a:ext cx="239" cy="205"/>
                  </a:xfrm>
                  <a:custGeom>
                    <a:avLst/>
                    <a:gdLst>
                      <a:gd name="T0" fmla="*/ 138 w 239"/>
                      <a:gd name="T1" fmla="*/ 0 h 205"/>
                      <a:gd name="T2" fmla="*/ 57 w 239"/>
                      <a:gd name="T3" fmla="*/ 33 h 205"/>
                      <a:gd name="T4" fmla="*/ 24 w 239"/>
                      <a:gd name="T5" fmla="*/ 57 h 205"/>
                      <a:gd name="T6" fmla="*/ 5 w 239"/>
                      <a:gd name="T7" fmla="*/ 71 h 205"/>
                      <a:gd name="T8" fmla="*/ 0 w 239"/>
                      <a:gd name="T9" fmla="*/ 104 h 205"/>
                      <a:gd name="T10" fmla="*/ 5 w 239"/>
                      <a:gd name="T11" fmla="*/ 138 h 205"/>
                      <a:gd name="T12" fmla="*/ 19 w 239"/>
                      <a:gd name="T13" fmla="*/ 171 h 205"/>
                      <a:gd name="T14" fmla="*/ 43 w 239"/>
                      <a:gd name="T15" fmla="*/ 190 h 205"/>
                      <a:gd name="T16" fmla="*/ 57 w 239"/>
                      <a:gd name="T17" fmla="*/ 204 h 205"/>
                      <a:gd name="T18" fmla="*/ 95 w 239"/>
                      <a:gd name="T19" fmla="*/ 180 h 205"/>
                      <a:gd name="T20" fmla="*/ 129 w 239"/>
                      <a:gd name="T21" fmla="*/ 171 h 205"/>
                      <a:gd name="T22" fmla="*/ 152 w 239"/>
                      <a:gd name="T23" fmla="*/ 157 h 205"/>
                      <a:gd name="T24" fmla="*/ 181 w 239"/>
                      <a:gd name="T25" fmla="*/ 133 h 205"/>
                      <a:gd name="T26" fmla="*/ 200 w 239"/>
                      <a:gd name="T27" fmla="*/ 114 h 205"/>
                      <a:gd name="T28" fmla="*/ 219 w 239"/>
                      <a:gd name="T29" fmla="*/ 90 h 205"/>
                      <a:gd name="T30" fmla="*/ 238 w 239"/>
                      <a:gd name="T31" fmla="*/ 71 h 205"/>
                      <a:gd name="T32" fmla="*/ 176 w 239"/>
                      <a:gd name="T33" fmla="*/ 33 h 205"/>
                      <a:gd name="T34" fmla="*/ 138 w 239"/>
                      <a:gd name="T35" fmla="*/ 0 h 2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9" h="205">
                        <a:moveTo>
                          <a:pt x="138" y="0"/>
                        </a:moveTo>
                        <a:lnTo>
                          <a:pt x="57" y="33"/>
                        </a:lnTo>
                        <a:lnTo>
                          <a:pt x="24" y="57"/>
                        </a:lnTo>
                        <a:lnTo>
                          <a:pt x="5" y="71"/>
                        </a:lnTo>
                        <a:lnTo>
                          <a:pt x="0" y="104"/>
                        </a:lnTo>
                        <a:lnTo>
                          <a:pt x="5" y="138"/>
                        </a:lnTo>
                        <a:lnTo>
                          <a:pt x="19" y="171"/>
                        </a:lnTo>
                        <a:lnTo>
                          <a:pt x="43" y="190"/>
                        </a:lnTo>
                        <a:lnTo>
                          <a:pt x="57" y="204"/>
                        </a:lnTo>
                        <a:lnTo>
                          <a:pt x="95" y="180"/>
                        </a:lnTo>
                        <a:lnTo>
                          <a:pt x="129" y="171"/>
                        </a:lnTo>
                        <a:lnTo>
                          <a:pt x="152" y="157"/>
                        </a:lnTo>
                        <a:lnTo>
                          <a:pt x="181" y="133"/>
                        </a:lnTo>
                        <a:lnTo>
                          <a:pt x="200" y="114"/>
                        </a:lnTo>
                        <a:lnTo>
                          <a:pt x="219" y="90"/>
                        </a:lnTo>
                        <a:lnTo>
                          <a:pt x="238" y="71"/>
                        </a:lnTo>
                        <a:lnTo>
                          <a:pt x="176" y="33"/>
                        </a:lnTo>
                        <a:lnTo>
                          <a:pt x="138" y="0"/>
                        </a:lnTo>
                      </a:path>
                    </a:pathLst>
                  </a:custGeom>
                  <a:solidFill>
                    <a:srgbClr val="00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71" name="Freeform 59"/>
                  <p:cNvSpPr>
                    <a:spLocks/>
                  </p:cNvSpPr>
                  <p:nvPr/>
                </p:nvSpPr>
                <p:spPr bwMode="auto">
                  <a:xfrm>
                    <a:off x="1521" y="1909"/>
                    <a:ext cx="68" cy="101"/>
                  </a:xfrm>
                  <a:custGeom>
                    <a:avLst/>
                    <a:gdLst>
                      <a:gd name="T0" fmla="*/ 38 w 68"/>
                      <a:gd name="T1" fmla="*/ 14 h 101"/>
                      <a:gd name="T2" fmla="*/ 19 w 68"/>
                      <a:gd name="T3" fmla="*/ 0 h 101"/>
                      <a:gd name="T4" fmla="*/ 5 w 68"/>
                      <a:gd name="T5" fmla="*/ 0 h 101"/>
                      <a:gd name="T6" fmla="*/ 0 w 68"/>
                      <a:gd name="T7" fmla="*/ 0 h 101"/>
                      <a:gd name="T8" fmla="*/ 14 w 68"/>
                      <a:gd name="T9" fmla="*/ 19 h 101"/>
                      <a:gd name="T10" fmla="*/ 24 w 68"/>
                      <a:gd name="T11" fmla="*/ 38 h 101"/>
                      <a:gd name="T12" fmla="*/ 29 w 68"/>
                      <a:gd name="T13" fmla="*/ 62 h 101"/>
                      <a:gd name="T14" fmla="*/ 24 w 68"/>
                      <a:gd name="T15" fmla="*/ 71 h 101"/>
                      <a:gd name="T16" fmla="*/ 14 w 68"/>
                      <a:gd name="T17" fmla="*/ 86 h 101"/>
                      <a:gd name="T18" fmla="*/ 29 w 68"/>
                      <a:gd name="T19" fmla="*/ 95 h 101"/>
                      <a:gd name="T20" fmla="*/ 48 w 68"/>
                      <a:gd name="T21" fmla="*/ 95 h 101"/>
                      <a:gd name="T22" fmla="*/ 62 w 68"/>
                      <a:gd name="T23" fmla="*/ 100 h 101"/>
                      <a:gd name="T24" fmla="*/ 67 w 68"/>
                      <a:gd name="T25" fmla="*/ 81 h 101"/>
                      <a:gd name="T26" fmla="*/ 62 w 68"/>
                      <a:gd name="T27" fmla="*/ 62 h 101"/>
                      <a:gd name="T28" fmla="*/ 53 w 68"/>
                      <a:gd name="T29" fmla="*/ 33 h 101"/>
                      <a:gd name="T30" fmla="*/ 38 w 68"/>
                      <a:gd name="T31" fmla="*/ 14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 h="101">
                        <a:moveTo>
                          <a:pt x="38" y="14"/>
                        </a:moveTo>
                        <a:lnTo>
                          <a:pt x="19" y="0"/>
                        </a:lnTo>
                        <a:lnTo>
                          <a:pt x="5" y="0"/>
                        </a:lnTo>
                        <a:lnTo>
                          <a:pt x="0" y="0"/>
                        </a:lnTo>
                        <a:lnTo>
                          <a:pt x="14" y="19"/>
                        </a:lnTo>
                        <a:lnTo>
                          <a:pt x="24" y="38"/>
                        </a:lnTo>
                        <a:lnTo>
                          <a:pt x="29" y="62"/>
                        </a:lnTo>
                        <a:lnTo>
                          <a:pt x="24" y="71"/>
                        </a:lnTo>
                        <a:lnTo>
                          <a:pt x="14" y="86"/>
                        </a:lnTo>
                        <a:lnTo>
                          <a:pt x="29" y="95"/>
                        </a:lnTo>
                        <a:lnTo>
                          <a:pt x="48" y="95"/>
                        </a:lnTo>
                        <a:lnTo>
                          <a:pt x="62" y="100"/>
                        </a:lnTo>
                        <a:lnTo>
                          <a:pt x="67" y="81"/>
                        </a:lnTo>
                        <a:lnTo>
                          <a:pt x="62" y="62"/>
                        </a:lnTo>
                        <a:lnTo>
                          <a:pt x="53" y="33"/>
                        </a:lnTo>
                        <a:lnTo>
                          <a:pt x="38" y="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72" name="Freeform 60"/>
                  <p:cNvSpPr>
                    <a:spLocks/>
                  </p:cNvSpPr>
                  <p:nvPr/>
                </p:nvSpPr>
                <p:spPr bwMode="auto">
                  <a:xfrm>
                    <a:off x="1521" y="1904"/>
                    <a:ext cx="68" cy="134"/>
                  </a:xfrm>
                  <a:custGeom>
                    <a:avLst/>
                    <a:gdLst>
                      <a:gd name="T0" fmla="*/ 53 w 68"/>
                      <a:gd name="T1" fmla="*/ 133 h 134"/>
                      <a:gd name="T2" fmla="*/ 62 w 68"/>
                      <a:gd name="T3" fmla="*/ 119 h 134"/>
                      <a:gd name="T4" fmla="*/ 67 w 68"/>
                      <a:gd name="T5" fmla="*/ 90 h 134"/>
                      <a:gd name="T6" fmla="*/ 62 w 68"/>
                      <a:gd name="T7" fmla="*/ 67 h 134"/>
                      <a:gd name="T8" fmla="*/ 53 w 68"/>
                      <a:gd name="T9" fmla="*/ 38 h 134"/>
                      <a:gd name="T10" fmla="*/ 34 w 68"/>
                      <a:gd name="T11" fmla="*/ 14 h 134"/>
                      <a:gd name="T12" fmla="*/ 19 w 68"/>
                      <a:gd name="T13" fmla="*/ 5 h 134"/>
                      <a:gd name="T14" fmla="*/ 0 w 68"/>
                      <a:gd name="T15" fmla="*/ 0 h 1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134">
                        <a:moveTo>
                          <a:pt x="53" y="133"/>
                        </a:moveTo>
                        <a:lnTo>
                          <a:pt x="62" y="119"/>
                        </a:lnTo>
                        <a:lnTo>
                          <a:pt x="67" y="90"/>
                        </a:lnTo>
                        <a:lnTo>
                          <a:pt x="62" y="67"/>
                        </a:lnTo>
                        <a:lnTo>
                          <a:pt x="53" y="38"/>
                        </a:lnTo>
                        <a:lnTo>
                          <a:pt x="34" y="14"/>
                        </a:lnTo>
                        <a:lnTo>
                          <a:pt x="19" y="5"/>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759" name="Group 61"/>
                <p:cNvGrpSpPr>
                  <a:grpSpLocks/>
                </p:cNvGrpSpPr>
                <p:nvPr/>
              </p:nvGrpSpPr>
              <p:grpSpPr bwMode="auto">
                <a:xfrm>
                  <a:off x="1239" y="1693"/>
                  <a:ext cx="315" cy="325"/>
                  <a:chOff x="1239" y="1693"/>
                  <a:chExt cx="315" cy="325"/>
                </a:xfrm>
              </p:grpSpPr>
              <p:sp>
                <p:nvSpPr>
                  <p:cNvPr id="323760" name="Freeform 62"/>
                  <p:cNvSpPr>
                    <a:spLocks/>
                  </p:cNvSpPr>
                  <p:nvPr/>
                </p:nvSpPr>
                <p:spPr bwMode="auto">
                  <a:xfrm>
                    <a:off x="1410" y="1822"/>
                    <a:ext cx="144" cy="188"/>
                  </a:xfrm>
                  <a:custGeom>
                    <a:avLst/>
                    <a:gdLst>
                      <a:gd name="T0" fmla="*/ 138 w 144"/>
                      <a:gd name="T1" fmla="*/ 120 h 188"/>
                      <a:gd name="T2" fmla="*/ 133 w 144"/>
                      <a:gd name="T3" fmla="*/ 110 h 188"/>
                      <a:gd name="T4" fmla="*/ 124 w 144"/>
                      <a:gd name="T5" fmla="*/ 101 h 188"/>
                      <a:gd name="T6" fmla="*/ 119 w 144"/>
                      <a:gd name="T7" fmla="*/ 96 h 188"/>
                      <a:gd name="T8" fmla="*/ 110 w 144"/>
                      <a:gd name="T9" fmla="*/ 91 h 188"/>
                      <a:gd name="T10" fmla="*/ 100 w 144"/>
                      <a:gd name="T11" fmla="*/ 82 h 188"/>
                      <a:gd name="T12" fmla="*/ 95 w 144"/>
                      <a:gd name="T13" fmla="*/ 77 h 188"/>
                      <a:gd name="T14" fmla="*/ 91 w 144"/>
                      <a:gd name="T15" fmla="*/ 67 h 188"/>
                      <a:gd name="T16" fmla="*/ 81 w 144"/>
                      <a:gd name="T17" fmla="*/ 62 h 188"/>
                      <a:gd name="T18" fmla="*/ 67 w 144"/>
                      <a:gd name="T19" fmla="*/ 58 h 188"/>
                      <a:gd name="T20" fmla="*/ 57 w 144"/>
                      <a:gd name="T21" fmla="*/ 48 h 188"/>
                      <a:gd name="T22" fmla="*/ 52 w 144"/>
                      <a:gd name="T23" fmla="*/ 34 h 188"/>
                      <a:gd name="T24" fmla="*/ 48 w 144"/>
                      <a:gd name="T25" fmla="*/ 24 h 188"/>
                      <a:gd name="T26" fmla="*/ 33 w 144"/>
                      <a:gd name="T27" fmla="*/ 0 h 188"/>
                      <a:gd name="T28" fmla="*/ 29 w 144"/>
                      <a:gd name="T29" fmla="*/ 0 h 188"/>
                      <a:gd name="T30" fmla="*/ 24 w 144"/>
                      <a:gd name="T31" fmla="*/ 5 h 188"/>
                      <a:gd name="T32" fmla="*/ 19 w 144"/>
                      <a:gd name="T33" fmla="*/ 10 h 188"/>
                      <a:gd name="T34" fmla="*/ 19 w 144"/>
                      <a:gd name="T35" fmla="*/ 24 h 188"/>
                      <a:gd name="T36" fmla="*/ 19 w 144"/>
                      <a:gd name="T37" fmla="*/ 34 h 188"/>
                      <a:gd name="T38" fmla="*/ 29 w 144"/>
                      <a:gd name="T39" fmla="*/ 43 h 188"/>
                      <a:gd name="T40" fmla="*/ 33 w 144"/>
                      <a:gd name="T41" fmla="*/ 48 h 188"/>
                      <a:gd name="T42" fmla="*/ 38 w 144"/>
                      <a:gd name="T43" fmla="*/ 62 h 188"/>
                      <a:gd name="T44" fmla="*/ 29 w 144"/>
                      <a:gd name="T45" fmla="*/ 58 h 188"/>
                      <a:gd name="T46" fmla="*/ 19 w 144"/>
                      <a:gd name="T47" fmla="*/ 58 h 188"/>
                      <a:gd name="T48" fmla="*/ 14 w 144"/>
                      <a:gd name="T49" fmla="*/ 62 h 188"/>
                      <a:gd name="T50" fmla="*/ 5 w 144"/>
                      <a:gd name="T51" fmla="*/ 67 h 188"/>
                      <a:gd name="T52" fmla="*/ 0 w 144"/>
                      <a:gd name="T53" fmla="*/ 82 h 188"/>
                      <a:gd name="T54" fmla="*/ 0 w 144"/>
                      <a:gd name="T55" fmla="*/ 96 h 188"/>
                      <a:gd name="T56" fmla="*/ 5 w 144"/>
                      <a:gd name="T57" fmla="*/ 120 h 188"/>
                      <a:gd name="T58" fmla="*/ 10 w 144"/>
                      <a:gd name="T59" fmla="*/ 129 h 188"/>
                      <a:gd name="T60" fmla="*/ 14 w 144"/>
                      <a:gd name="T61" fmla="*/ 149 h 188"/>
                      <a:gd name="T62" fmla="*/ 29 w 144"/>
                      <a:gd name="T63" fmla="*/ 168 h 188"/>
                      <a:gd name="T64" fmla="*/ 33 w 144"/>
                      <a:gd name="T65" fmla="*/ 177 h 188"/>
                      <a:gd name="T66" fmla="*/ 43 w 144"/>
                      <a:gd name="T67" fmla="*/ 182 h 188"/>
                      <a:gd name="T68" fmla="*/ 52 w 144"/>
                      <a:gd name="T69" fmla="*/ 187 h 188"/>
                      <a:gd name="T70" fmla="*/ 67 w 144"/>
                      <a:gd name="T71" fmla="*/ 182 h 188"/>
                      <a:gd name="T72" fmla="*/ 76 w 144"/>
                      <a:gd name="T73" fmla="*/ 182 h 188"/>
                      <a:gd name="T74" fmla="*/ 81 w 144"/>
                      <a:gd name="T75" fmla="*/ 177 h 188"/>
                      <a:gd name="T76" fmla="*/ 91 w 144"/>
                      <a:gd name="T77" fmla="*/ 173 h 188"/>
                      <a:gd name="T78" fmla="*/ 95 w 144"/>
                      <a:gd name="T79" fmla="*/ 173 h 188"/>
                      <a:gd name="T80" fmla="*/ 105 w 144"/>
                      <a:gd name="T81" fmla="*/ 177 h 188"/>
                      <a:gd name="T82" fmla="*/ 114 w 144"/>
                      <a:gd name="T83" fmla="*/ 177 h 188"/>
                      <a:gd name="T84" fmla="*/ 124 w 144"/>
                      <a:gd name="T85" fmla="*/ 173 h 188"/>
                      <a:gd name="T86" fmla="*/ 133 w 144"/>
                      <a:gd name="T87" fmla="*/ 168 h 188"/>
                      <a:gd name="T88" fmla="*/ 138 w 144"/>
                      <a:gd name="T89" fmla="*/ 158 h 188"/>
                      <a:gd name="T90" fmla="*/ 143 w 144"/>
                      <a:gd name="T91" fmla="*/ 139 h 188"/>
                      <a:gd name="T92" fmla="*/ 138 w 144"/>
                      <a:gd name="T93" fmla="*/ 125 h 188"/>
                      <a:gd name="T94" fmla="*/ 138 w 144"/>
                      <a:gd name="T95" fmla="*/ 120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4" h="188">
                        <a:moveTo>
                          <a:pt x="138" y="120"/>
                        </a:moveTo>
                        <a:lnTo>
                          <a:pt x="133" y="110"/>
                        </a:lnTo>
                        <a:lnTo>
                          <a:pt x="124" y="101"/>
                        </a:lnTo>
                        <a:lnTo>
                          <a:pt x="119" y="96"/>
                        </a:lnTo>
                        <a:lnTo>
                          <a:pt x="110" y="91"/>
                        </a:lnTo>
                        <a:lnTo>
                          <a:pt x="100" y="82"/>
                        </a:lnTo>
                        <a:lnTo>
                          <a:pt x="95" y="77"/>
                        </a:lnTo>
                        <a:lnTo>
                          <a:pt x="91" y="67"/>
                        </a:lnTo>
                        <a:lnTo>
                          <a:pt x="81" y="62"/>
                        </a:lnTo>
                        <a:lnTo>
                          <a:pt x="67" y="58"/>
                        </a:lnTo>
                        <a:lnTo>
                          <a:pt x="57" y="48"/>
                        </a:lnTo>
                        <a:lnTo>
                          <a:pt x="52" y="34"/>
                        </a:lnTo>
                        <a:lnTo>
                          <a:pt x="48" y="24"/>
                        </a:lnTo>
                        <a:lnTo>
                          <a:pt x="33" y="0"/>
                        </a:lnTo>
                        <a:lnTo>
                          <a:pt x="29" y="0"/>
                        </a:lnTo>
                        <a:lnTo>
                          <a:pt x="24" y="5"/>
                        </a:lnTo>
                        <a:lnTo>
                          <a:pt x="19" y="10"/>
                        </a:lnTo>
                        <a:lnTo>
                          <a:pt x="19" y="24"/>
                        </a:lnTo>
                        <a:lnTo>
                          <a:pt x="19" y="34"/>
                        </a:lnTo>
                        <a:lnTo>
                          <a:pt x="29" y="43"/>
                        </a:lnTo>
                        <a:lnTo>
                          <a:pt x="33" y="48"/>
                        </a:lnTo>
                        <a:lnTo>
                          <a:pt x="38" y="62"/>
                        </a:lnTo>
                        <a:lnTo>
                          <a:pt x="29" y="58"/>
                        </a:lnTo>
                        <a:lnTo>
                          <a:pt x="19" y="58"/>
                        </a:lnTo>
                        <a:lnTo>
                          <a:pt x="14" y="62"/>
                        </a:lnTo>
                        <a:lnTo>
                          <a:pt x="5" y="67"/>
                        </a:lnTo>
                        <a:lnTo>
                          <a:pt x="0" y="82"/>
                        </a:lnTo>
                        <a:lnTo>
                          <a:pt x="0" y="96"/>
                        </a:lnTo>
                        <a:lnTo>
                          <a:pt x="5" y="120"/>
                        </a:lnTo>
                        <a:lnTo>
                          <a:pt x="10" y="129"/>
                        </a:lnTo>
                        <a:lnTo>
                          <a:pt x="14" y="149"/>
                        </a:lnTo>
                        <a:lnTo>
                          <a:pt x="29" y="168"/>
                        </a:lnTo>
                        <a:lnTo>
                          <a:pt x="33" y="177"/>
                        </a:lnTo>
                        <a:lnTo>
                          <a:pt x="43" y="182"/>
                        </a:lnTo>
                        <a:lnTo>
                          <a:pt x="52" y="187"/>
                        </a:lnTo>
                        <a:lnTo>
                          <a:pt x="67" y="182"/>
                        </a:lnTo>
                        <a:lnTo>
                          <a:pt x="76" y="182"/>
                        </a:lnTo>
                        <a:lnTo>
                          <a:pt x="81" y="177"/>
                        </a:lnTo>
                        <a:lnTo>
                          <a:pt x="91" y="173"/>
                        </a:lnTo>
                        <a:lnTo>
                          <a:pt x="95" y="173"/>
                        </a:lnTo>
                        <a:lnTo>
                          <a:pt x="105" y="177"/>
                        </a:lnTo>
                        <a:lnTo>
                          <a:pt x="114" y="177"/>
                        </a:lnTo>
                        <a:lnTo>
                          <a:pt x="124" y="173"/>
                        </a:lnTo>
                        <a:lnTo>
                          <a:pt x="133" y="168"/>
                        </a:lnTo>
                        <a:lnTo>
                          <a:pt x="138" y="158"/>
                        </a:lnTo>
                        <a:lnTo>
                          <a:pt x="143" y="139"/>
                        </a:lnTo>
                        <a:lnTo>
                          <a:pt x="138" y="125"/>
                        </a:lnTo>
                        <a:lnTo>
                          <a:pt x="138" y="12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761" name="Group 63"/>
                  <p:cNvGrpSpPr>
                    <a:grpSpLocks/>
                  </p:cNvGrpSpPr>
                  <p:nvPr/>
                </p:nvGrpSpPr>
                <p:grpSpPr bwMode="auto">
                  <a:xfrm>
                    <a:off x="1239" y="1693"/>
                    <a:ext cx="283" cy="325"/>
                    <a:chOff x="1239" y="1693"/>
                    <a:chExt cx="283" cy="325"/>
                  </a:xfrm>
                </p:grpSpPr>
                <p:grpSp>
                  <p:nvGrpSpPr>
                    <p:cNvPr id="323762" name="Group 64"/>
                    <p:cNvGrpSpPr>
                      <a:grpSpLocks/>
                    </p:cNvGrpSpPr>
                    <p:nvPr/>
                  </p:nvGrpSpPr>
                  <p:grpSpPr bwMode="auto">
                    <a:xfrm>
                      <a:off x="1239" y="1693"/>
                      <a:ext cx="283" cy="284"/>
                      <a:chOff x="1239" y="1693"/>
                      <a:chExt cx="283" cy="284"/>
                    </a:xfrm>
                  </p:grpSpPr>
                  <p:sp>
                    <p:nvSpPr>
                      <p:cNvPr id="323768" name="Freeform 65"/>
                      <p:cNvSpPr>
                        <a:spLocks/>
                      </p:cNvSpPr>
                      <p:nvPr/>
                    </p:nvSpPr>
                    <p:spPr bwMode="auto">
                      <a:xfrm>
                        <a:off x="1239" y="1693"/>
                        <a:ext cx="283" cy="284"/>
                      </a:xfrm>
                      <a:custGeom>
                        <a:avLst/>
                        <a:gdLst>
                          <a:gd name="T0" fmla="*/ 277 w 283"/>
                          <a:gd name="T1" fmla="*/ 254 h 284"/>
                          <a:gd name="T2" fmla="*/ 263 w 283"/>
                          <a:gd name="T3" fmla="*/ 235 h 284"/>
                          <a:gd name="T4" fmla="*/ 244 w 283"/>
                          <a:gd name="T5" fmla="*/ 206 h 284"/>
                          <a:gd name="T6" fmla="*/ 220 w 283"/>
                          <a:gd name="T7" fmla="*/ 182 h 284"/>
                          <a:gd name="T8" fmla="*/ 196 w 283"/>
                          <a:gd name="T9" fmla="*/ 168 h 284"/>
                          <a:gd name="T10" fmla="*/ 182 w 283"/>
                          <a:gd name="T11" fmla="*/ 163 h 284"/>
                          <a:gd name="T12" fmla="*/ 172 w 283"/>
                          <a:gd name="T13" fmla="*/ 158 h 284"/>
                          <a:gd name="T14" fmla="*/ 163 w 283"/>
                          <a:gd name="T15" fmla="*/ 149 h 284"/>
                          <a:gd name="T16" fmla="*/ 167 w 283"/>
                          <a:gd name="T17" fmla="*/ 134 h 284"/>
                          <a:gd name="T18" fmla="*/ 163 w 283"/>
                          <a:gd name="T19" fmla="*/ 110 h 284"/>
                          <a:gd name="T20" fmla="*/ 153 w 283"/>
                          <a:gd name="T21" fmla="*/ 91 h 284"/>
                          <a:gd name="T22" fmla="*/ 139 w 283"/>
                          <a:gd name="T23" fmla="*/ 72 h 284"/>
                          <a:gd name="T24" fmla="*/ 115 w 283"/>
                          <a:gd name="T25" fmla="*/ 48 h 284"/>
                          <a:gd name="T26" fmla="*/ 91 w 283"/>
                          <a:gd name="T27" fmla="*/ 29 h 284"/>
                          <a:gd name="T28" fmla="*/ 67 w 283"/>
                          <a:gd name="T29" fmla="*/ 14 h 284"/>
                          <a:gd name="T30" fmla="*/ 43 w 283"/>
                          <a:gd name="T31" fmla="*/ 0 h 284"/>
                          <a:gd name="T32" fmla="*/ 24 w 283"/>
                          <a:gd name="T33" fmla="*/ 0 h 284"/>
                          <a:gd name="T34" fmla="*/ 10 w 283"/>
                          <a:gd name="T35" fmla="*/ 5 h 284"/>
                          <a:gd name="T36" fmla="*/ 0 w 283"/>
                          <a:gd name="T37" fmla="*/ 14 h 284"/>
                          <a:gd name="T38" fmla="*/ 0 w 283"/>
                          <a:gd name="T39" fmla="*/ 29 h 284"/>
                          <a:gd name="T40" fmla="*/ 0 w 283"/>
                          <a:gd name="T41" fmla="*/ 48 h 284"/>
                          <a:gd name="T42" fmla="*/ 10 w 283"/>
                          <a:gd name="T43" fmla="*/ 67 h 284"/>
                          <a:gd name="T44" fmla="*/ 19 w 283"/>
                          <a:gd name="T45" fmla="*/ 86 h 284"/>
                          <a:gd name="T46" fmla="*/ 33 w 283"/>
                          <a:gd name="T47" fmla="*/ 110 h 284"/>
                          <a:gd name="T48" fmla="*/ 48 w 283"/>
                          <a:gd name="T49" fmla="*/ 125 h 284"/>
                          <a:gd name="T50" fmla="*/ 72 w 283"/>
                          <a:gd name="T51" fmla="*/ 144 h 284"/>
                          <a:gd name="T52" fmla="*/ 96 w 283"/>
                          <a:gd name="T53" fmla="*/ 158 h 284"/>
                          <a:gd name="T54" fmla="*/ 110 w 283"/>
                          <a:gd name="T55" fmla="*/ 168 h 284"/>
                          <a:gd name="T56" fmla="*/ 129 w 283"/>
                          <a:gd name="T57" fmla="*/ 168 h 284"/>
                          <a:gd name="T58" fmla="*/ 143 w 283"/>
                          <a:gd name="T59" fmla="*/ 168 h 284"/>
                          <a:gd name="T60" fmla="*/ 153 w 283"/>
                          <a:gd name="T61" fmla="*/ 173 h 284"/>
                          <a:gd name="T62" fmla="*/ 163 w 283"/>
                          <a:gd name="T63" fmla="*/ 182 h 284"/>
                          <a:gd name="T64" fmla="*/ 167 w 283"/>
                          <a:gd name="T65" fmla="*/ 197 h 284"/>
                          <a:gd name="T66" fmla="*/ 182 w 283"/>
                          <a:gd name="T67" fmla="*/ 216 h 284"/>
                          <a:gd name="T68" fmla="*/ 201 w 283"/>
                          <a:gd name="T69" fmla="*/ 235 h 284"/>
                          <a:gd name="T70" fmla="*/ 215 w 283"/>
                          <a:gd name="T71" fmla="*/ 254 h 284"/>
                          <a:gd name="T72" fmla="*/ 234 w 283"/>
                          <a:gd name="T73" fmla="*/ 269 h 284"/>
                          <a:gd name="T74" fmla="*/ 244 w 283"/>
                          <a:gd name="T75" fmla="*/ 278 h 284"/>
                          <a:gd name="T76" fmla="*/ 258 w 283"/>
                          <a:gd name="T77" fmla="*/ 283 h 284"/>
                          <a:gd name="T78" fmla="*/ 272 w 283"/>
                          <a:gd name="T79" fmla="*/ 283 h 284"/>
                          <a:gd name="T80" fmla="*/ 282 w 283"/>
                          <a:gd name="T81" fmla="*/ 278 h 284"/>
                          <a:gd name="T82" fmla="*/ 282 w 283"/>
                          <a:gd name="T83" fmla="*/ 264 h 284"/>
                          <a:gd name="T84" fmla="*/ 277 w 283"/>
                          <a:gd name="T85" fmla="*/ 254 h 2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3" h="284">
                            <a:moveTo>
                              <a:pt x="277" y="254"/>
                            </a:moveTo>
                            <a:lnTo>
                              <a:pt x="263" y="235"/>
                            </a:lnTo>
                            <a:lnTo>
                              <a:pt x="244" y="206"/>
                            </a:lnTo>
                            <a:lnTo>
                              <a:pt x="220" y="182"/>
                            </a:lnTo>
                            <a:lnTo>
                              <a:pt x="196" y="168"/>
                            </a:lnTo>
                            <a:lnTo>
                              <a:pt x="182" y="163"/>
                            </a:lnTo>
                            <a:lnTo>
                              <a:pt x="172" y="158"/>
                            </a:lnTo>
                            <a:lnTo>
                              <a:pt x="163" y="149"/>
                            </a:lnTo>
                            <a:lnTo>
                              <a:pt x="167" y="134"/>
                            </a:lnTo>
                            <a:lnTo>
                              <a:pt x="163" y="110"/>
                            </a:lnTo>
                            <a:lnTo>
                              <a:pt x="153" y="91"/>
                            </a:lnTo>
                            <a:lnTo>
                              <a:pt x="139" y="72"/>
                            </a:lnTo>
                            <a:lnTo>
                              <a:pt x="115" y="48"/>
                            </a:lnTo>
                            <a:lnTo>
                              <a:pt x="91" y="29"/>
                            </a:lnTo>
                            <a:lnTo>
                              <a:pt x="67" y="14"/>
                            </a:lnTo>
                            <a:lnTo>
                              <a:pt x="43" y="0"/>
                            </a:lnTo>
                            <a:lnTo>
                              <a:pt x="24" y="0"/>
                            </a:lnTo>
                            <a:lnTo>
                              <a:pt x="10" y="5"/>
                            </a:lnTo>
                            <a:lnTo>
                              <a:pt x="0" y="14"/>
                            </a:lnTo>
                            <a:lnTo>
                              <a:pt x="0" y="29"/>
                            </a:lnTo>
                            <a:lnTo>
                              <a:pt x="0" y="48"/>
                            </a:lnTo>
                            <a:lnTo>
                              <a:pt x="10" y="67"/>
                            </a:lnTo>
                            <a:lnTo>
                              <a:pt x="19" y="86"/>
                            </a:lnTo>
                            <a:lnTo>
                              <a:pt x="33" y="110"/>
                            </a:lnTo>
                            <a:lnTo>
                              <a:pt x="48" y="125"/>
                            </a:lnTo>
                            <a:lnTo>
                              <a:pt x="72" y="144"/>
                            </a:lnTo>
                            <a:lnTo>
                              <a:pt x="96" y="158"/>
                            </a:lnTo>
                            <a:lnTo>
                              <a:pt x="110" y="168"/>
                            </a:lnTo>
                            <a:lnTo>
                              <a:pt x="129" y="168"/>
                            </a:lnTo>
                            <a:lnTo>
                              <a:pt x="143" y="168"/>
                            </a:lnTo>
                            <a:lnTo>
                              <a:pt x="153" y="173"/>
                            </a:lnTo>
                            <a:lnTo>
                              <a:pt x="163" y="182"/>
                            </a:lnTo>
                            <a:lnTo>
                              <a:pt x="167" y="197"/>
                            </a:lnTo>
                            <a:lnTo>
                              <a:pt x="182" y="216"/>
                            </a:lnTo>
                            <a:lnTo>
                              <a:pt x="201" y="235"/>
                            </a:lnTo>
                            <a:lnTo>
                              <a:pt x="215" y="254"/>
                            </a:lnTo>
                            <a:lnTo>
                              <a:pt x="234" y="269"/>
                            </a:lnTo>
                            <a:lnTo>
                              <a:pt x="244" y="278"/>
                            </a:lnTo>
                            <a:lnTo>
                              <a:pt x="258" y="283"/>
                            </a:lnTo>
                            <a:lnTo>
                              <a:pt x="272" y="283"/>
                            </a:lnTo>
                            <a:lnTo>
                              <a:pt x="282" y="278"/>
                            </a:lnTo>
                            <a:lnTo>
                              <a:pt x="282" y="264"/>
                            </a:lnTo>
                            <a:lnTo>
                              <a:pt x="277" y="254"/>
                            </a:lnTo>
                          </a:path>
                        </a:pathLst>
                      </a:custGeom>
                      <a:solidFill>
                        <a:srgbClr val="A0A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69" name="Freeform 66"/>
                      <p:cNvSpPr>
                        <a:spLocks/>
                      </p:cNvSpPr>
                      <p:nvPr/>
                    </p:nvSpPr>
                    <p:spPr bwMode="auto">
                      <a:xfrm>
                        <a:off x="1253" y="1708"/>
                        <a:ext cx="135" cy="139"/>
                      </a:xfrm>
                      <a:custGeom>
                        <a:avLst/>
                        <a:gdLst>
                          <a:gd name="T0" fmla="*/ 134 w 135"/>
                          <a:gd name="T1" fmla="*/ 114 h 139"/>
                          <a:gd name="T2" fmla="*/ 129 w 135"/>
                          <a:gd name="T3" fmla="*/ 95 h 139"/>
                          <a:gd name="T4" fmla="*/ 120 w 135"/>
                          <a:gd name="T5" fmla="*/ 81 h 139"/>
                          <a:gd name="T6" fmla="*/ 105 w 135"/>
                          <a:gd name="T7" fmla="*/ 62 h 139"/>
                          <a:gd name="T8" fmla="*/ 86 w 135"/>
                          <a:gd name="T9" fmla="*/ 43 h 139"/>
                          <a:gd name="T10" fmla="*/ 67 w 135"/>
                          <a:gd name="T11" fmla="*/ 29 h 139"/>
                          <a:gd name="T12" fmla="*/ 43 w 135"/>
                          <a:gd name="T13" fmla="*/ 14 h 139"/>
                          <a:gd name="T14" fmla="*/ 29 w 135"/>
                          <a:gd name="T15" fmla="*/ 5 h 139"/>
                          <a:gd name="T16" fmla="*/ 14 w 135"/>
                          <a:gd name="T17" fmla="*/ 0 h 139"/>
                          <a:gd name="T18" fmla="*/ 0 w 135"/>
                          <a:gd name="T19" fmla="*/ 5 h 139"/>
                          <a:gd name="T20" fmla="*/ 0 w 135"/>
                          <a:gd name="T21" fmla="*/ 19 h 139"/>
                          <a:gd name="T22" fmla="*/ 5 w 135"/>
                          <a:gd name="T23" fmla="*/ 33 h 139"/>
                          <a:gd name="T24" fmla="*/ 14 w 135"/>
                          <a:gd name="T25" fmla="*/ 52 h 139"/>
                          <a:gd name="T26" fmla="*/ 29 w 135"/>
                          <a:gd name="T27" fmla="*/ 76 h 139"/>
                          <a:gd name="T28" fmla="*/ 48 w 135"/>
                          <a:gd name="T29" fmla="*/ 90 h 139"/>
                          <a:gd name="T30" fmla="*/ 67 w 135"/>
                          <a:gd name="T31" fmla="*/ 109 h 139"/>
                          <a:gd name="T32" fmla="*/ 86 w 135"/>
                          <a:gd name="T33" fmla="*/ 124 h 139"/>
                          <a:gd name="T34" fmla="*/ 110 w 135"/>
                          <a:gd name="T35" fmla="*/ 138 h 139"/>
                          <a:gd name="T36" fmla="*/ 124 w 135"/>
                          <a:gd name="T37" fmla="*/ 138 h 139"/>
                          <a:gd name="T38" fmla="*/ 134 w 135"/>
                          <a:gd name="T39" fmla="*/ 128 h 139"/>
                          <a:gd name="T40" fmla="*/ 134 w 135"/>
                          <a:gd name="T41" fmla="*/ 114 h 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39">
                            <a:moveTo>
                              <a:pt x="134" y="114"/>
                            </a:moveTo>
                            <a:lnTo>
                              <a:pt x="129" y="95"/>
                            </a:lnTo>
                            <a:lnTo>
                              <a:pt x="120" y="81"/>
                            </a:lnTo>
                            <a:lnTo>
                              <a:pt x="105" y="62"/>
                            </a:lnTo>
                            <a:lnTo>
                              <a:pt x="86" y="43"/>
                            </a:lnTo>
                            <a:lnTo>
                              <a:pt x="67" y="29"/>
                            </a:lnTo>
                            <a:lnTo>
                              <a:pt x="43" y="14"/>
                            </a:lnTo>
                            <a:lnTo>
                              <a:pt x="29" y="5"/>
                            </a:lnTo>
                            <a:lnTo>
                              <a:pt x="14" y="0"/>
                            </a:lnTo>
                            <a:lnTo>
                              <a:pt x="0" y="5"/>
                            </a:lnTo>
                            <a:lnTo>
                              <a:pt x="0" y="19"/>
                            </a:lnTo>
                            <a:lnTo>
                              <a:pt x="5" y="33"/>
                            </a:lnTo>
                            <a:lnTo>
                              <a:pt x="14" y="52"/>
                            </a:lnTo>
                            <a:lnTo>
                              <a:pt x="29" y="76"/>
                            </a:lnTo>
                            <a:lnTo>
                              <a:pt x="48" y="90"/>
                            </a:lnTo>
                            <a:lnTo>
                              <a:pt x="67" y="109"/>
                            </a:lnTo>
                            <a:lnTo>
                              <a:pt x="86" y="124"/>
                            </a:lnTo>
                            <a:lnTo>
                              <a:pt x="110" y="138"/>
                            </a:lnTo>
                            <a:lnTo>
                              <a:pt x="124" y="138"/>
                            </a:lnTo>
                            <a:lnTo>
                              <a:pt x="134" y="128"/>
                            </a:lnTo>
                            <a:lnTo>
                              <a:pt x="134" y="1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763" name="Freeform 67"/>
                    <p:cNvSpPr>
                      <a:spLocks/>
                    </p:cNvSpPr>
                    <p:nvPr/>
                  </p:nvSpPr>
                  <p:spPr bwMode="auto">
                    <a:xfrm>
                      <a:off x="1387" y="1895"/>
                      <a:ext cx="96" cy="123"/>
                    </a:xfrm>
                    <a:custGeom>
                      <a:avLst/>
                      <a:gdLst>
                        <a:gd name="T0" fmla="*/ 24 w 96"/>
                        <a:gd name="T1" fmla="*/ 0 h 123"/>
                        <a:gd name="T2" fmla="*/ 14 w 96"/>
                        <a:gd name="T3" fmla="*/ 5 h 123"/>
                        <a:gd name="T4" fmla="*/ 10 w 96"/>
                        <a:gd name="T5" fmla="*/ 9 h 123"/>
                        <a:gd name="T6" fmla="*/ 10 w 96"/>
                        <a:gd name="T7" fmla="*/ 19 h 123"/>
                        <a:gd name="T8" fmla="*/ 14 w 96"/>
                        <a:gd name="T9" fmla="*/ 23 h 123"/>
                        <a:gd name="T10" fmla="*/ 10 w 96"/>
                        <a:gd name="T11" fmla="*/ 28 h 123"/>
                        <a:gd name="T12" fmla="*/ 0 w 96"/>
                        <a:gd name="T13" fmla="*/ 33 h 123"/>
                        <a:gd name="T14" fmla="*/ 0 w 96"/>
                        <a:gd name="T15" fmla="*/ 42 h 123"/>
                        <a:gd name="T16" fmla="*/ 5 w 96"/>
                        <a:gd name="T17" fmla="*/ 52 h 123"/>
                        <a:gd name="T18" fmla="*/ 14 w 96"/>
                        <a:gd name="T19" fmla="*/ 52 h 123"/>
                        <a:gd name="T20" fmla="*/ 10 w 96"/>
                        <a:gd name="T21" fmla="*/ 61 h 123"/>
                        <a:gd name="T22" fmla="*/ 10 w 96"/>
                        <a:gd name="T23" fmla="*/ 70 h 123"/>
                        <a:gd name="T24" fmla="*/ 14 w 96"/>
                        <a:gd name="T25" fmla="*/ 80 h 123"/>
                        <a:gd name="T26" fmla="*/ 24 w 96"/>
                        <a:gd name="T27" fmla="*/ 84 h 123"/>
                        <a:gd name="T28" fmla="*/ 43 w 96"/>
                        <a:gd name="T29" fmla="*/ 80 h 123"/>
                        <a:gd name="T30" fmla="*/ 43 w 96"/>
                        <a:gd name="T31" fmla="*/ 89 h 123"/>
                        <a:gd name="T32" fmla="*/ 43 w 96"/>
                        <a:gd name="T33" fmla="*/ 103 h 123"/>
                        <a:gd name="T34" fmla="*/ 43 w 96"/>
                        <a:gd name="T35" fmla="*/ 113 h 123"/>
                        <a:gd name="T36" fmla="*/ 48 w 96"/>
                        <a:gd name="T37" fmla="*/ 117 h 123"/>
                        <a:gd name="T38" fmla="*/ 57 w 96"/>
                        <a:gd name="T39" fmla="*/ 122 h 123"/>
                        <a:gd name="T40" fmla="*/ 67 w 96"/>
                        <a:gd name="T41" fmla="*/ 122 h 123"/>
                        <a:gd name="T42" fmla="*/ 76 w 96"/>
                        <a:gd name="T43" fmla="*/ 117 h 123"/>
                        <a:gd name="T44" fmla="*/ 86 w 96"/>
                        <a:gd name="T45" fmla="*/ 113 h 123"/>
                        <a:gd name="T46" fmla="*/ 90 w 96"/>
                        <a:gd name="T47" fmla="*/ 99 h 123"/>
                        <a:gd name="T48" fmla="*/ 95 w 96"/>
                        <a:gd name="T49" fmla="*/ 89 h 123"/>
                        <a:gd name="T50" fmla="*/ 90 w 96"/>
                        <a:gd name="T51" fmla="*/ 80 h 123"/>
                        <a:gd name="T52" fmla="*/ 86 w 96"/>
                        <a:gd name="T53" fmla="*/ 80 h 123"/>
                        <a:gd name="T54" fmla="*/ 81 w 96"/>
                        <a:gd name="T55" fmla="*/ 75 h 123"/>
                        <a:gd name="T56" fmla="*/ 81 w 96"/>
                        <a:gd name="T57" fmla="*/ 70 h 123"/>
                        <a:gd name="T58" fmla="*/ 86 w 96"/>
                        <a:gd name="T59" fmla="*/ 66 h 123"/>
                        <a:gd name="T60" fmla="*/ 90 w 96"/>
                        <a:gd name="T61" fmla="*/ 56 h 123"/>
                        <a:gd name="T62" fmla="*/ 86 w 96"/>
                        <a:gd name="T63" fmla="*/ 52 h 123"/>
                        <a:gd name="T64" fmla="*/ 76 w 96"/>
                        <a:gd name="T65" fmla="*/ 47 h 123"/>
                        <a:gd name="T66" fmla="*/ 81 w 96"/>
                        <a:gd name="T67" fmla="*/ 42 h 123"/>
                        <a:gd name="T68" fmla="*/ 81 w 96"/>
                        <a:gd name="T69" fmla="*/ 33 h 123"/>
                        <a:gd name="T70" fmla="*/ 76 w 96"/>
                        <a:gd name="T71" fmla="*/ 28 h 123"/>
                        <a:gd name="T72" fmla="*/ 76 w 96"/>
                        <a:gd name="T73" fmla="*/ 23 h 123"/>
                        <a:gd name="T74" fmla="*/ 76 w 96"/>
                        <a:gd name="T75" fmla="*/ 14 h 123"/>
                        <a:gd name="T76" fmla="*/ 67 w 96"/>
                        <a:gd name="T77" fmla="*/ 9 h 123"/>
                        <a:gd name="T78" fmla="*/ 57 w 96"/>
                        <a:gd name="T79" fmla="*/ 9 h 123"/>
                        <a:gd name="T80" fmla="*/ 52 w 96"/>
                        <a:gd name="T81" fmla="*/ 9 h 123"/>
                        <a:gd name="T82" fmla="*/ 48 w 96"/>
                        <a:gd name="T83" fmla="*/ 9 h 123"/>
                        <a:gd name="T84" fmla="*/ 38 w 96"/>
                        <a:gd name="T85" fmla="*/ 9 h 123"/>
                        <a:gd name="T86" fmla="*/ 24 w 96"/>
                        <a:gd name="T87" fmla="*/ 0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 h="123">
                          <a:moveTo>
                            <a:pt x="24" y="0"/>
                          </a:moveTo>
                          <a:lnTo>
                            <a:pt x="14" y="5"/>
                          </a:lnTo>
                          <a:lnTo>
                            <a:pt x="10" y="9"/>
                          </a:lnTo>
                          <a:lnTo>
                            <a:pt x="10" y="19"/>
                          </a:lnTo>
                          <a:lnTo>
                            <a:pt x="14" y="23"/>
                          </a:lnTo>
                          <a:lnTo>
                            <a:pt x="10" y="28"/>
                          </a:lnTo>
                          <a:lnTo>
                            <a:pt x="0" y="33"/>
                          </a:lnTo>
                          <a:lnTo>
                            <a:pt x="0" y="42"/>
                          </a:lnTo>
                          <a:lnTo>
                            <a:pt x="5" y="52"/>
                          </a:lnTo>
                          <a:lnTo>
                            <a:pt x="14" y="52"/>
                          </a:lnTo>
                          <a:lnTo>
                            <a:pt x="10" y="61"/>
                          </a:lnTo>
                          <a:lnTo>
                            <a:pt x="10" y="70"/>
                          </a:lnTo>
                          <a:lnTo>
                            <a:pt x="14" y="80"/>
                          </a:lnTo>
                          <a:lnTo>
                            <a:pt x="24" y="84"/>
                          </a:lnTo>
                          <a:lnTo>
                            <a:pt x="43" y="80"/>
                          </a:lnTo>
                          <a:lnTo>
                            <a:pt x="43" y="89"/>
                          </a:lnTo>
                          <a:lnTo>
                            <a:pt x="43" y="103"/>
                          </a:lnTo>
                          <a:lnTo>
                            <a:pt x="43" y="113"/>
                          </a:lnTo>
                          <a:lnTo>
                            <a:pt x="48" y="117"/>
                          </a:lnTo>
                          <a:lnTo>
                            <a:pt x="57" y="122"/>
                          </a:lnTo>
                          <a:lnTo>
                            <a:pt x="67" y="122"/>
                          </a:lnTo>
                          <a:lnTo>
                            <a:pt x="76" y="117"/>
                          </a:lnTo>
                          <a:lnTo>
                            <a:pt x="86" y="113"/>
                          </a:lnTo>
                          <a:lnTo>
                            <a:pt x="90" y="99"/>
                          </a:lnTo>
                          <a:lnTo>
                            <a:pt x="95" y="89"/>
                          </a:lnTo>
                          <a:lnTo>
                            <a:pt x="90" y="80"/>
                          </a:lnTo>
                          <a:lnTo>
                            <a:pt x="86" y="80"/>
                          </a:lnTo>
                          <a:lnTo>
                            <a:pt x="81" y="75"/>
                          </a:lnTo>
                          <a:lnTo>
                            <a:pt x="81" y="70"/>
                          </a:lnTo>
                          <a:lnTo>
                            <a:pt x="86" y="66"/>
                          </a:lnTo>
                          <a:lnTo>
                            <a:pt x="90" y="56"/>
                          </a:lnTo>
                          <a:lnTo>
                            <a:pt x="86" y="52"/>
                          </a:lnTo>
                          <a:lnTo>
                            <a:pt x="76" y="47"/>
                          </a:lnTo>
                          <a:lnTo>
                            <a:pt x="81" y="42"/>
                          </a:lnTo>
                          <a:lnTo>
                            <a:pt x="81" y="33"/>
                          </a:lnTo>
                          <a:lnTo>
                            <a:pt x="76" y="28"/>
                          </a:lnTo>
                          <a:lnTo>
                            <a:pt x="76" y="23"/>
                          </a:lnTo>
                          <a:lnTo>
                            <a:pt x="76" y="14"/>
                          </a:lnTo>
                          <a:lnTo>
                            <a:pt x="67" y="9"/>
                          </a:lnTo>
                          <a:lnTo>
                            <a:pt x="57" y="9"/>
                          </a:lnTo>
                          <a:lnTo>
                            <a:pt x="52" y="9"/>
                          </a:lnTo>
                          <a:lnTo>
                            <a:pt x="48" y="9"/>
                          </a:lnTo>
                          <a:lnTo>
                            <a:pt x="38" y="9"/>
                          </a:lnTo>
                          <a:lnTo>
                            <a:pt x="24"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64" name="Freeform 68"/>
                    <p:cNvSpPr>
                      <a:spLocks/>
                    </p:cNvSpPr>
                    <p:nvPr/>
                  </p:nvSpPr>
                  <p:spPr bwMode="auto">
                    <a:xfrm>
                      <a:off x="1402" y="1947"/>
                      <a:ext cx="48" cy="17"/>
                    </a:xfrm>
                    <a:custGeom>
                      <a:avLst/>
                      <a:gdLst>
                        <a:gd name="T0" fmla="*/ 47 w 48"/>
                        <a:gd name="T1" fmla="*/ 8 h 17"/>
                        <a:gd name="T2" fmla="*/ 38 w 48"/>
                        <a:gd name="T3" fmla="*/ 8 h 17"/>
                        <a:gd name="T4" fmla="*/ 28 w 48"/>
                        <a:gd name="T5" fmla="*/ 16 h 17"/>
                        <a:gd name="T6" fmla="*/ 19 w 48"/>
                        <a:gd name="T7" fmla="*/ 16 h 17"/>
                        <a:gd name="T8" fmla="*/ 5 w 48"/>
                        <a:gd name="T9" fmla="*/ 8 h 17"/>
                        <a:gd name="T10" fmla="*/ 0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47" y="8"/>
                          </a:moveTo>
                          <a:lnTo>
                            <a:pt x="38" y="8"/>
                          </a:lnTo>
                          <a:lnTo>
                            <a:pt x="28" y="16"/>
                          </a:lnTo>
                          <a:lnTo>
                            <a:pt x="19" y="16"/>
                          </a:lnTo>
                          <a:lnTo>
                            <a:pt x="5" y="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65" name="Freeform 69"/>
                    <p:cNvSpPr>
                      <a:spLocks/>
                    </p:cNvSpPr>
                    <p:nvPr/>
                  </p:nvSpPr>
                  <p:spPr bwMode="auto">
                    <a:xfrm>
                      <a:off x="1430" y="1969"/>
                      <a:ext cx="30" cy="17"/>
                    </a:xfrm>
                    <a:custGeom>
                      <a:avLst/>
                      <a:gdLst>
                        <a:gd name="T0" fmla="*/ 0 w 30"/>
                        <a:gd name="T1" fmla="*/ 16 h 17"/>
                        <a:gd name="T2" fmla="*/ 10 w 30"/>
                        <a:gd name="T3" fmla="*/ 16 h 17"/>
                        <a:gd name="T4" fmla="*/ 19 w 30"/>
                        <a:gd name="T5" fmla="*/ 16 h 17"/>
                        <a:gd name="T6" fmla="*/ 29 w 30"/>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17">
                          <a:moveTo>
                            <a:pt x="0" y="16"/>
                          </a:moveTo>
                          <a:lnTo>
                            <a:pt x="10" y="16"/>
                          </a:lnTo>
                          <a:lnTo>
                            <a:pt x="19" y="16"/>
                          </a:lnTo>
                          <a:lnTo>
                            <a:pt x="2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66" name="Freeform 70"/>
                    <p:cNvSpPr>
                      <a:spLocks/>
                    </p:cNvSpPr>
                    <p:nvPr/>
                  </p:nvSpPr>
                  <p:spPr bwMode="auto">
                    <a:xfrm>
                      <a:off x="1434" y="1980"/>
                      <a:ext cx="26" cy="17"/>
                    </a:xfrm>
                    <a:custGeom>
                      <a:avLst/>
                      <a:gdLst>
                        <a:gd name="T0" fmla="*/ 0 w 26"/>
                        <a:gd name="T1" fmla="*/ 16 h 17"/>
                        <a:gd name="T2" fmla="*/ 5 w 26"/>
                        <a:gd name="T3" fmla="*/ 8 h 17"/>
                        <a:gd name="T4" fmla="*/ 15 w 26"/>
                        <a:gd name="T5" fmla="*/ 8 h 17"/>
                        <a:gd name="T6" fmla="*/ 20 w 26"/>
                        <a:gd name="T7" fmla="*/ 16 h 17"/>
                        <a:gd name="T8" fmla="*/ 20 w 26"/>
                        <a:gd name="T9" fmla="*/ 8 h 17"/>
                        <a:gd name="T10" fmla="*/ 25 w 2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0" y="16"/>
                          </a:moveTo>
                          <a:lnTo>
                            <a:pt x="5" y="8"/>
                          </a:lnTo>
                          <a:lnTo>
                            <a:pt x="15" y="8"/>
                          </a:lnTo>
                          <a:lnTo>
                            <a:pt x="20" y="16"/>
                          </a:lnTo>
                          <a:lnTo>
                            <a:pt x="20" y="8"/>
                          </a:lnTo>
                          <a:lnTo>
                            <a:pt x="2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67" name="Freeform 71"/>
                    <p:cNvSpPr>
                      <a:spLocks/>
                    </p:cNvSpPr>
                    <p:nvPr/>
                  </p:nvSpPr>
                  <p:spPr bwMode="auto">
                    <a:xfrm>
                      <a:off x="1402" y="1923"/>
                      <a:ext cx="48" cy="17"/>
                    </a:xfrm>
                    <a:custGeom>
                      <a:avLst/>
                      <a:gdLst>
                        <a:gd name="T0" fmla="*/ 0 w 48"/>
                        <a:gd name="T1" fmla="*/ 0 h 17"/>
                        <a:gd name="T2" fmla="*/ 5 w 48"/>
                        <a:gd name="T3" fmla="*/ 0 h 17"/>
                        <a:gd name="T4" fmla="*/ 14 w 48"/>
                        <a:gd name="T5" fmla="*/ 0 h 17"/>
                        <a:gd name="T6" fmla="*/ 19 w 48"/>
                        <a:gd name="T7" fmla="*/ 8 h 17"/>
                        <a:gd name="T8" fmla="*/ 24 w 48"/>
                        <a:gd name="T9" fmla="*/ 8 h 17"/>
                        <a:gd name="T10" fmla="*/ 28 w 48"/>
                        <a:gd name="T11" fmla="*/ 16 h 17"/>
                        <a:gd name="T12" fmla="*/ 33 w 48"/>
                        <a:gd name="T13" fmla="*/ 16 h 17"/>
                        <a:gd name="T14" fmla="*/ 42 w 48"/>
                        <a:gd name="T15" fmla="*/ 8 h 17"/>
                        <a:gd name="T16" fmla="*/ 47 w 48"/>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17">
                          <a:moveTo>
                            <a:pt x="0" y="0"/>
                          </a:moveTo>
                          <a:lnTo>
                            <a:pt x="5" y="0"/>
                          </a:lnTo>
                          <a:lnTo>
                            <a:pt x="14" y="0"/>
                          </a:lnTo>
                          <a:lnTo>
                            <a:pt x="19" y="8"/>
                          </a:lnTo>
                          <a:lnTo>
                            <a:pt x="24" y="8"/>
                          </a:lnTo>
                          <a:lnTo>
                            <a:pt x="28" y="16"/>
                          </a:lnTo>
                          <a:lnTo>
                            <a:pt x="33" y="16"/>
                          </a:lnTo>
                          <a:lnTo>
                            <a:pt x="42" y="8"/>
                          </a:lnTo>
                          <a:lnTo>
                            <a:pt x="47"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nvGrpSpPr>
              <p:cNvPr id="323743" name="Group 72"/>
              <p:cNvGrpSpPr>
                <a:grpSpLocks/>
              </p:cNvGrpSpPr>
              <p:nvPr/>
            </p:nvGrpSpPr>
            <p:grpSpPr bwMode="auto">
              <a:xfrm>
                <a:off x="507" y="1152"/>
                <a:ext cx="231" cy="375"/>
                <a:chOff x="1410" y="1472"/>
                <a:chExt cx="231" cy="375"/>
              </a:xfrm>
            </p:grpSpPr>
            <p:grpSp>
              <p:nvGrpSpPr>
                <p:cNvPr id="323745" name="Group 73"/>
                <p:cNvGrpSpPr>
                  <a:grpSpLocks/>
                </p:cNvGrpSpPr>
                <p:nvPr/>
              </p:nvGrpSpPr>
              <p:grpSpPr bwMode="auto">
                <a:xfrm>
                  <a:off x="1449" y="1530"/>
                  <a:ext cx="192" cy="317"/>
                  <a:chOff x="1449" y="1530"/>
                  <a:chExt cx="192" cy="317"/>
                </a:xfrm>
              </p:grpSpPr>
              <p:sp>
                <p:nvSpPr>
                  <p:cNvPr id="323747" name="Freeform 74"/>
                  <p:cNvSpPr>
                    <a:spLocks/>
                  </p:cNvSpPr>
                  <p:nvPr/>
                </p:nvSpPr>
                <p:spPr bwMode="auto">
                  <a:xfrm>
                    <a:off x="1449" y="1530"/>
                    <a:ext cx="192" cy="317"/>
                  </a:xfrm>
                  <a:custGeom>
                    <a:avLst/>
                    <a:gdLst>
                      <a:gd name="T0" fmla="*/ 186 w 192"/>
                      <a:gd name="T1" fmla="*/ 86 h 317"/>
                      <a:gd name="T2" fmla="*/ 191 w 192"/>
                      <a:gd name="T3" fmla="*/ 105 h 317"/>
                      <a:gd name="T4" fmla="*/ 191 w 192"/>
                      <a:gd name="T5" fmla="*/ 124 h 317"/>
                      <a:gd name="T6" fmla="*/ 186 w 192"/>
                      <a:gd name="T7" fmla="*/ 168 h 317"/>
                      <a:gd name="T8" fmla="*/ 181 w 192"/>
                      <a:gd name="T9" fmla="*/ 206 h 317"/>
                      <a:gd name="T10" fmla="*/ 172 w 192"/>
                      <a:gd name="T11" fmla="*/ 225 h 317"/>
                      <a:gd name="T12" fmla="*/ 162 w 192"/>
                      <a:gd name="T13" fmla="*/ 254 h 317"/>
                      <a:gd name="T14" fmla="*/ 158 w 192"/>
                      <a:gd name="T15" fmla="*/ 268 h 317"/>
                      <a:gd name="T16" fmla="*/ 148 w 192"/>
                      <a:gd name="T17" fmla="*/ 282 h 317"/>
                      <a:gd name="T18" fmla="*/ 143 w 192"/>
                      <a:gd name="T19" fmla="*/ 297 h 317"/>
                      <a:gd name="T20" fmla="*/ 138 w 192"/>
                      <a:gd name="T21" fmla="*/ 311 h 317"/>
                      <a:gd name="T22" fmla="*/ 134 w 192"/>
                      <a:gd name="T23" fmla="*/ 316 h 317"/>
                      <a:gd name="T24" fmla="*/ 124 w 192"/>
                      <a:gd name="T25" fmla="*/ 316 h 317"/>
                      <a:gd name="T26" fmla="*/ 119 w 192"/>
                      <a:gd name="T27" fmla="*/ 311 h 317"/>
                      <a:gd name="T28" fmla="*/ 110 w 192"/>
                      <a:gd name="T29" fmla="*/ 311 h 317"/>
                      <a:gd name="T30" fmla="*/ 100 w 192"/>
                      <a:gd name="T31" fmla="*/ 302 h 317"/>
                      <a:gd name="T32" fmla="*/ 96 w 192"/>
                      <a:gd name="T33" fmla="*/ 287 h 317"/>
                      <a:gd name="T34" fmla="*/ 86 w 192"/>
                      <a:gd name="T35" fmla="*/ 263 h 317"/>
                      <a:gd name="T36" fmla="*/ 81 w 192"/>
                      <a:gd name="T37" fmla="*/ 244 h 317"/>
                      <a:gd name="T38" fmla="*/ 76 w 192"/>
                      <a:gd name="T39" fmla="*/ 225 h 317"/>
                      <a:gd name="T40" fmla="*/ 76 w 192"/>
                      <a:gd name="T41" fmla="*/ 215 h 317"/>
                      <a:gd name="T42" fmla="*/ 67 w 192"/>
                      <a:gd name="T43" fmla="*/ 201 h 317"/>
                      <a:gd name="T44" fmla="*/ 57 w 192"/>
                      <a:gd name="T45" fmla="*/ 187 h 317"/>
                      <a:gd name="T46" fmla="*/ 67 w 192"/>
                      <a:gd name="T47" fmla="*/ 182 h 317"/>
                      <a:gd name="T48" fmla="*/ 76 w 192"/>
                      <a:gd name="T49" fmla="*/ 177 h 317"/>
                      <a:gd name="T50" fmla="*/ 67 w 192"/>
                      <a:gd name="T51" fmla="*/ 168 h 317"/>
                      <a:gd name="T52" fmla="*/ 67 w 192"/>
                      <a:gd name="T53" fmla="*/ 158 h 317"/>
                      <a:gd name="T54" fmla="*/ 67 w 192"/>
                      <a:gd name="T55" fmla="*/ 153 h 317"/>
                      <a:gd name="T56" fmla="*/ 62 w 192"/>
                      <a:gd name="T57" fmla="*/ 144 h 317"/>
                      <a:gd name="T58" fmla="*/ 57 w 192"/>
                      <a:gd name="T59" fmla="*/ 148 h 317"/>
                      <a:gd name="T60" fmla="*/ 53 w 192"/>
                      <a:gd name="T61" fmla="*/ 148 h 317"/>
                      <a:gd name="T62" fmla="*/ 48 w 192"/>
                      <a:gd name="T63" fmla="*/ 158 h 317"/>
                      <a:gd name="T64" fmla="*/ 48 w 192"/>
                      <a:gd name="T65" fmla="*/ 163 h 317"/>
                      <a:gd name="T66" fmla="*/ 43 w 192"/>
                      <a:gd name="T67" fmla="*/ 168 h 317"/>
                      <a:gd name="T68" fmla="*/ 38 w 192"/>
                      <a:gd name="T69" fmla="*/ 168 h 317"/>
                      <a:gd name="T70" fmla="*/ 33 w 192"/>
                      <a:gd name="T71" fmla="*/ 168 h 317"/>
                      <a:gd name="T72" fmla="*/ 29 w 192"/>
                      <a:gd name="T73" fmla="*/ 158 h 317"/>
                      <a:gd name="T74" fmla="*/ 24 w 192"/>
                      <a:gd name="T75" fmla="*/ 144 h 317"/>
                      <a:gd name="T76" fmla="*/ 19 w 192"/>
                      <a:gd name="T77" fmla="*/ 134 h 317"/>
                      <a:gd name="T78" fmla="*/ 14 w 192"/>
                      <a:gd name="T79" fmla="*/ 124 h 317"/>
                      <a:gd name="T80" fmla="*/ 10 w 192"/>
                      <a:gd name="T81" fmla="*/ 120 h 317"/>
                      <a:gd name="T82" fmla="*/ 14 w 192"/>
                      <a:gd name="T83" fmla="*/ 101 h 317"/>
                      <a:gd name="T84" fmla="*/ 19 w 192"/>
                      <a:gd name="T85" fmla="*/ 91 h 317"/>
                      <a:gd name="T86" fmla="*/ 14 w 192"/>
                      <a:gd name="T87" fmla="*/ 81 h 317"/>
                      <a:gd name="T88" fmla="*/ 5 w 192"/>
                      <a:gd name="T89" fmla="*/ 72 h 317"/>
                      <a:gd name="T90" fmla="*/ 0 w 192"/>
                      <a:gd name="T91" fmla="*/ 62 h 317"/>
                      <a:gd name="T92" fmla="*/ 5 w 192"/>
                      <a:gd name="T93" fmla="*/ 38 h 317"/>
                      <a:gd name="T94" fmla="*/ 14 w 192"/>
                      <a:gd name="T95" fmla="*/ 24 h 317"/>
                      <a:gd name="T96" fmla="*/ 38 w 192"/>
                      <a:gd name="T97" fmla="*/ 10 h 317"/>
                      <a:gd name="T98" fmla="*/ 67 w 192"/>
                      <a:gd name="T99" fmla="*/ 0 h 317"/>
                      <a:gd name="T100" fmla="*/ 96 w 192"/>
                      <a:gd name="T101" fmla="*/ 5 h 317"/>
                      <a:gd name="T102" fmla="*/ 129 w 192"/>
                      <a:gd name="T103" fmla="*/ 14 h 317"/>
                      <a:gd name="T104" fmla="*/ 138 w 192"/>
                      <a:gd name="T105" fmla="*/ 24 h 317"/>
                      <a:gd name="T106" fmla="*/ 143 w 192"/>
                      <a:gd name="T107" fmla="*/ 38 h 317"/>
                      <a:gd name="T108" fmla="*/ 143 w 192"/>
                      <a:gd name="T109" fmla="*/ 53 h 317"/>
                      <a:gd name="T110" fmla="*/ 148 w 192"/>
                      <a:gd name="T111" fmla="*/ 57 h 317"/>
                      <a:gd name="T112" fmla="*/ 172 w 192"/>
                      <a:gd name="T113" fmla="*/ 72 h 317"/>
                      <a:gd name="T114" fmla="*/ 177 w 192"/>
                      <a:gd name="T115" fmla="*/ 77 h 317"/>
                      <a:gd name="T116" fmla="*/ 186 w 192"/>
                      <a:gd name="T117" fmla="*/ 86 h 3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2" h="317">
                        <a:moveTo>
                          <a:pt x="186" y="86"/>
                        </a:moveTo>
                        <a:lnTo>
                          <a:pt x="191" y="105"/>
                        </a:lnTo>
                        <a:lnTo>
                          <a:pt x="191" y="124"/>
                        </a:lnTo>
                        <a:lnTo>
                          <a:pt x="186" y="168"/>
                        </a:lnTo>
                        <a:lnTo>
                          <a:pt x="181" y="206"/>
                        </a:lnTo>
                        <a:lnTo>
                          <a:pt x="172" y="225"/>
                        </a:lnTo>
                        <a:lnTo>
                          <a:pt x="162" y="254"/>
                        </a:lnTo>
                        <a:lnTo>
                          <a:pt x="158" y="268"/>
                        </a:lnTo>
                        <a:lnTo>
                          <a:pt x="148" y="282"/>
                        </a:lnTo>
                        <a:lnTo>
                          <a:pt x="143" y="297"/>
                        </a:lnTo>
                        <a:lnTo>
                          <a:pt x="138" y="311"/>
                        </a:lnTo>
                        <a:lnTo>
                          <a:pt x="134" y="316"/>
                        </a:lnTo>
                        <a:lnTo>
                          <a:pt x="124" y="316"/>
                        </a:lnTo>
                        <a:lnTo>
                          <a:pt x="119" y="311"/>
                        </a:lnTo>
                        <a:lnTo>
                          <a:pt x="110" y="311"/>
                        </a:lnTo>
                        <a:lnTo>
                          <a:pt x="100" y="302"/>
                        </a:lnTo>
                        <a:lnTo>
                          <a:pt x="96" y="287"/>
                        </a:lnTo>
                        <a:lnTo>
                          <a:pt x="86" y="263"/>
                        </a:lnTo>
                        <a:lnTo>
                          <a:pt x="81" y="244"/>
                        </a:lnTo>
                        <a:lnTo>
                          <a:pt x="76" y="225"/>
                        </a:lnTo>
                        <a:lnTo>
                          <a:pt x="76" y="215"/>
                        </a:lnTo>
                        <a:lnTo>
                          <a:pt x="67" y="201"/>
                        </a:lnTo>
                        <a:lnTo>
                          <a:pt x="57" y="187"/>
                        </a:lnTo>
                        <a:lnTo>
                          <a:pt x="67" y="182"/>
                        </a:lnTo>
                        <a:lnTo>
                          <a:pt x="76" y="177"/>
                        </a:lnTo>
                        <a:lnTo>
                          <a:pt x="67" y="168"/>
                        </a:lnTo>
                        <a:lnTo>
                          <a:pt x="67" y="158"/>
                        </a:lnTo>
                        <a:lnTo>
                          <a:pt x="67" y="153"/>
                        </a:lnTo>
                        <a:lnTo>
                          <a:pt x="62" y="144"/>
                        </a:lnTo>
                        <a:lnTo>
                          <a:pt x="57" y="148"/>
                        </a:lnTo>
                        <a:lnTo>
                          <a:pt x="53" y="148"/>
                        </a:lnTo>
                        <a:lnTo>
                          <a:pt x="48" y="158"/>
                        </a:lnTo>
                        <a:lnTo>
                          <a:pt x="48" y="163"/>
                        </a:lnTo>
                        <a:lnTo>
                          <a:pt x="43" y="168"/>
                        </a:lnTo>
                        <a:lnTo>
                          <a:pt x="38" y="168"/>
                        </a:lnTo>
                        <a:lnTo>
                          <a:pt x="33" y="168"/>
                        </a:lnTo>
                        <a:lnTo>
                          <a:pt x="29" y="158"/>
                        </a:lnTo>
                        <a:lnTo>
                          <a:pt x="24" y="144"/>
                        </a:lnTo>
                        <a:lnTo>
                          <a:pt x="19" y="134"/>
                        </a:lnTo>
                        <a:lnTo>
                          <a:pt x="14" y="124"/>
                        </a:lnTo>
                        <a:lnTo>
                          <a:pt x="10" y="120"/>
                        </a:lnTo>
                        <a:lnTo>
                          <a:pt x="14" y="101"/>
                        </a:lnTo>
                        <a:lnTo>
                          <a:pt x="19" y="91"/>
                        </a:lnTo>
                        <a:lnTo>
                          <a:pt x="14" y="81"/>
                        </a:lnTo>
                        <a:lnTo>
                          <a:pt x="5" y="72"/>
                        </a:lnTo>
                        <a:lnTo>
                          <a:pt x="0" y="62"/>
                        </a:lnTo>
                        <a:lnTo>
                          <a:pt x="5" y="38"/>
                        </a:lnTo>
                        <a:lnTo>
                          <a:pt x="14" y="24"/>
                        </a:lnTo>
                        <a:lnTo>
                          <a:pt x="38" y="10"/>
                        </a:lnTo>
                        <a:lnTo>
                          <a:pt x="67" y="0"/>
                        </a:lnTo>
                        <a:lnTo>
                          <a:pt x="96" y="5"/>
                        </a:lnTo>
                        <a:lnTo>
                          <a:pt x="129" y="14"/>
                        </a:lnTo>
                        <a:lnTo>
                          <a:pt x="138" y="24"/>
                        </a:lnTo>
                        <a:lnTo>
                          <a:pt x="143" y="38"/>
                        </a:lnTo>
                        <a:lnTo>
                          <a:pt x="143" y="53"/>
                        </a:lnTo>
                        <a:lnTo>
                          <a:pt x="148" y="57"/>
                        </a:lnTo>
                        <a:lnTo>
                          <a:pt x="172" y="72"/>
                        </a:lnTo>
                        <a:lnTo>
                          <a:pt x="177" y="77"/>
                        </a:lnTo>
                        <a:lnTo>
                          <a:pt x="186" y="86"/>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748" name="Group 75"/>
                  <p:cNvGrpSpPr>
                    <a:grpSpLocks/>
                  </p:cNvGrpSpPr>
                  <p:nvPr/>
                </p:nvGrpSpPr>
                <p:grpSpPr bwMode="auto">
                  <a:xfrm>
                    <a:off x="1467" y="1578"/>
                    <a:ext cx="149" cy="168"/>
                    <a:chOff x="1467" y="1578"/>
                    <a:chExt cx="149" cy="168"/>
                  </a:xfrm>
                </p:grpSpPr>
                <p:grpSp>
                  <p:nvGrpSpPr>
                    <p:cNvPr id="323749" name="Group 76"/>
                    <p:cNvGrpSpPr>
                      <a:grpSpLocks/>
                    </p:cNvGrpSpPr>
                    <p:nvPr/>
                  </p:nvGrpSpPr>
                  <p:grpSpPr bwMode="auto">
                    <a:xfrm>
                      <a:off x="1467" y="1578"/>
                      <a:ext cx="149" cy="168"/>
                      <a:chOff x="1467" y="1578"/>
                      <a:chExt cx="149" cy="168"/>
                    </a:xfrm>
                  </p:grpSpPr>
                  <p:sp>
                    <p:nvSpPr>
                      <p:cNvPr id="323751" name="Freeform 77"/>
                      <p:cNvSpPr>
                        <a:spLocks/>
                      </p:cNvSpPr>
                      <p:nvPr/>
                    </p:nvSpPr>
                    <p:spPr bwMode="auto">
                      <a:xfrm>
                        <a:off x="1573" y="1598"/>
                        <a:ext cx="43" cy="148"/>
                      </a:xfrm>
                      <a:custGeom>
                        <a:avLst/>
                        <a:gdLst>
                          <a:gd name="T0" fmla="*/ 42 w 43"/>
                          <a:gd name="T1" fmla="*/ 147 h 148"/>
                          <a:gd name="T2" fmla="*/ 37 w 43"/>
                          <a:gd name="T3" fmla="*/ 133 h 148"/>
                          <a:gd name="T4" fmla="*/ 33 w 43"/>
                          <a:gd name="T5" fmla="*/ 123 h 148"/>
                          <a:gd name="T6" fmla="*/ 33 w 43"/>
                          <a:gd name="T7" fmla="*/ 104 h 148"/>
                          <a:gd name="T8" fmla="*/ 37 w 43"/>
                          <a:gd name="T9" fmla="*/ 90 h 148"/>
                          <a:gd name="T10" fmla="*/ 42 w 43"/>
                          <a:gd name="T11" fmla="*/ 71 h 148"/>
                          <a:gd name="T12" fmla="*/ 42 w 43"/>
                          <a:gd name="T13" fmla="*/ 57 h 148"/>
                          <a:gd name="T14" fmla="*/ 33 w 43"/>
                          <a:gd name="T15" fmla="*/ 38 h 148"/>
                          <a:gd name="T16" fmla="*/ 23 w 43"/>
                          <a:gd name="T17" fmla="*/ 28 h 148"/>
                          <a:gd name="T18" fmla="*/ 9 w 43"/>
                          <a:gd name="T19" fmla="*/ 19 h 148"/>
                          <a:gd name="T20" fmla="*/ 0 w 43"/>
                          <a:gd name="T21" fmla="*/ 14 h 148"/>
                          <a:gd name="T22" fmla="*/ 5 w 43"/>
                          <a:gd name="T23" fmla="*/ 14 h 148"/>
                          <a:gd name="T24" fmla="*/ 9 w 43"/>
                          <a:gd name="T25" fmla="*/ 14 h 148"/>
                          <a:gd name="T26" fmla="*/ 14 w 43"/>
                          <a:gd name="T27" fmla="*/ 9 h 148"/>
                          <a:gd name="T28" fmla="*/ 14 w 43"/>
                          <a:gd name="T29" fmla="*/ 5 h 148"/>
                          <a:gd name="T30" fmla="*/ 14 w 43"/>
                          <a:gd name="T31" fmla="*/ 0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148">
                            <a:moveTo>
                              <a:pt x="42" y="147"/>
                            </a:moveTo>
                            <a:lnTo>
                              <a:pt x="37" y="133"/>
                            </a:lnTo>
                            <a:lnTo>
                              <a:pt x="33" y="123"/>
                            </a:lnTo>
                            <a:lnTo>
                              <a:pt x="33" y="104"/>
                            </a:lnTo>
                            <a:lnTo>
                              <a:pt x="37" y="90"/>
                            </a:lnTo>
                            <a:lnTo>
                              <a:pt x="42" y="71"/>
                            </a:lnTo>
                            <a:lnTo>
                              <a:pt x="42" y="57"/>
                            </a:lnTo>
                            <a:lnTo>
                              <a:pt x="33" y="38"/>
                            </a:lnTo>
                            <a:lnTo>
                              <a:pt x="23" y="28"/>
                            </a:lnTo>
                            <a:lnTo>
                              <a:pt x="9" y="19"/>
                            </a:lnTo>
                            <a:lnTo>
                              <a:pt x="0" y="14"/>
                            </a:lnTo>
                            <a:lnTo>
                              <a:pt x="5" y="14"/>
                            </a:lnTo>
                            <a:lnTo>
                              <a:pt x="9" y="14"/>
                            </a:lnTo>
                            <a:lnTo>
                              <a:pt x="14" y="9"/>
                            </a:lnTo>
                            <a:lnTo>
                              <a:pt x="14" y="5"/>
                            </a:lnTo>
                            <a:lnTo>
                              <a:pt x="1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52" name="Freeform 78"/>
                      <p:cNvSpPr>
                        <a:spLocks/>
                      </p:cNvSpPr>
                      <p:nvPr/>
                    </p:nvSpPr>
                    <p:spPr bwMode="auto">
                      <a:xfrm>
                        <a:off x="1501" y="1621"/>
                        <a:ext cx="53" cy="20"/>
                      </a:xfrm>
                      <a:custGeom>
                        <a:avLst/>
                        <a:gdLst>
                          <a:gd name="T0" fmla="*/ 52 w 53"/>
                          <a:gd name="T1" fmla="*/ 10 h 20"/>
                          <a:gd name="T2" fmla="*/ 43 w 53"/>
                          <a:gd name="T3" fmla="*/ 14 h 20"/>
                          <a:gd name="T4" fmla="*/ 33 w 53"/>
                          <a:gd name="T5" fmla="*/ 19 h 20"/>
                          <a:gd name="T6" fmla="*/ 19 w 53"/>
                          <a:gd name="T7" fmla="*/ 19 h 20"/>
                          <a:gd name="T8" fmla="*/ 14 w 53"/>
                          <a:gd name="T9" fmla="*/ 19 h 20"/>
                          <a:gd name="T10" fmla="*/ 5 w 53"/>
                          <a:gd name="T11" fmla="*/ 19 h 20"/>
                          <a:gd name="T12" fmla="*/ 0 w 53"/>
                          <a:gd name="T13" fmla="*/ 10 h 20"/>
                          <a:gd name="T14" fmla="*/ 0 w 53"/>
                          <a:gd name="T15" fmla="*/ 5 h 20"/>
                          <a:gd name="T16" fmla="*/ 5 w 53"/>
                          <a:gd name="T17" fmla="*/ 0 h 20"/>
                          <a:gd name="T18" fmla="*/ 14 w 53"/>
                          <a:gd name="T19" fmla="*/ 0 h 20"/>
                          <a:gd name="T20" fmla="*/ 24 w 53"/>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0">
                            <a:moveTo>
                              <a:pt x="52" y="10"/>
                            </a:moveTo>
                            <a:lnTo>
                              <a:pt x="43" y="14"/>
                            </a:lnTo>
                            <a:lnTo>
                              <a:pt x="33" y="19"/>
                            </a:lnTo>
                            <a:lnTo>
                              <a:pt x="19" y="19"/>
                            </a:lnTo>
                            <a:lnTo>
                              <a:pt x="14" y="19"/>
                            </a:lnTo>
                            <a:lnTo>
                              <a:pt x="5" y="19"/>
                            </a:lnTo>
                            <a:lnTo>
                              <a:pt x="0" y="10"/>
                            </a:lnTo>
                            <a:lnTo>
                              <a:pt x="0" y="5"/>
                            </a:lnTo>
                            <a:lnTo>
                              <a:pt x="5" y="0"/>
                            </a:lnTo>
                            <a:lnTo>
                              <a:pt x="14" y="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53" name="Freeform 79"/>
                      <p:cNvSpPr>
                        <a:spLocks/>
                      </p:cNvSpPr>
                      <p:nvPr/>
                    </p:nvSpPr>
                    <p:spPr bwMode="auto">
                      <a:xfrm>
                        <a:off x="1543" y="1669"/>
                        <a:ext cx="26" cy="29"/>
                      </a:xfrm>
                      <a:custGeom>
                        <a:avLst/>
                        <a:gdLst>
                          <a:gd name="T0" fmla="*/ 0 w 26"/>
                          <a:gd name="T1" fmla="*/ 0 h 29"/>
                          <a:gd name="T2" fmla="*/ 10 w 26"/>
                          <a:gd name="T3" fmla="*/ 5 h 29"/>
                          <a:gd name="T4" fmla="*/ 15 w 26"/>
                          <a:gd name="T5" fmla="*/ 9 h 29"/>
                          <a:gd name="T6" fmla="*/ 20 w 26"/>
                          <a:gd name="T7" fmla="*/ 19 h 29"/>
                          <a:gd name="T8" fmla="*/ 25 w 26"/>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9">
                            <a:moveTo>
                              <a:pt x="0" y="0"/>
                            </a:moveTo>
                            <a:lnTo>
                              <a:pt x="10" y="5"/>
                            </a:lnTo>
                            <a:lnTo>
                              <a:pt x="15" y="9"/>
                            </a:lnTo>
                            <a:lnTo>
                              <a:pt x="20" y="19"/>
                            </a:lnTo>
                            <a:lnTo>
                              <a:pt x="25" y="2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54" name="Freeform 80"/>
                      <p:cNvSpPr>
                        <a:spLocks/>
                      </p:cNvSpPr>
                      <p:nvPr/>
                    </p:nvSpPr>
                    <p:spPr bwMode="auto">
                      <a:xfrm>
                        <a:off x="1495" y="1593"/>
                        <a:ext cx="21" cy="23"/>
                      </a:xfrm>
                      <a:custGeom>
                        <a:avLst/>
                        <a:gdLst>
                          <a:gd name="T0" fmla="*/ 20 w 21"/>
                          <a:gd name="T1" fmla="*/ 0 h 23"/>
                          <a:gd name="T2" fmla="*/ 10 w 21"/>
                          <a:gd name="T3" fmla="*/ 22 h 23"/>
                          <a:gd name="T4" fmla="*/ 5 w 21"/>
                          <a:gd name="T5" fmla="*/ 18 h 23"/>
                          <a:gd name="T6" fmla="*/ 5 w 21"/>
                          <a:gd name="T7" fmla="*/ 13 h 23"/>
                          <a:gd name="T8" fmla="*/ 0 w 21"/>
                          <a:gd name="T9" fmla="*/ 1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3">
                            <a:moveTo>
                              <a:pt x="20" y="0"/>
                            </a:moveTo>
                            <a:lnTo>
                              <a:pt x="10" y="22"/>
                            </a:lnTo>
                            <a:lnTo>
                              <a:pt x="5" y="18"/>
                            </a:lnTo>
                            <a:lnTo>
                              <a:pt x="5" y="13"/>
                            </a:lnTo>
                            <a:lnTo>
                              <a:pt x="0" y="1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55" name="Freeform 81"/>
                      <p:cNvSpPr>
                        <a:spLocks/>
                      </p:cNvSpPr>
                      <p:nvPr/>
                    </p:nvSpPr>
                    <p:spPr bwMode="auto">
                      <a:xfrm>
                        <a:off x="1491" y="1611"/>
                        <a:ext cx="17" cy="17"/>
                      </a:xfrm>
                      <a:custGeom>
                        <a:avLst/>
                        <a:gdLst>
                          <a:gd name="T0" fmla="*/ 8 w 17"/>
                          <a:gd name="T1" fmla="*/ 16 h 17"/>
                          <a:gd name="T2" fmla="*/ 8 w 17"/>
                          <a:gd name="T3" fmla="*/ 8 h 17"/>
                          <a:gd name="T4" fmla="*/ 16 w 17"/>
                          <a:gd name="T5" fmla="*/ 8 h 17"/>
                          <a:gd name="T6" fmla="*/ 16 w 17"/>
                          <a:gd name="T7" fmla="*/ 0 h 17"/>
                          <a:gd name="T8" fmla="*/ 8 w 17"/>
                          <a:gd name="T9" fmla="*/ 0 h 17"/>
                          <a:gd name="T10" fmla="*/ 0 w 17"/>
                          <a:gd name="T11" fmla="*/ 0 h 17"/>
                          <a:gd name="T12" fmla="*/ 0 w 17"/>
                          <a:gd name="T13" fmla="*/ 8 h 17"/>
                          <a:gd name="T14" fmla="*/ 0 w 17"/>
                          <a:gd name="T15" fmla="*/ 16 h 17"/>
                          <a:gd name="T16" fmla="*/ 8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7">
                            <a:moveTo>
                              <a:pt x="8" y="16"/>
                            </a:moveTo>
                            <a:lnTo>
                              <a:pt x="8" y="8"/>
                            </a:lnTo>
                            <a:lnTo>
                              <a:pt x="16" y="8"/>
                            </a:lnTo>
                            <a:lnTo>
                              <a:pt x="16" y="0"/>
                            </a:lnTo>
                            <a:lnTo>
                              <a:pt x="8" y="0"/>
                            </a:lnTo>
                            <a:lnTo>
                              <a:pt x="0" y="0"/>
                            </a:lnTo>
                            <a:lnTo>
                              <a:pt x="0" y="8"/>
                            </a:lnTo>
                            <a:lnTo>
                              <a:pt x="0" y="16"/>
                            </a:lnTo>
                            <a:lnTo>
                              <a:pt x="8" y="16"/>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56" name="Freeform 82"/>
                      <p:cNvSpPr>
                        <a:spLocks/>
                      </p:cNvSpPr>
                      <p:nvPr/>
                    </p:nvSpPr>
                    <p:spPr bwMode="auto">
                      <a:xfrm>
                        <a:off x="1467" y="1578"/>
                        <a:ext cx="25" cy="44"/>
                      </a:xfrm>
                      <a:custGeom>
                        <a:avLst/>
                        <a:gdLst>
                          <a:gd name="T0" fmla="*/ 0 w 25"/>
                          <a:gd name="T1" fmla="*/ 43 h 44"/>
                          <a:gd name="T2" fmla="*/ 0 w 25"/>
                          <a:gd name="T3" fmla="*/ 29 h 44"/>
                          <a:gd name="T4" fmla="*/ 5 w 25"/>
                          <a:gd name="T5" fmla="*/ 19 h 44"/>
                          <a:gd name="T6" fmla="*/ 14 w 25"/>
                          <a:gd name="T7" fmla="*/ 14 h 44"/>
                          <a:gd name="T8" fmla="*/ 24 w 25"/>
                          <a:gd name="T9" fmla="*/ 10 h 44"/>
                          <a:gd name="T10" fmla="*/ 24 w 25"/>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44">
                            <a:moveTo>
                              <a:pt x="0" y="43"/>
                            </a:moveTo>
                            <a:lnTo>
                              <a:pt x="0" y="29"/>
                            </a:lnTo>
                            <a:lnTo>
                              <a:pt x="5" y="19"/>
                            </a:lnTo>
                            <a:lnTo>
                              <a:pt x="14" y="14"/>
                            </a:lnTo>
                            <a:lnTo>
                              <a:pt x="24" y="1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57" name="Freeform 83"/>
                      <p:cNvSpPr>
                        <a:spLocks/>
                      </p:cNvSpPr>
                      <p:nvPr/>
                    </p:nvSpPr>
                    <p:spPr bwMode="auto">
                      <a:xfrm>
                        <a:off x="1491" y="1636"/>
                        <a:ext cx="35" cy="42"/>
                      </a:xfrm>
                      <a:custGeom>
                        <a:avLst/>
                        <a:gdLst>
                          <a:gd name="T0" fmla="*/ 19 w 35"/>
                          <a:gd name="T1" fmla="*/ 36 h 42"/>
                          <a:gd name="T2" fmla="*/ 24 w 35"/>
                          <a:gd name="T3" fmla="*/ 41 h 42"/>
                          <a:gd name="T4" fmla="*/ 34 w 35"/>
                          <a:gd name="T5" fmla="*/ 41 h 42"/>
                          <a:gd name="T6" fmla="*/ 34 w 35"/>
                          <a:gd name="T7" fmla="*/ 36 h 42"/>
                          <a:gd name="T8" fmla="*/ 34 w 35"/>
                          <a:gd name="T9" fmla="*/ 27 h 42"/>
                          <a:gd name="T10" fmla="*/ 29 w 35"/>
                          <a:gd name="T11" fmla="*/ 23 h 42"/>
                          <a:gd name="T12" fmla="*/ 19 w 35"/>
                          <a:gd name="T13" fmla="*/ 18 h 42"/>
                          <a:gd name="T14" fmla="*/ 10 w 35"/>
                          <a:gd name="T15" fmla="*/ 14 h 42"/>
                          <a:gd name="T16" fmla="*/ 5 w 35"/>
                          <a:gd name="T17" fmla="*/ 9 h 42"/>
                          <a:gd name="T18" fmla="*/ 0 w 35"/>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2">
                            <a:moveTo>
                              <a:pt x="19" y="36"/>
                            </a:moveTo>
                            <a:lnTo>
                              <a:pt x="24" y="41"/>
                            </a:lnTo>
                            <a:lnTo>
                              <a:pt x="34" y="41"/>
                            </a:lnTo>
                            <a:lnTo>
                              <a:pt x="34" y="36"/>
                            </a:lnTo>
                            <a:lnTo>
                              <a:pt x="34" y="27"/>
                            </a:lnTo>
                            <a:lnTo>
                              <a:pt x="29" y="23"/>
                            </a:lnTo>
                            <a:lnTo>
                              <a:pt x="19" y="18"/>
                            </a:lnTo>
                            <a:lnTo>
                              <a:pt x="10" y="14"/>
                            </a:lnTo>
                            <a:lnTo>
                              <a:pt x="5"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750" name="Freeform 84"/>
                    <p:cNvSpPr>
                      <a:spLocks/>
                    </p:cNvSpPr>
                    <p:nvPr/>
                  </p:nvSpPr>
                  <p:spPr bwMode="auto">
                    <a:xfrm>
                      <a:off x="1520" y="1677"/>
                      <a:ext cx="39" cy="32"/>
                    </a:xfrm>
                    <a:custGeom>
                      <a:avLst/>
                      <a:gdLst>
                        <a:gd name="T0" fmla="*/ 0 w 39"/>
                        <a:gd name="T1" fmla="*/ 31 h 32"/>
                        <a:gd name="T2" fmla="*/ 38 w 39"/>
                        <a:gd name="T3" fmla="*/ 0 h 32"/>
                        <a:gd name="T4" fmla="*/ 0 60000 65536"/>
                        <a:gd name="T5" fmla="*/ 0 60000 65536"/>
                      </a:gdLst>
                      <a:ahLst/>
                      <a:cxnLst>
                        <a:cxn ang="T4">
                          <a:pos x="T0" y="T1"/>
                        </a:cxn>
                        <a:cxn ang="T5">
                          <a:pos x="T2" y="T3"/>
                        </a:cxn>
                      </a:cxnLst>
                      <a:rect l="0" t="0" r="r" b="b"/>
                      <a:pathLst>
                        <a:path w="39" h="32">
                          <a:moveTo>
                            <a:pt x="0" y="31"/>
                          </a:moveTo>
                          <a:lnTo>
                            <a:pt x="3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sp>
              <p:nvSpPr>
                <p:cNvPr id="323746" name="Freeform 85"/>
                <p:cNvSpPr>
                  <a:spLocks/>
                </p:cNvSpPr>
                <p:nvPr/>
              </p:nvSpPr>
              <p:spPr bwMode="auto">
                <a:xfrm>
                  <a:off x="1410" y="1472"/>
                  <a:ext cx="211" cy="135"/>
                </a:xfrm>
                <a:custGeom>
                  <a:avLst/>
                  <a:gdLst>
                    <a:gd name="T0" fmla="*/ 200 w 211"/>
                    <a:gd name="T1" fmla="*/ 134 h 135"/>
                    <a:gd name="T2" fmla="*/ 186 w 211"/>
                    <a:gd name="T3" fmla="*/ 124 h 135"/>
                    <a:gd name="T4" fmla="*/ 181 w 211"/>
                    <a:gd name="T5" fmla="*/ 115 h 135"/>
                    <a:gd name="T6" fmla="*/ 177 w 211"/>
                    <a:gd name="T7" fmla="*/ 101 h 135"/>
                    <a:gd name="T8" fmla="*/ 172 w 211"/>
                    <a:gd name="T9" fmla="*/ 91 h 135"/>
                    <a:gd name="T10" fmla="*/ 167 w 211"/>
                    <a:gd name="T11" fmla="*/ 81 h 135"/>
                    <a:gd name="T12" fmla="*/ 158 w 211"/>
                    <a:gd name="T13" fmla="*/ 77 h 135"/>
                    <a:gd name="T14" fmla="*/ 148 w 211"/>
                    <a:gd name="T15" fmla="*/ 72 h 135"/>
                    <a:gd name="T16" fmla="*/ 138 w 211"/>
                    <a:gd name="T17" fmla="*/ 72 h 135"/>
                    <a:gd name="T18" fmla="*/ 134 w 211"/>
                    <a:gd name="T19" fmla="*/ 81 h 135"/>
                    <a:gd name="T20" fmla="*/ 129 w 211"/>
                    <a:gd name="T21" fmla="*/ 91 h 135"/>
                    <a:gd name="T22" fmla="*/ 129 w 211"/>
                    <a:gd name="T23" fmla="*/ 101 h 135"/>
                    <a:gd name="T24" fmla="*/ 138 w 211"/>
                    <a:gd name="T25" fmla="*/ 120 h 135"/>
                    <a:gd name="T26" fmla="*/ 124 w 211"/>
                    <a:gd name="T27" fmla="*/ 124 h 135"/>
                    <a:gd name="T28" fmla="*/ 119 w 211"/>
                    <a:gd name="T29" fmla="*/ 115 h 135"/>
                    <a:gd name="T30" fmla="*/ 110 w 211"/>
                    <a:gd name="T31" fmla="*/ 110 h 135"/>
                    <a:gd name="T32" fmla="*/ 105 w 211"/>
                    <a:gd name="T33" fmla="*/ 101 h 135"/>
                    <a:gd name="T34" fmla="*/ 100 w 211"/>
                    <a:gd name="T35" fmla="*/ 91 h 135"/>
                    <a:gd name="T36" fmla="*/ 100 w 211"/>
                    <a:gd name="T37" fmla="*/ 86 h 135"/>
                    <a:gd name="T38" fmla="*/ 95 w 211"/>
                    <a:gd name="T39" fmla="*/ 91 h 135"/>
                    <a:gd name="T40" fmla="*/ 86 w 211"/>
                    <a:gd name="T41" fmla="*/ 91 h 135"/>
                    <a:gd name="T42" fmla="*/ 81 w 211"/>
                    <a:gd name="T43" fmla="*/ 91 h 135"/>
                    <a:gd name="T44" fmla="*/ 76 w 211"/>
                    <a:gd name="T45" fmla="*/ 91 h 135"/>
                    <a:gd name="T46" fmla="*/ 72 w 211"/>
                    <a:gd name="T47" fmla="*/ 91 h 135"/>
                    <a:gd name="T48" fmla="*/ 67 w 211"/>
                    <a:gd name="T49" fmla="*/ 96 h 135"/>
                    <a:gd name="T50" fmla="*/ 57 w 211"/>
                    <a:gd name="T51" fmla="*/ 105 h 135"/>
                    <a:gd name="T52" fmla="*/ 48 w 211"/>
                    <a:gd name="T53" fmla="*/ 115 h 135"/>
                    <a:gd name="T54" fmla="*/ 43 w 211"/>
                    <a:gd name="T55" fmla="*/ 120 h 135"/>
                    <a:gd name="T56" fmla="*/ 29 w 211"/>
                    <a:gd name="T57" fmla="*/ 124 h 135"/>
                    <a:gd name="T58" fmla="*/ 19 w 211"/>
                    <a:gd name="T59" fmla="*/ 124 h 135"/>
                    <a:gd name="T60" fmla="*/ 10 w 211"/>
                    <a:gd name="T61" fmla="*/ 120 h 135"/>
                    <a:gd name="T62" fmla="*/ 5 w 211"/>
                    <a:gd name="T63" fmla="*/ 115 h 135"/>
                    <a:gd name="T64" fmla="*/ 0 w 211"/>
                    <a:gd name="T65" fmla="*/ 105 h 135"/>
                    <a:gd name="T66" fmla="*/ 5 w 211"/>
                    <a:gd name="T67" fmla="*/ 96 h 135"/>
                    <a:gd name="T68" fmla="*/ 10 w 211"/>
                    <a:gd name="T69" fmla="*/ 81 h 135"/>
                    <a:gd name="T70" fmla="*/ 14 w 211"/>
                    <a:gd name="T71" fmla="*/ 72 h 135"/>
                    <a:gd name="T72" fmla="*/ 14 w 211"/>
                    <a:gd name="T73" fmla="*/ 67 h 135"/>
                    <a:gd name="T74" fmla="*/ 24 w 211"/>
                    <a:gd name="T75" fmla="*/ 57 h 135"/>
                    <a:gd name="T76" fmla="*/ 33 w 211"/>
                    <a:gd name="T77" fmla="*/ 53 h 135"/>
                    <a:gd name="T78" fmla="*/ 43 w 211"/>
                    <a:gd name="T79" fmla="*/ 53 h 135"/>
                    <a:gd name="T80" fmla="*/ 48 w 211"/>
                    <a:gd name="T81" fmla="*/ 53 h 135"/>
                    <a:gd name="T82" fmla="*/ 57 w 211"/>
                    <a:gd name="T83" fmla="*/ 38 h 135"/>
                    <a:gd name="T84" fmla="*/ 67 w 211"/>
                    <a:gd name="T85" fmla="*/ 29 h 135"/>
                    <a:gd name="T86" fmla="*/ 86 w 211"/>
                    <a:gd name="T87" fmla="*/ 14 h 135"/>
                    <a:gd name="T88" fmla="*/ 110 w 211"/>
                    <a:gd name="T89" fmla="*/ 5 h 135"/>
                    <a:gd name="T90" fmla="*/ 134 w 211"/>
                    <a:gd name="T91" fmla="*/ 0 h 135"/>
                    <a:gd name="T92" fmla="*/ 148 w 211"/>
                    <a:gd name="T93" fmla="*/ 5 h 135"/>
                    <a:gd name="T94" fmla="*/ 153 w 211"/>
                    <a:gd name="T95" fmla="*/ 10 h 135"/>
                    <a:gd name="T96" fmla="*/ 158 w 211"/>
                    <a:gd name="T97" fmla="*/ 14 h 135"/>
                    <a:gd name="T98" fmla="*/ 167 w 211"/>
                    <a:gd name="T99" fmla="*/ 19 h 135"/>
                    <a:gd name="T100" fmla="*/ 177 w 211"/>
                    <a:gd name="T101" fmla="*/ 24 h 135"/>
                    <a:gd name="T102" fmla="*/ 186 w 211"/>
                    <a:gd name="T103" fmla="*/ 29 h 135"/>
                    <a:gd name="T104" fmla="*/ 191 w 211"/>
                    <a:gd name="T105" fmla="*/ 34 h 135"/>
                    <a:gd name="T106" fmla="*/ 196 w 211"/>
                    <a:gd name="T107" fmla="*/ 43 h 135"/>
                    <a:gd name="T108" fmla="*/ 200 w 211"/>
                    <a:gd name="T109" fmla="*/ 53 h 135"/>
                    <a:gd name="T110" fmla="*/ 200 w 211"/>
                    <a:gd name="T111" fmla="*/ 62 h 135"/>
                    <a:gd name="T112" fmla="*/ 205 w 211"/>
                    <a:gd name="T113" fmla="*/ 72 h 135"/>
                    <a:gd name="T114" fmla="*/ 205 w 211"/>
                    <a:gd name="T115" fmla="*/ 86 h 135"/>
                    <a:gd name="T116" fmla="*/ 210 w 211"/>
                    <a:gd name="T117" fmla="*/ 101 h 135"/>
                    <a:gd name="T118" fmla="*/ 205 w 211"/>
                    <a:gd name="T119" fmla="*/ 110 h 135"/>
                    <a:gd name="T120" fmla="*/ 205 w 211"/>
                    <a:gd name="T121" fmla="*/ 124 h 135"/>
                    <a:gd name="T122" fmla="*/ 200 w 211"/>
                    <a:gd name="T123" fmla="*/ 134 h 1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1" h="135">
                      <a:moveTo>
                        <a:pt x="200" y="134"/>
                      </a:moveTo>
                      <a:lnTo>
                        <a:pt x="186" y="124"/>
                      </a:lnTo>
                      <a:lnTo>
                        <a:pt x="181" y="115"/>
                      </a:lnTo>
                      <a:lnTo>
                        <a:pt x="177" y="101"/>
                      </a:lnTo>
                      <a:lnTo>
                        <a:pt x="172" y="91"/>
                      </a:lnTo>
                      <a:lnTo>
                        <a:pt x="167" y="81"/>
                      </a:lnTo>
                      <a:lnTo>
                        <a:pt x="158" y="77"/>
                      </a:lnTo>
                      <a:lnTo>
                        <a:pt x="148" y="72"/>
                      </a:lnTo>
                      <a:lnTo>
                        <a:pt x="138" y="72"/>
                      </a:lnTo>
                      <a:lnTo>
                        <a:pt x="134" y="81"/>
                      </a:lnTo>
                      <a:lnTo>
                        <a:pt x="129" y="91"/>
                      </a:lnTo>
                      <a:lnTo>
                        <a:pt x="129" y="101"/>
                      </a:lnTo>
                      <a:lnTo>
                        <a:pt x="138" y="120"/>
                      </a:lnTo>
                      <a:lnTo>
                        <a:pt x="124" y="124"/>
                      </a:lnTo>
                      <a:lnTo>
                        <a:pt x="119" y="115"/>
                      </a:lnTo>
                      <a:lnTo>
                        <a:pt x="110" y="110"/>
                      </a:lnTo>
                      <a:lnTo>
                        <a:pt x="105" y="101"/>
                      </a:lnTo>
                      <a:lnTo>
                        <a:pt x="100" y="91"/>
                      </a:lnTo>
                      <a:lnTo>
                        <a:pt x="100" y="86"/>
                      </a:lnTo>
                      <a:lnTo>
                        <a:pt x="95" y="91"/>
                      </a:lnTo>
                      <a:lnTo>
                        <a:pt x="86" y="91"/>
                      </a:lnTo>
                      <a:lnTo>
                        <a:pt x="81" y="91"/>
                      </a:lnTo>
                      <a:lnTo>
                        <a:pt x="76" y="91"/>
                      </a:lnTo>
                      <a:lnTo>
                        <a:pt x="72" y="91"/>
                      </a:lnTo>
                      <a:lnTo>
                        <a:pt x="67" y="96"/>
                      </a:lnTo>
                      <a:lnTo>
                        <a:pt x="57" y="105"/>
                      </a:lnTo>
                      <a:lnTo>
                        <a:pt x="48" y="115"/>
                      </a:lnTo>
                      <a:lnTo>
                        <a:pt x="43" y="120"/>
                      </a:lnTo>
                      <a:lnTo>
                        <a:pt x="29" y="124"/>
                      </a:lnTo>
                      <a:lnTo>
                        <a:pt x="19" y="124"/>
                      </a:lnTo>
                      <a:lnTo>
                        <a:pt x="10" y="120"/>
                      </a:lnTo>
                      <a:lnTo>
                        <a:pt x="5" y="115"/>
                      </a:lnTo>
                      <a:lnTo>
                        <a:pt x="0" y="105"/>
                      </a:lnTo>
                      <a:lnTo>
                        <a:pt x="5" y="96"/>
                      </a:lnTo>
                      <a:lnTo>
                        <a:pt x="10" y="81"/>
                      </a:lnTo>
                      <a:lnTo>
                        <a:pt x="14" y="72"/>
                      </a:lnTo>
                      <a:lnTo>
                        <a:pt x="14" y="67"/>
                      </a:lnTo>
                      <a:lnTo>
                        <a:pt x="24" y="57"/>
                      </a:lnTo>
                      <a:lnTo>
                        <a:pt x="33" y="53"/>
                      </a:lnTo>
                      <a:lnTo>
                        <a:pt x="43" y="53"/>
                      </a:lnTo>
                      <a:lnTo>
                        <a:pt x="48" y="53"/>
                      </a:lnTo>
                      <a:lnTo>
                        <a:pt x="57" y="38"/>
                      </a:lnTo>
                      <a:lnTo>
                        <a:pt x="67" y="29"/>
                      </a:lnTo>
                      <a:lnTo>
                        <a:pt x="86" y="14"/>
                      </a:lnTo>
                      <a:lnTo>
                        <a:pt x="110" y="5"/>
                      </a:lnTo>
                      <a:lnTo>
                        <a:pt x="134" y="0"/>
                      </a:lnTo>
                      <a:lnTo>
                        <a:pt x="148" y="5"/>
                      </a:lnTo>
                      <a:lnTo>
                        <a:pt x="153" y="10"/>
                      </a:lnTo>
                      <a:lnTo>
                        <a:pt x="158" y="14"/>
                      </a:lnTo>
                      <a:lnTo>
                        <a:pt x="167" y="19"/>
                      </a:lnTo>
                      <a:lnTo>
                        <a:pt x="177" y="24"/>
                      </a:lnTo>
                      <a:lnTo>
                        <a:pt x="186" y="29"/>
                      </a:lnTo>
                      <a:lnTo>
                        <a:pt x="191" y="34"/>
                      </a:lnTo>
                      <a:lnTo>
                        <a:pt x="196" y="43"/>
                      </a:lnTo>
                      <a:lnTo>
                        <a:pt x="200" y="53"/>
                      </a:lnTo>
                      <a:lnTo>
                        <a:pt x="200" y="62"/>
                      </a:lnTo>
                      <a:lnTo>
                        <a:pt x="205" y="72"/>
                      </a:lnTo>
                      <a:lnTo>
                        <a:pt x="205" y="86"/>
                      </a:lnTo>
                      <a:lnTo>
                        <a:pt x="210" y="101"/>
                      </a:lnTo>
                      <a:lnTo>
                        <a:pt x="205" y="110"/>
                      </a:lnTo>
                      <a:lnTo>
                        <a:pt x="205" y="124"/>
                      </a:lnTo>
                      <a:lnTo>
                        <a:pt x="200" y="134"/>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744" name="Freeform 86"/>
              <p:cNvSpPr>
                <a:spLocks/>
              </p:cNvSpPr>
              <p:nvPr/>
            </p:nvSpPr>
            <p:spPr bwMode="auto">
              <a:xfrm>
                <a:off x="722" y="1468"/>
                <a:ext cx="120" cy="120"/>
              </a:xfrm>
              <a:custGeom>
                <a:avLst/>
                <a:gdLst>
                  <a:gd name="T0" fmla="*/ 29 w 120"/>
                  <a:gd name="T1" fmla="*/ 0 h 120"/>
                  <a:gd name="T2" fmla="*/ 10 w 120"/>
                  <a:gd name="T3" fmla="*/ 0 h 120"/>
                  <a:gd name="T4" fmla="*/ 5 w 120"/>
                  <a:gd name="T5" fmla="*/ 5 h 120"/>
                  <a:gd name="T6" fmla="*/ 0 w 120"/>
                  <a:gd name="T7" fmla="*/ 19 h 120"/>
                  <a:gd name="T8" fmla="*/ 5 w 120"/>
                  <a:gd name="T9" fmla="*/ 33 h 120"/>
                  <a:gd name="T10" fmla="*/ 19 w 120"/>
                  <a:gd name="T11" fmla="*/ 43 h 120"/>
                  <a:gd name="T12" fmla="*/ 33 w 120"/>
                  <a:gd name="T13" fmla="*/ 43 h 120"/>
                  <a:gd name="T14" fmla="*/ 48 w 120"/>
                  <a:gd name="T15" fmla="*/ 76 h 120"/>
                  <a:gd name="T16" fmla="*/ 81 w 120"/>
                  <a:gd name="T17" fmla="*/ 100 h 120"/>
                  <a:gd name="T18" fmla="*/ 100 w 120"/>
                  <a:gd name="T19" fmla="*/ 109 h 120"/>
                  <a:gd name="T20" fmla="*/ 119 w 120"/>
                  <a:gd name="T21" fmla="*/ 119 h 120"/>
                  <a:gd name="T22" fmla="*/ 95 w 120"/>
                  <a:gd name="T23" fmla="*/ 90 h 120"/>
                  <a:gd name="T24" fmla="*/ 81 w 120"/>
                  <a:gd name="T25" fmla="*/ 71 h 120"/>
                  <a:gd name="T26" fmla="*/ 67 w 120"/>
                  <a:gd name="T27" fmla="*/ 52 h 120"/>
                  <a:gd name="T28" fmla="*/ 48 w 120"/>
                  <a:gd name="T29" fmla="*/ 29 h 120"/>
                  <a:gd name="T30" fmla="*/ 38 w 120"/>
                  <a:gd name="T31" fmla="*/ 24 h 120"/>
                  <a:gd name="T32" fmla="*/ 38 w 120"/>
                  <a:gd name="T33" fmla="*/ 14 h 120"/>
                  <a:gd name="T34" fmla="*/ 33 w 120"/>
                  <a:gd name="T35" fmla="*/ 10 h 120"/>
                  <a:gd name="T36" fmla="*/ 29 w 12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20">
                    <a:moveTo>
                      <a:pt x="29" y="0"/>
                    </a:moveTo>
                    <a:lnTo>
                      <a:pt x="10" y="0"/>
                    </a:lnTo>
                    <a:lnTo>
                      <a:pt x="5" y="5"/>
                    </a:lnTo>
                    <a:lnTo>
                      <a:pt x="0" y="19"/>
                    </a:lnTo>
                    <a:lnTo>
                      <a:pt x="5" y="33"/>
                    </a:lnTo>
                    <a:lnTo>
                      <a:pt x="19" y="43"/>
                    </a:lnTo>
                    <a:lnTo>
                      <a:pt x="33" y="43"/>
                    </a:lnTo>
                    <a:lnTo>
                      <a:pt x="48" y="76"/>
                    </a:lnTo>
                    <a:lnTo>
                      <a:pt x="81" y="100"/>
                    </a:lnTo>
                    <a:lnTo>
                      <a:pt x="100" y="109"/>
                    </a:lnTo>
                    <a:lnTo>
                      <a:pt x="119" y="119"/>
                    </a:lnTo>
                    <a:lnTo>
                      <a:pt x="95" y="90"/>
                    </a:lnTo>
                    <a:lnTo>
                      <a:pt x="81" y="71"/>
                    </a:lnTo>
                    <a:lnTo>
                      <a:pt x="67" y="52"/>
                    </a:lnTo>
                    <a:lnTo>
                      <a:pt x="48" y="29"/>
                    </a:lnTo>
                    <a:lnTo>
                      <a:pt x="38" y="24"/>
                    </a:lnTo>
                    <a:lnTo>
                      <a:pt x="38" y="14"/>
                    </a:lnTo>
                    <a:lnTo>
                      <a:pt x="33" y="10"/>
                    </a:lnTo>
                    <a:lnTo>
                      <a:pt x="29" y="0"/>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606" name="Group 87"/>
            <p:cNvGrpSpPr>
              <a:grpSpLocks/>
            </p:cNvGrpSpPr>
            <p:nvPr/>
          </p:nvGrpSpPr>
          <p:grpSpPr bwMode="auto">
            <a:xfrm>
              <a:off x="2496" y="1680"/>
              <a:ext cx="546" cy="566"/>
              <a:chOff x="336" y="1152"/>
              <a:chExt cx="546" cy="566"/>
            </a:xfrm>
          </p:grpSpPr>
          <p:sp>
            <p:nvSpPr>
              <p:cNvPr id="323709" name="Freeform 88"/>
              <p:cNvSpPr>
                <a:spLocks/>
              </p:cNvSpPr>
              <p:nvPr/>
            </p:nvSpPr>
            <p:spPr bwMode="auto">
              <a:xfrm>
                <a:off x="741" y="1298"/>
                <a:ext cx="141" cy="304"/>
              </a:xfrm>
              <a:custGeom>
                <a:avLst/>
                <a:gdLst>
                  <a:gd name="T0" fmla="*/ 70 w 141"/>
                  <a:gd name="T1" fmla="*/ 4 h 304"/>
                  <a:gd name="T2" fmla="*/ 57 w 141"/>
                  <a:gd name="T3" fmla="*/ 61 h 304"/>
                  <a:gd name="T4" fmla="*/ 76 w 141"/>
                  <a:gd name="T5" fmla="*/ 128 h 304"/>
                  <a:gd name="T6" fmla="*/ 48 w 141"/>
                  <a:gd name="T7" fmla="*/ 166 h 304"/>
                  <a:gd name="T8" fmla="*/ 95 w 141"/>
                  <a:gd name="T9" fmla="*/ 137 h 304"/>
                  <a:gd name="T10" fmla="*/ 117 w 141"/>
                  <a:gd name="T11" fmla="*/ 195 h 304"/>
                  <a:gd name="T12" fmla="*/ 140 w 141"/>
                  <a:gd name="T13" fmla="*/ 303 h 304"/>
                  <a:gd name="T14" fmla="*/ 0 w 141"/>
                  <a:gd name="T15" fmla="*/ 169 h 304"/>
                  <a:gd name="T16" fmla="*/ 13 w 141"/>
                  <a:gd name="T17" fmla="*/ 0 h 304"/>
                  <a:gd name="T18" fmla="*/ 70 w 141"/>
                  <a:gd name="T19" fmla="*/ 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304">
                    <a:moveTo>
                      <a:pt x="70" y="4"/>
                    </a:moveTo>
                    <a:lnTo>
                      <a:pt x="57" y="61"/>
                    </a:lnTo>
                    <a:lnTo>
                      <a:pt x="76" y="128"/>
                    </a:lnTo>
                    <a:lnTo>
                      <a:pt x="48" y="166"/>
                    </a:lnTo>
                    <a:lnTo>
                      <a:pt x="95" y="137"/>
                    </a:lnTo>
                    <a:lnTo>
                      <a:pt x="117" y="195"/>
                    </a:lnTo>
                    <a:lnTo>
                      <a:pt x="140" y="303"/>
                    </a:lnTo>
                    <a:lnTo>
                      <a:pt x="0" y="169"/>
                    </a:lnTo>
                    <a:lnTo>
                      <a:pt x="13" y="0"/>
                    </a:lnTo>
                    <a:lnTo>
                      <a:pt x="70" y="4"/>
                    </a:lnTo>
                  </a:path>
                </a:pathLst>
              </a:custGeom>
              <a:solidFill>
                <a:schemeClr val="accent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710" name="Group 89"/>
              <p:cNvGrpSpPr>
                <a:grpSpLocks/>
              </p:cNvGrpSpPr>
              <p:nvPr/>
            </p:nvGrpSpPr>
            <p:grpSpPr bwMode="auto">
              <a:xfrm>
                <a:off x="336" y="1373"/>
                <a:ext cx="516" cy="345"/>
                <a:chOff x="1239" y="1693"/>
                <a:chExt cx="516" cy="345"/>
              </a:xfrm>
            </p:grpSpPr>
            <p:grpSp>
              <p:nvGrpSpPr>
                <p:cNvPr id="323726" name="Group 90"/>
                <p:cNvGrpSpPr>
                  <a:grpSpLocks/>
                </p:cNvGrpSpPr>
                <p:nvPr/>
              </p:nvGrpSpPr>
              <p:grpSpPr bwMode="auto">
                <a:xfrm>
                  <a:off x="1516" y="1833"/>
                  <a:ext cx="239" cy="205"/>
                  <a:chOff x="1516" y="1833"/>
                  <a:chExt cx="239" cy="205"/>
                </a:xfrm>
              </p:grpSpPr>
              <p:sp>
                <p:nvSpPr>
                  <p:cNvPr id="323738" name="Freeform 91"/>
                  <p:cNvSpPr>
                    <a:spLocks/>
                  </p:cNvSpPr>
                  <p:nvPr/>
                </p:nvSpPr>
                <p:spPr bwMode="auto">
                  <a:xfrm>
                    <a:off x="1516" y="1833"/>
                    <a:ext cx="239" cy="205"/>
                  </a:xfrm>
                  <a:custGeom>
                    <a:avLst/>
                    <a:gdLst>
                      <a:gd name="T0" fmla="*/ 138 w 239"/>
                      <a:gd name="T1" fmla="*/ 0 h 205"/>
                      <a:gd name="T2" fmla="*/ 57 w 239"/>
                      <a:gd name="T3" fmla="*/ 33 h 205"/>
                      <a:gd name="T4" fmla="*/ 24 w 239"/>
                      <a:gd name="T5" fmla="*/ 57 h 205"/>
                      <a:gd name="T6" fmla="*/ 5 w 239"/>
                      <a:gd name="T7" fmla="*/ 71 h 205"/>
                      <a:gd name="T8" fmla="*/ 0 w 239"/>
                      <a:gd name="T9" fmla="*/ 104 h 205"/>
                      <a:gd name="T10" fmla="*/ 5 w 239"/>
                      <a:gd name="T11" fmla="*/ 138 h 205"/>
                      <a:gd name="T12" fmla="*/ 19 w 239"/>
                      <a:gd name="T13" fmla="*/ 171 h 205"/>
                      <a:gd name="T14" fmla="*/ 43 w 239"/>
                      <a:gd name="T15" fmla="*/ 190 h 205"/>
                      <a:gd name="T16" fmla="*/ 57 w 239"/>
                      <a:gd name="T17" fmla="*/ 204 h 205"/>
                      <a:gd name="T18" fmla="*/ 95 w 239"/>
                      <a:gd name="T19" fmla="*/ 180 h 205"/>
                      <a:gd name="T20" fmla="*/ 129 w 239"/>
                      <a:gd name="T21" fmla="*/ 171 h 205"/>
                      <a:gd name="T22" fmla="*/ 152 w 239"/>
                      <a:gd name="T23" fmla="*/ 157 h 205"/>
                      <a:gd name="T24" fmla="*/ 181 w 239"/>
                      <a:gd name="T25" fmla="*/ 133 h 205"/>
                      <a:gd name="T26" fmla="*/ 200 w 239"/>
                      <a:gd name="T27" fmla="*/ 114 h 205"/>
                      <a:gd name="T28" fmla="*/ 219 w 239"/>
                      <a:gd name="T29" fmla="*/ 90 h 205"/>
                      <a:gd name="T30" fmla="*/ 238 w 239"/>
                      <a:gd name="T31" fmla="*/ 71 h 205"/>
                      <a:gd name="T32" fmla="*/ 176 w 239"/>
                      <a:gd name="T33" fmla="*/ 33 h 205"/>
                      <a:gd name="T34" fmla="*/ 138 w 239"/>
                      <a:gd name="T35" fmla="*/ 0 h 2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9" h="205">
                        <a:moveTo>
                          <a:pt x="138" y="0"/>
                        </a:moveTo>
                        <a:lnTo>
                          <a:pt x="57" y="33"/>
                        </a:lnTo>
                        <a:lnTo>
                          <a:pt x="24" y="57"/>
                        </a:lnTo>
                        <a:lnTo>
                          <a:pt x="5" y="71"/>
                        </a:lnTo>
                        <a:lnTo>
                          <a:pt x="0" y="104"/>
                        </a:lnTo>
                        <a:lnTo>
                          <a:pt x="5" y="138"/>
                        </a:lnTo>
                        <a:lnTo>
                          <a:pt x="19" y="171"/>
                        </a:lnTo>
                        <a:lnTo>
                          <a:pt x="43" y="190"/>
                        </a:lnTo>
                        <a:lnTo>
                          <a:pt x="57" y="204"/>
                        </a:lnTo>
                        <a:lnTo>
                          <a:pt x="95" y="180"/>
                        </a:lnTo>
                        <a:lnTo>
                          <a:pt x="129" y="171"/>
                        </a:lnTo>
                        <a:lnTo>
                          <a:pt x="152" y="157"/>
                        </a:lnTo>
                        <a:lnTo>
                          <a:pt x="181" y="133"/>
                        </a:lnTo>
                        <a:lnTo>
                          <a:pt x="200" y="114"/>
                        </a:lnTo>
                        <a:lnTo>
                          <a:pt x="219" y="90"/>
                        </a:lnTo>
                        <a:lnTo>
                          <a:pt x="238" y="71"/>
                        </a:lnTo>
                        <a:lnTo>
                          <a:pt x="176" y="33"/>
                        </a:lnTo>
                        <a:lnTo>
                          <a:pt x="138" y="0"/>
                        </a:lnTo>
                      </a:path>
                    </a:pathLst>
                  </a:custGeom>
                  <a:solidFill>
                    <a:srgbClr val="00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39" name="Freeform 92"/>
                  <p:cNvSpPr>
                    <a:spLocks/>
                  </p:cNvSpPr>
                  <p:nvPr/>
                </p:nvSpPr>
                <p:spPr bwMode="auto">
                  <a:xfrm>
                    <a:off x="1521" y="1909"/>
                    <a:ext cx="68" cy="101"/>
                  </a:xfrm>
                  <a:custGeom>
                    <a:avLst/>
                    <a:gdLst>
                      <a:gd name="T0" fmla="*/ 38 w 68"/>
                      <a:gd name="T1" fmla="*/ 14 h 101"/>
                      <a:gd name="T2" fmla="*/ 19 w 68"/>
                      <a:gd name="T3" fmla="*/ 0 h 101"/>
                      <a:gd name="T4" fmla="*/ 5 w 68"/>
                      <a:gd name="T5" fmla="*/ 0 h 101"/>
                      <a:gd name="T6" fmla="*/ 0 w 68"/>
                      <a:gd name="T7" fmla="*/ 0 h 101"/>
                      <a:gd name="T8" fmla="*/ 14 w 68"/>
                      <a:gd name="T9" fmla="*/ 19 h 101"/>
                      <a:gd name="T10" fmla="*/ 24 w 68"/>
                      <a:gd name="T11" fmla="*/ 38 h 101"/>
                      <a:gd name="T12" fmla="*/ 29 w 68"/>
                      <a:gd name="T13" fmla="*/ 62 h 101"/>
                      <a:gd name="T14" fmla="*/ 24 w 68"/>
                      <a:gd name="T15" fmla="*/ 71 h 101"/>
                      <a:gd name="T16" fmla="*/ 14 w 68"/>
                      <a:gd name="T17" fmla="*/ 86 h 101"/>
                      <a:gd name="T18" fmla="*/ 29 w 68"/>
                      <a:gd name="T19" fmla="*/ 95 h 101"/>
                      <a:gd name="T20" fmla="*/ 48 w 68"/>
                      <a:gd name="T21" fmla="*/ 95 h 101"/>
                      <a:gd name="T22" fmla="*/ 62 w 68"/>
                      <a:gd name="T23" fmla="*/ 100 h 101"/>
                      <a:gd name="T24" fmla="*/ 67 w 68"/>
                      <a:gd name="T25" fmla="*/ 81 h 101"/>
                      <a:gd name="T26" fmla="*/ 62 w 68"/>
                      <a:gd name="T27" fmla="*/ 62 h 101"/>
                      <a:gd name="T28" fmla="*/ 53 w 68"/>
                      <a:gd name="T29" fmla="*/ 33 h 101"/>
                      <a:gd name="T30" fmla="*/ 38 w 68"/>
                      <a:gd name="T31" fmla="*/ 14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 h="101">
                        <a:moveTo>
                          <a:pt x="38" y="14"/>
                        </a:moveTo>
                        <a:lnTo>
                          <a:pt x="19" y="0"/>
                        </a:lnTo>
                        <a:lnTo>
                          <a:pt x="5" y="0"/>
                        </a:lnTo>
                        <a:lnTo>
                          <a:pt x="0" y="0"/>
                        </a:lnTo>
                        <a:lnTo>
                          <a:pt x="14" y="19"/>
                        </a:lnTo>
                        <a:lnTo>
                          <a:pt x="24" y="38"/>
                        </a:lnTo>
                        <a:lnTo>
                          <a:pt x="29" y="62"/>
                        </a:lnTo>
                        <a:lnTo>
                          <a:pt x="24" y="71"/>
                        </a:lnTo>
                        <a:lnTo>
                          <a:pt x="14" y="86"/>
                        </a:lnTo>
                        <a:lnTo>
                          <a:pt x="29" y="95"/>
                        </a:lnTo>
                        <a:lnTo>
                          <a:pt x="48" y="95"/>
                        </a:lnTo>
                        <a:lnTo>
                          <a:pt x="62" y="100"/>
                        </a:lnTo>
                        <a:lnTo>
                          <a:pt x="67" y="81"/>
                        </a:lnTo>
                        <a:lnTo>
                          <a:pt x="62" y="62"/>
                        </a:lnTo>
                        <a:lnTo>
                          <a:pt x="53" y="33"/>
                        </a:lnTo>
                        <a:lnTo>
                          <a:pt x="38" y="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40" name="Freeform 93"/>
                  <p:cNvSpPr>
                    <a:spLocks/>
                  </p:cNvSpPr>
                  <p:nvPr/>
                </p:nvSpPr>
                <p:spPr bwMode="auto">
                  <a:xfrm>
                    <a:off x="1521" y="1904"/>
                    <a:ext cx="68" cy="134"/>
                  </a:xfrm>
                  <a:custGeom>
                    <a:avLst/>
                    <a:gdLst>
                      <a:gd name="T0" fmla="*/ 53 w 68"/>
                      <a:gd name="T1" fmla="*/ 133 h 134"/>
                      <a:gd name="T2" fmla="*/ 62 w 68"/>
                      <a:gd name="T3" fmla="*/ 119 h 134"/>
                      <a:gd name="T4" fmla="*/ 67 w 68"/>
                      <a:gd name="T5" fmla="*/ 90 h 134"/>
                      <a:gd name="T6" fmla="*/ 62 w 68"/>
                      <a:gd name="T7" fmla="*/ 67 h 134"/>
                      <a:gd name="T8" fmla="*/ 53 w 68"/>
                      <a:gd name="T9" fmla="*/ 38 h 134"/>
                      <a:gd name="T10" fmla="*/ 34 w 68"/>
                      <a:gd name="T11" fmla="*/ 14 h 134"/>
                      <a:gd name="T12" fmla="*/ 19 w 68"/>
                      <a:gd name="T13" fmla="*/ 5 h 134"/>
                      <a:gd name="T14" fmla="*/ 0 w 68"/>
                      <a:gd name="T15" fmla="*/ 0 h 1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134">
                        <a:moveTo>
                          <a:pt x="53" y="133"/>
                        </a:moveTo>
                        <a:lnTo>
                          <a:pt x="62" y="119"/>
                        </a:lnTo>
                        <a:lnTo>
                          <a:pt x="67" y="90"/>
                        </a:lnTo>
                        <a:lnTo>
                          <a:pt x="62" y="67"/>
                        </a:lnTo>
                        <a:lnTo>
                          <a:pt x="53" y="38"/>
                        </a:lnTo>
                        <a:lnTo>
                          <a:pt x="34" y="14"/>
                        </a:lnTo>
                        <a:lnTo>
                          <a:pt x="19" y="5"/>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727" name="Group 94"/>
                <p:cNvGrpSpPr>
                  <a:grpSpLocks/>
                </p:cNvGrpSpPr>
                <p:nvPr/>
              </p:nvGrpSpPr>
              <p:grpSpPr bwMode="auto">
                <a:xfrm>
                  <a:off x="1239" y="1693"/>
                  <a:ext cx="315" cy="325"/>
                  <a:chOff x="1239" y="1693"/>
                  <a:chExt cx="315" cy="325"/>
                </a:xfrm>
              </p:grpSpPr>
              <p:sp>
                <p:nvSpPr>
                  <p:cNvPr id="323728" name="Freeform 95"/>
                  <p:cNvSpPr>
                    <a:spLocks/>
                  </p:cNvSpPr>
                  <p:nvPr/>
                </p:nvSpPr>
                <p:spPr bwMode="auto">
                  <a:xfrm>
                    <a:off x="1410" y="1822"/>
                    <a:ext cx="144" cy="188"/>
                  </a:xfrm>
                  <a:custGeom>
                    <a:avLst/>
                    <a:gdLst>
                      <a:gd name="T0" fmla="*/ 138 w 144"/>
                      <a:gd name="T1" fmla="*/ 120 h 188"/>
                      <a:gd name="T2" fmla="*/ 133 w 144"/>
                      <a:gd name="T3" fmla="*/ 110 h 188"/>
                      <a:gd name="T4" fmla="*/ 124 w 144"/>
                      <a:gd name="T5" fmla="*/ 101 h 188"/>
                      <a:gd name="T6" fmla="*/ 119 w 144"/>
                      <a:gd name="T7" fmla="*/ 96 h 188"/>
                      <a:gd name="T8" fmla="*/ 110 w 144"/>
                      <a:gd name="T9" fmla="*/ 91 h 188"/>
                      <a:gd name="T10" fmla="*/ 100 w 144"/>
                      <a:gd name="T11" fmla="*/ 82 h 188"/>
                      <a:gd name="T12" fmla="*/ 95 w 144"/>
                      <a:gd name="T13" fmla="*/ 77 h 188"/>
                      <a:gd name="T14" fmla="*/ 91 w 144"/>
                      <a:gd name="T15" fmla="*/ 67 h 188"/>
                      <a:gd name="T16" fmla="*/ 81 w 144"/>
                      <a:gd name="T17" fmla="*/ 62 h 188"/>
                      <a:gd name="T18" fmla="*/ 67 w 144"/>
                      <a:gd name="T19" fmla="*/ 58 h 188"/>
                      <a:gd name="T20" fmla="*/ 57 w 144"/>
                      <a:gd name="T21" fmla="*/ 48 h 188"/>
                      <a:gd name="T22" fmla="*/ 52 w 144"/>
                      <a:gd name="T23" fmla="*/ 34 h 188"/>
                      <a:gd name="T24" fmla="*/ 48 w 144"/>
                      <a:gd name="T25" fmla="*/ 24 h 188"/>
                      <a:gd name="T26" fmla="*/ 33 w 144"/>
                      <a:gd name="T27" fmla="*/ 0 h 188"/>
                      <a:gd name="T28" fmla="*/ 29 w 144"/>
                      <a:gd name="T29" fmla="*/ 0 h 188"/>
                      <a:gd name="T30" fmla="*/ 24 w 144"/>
                      <a:gd name="T31" fmla="*/ 5 h 188"/>
                      <a:gd name="T32" fmla="*/ 19 w 144"/>
                      <a:gd name="T33" fmla="*/ 10 h 188"/>
                      <a:gd name="T34" fmla="*/ 19 w 144"/>
                      <a:gd name="T35" fmla="*/ 24 h 188"/>
                      <a:gd name="T36" fmla="*/ 19 w 144"/>
                      <a:gd name="T37" fmla="*/ 34 h 188"/>
                      <a:gd name="T38" fmla="*/ 29 w 144"/>
                      <a:gd name="T39" fmla="*/ 43 h 188"/>
                      <a:gd name="T40" fmla="*/ 33 w 144"/>
                      <a:gd name="T41" fmla="*/ 48 h 188"/>
                      <a:gd name="T42" fmla="*/ 38 w 144"/>
                      <a:gd name="T43" fmla="*/ 62 h 188"/>
                      <a:gd name="T44" fmla="*/ 29 w 144"/>
                      <a:gd name="T45" fmla="*/ 58 h 188"/>
                      <a:gd name="T46" fmla="*/ 19 w 144"/>
                      <a:gd name="T47" fmla="*/ 58 h 188"/>
                      <a:gd name="T48" fmla="*/ 14 w 144"/>
                      <a:gd name="T49" fmla="*/ 62 h 188"/>
                      <a:gd name="T50" fmla="*/ 5 w 144"/>
                      <a:gd name="T51" fmla="*/ 67 h 188"/>
                      <a:gd name="T52" fmla="*/ 0 w 144"/>
                      <a:gd name="T53" fmla="*/ 82 h 188"/>
                      <a:gd name="T54" fmla="*/ 0 w 144"/>
                      <a:gd name="T55" fmla="*/ 96 h 188"/>
                      <a:gd name="T56" fmla="*/ 5 w 144"/>
                      <a:gd name="T57" fmla="*/ 120 h 188"/>
                      <a:gd name="T58" fmla="*/ 10 w 144"/>
                      <a:gd name="T59" fmla="*/ 129 h 188"/>
                      <a:gd name="T60" fmla="*/ 14 w 144"/>
                      <a:gd name="T61" fmla="*/ 149 h 188"/>
                      <a:gd name="T62" fmla="*/ 29 w 144"/>
                      <a:gd name="T63" fmla="*/ 168 h 188"/>
                      <a:gd name="T64" fmla="*/ 33 w 144"/>
                      <a:gd name="T65" fmla="*/ 177 h 188"/>
                      <a:gd name="T66" fmla="*/ 43 w 144"/>
                      <a:gd name="T67" fmla="*/ 182 h 188"/>
                      <a:gd name="T68" fmla="*/ 52 w 144"/>
                      <a:gd name="T69" fmla="*/ 187 h 188"/>
                      <a:gd name="T70" fmla="*/ 67 w 144"/>
                      <a:gd name="T71" fmla="*/ 182 h 188"/>
                      <a:gd name="T72" fmla="*/ 76 w 144"/>
                      <a:gd name="T73" fmla="*/ 182 h 188"/>
                      <a:gd name="T74" fmla="*/ 81 w 144"/>
                      <a:gd name="T75" fmla="*/ 177 h 188"/>
                      <a:gd name="T76" fmla="*/ 91 w 144"/>
                      <a:gd name="T77" fmla="*/ 173 h 188"/>
                      <a:gd name="T78" fmla="*/ 95 w 144"/>
                      <a:gd name="T79" fmla="*/ 173 h 188"/>
                      <a:gd name="T80" fmla="*/ 105 w 144"/>
                      <a:gd name="T81" fmla="*/ 177 h 188"/>
                      <a:gd name="T82" fmla="*/ 114 w 144"/>
                      <a:gd name="T83" fmla="*/ 177 h 188"/>
                      <a:gd name="T84" fmla="*/ 124 w 144"/>
                      <a:gd name="T85" fmla="*/ 173 h 188"/>
                      <a:gd name="T86" fmla="*/ 133 w 144"/>
                      <a:gd name="T87" fmla="*/ 168 h 188"/>
                      <a:gd name="T88" fmla="*/ 138 w 144"/>
                      <a:gd name="T89" fmla="*/ 158 h 188"/>
                      <a:gd name="T90" fmla="*/ 143 w 144"/>
                      <a:gd name="T91" fmla="*/ 139 h 188"/>
                      <a:gd name="T92" fmla="*/ 138 w 144"/>
                      <a:gd name="T93" fmla="*/ 125 h 188"/>
                      <a:gd name="T94" fmla="*/ 138 w 144"/>
                      <a:gd name="T95" fmla="*/ 120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4" h="188">
                        <a:moveTo>
                          <a:pt x="138" y="120"/>
                        </a:moveTo>
                        <a:lnTo>
                          <a:pt x="133" y="110"/>
                        </a:lnTo>
                        <a:lnTo>
                          <a:pt x="124" y="101"/>
                        </a:lnTo>
                        <a:lnTo>
                          <a:pt x="119" y="96"/>
                        </a:lnTo>
                        <a:lnTo>
                          <a:pt x="110" y="91"/>
                        </a:lnTo>
                        <a:lnTo>
                          <a:pt x="100" y="82"/>
                        </a:lnTo>
                        <a:lnTo>
                          <a:pt x="95" y="77"/>
                        </a:lnTo>
                        <a:lnTo>
                          <a:pt x="91" y="67"/>
                        </a:lnTo>
                        <a:lnTo>
                          <a:pt x="81" y="62"/>
                        </a:lnTo>
                        <a:lnTo>
                          <a:pt x="67" y="58"/>
                        </a:lnTo>
                        <a:lnTo>
                          <a:pt x="57" y="48"/>
                        </a:lnTo>
                        <a:lnTo>
                          <a:pt x="52" y="34"/>
                        </a:lnTo>
                        <a:lnTo>
                          <a:pt x="48" y="24"/>
                        </a:lnTo>
                        <a:lnTo>
                          <a:pt x="33" y="0"/>
                        </a:lnTo>
                        <a:lnTo>
                          <a:pt x="29" y="0"/>
                        </a:lnTo>
                        <a:lnTo>
                          <a:pt x="24" y="5"/>
                        </a:lnTo>
                        <a:lnTo>
                          <a:pt x="19" y="10"/>
                        </a:lnTo>
                        <a:lnTo>
                          <a:pt x="19" y="24"/>
                        </a:lnTo>
                        <a:lnTo>
                          <a:pt x="19" y="34"/>
                        </a:lnTo>
                        <a:lnTo>
                          <a:pt x="29" y="43"/>
                        </a:lnTo>
                        <a:lnTo>
                          <a:pt x="33" y="48"/>
                        </a:lnTo>
                        <a:lnTo>
                          <a:pt x="38" y="62"/>
                        </a:lnTo>
                        <a:lnTo>
                          <a:pt x="29" y="58"/>
                        </a:lnTo>
                        <a:lnTo>
                          <a:pt x="19" y="58"/>
                        </a:lnTo>
                        <a:lnTo>
                          <a:pt x="14" y="62"/>
                        </a:lnTo>
                        <a:lnTo>
                          <a:pt x="5" y="67"/>
                        </a:lnTo>
                        <a:lnTo>
                          <a:pt x="0" y="82"/>
                        </a:lnTo>
                        <a:lnTo>
                          <a:pt x="0" y="96"/>
                        </a:lnTo>
                        <a:lnTo>
                          <a:pt x="5" y="120"/>
                        </a:lnTo>
                        <a:lnTo>
                          <a:pt x="10" y="129"/>
                        </a:lnTo>
                        <a:lnTo>
                          <a:pt x="14" y="149"/>
                        </a:lnTo>
                        <a:lnTo>
                          <a:pt x="29" y="168"/>
                        </a:lnTo>
                        <a:lnTo>
                          <a:pt x="33" y="177"/>
                        </a:lnTo>
                        <a:lnTo>
                          <a:pt x="43" y="182"/>
                        </a:lnTo>
                        <a:lnTo>
                          <a:pt x="52" y="187"/>
                        </a:lnTo>
                        <a:lnTo>
                          <a:pt x="67" y="182"/>
                        </a:lnTo>
                        <a:lnTo>
                          <a:pt x="76" y="182"/>
                        </a:lnTo>
                        <a:lnTo>
                          <a:pt x="81" y="177"/>
                        </a:lnTo>
                        <a:lnTo>
                          <a:pt x="91" y="173"/>
                        </a:lnTo>
                        <a:lnTo>
                          <a:pt x="95" y="173"/>
                        </a:lnTo>
                        <a:lnTo>
                          <a:pt x="105" y="177"/>
                        </a:lnTo>
                        <a:lnTo>
                          <a:pt x="114" y="177"/>
                        </a:lnTo>
                        <a:lnTo>
                          <a:pt x="124" y="173"/>
                        </a:lnTo>
                        <a:lnTo>
                          <a:pt x="133" y="168"/>
                        </a:lnTo>
                        <a:lnTo>
                          <a:pt x="138" y="158"/>
                        </a:lnTo>
                        <a:lnTo>
                          <a:pt x="143" y="139"/>
                        </a:lnTo>
                        <a:lnTo>
                          <a:pt x="138" y="125"/>
                        </a:lnTo>
                        <a:lnTo>
                          <a:pt x="138" y="12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729" name="Group 96"/>
                  <p:cNvGrpSpPr>
                    <a:grpSpLocks/>
                  </p:cNvGrpSpPr>
                  <p:nvPr/>
                </p:nvGrpSpPr>
                <p:grpSpPr bwMode="auto">
                  <a:xfrm>
                    <a:off x="1239" y="1693"/>
                    <a:ext cx="283" cy="325"/>
                    <a:chOff x="1239" y="1693"/>
                    <a:chExt cx="283" cy="325"/>
                  </a:xfrm>
                </p:grpSpPr>
                <p:grpSp>
                  <p:nvGrpSpPr>
                    <p:cNvPr id="323730" name="Group 97"/>
                    <p:cNvGrpSpPr>
                      <a:grpSpLocks/>
                    </p:cNvGrpSpPr>
                    <p:nvPr/>
                  </p:nvGrpSpPr>
                  <p:grpSpPr bwMode="auto">
                    <a:xfrm>
                      <a:off x="1239" y="1693"/>
                      <a:ext cx="283" cy="284"/>
                      <a:chOff x="1239" y="1693"/>
                      <a:chExt cx="283" cy="284"/>
                    </a:xfrm>
                  </p:grpSpPr>
                  <p:sp>
                    <p:nvSpPr>
                      <p:cNvPr id="323736" name="Freeform 98"/>
                      <p:cNvSpPr>
                        <a:spLocks/>
                      </p:cNvSpPr>
                      <p:nvPr/>
                    </p:nvSpPr>
                    <p:spPr bwMode="auto">
                      <a:xfrm>
                        <a:off x="1239" y="1693"/>
                        <a:ext cx="283" cy="284"/>
                      </a:xfrm>
                      <a:custGeom>
                        <a:avLst/>
                        <a:gdLst>
                          <a:gd name="T0" fmla="*/ 277 w 283"/>
                          <a:gd name="T1" fmla="*/ 254 h 284"/>
                          <a:gd name="T2" fmla="*/ 263 w 283"/>
                          <a:gd name="T3" fmla="*/ 235 h 284"/>
                          <a:gd name="T4" fmla="*/ 244 w 283"/>
                          <a:gd name="T5" fmla="*/ 206 h 284"/>
                          <a:gd name="T6" fmla="*/ 220 w 283"/>
                          <a:gd name="T7" fmla="*/ 182 h 284"/>
                          <a:gd name="T8" fmla="*/ 196 w 283"/>
                          <a:gd name="T9" fmla="*/ 168 h 284"/>
                          <a:gd name="T10" fmla="*/ 182 w 283"/>
                          <a:gd name="T11" fmla="*/ 163 h 284"/>
                          <a:gd name="T12" fmla="*/ 172 w 283"/>
                          <a:gd name="T13" fmla="*/ 158 h 284"/>
                          <a:gd name="T14" fmla="*/ 163 w 283"/>
                          <a:gd name="T15" fmla="*/ 149 h 284"/>
                          <a:gd name="T16" fmla="*/ 167 w 283"/>
                          <a:gd name="T17" fmla="*/ 134 h 284"/>
                          <a:gd name="T18" fmla="*/ 163 w 283"/>
                          <a:gd name="T19" fmla="*/ 110 h 284"/>
                          <a:gd name="T20" fmla="*/ 153 w 283"/>
                          <a:gd name="T21" fmla="*/ 91 h 284"/>
                          <a:gd name="T22" fmla="*/ 139 w 283"/>
                          <a:gd name="T23" fmla="*/ 72 h 284"/>
                          <a:gd name="T24" fmla="*/ 115 w 283"/>
                          <a:gd name="T25" fmla="*/ 48 h 284"/>
                          <a:gd name="T26" fmla="*/ 91 w 283"/>
                          <a:gd name="T27" fmla="*/ 29 h 284"/>
                          <a:gd name="T28" fmla="*/ 67 w 283"/>
                          <a:gd name="T29" fmla="*/ 14 h 284"/>
                          <a:gd name="T30" fmla="*/ 43 w 283"/>
                          <a:gd name="T31" fmla="*/ 0 h 284"/>
                          <a:gd name="T32" fmla="*/ 24 w 283"/>
                          <a:gd name="T33" fmla="*/ 0 h 284"/>
                          <a:gd name="T34" fmla="*/ 10 w 283"/>
                          <a:gd name="T35" fmla="*/ 5 h 284"/>
                          <a:gd name="T36" fmla="*/ 0 w 283"/>
                          <a:gd name="T37" fmla="*/ 14 h 284"/>
                          <a:gd name="T38" fmla="*/ 0 w 283"/>
                          <a:gd name="T39" fmla="*/ 29 h 284"/>
                          <a:gd name="T40" fmla="*/ 0 w 283"/>
                          <a:gd name="T41" fmla="*/ 48 h 284"/>
                          <a:gd name="T42" fmla="*/ 10 w 283"/>
                          <a:gd name="T43" fmla="*/ 67 h 284"/>
                          <a:gd name="T44" fmla="*/ 19 w 283"/>
                          <a:gd name="T45" fmla="*/ 86 h 284"/>
                          <a:gd name="T46" fmla="*/ 33 w 283"/>
                          <a:gd name="T47" fmla="*/ 110 h 284"/>
                          <a:gd name="T48" fmla="*/ 48 w 283"/>
                          <a:gd name="T49" fmla="*/ 125 h 284"/>
                          <a:gd name="T50" fmla="*/ 72 w 283"/>
                          <a:gd name="T51" fmla="*/ 144 h 284"/>
                          <a:gd name="T52" fmla="*/ 96 w 283"/>
                          <a:gd name="T53" fmla="*/ 158 h 284"/>
                          <a:gd name="T54" fmla="*/ 110 w 283"/>
                          <a:gd name="T55" fmla="*/ 168 h 284"/>
                          <a:gd name="T56" fmla="*/ 129 w 283"/>
                          <a:gd name="T57" fmla="*/ 168 h 284"/>
                          <a:gd name="T58" fmla="*/ 143 w 283"/>
                          <a:gd name="T59" fmla="*/ 168 h 284"/>
                          <a:gd name="T60" fmla="*/ 153 w 283"/>
                          <a:gd name="T61" fmla="*/ 173 h 284"/>
                          <a:gd name="T62" fmla="*/ 163 w 283"/>
                          <a:gd name="T63" fmla="*/ 182 h 284"/>
                          <a:gd name="T64" fmla="*/ 167 w 283"/>
                          <a:gd name="T65" fmla="*/ 197 h 284"/>
                          <a:gd name="T66" fmla="*/ 182 w 283"/>
                          <a:gd name="T67" fmla="*/ 216 h 284"/>
                          <a:gd name="T68" fmla="*/ 201 w 283"/>
                          <a:gd name="T69" fmla="*/ 235 h 284"/>
                          <a:gd name="T70" fmla="*/ 215 w 283"/>
                          <a:gd name="T71" fmla="*/ 254 h 284"/>
                          <a:gd name="T72" fmla="*/ 234 w 283"/>
                          <a:gd name="T73" fmla="*/ 269 h 284"/>
                          <a:gd name="T74" fmla="*/ 244 w 283"/>
                          <a:gd name="T75" fmla="*/ 278 h 284"/>
                          <a:gd name="T76" fmla="*/ 258 w 283"/>
                          <a:gd name="T77" fmla="*/ 283 h 284"/>
                          <a:gd name="T78" fmla="*/ 272 w 283"/>
                          <a:gd name="T79" fmla="*/ 283 h 284"/>
                          <a:gd name="T80" fmla="*/ 282 w 283"/>
                          <a:gd name="T81" fmla="*/ 278 h 284"/>
                          <a:gd name="T82" fmla="*/ 282 w 283"/>
                          <a:gd name="T83" fmla="*/ 264 h 284"/>
                          <a:gd name="T84" fmla="*/ 277 w 283"/>
                          <a:gd name="T85" fmla="*/ 254 h 2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3" h="284">
                            <a:moveTo>
                              <a:pt x="277" y="254"/>
                            </a:moveTo>
                            <a:lnTo>
                              <a:pt x="263" y="235"/>
                            </a:lnTo>
                            <a:lnTo>
                              <a:pt x="244" y="206"/>
                            </a:lnTo>
                            <a:lnTo>
                              <a:pt x="220" y="182"/>
                            </a:lnTo>
                            <a:lnTo>
                              <a:pt x="196" y="168"/>
                            </a:lnTo>
                            <a:lnTo>
                              <a:pt x="182" y="163"/>
                            </a:lnTo>
                            <a:lnTo>
                              <a:pt x="172" y="158"/>
                            </a:lnTo>
                            <a:lnTo>
                              <a:pt x="163" y="149"/>
                            </a:lnTo>
                            <a:lnTo>
                              <a:pt x="167" y="134"/>
                            </a:lnTo>
                            <a:lnTo>
                              <a:pt x="163" y="110"/>
                            </a:lnTo>
                            <a:lnTo>
                              <a:pt x="153" y="91"/>
                            </a:lnTo>
                            <a:lnTo>
                              <a:pt x="139" y="72"/>
                            </a:lnTo>
                            <a:lnTo>
                              <a:pt x="115" y="48"/>
                            </a:lnTo>
                            <a:lnTo>
                              <a:pt x="91" y="29"/>
                            </a:lnTo>
                            <a:lnTo>
                              <a:pt x="67" y="14"/>
                            </a:lnTo>
                            <a:lnTo>
                              <a:pt x="43" y="0"/>
                            </a:lnTo>
                            <a:lnTo>
                              <a:pt x="24" y="0"/>
                            </a:lnTo>
                            <a:lnTo>
                              <a:pt x="10" y="5"/>
                            </a:lnTo>
                            <a:lnTo>
                              <a:pt x="0" y="14"/>
                            </a:lnTo>
                            <a:lnTo>
                              <a:pt x="0" y="29"/>
                            </a:lnTo>
                            <a:lnTo>
                              <a:pt x="0" y="48"/>
                            </a:lnTo>
                            <a:lnTo>
                              <a:pt x="10" y="67"/>
                            </a:lnTo>
                            <a:lnTo>
                              <a:pt x="19" y="86"/>
                            </a:lnTo>
                            <a:lnTo>
                              <a:pt x="33" y="110"/>
                            </a:lnTo>
                            <a:lnTo>
                              <a:pt x="48" y="125"/>
                            </a:lnTo>
                            <a:lnTo>
                              <a:pt x="72" y="144"/>
                            </a:lnTo>
                            <a:lnTo>
                              <a:pt x="96" y="158"/>
                            </a:lnTo>
                            <a:lnTo>
                              <a:pt x="110" y="168"/>
                            </a:lnTo>
                            <a:lnTo>
                              <a:pt x="129" y="168"/>
                            </a:lnTo>
                            <a:lnTo>
                              <a:pt x="143" y="168"/>
                            </a:lnTo>
                            <a:lnTo>
                              <a:pt x="153" y="173"/>
                            </a:lnTo>
                            <a:lnTo>
                              <a:pt x="163" y="182"/>
                            </a:lnTo>
                            <a:lnTo>
                              <a:pt x="167" y="197"/>
                            </a:lnTo>
                            <a:lnTo>
                              <a:pt x="182" y="216"/>
                            </a:lnTo>
                            <a:lnTo>
                              <a:pt x="201" y="235"/>
                            </a:lnTo>
                            <a:lnTo>
                              <a:pt x="215" y="254"/>
                            </a:lnTo>
                            <a:lnTo>
                              <a:pt x="234" y="269"/>
                            </a:lnTo>
                            <a:lnTo>
                              <a:pt x="244" y="278"/>
                            </a:lnTo>
                            <a:lnTo>
                              <a:pt x="258" y="283"/>
                            </a:lnTo>
                            <a:lnTo>
                              <a:pt x="272" y="283"/>
                            </a:lnTo>
                            <a:lnTo>
                              <a:pt x="282" y="278"/>
                            </a:lnTo>
                            <a:lnTo>
                              <a:pt x="282" y="264"/>
                            </a:lnTo>
                            <a:lnTo>
                              <a:pt x="277" y="254"/>
                            </a:lnTo>
                          </a:path>
                        </a:pathLst>
                      </a:custGeom>
                      <a:solidFill>
                        <a:srgbClr val="A0A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37" name="Freeform 99"/>
                      <p:cNvSpPr>
                        <a:spLocks/>
                      </p:cNvSpPr>
                      <p:nvPr/>
                    </p:nvSpPr>
                    <p:spPr bwMode="auto">
                      <a:xfrm>
                        <a:off x="1253" y="1708"/>
                        <a:ext cx="135" cy="139"/>
                      </a:xfrm>
                      <a:custGeom>
                        <a:avLst/>
                        <a:gdLst>
                          <a:gd name="T0" fmla="*/ 134 w 135"/>
                          <a:gd name="T1" fmla="*/ 114 h 139"/>
                          <a:gd name="T2" fmla="*/ 129 w 135"/>
                          <a:gd name="T3" fmla="*/ 95 h 139"/>
                          <a:gd name="T4" fmla="*/ 120 w 135"/>
                          <a:gd name="T5" fmla="*/ 81 h 139"/>
                          <a:gd name="T6" fmla="*/ 105 w 135"/>
                          <a:gd name="T7" fmla="*/ 62 h 139"/>
                          <a:gd name="T8" fmla="*/ 86 w 135"/>
                          <a:gd name="T9" fmla="*/ 43 h 139"/>
                          <a:gd name="T10" fmla="*/ 67 w 135"/>
                          <a:gd name="T11" fmla="*/ 29 h 139"/>
                          <a:gd name="T12" fmla="*/ 43 w 135"/>
                          <a:gd name="T13" fmla="*/ 14 h 139"/>
                          <a:gd name="T14" fmla="*/ 29 w 135"/>
                          <a:gd name="T15" fmla="*/ 5 h 139"/>
                          <a:gd name="T16" fmla="*/ 14 w 135"/>
                          <a:gd name="T17" fmla="*/ 0 h 139"/>
                          <a:gd name="T18" fmla="*/ 0 w 135"/>
                          <a:gd name="T19" fmla="*/ 5 h 139"/>
                          <a:gd name="T20" fmla="*/ 0 w 135"/>
                          <a:gd name="T21" fmla="*/ 19 h 139"/>
                          <a:gd name="T22" fmla="*/ 5 w 135"/>
                          <a:gd name="T23" fmla="*/ 33 h 139"/>
                          <a:gd name="T24" fmla="*/ 14 w 135"/>
                          <a:gd name="T25" fmla="*/ 52 h 139"/>
                          <a:gd name="T26" fmla="*/ 29 w 135"/>
                          <a:gd name="T27" fmla="*/ 76 h 139"/>
                          <a:gd name="T28" fmla="*/ 48 w 135"/>
                          <a:gd name="T29" fmla="*/ 90 h 139"/>
                          <a:gd name="T30" fmla="*/ 67 w 135"/>
                          <a:gd name="T31" fmla="*/ 109 h 139"/>
                          <a:gd name="T32" fmla="*/ 86 w 135"/>
                          <a:gd name="T33" fmla="*/ 124 h 139"/>
                          <a:gd name="T34" fmla="*/ 110 w 135"/>
                          <a:gd name="T35" fmla="*/ 138 h 139"/>
                          <a:gd name="T36" fmla="*/ 124 w 135"/>
                          <a:gd name="T37" fmla="*/ 138 h 139"/>
                          <a:gd name="T38" fmla="*/ 134 w 135"/>
                          <a:gd name="T39" fmla="*/ 128 h 139"/>
                          <a:gd name="T40" fmla="*/ 134 w 135"/>
                          <a:gd name="T41" fmla="*/ 114 h 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39">
                            <a:moveTo>
                              <a:pt x="134" y="114"/>
                            </a:moveTo>
                            <a:lnTo>
                              <a:pt x="129" y="95"/>
                            </a:lnTo>
                            <a:lnTo>
                              <a:pt x="120" y="81"/>
                            </a:lnTo>
                            <a:lnTo>
                              <a:pt x="105" y="62"/>
                            </a:lnTo>
                            <a:lnTo>
                              <a:pt x="86" y="43"/>
                            </a:lnTo>
                            <a:lnTo>
                              <a:pt x="67" y="29"/>
                            </a:lnTo>
                            <a:lnTo>
                              <a:pt x="43" y="14"/>
                            </a:lnTo>
                            <a:lnTo>
                              <a:pt x="29" y="5"/>
                            </a:lnTo>
                            <a:lnTo>
                              <a:pt x="14" y="0"/>
                            </a:lnTo>
                            <a:lnTo>
                              <a:pt x="0" y="5"/>
                            </a:lnTo>
                            <a:lnTo>
                              <a:pt x="0" y="19"/>
                            </a:lnTo>
                            <a:lnTo>
                              <a:pt x="5" y="33"/>
                            </a:lnTo>
                            <a:lnTo>
                              <a:pt x="14" y="52"/>
                            </a:lnTo>
                            <a:lnTo>
                              <a:pt x="29" y="76"/>
                            </a:lnTo>
                            <a:lnTo>
                              <a:pt x="48" y="90"/>
                            </a:lnTo>
                            <a:lnTo>
                              <a:pt x="67" y="109"/>
                            </a:lnTo>
                            <a:lnTo>
                              <a:pt x="86" y="124"/>
                            </a:lnTo>
                            <a:lnTo>
                              <a:pt x="110" y="138"/>
                            </a:lnTo>
                            <a:lnTo>
                              <a:pt x="124" y="138"/>
                            </a:lnTo>
                            <a:lnTo>
                              <a:pt x="134" y="128"/>
                            </a:lnTo>
                            <a:lnTo>
                              <a:pt x="134" y="1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731" name="Freeform 100"/>
                    <p:cNvSpPr>
                      <a:spLocks/>
                    </p:cNvSpPr>
                    <p:nvPr/>
                  </p:nvSpPr>
                  <p:spPr bwMode="auto">
                    <a:xfrm>
                      <a:off x="1387" y="1895"/>
                      <a:ext cx="96" cy="123"/>
                    </a:xfrm>
                    <a:custGeom>
                      <a:avLst/>
                      <a:gdLst>
                        <a:gd name="T0" fmla="*/ 24 w 96"/>
                        <a:gd name="T1" fmla="*/ 0 h 123"/>
                        <a:gd name="T2" fmla="*/ 14 w 96"/>
                        <a:gd name="T3" fmla="*/ 5 h 123"/>
                        <a:gd name="T4" fmla="*/ 10 w 96"/>
                        <a:gd name="T5" fmla="*/ 9 h 123"/>
                        <a:gd name="T6" fmla="*/ 10 w 96"/>
                        <a:gd name="T7" fmla="*/ 19 h 123"/>
                        <a:gd name="T8" fmla="*/ 14 w 96"/>
                        <a:gd name="T9" fmla="*/ 23 h 123"/>
                        <a:gd name="T10" fmla="*/ 10 w 96"/>
                        <a:gd name="T11" fmla="*/ 28 h 123"/>
                        <a:gd name="T12" fmla="*/ 0 w 96"/>
                        <a:gd name="T13" fmla="*/ 33 h 123"/>
                        <a:gd name="T14" fmla="*/ 0 w 96"/>
                        <a:gd name="T15" fmla="*/ 42 h 123"/>
                        <a:gd name="T16" fmla="*/ 5 w 96"/>
                        <a:gd name="T17" fmla="*/ 52 h 123"/>
                        <a:gd name="T18" fmla="*/ 14 w 96"/>
                        <a:gd name="T19" fmla="*/ 52 h 123"/>
                        <a:gd name="T20" fmla="*/ 10 w 96"/>
                        <a:gd name="T21" fmla="*/ 61 h 123"/>
                        <a:gd name="T22" fmla="*/ 10 w 96"/>
                        <a:gd name="T23" fmla="*/ 70 h 123"/>
                        <a:gd name="T24" fmla="*/ 14 w 96"/>
                        <a:gd name="T25" fmla="*/ 80 h 123"/>
                        <a:gd name="T26" fmla="*/ 24 w 96"/>
                        <a:gd name="T27" fmla="*/ 84 h 123"/>
                        <a:gd name="T28" fmla="*/ 43 w 96"/>
                        <a:gd name="T29" fmla="*/ 80 h 123"/>
                        <a:gd name="T30" fmla="*/ 43 w 96"/>
                        <a:gd name="T31" fmla="*/ 89 h 123"/>
                        <a:gd name="T32" fmla="*/ 43 w 96"/>
                        <a:gd name="T33" fmla="*/ 103 h 123"/>
                        <a:gd name="T34" fmla="*/ 43 w 96"/>
                        <a:gd name="T35" fmla="*/ 113 h 123"/>
                        <a:gd name="T36" fmla="*/ 48 w 96"/>
                        <a:gd name="T37" fmla="*/ 117 h 123"/>
                        <a:gd name="T38" fmla="*/ 57 w 96"/>
                        <a:gd name="T39" fmla="*/ 122 h 123"/>
                        <a:gd name="T40" fmla="*/ 67 w 96"/>
                        <a:gd name="T41" fmla="*/ 122 h 123"/>
                        <a:gd name="T42" fmla="*/ 76 w 96"/>
                        <a:gd name="T43" fmla="*/ 117 h 123"/>
                        <a:gd name="T44" fmla="*/ 86 w 96"/>
                        <a:gd name="T45" fmla="*/ 113 h 123"/>
                        <a:gd name="T46" fmla="*/ 90 w 96"/>
                        <a:gd name="T47" fmla="*/ 99 h 123"/>
                        <a:gd name="T48" fmla="*/ 95 w 96"/>
                        <a:gd name="T49" fmla="*/ 89 h 123"/>
                        <a:gd name="T50" fmla="*/ 90 w 96"/>
                        <a:gd name="T51" fmla="*/ 80 h 123"/>
                        <a:gd name="T52" fmla="*/ 86 w 96"/>
                        <a:gd name="T53" fmla="*/ 80 h 123"/>
                        <a:gd name="T54" fmla="*/ 81 w 96"/>
                        <a:gd name="T55" fmla="*/ 75 h 123"/>
                        <a:gd name="T56" fmla="*/ 81 w 96"/>
                        <a:gd name="T57" fmla="*/ 70 h 123"/>
                        <a:gd name="T58" fmla="*/ 86 w 96"/>
                        <a:gd name="T59" fmla="*/ 66 h 123"/>
                        <a:gd name="T60" fmla="*/ 90 w 96"/>
                        <a:gd name="T61" fmla="*/ 56 h 123"/>
                        <a:gd name="T62" fmla="*/ 86 w 96"/>
                        <a:gd name="T63" fmla="*/ 52 h 123"/>
                        <a:gd name="T64" fmla="*/ 76 w 96"/>
                        <a:gd name="T65" fmla="*/ 47 h 123"/>
                        <a:gd name="T66" fmla="*/ 81 w 96"/>
                        <a:gd name="T67" fmla="*/ 42 h 123"/>
                        <a:gd name="T68" fmla="*/ 81 w 96"/>
                        <a:gd name="T69" fmla="*/ 33 h 123"/>
                        <a:gd name="T70" fmla="*/ 76 w 96"/>
                        <a:gd name="T71" fmla="*/ 28 h 123"/>
                        <a:gd name="T72" fmla="*/ 76 w 96"/>
                        <a:gd name="T73" fmla="*/ 23 h 123"/>
                        <a:gd name="T74" fmla="*/ 76 w 96"/>
                        <a:gd name="T75" fmla="*/ 14 h 123"/>
                        <a:gd name="T76" fmla="*/ 67 w 96"/>
                        <a:gd name="T77" fmla="*/ 9 h 123"/>
                        <a:gd name="T78" fmla="*/ 57 w 96"/>
                        <a:gd name="T79" fmla="*/ 9 h 123"/>
                        <a:gd name="T80" fmla="*/ 52 w 96"/>
                        <a:gd name="T81" fmla="*/ 9 h 123"/>
                        <a:gd name="T82" fmla="*/ 48 w 96"/>
                        <a:gd name="T83" fmla="*/ 9 h 123"/>
                        <a:gd name="T84" fmla="*/ 38 w 96"/>
                        <a:gd name="T85" fmla="*/ 9 h 123"/>
                        <a:gd name="T86" fmla="*/ 24 w 96"/>
                        <a:gd name="T87" fmla="*/ 0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 h="123">
                          <a:moveTo>
                            <a:pt x="24" y="0"/>
                          </a:moveTo>
                          <a:lnTo>
                            <a:pt x="14" y="5"/>
                          </a:lnTo>
                          <a:lnTo>
                            <a:pt x="10" y="9"/>
                          </a:lnTo>
                          <a:lnTo>
                            <a:pt x="10" y="19"/>
                          </a:lnTo>
                          <a:lnTo>
                            <a:pt x="14" y="23"/>
                          </a:lnTo>
                          <a:lnTo>
                            <a:pt x="10" y="28"/>
                          </a:lnTo>
                          <a:lnTo>
                            <a:pt x="0" y="33"/>
                          </a:lnTo>
                          <a:lnTo>
                            <a:pt x="0" y="42"/>
                          </a:lnTo>
                          <a:lnTo>
                            <a:pt x="5" y="52"/>
                          </a:lnTo>
                          <a:lnTo>
                            <a:pt x="14" y="52"/>
                          </a:lnTo>
                          <a:lnTo>
                            <a:pt x="10" y="61"/>
                          </a:lnTo>
                          <a:lnTo>
                            <a:pt x="10" y="70"/>
                          </a:lnTo>
                          <a:lnTo>
                            <a:pt x="14" y="80"/>
                          </a:lnTo>
                          <a:lnTo>
                            <a:pt x="24" y="84"/>
                          </a:lnTo>
                          <a:lnTo>
                            <a:pt x="43" y="80"/>
                          </a:lnTo>
                          <a:lnTo>
                            <a:pt x="43" y="89"/>
                          </a:lnTo>
                          <a:lnTo>
                            <a:pt x="43" y="103"/>
                          </a:lnTo>
                          <a:lnTo>
                            <a:pt x="43" y="113"/>
                          </a:lnTo>
                          <a:lnTo>
                            <a:pt x="48" y="117"/>
                          </a:lnTo>
                          <a:lnTo>
                            <a:pt x="57" y="122"/>
                          </a:lnTo>
                          <a:lnTo>
                            <a:pt x="67" y="122"/>
                          </a:lnTo>
                          <a:lnTo>
                            <a:pt x="76" y="117"/>
                          </a:lnTo>
                          <a:lnTo>
                            <a:pt x="86" y="113"/>
                          </a:lnTo>
                          <a:lnTo>
                            <a:pt x="90" y="99"/>
                          </a:lnTo>
                          <a:lnTo>
                            <a:pt x="95" y="89"/>
                          </a:lnTo>
                          <a:lnTo>
                            <a:pt x="90" y="80"/>
                          </a:lnTo>
                          <a:lnTo>
                            <a:pt x="86" y="80"/>
                          </a:lnTo>
                          <a:lnTo>
                            <a:pt x="81" y="75"/>
                          </a:lnTo>
                          <a:lnTo>
                            <a:pt x="81" y="70"/>
                          </a:lnTo>
                          <a:lnTo>
                            <a:pt x="86" y="66"/>
                          </a:lnTo>
                          <a:lnTo>
                            <a:pt x="90" y="56"/>
                          </a:lnTo>
                          <a:lnTo>
                            <a:pt x="86" y="52"/>
                          </a:lnTo>
                          <a:lnTo>
                            <a:pt x="76" y="47"/>
                          </a:lnTo>
                          <a:lnTo>
                            <a:pt x="81" y="42"/>
                          </a:lnTo>
                          <a:lnTo>
                            <a:pt x="81" y="33"/>
                          </a:lnTo>
                          <a:lnTo>
                            <a:pt x="76" y="28"/>
                          </a:lnTo>
                          <a:lnTo>
                            <a:pt x="76" y="23"/>
                          </a:lnTo>
                          <a:lnTo>
                            <a:pt x="76" y="14"/>
                          </a:lnTo>
                          <a:lnTo>
                            <a:pt x="67" y="9"/>
                          </a:lnTo>
                          <a:lnTo>
                            <a:pt x="57" y="9"/>
                          </a:lnTo>
                          <a:lnTo>
                            <a:pt x="52" y="9"/>
                          </a:lnTo>
                          <a:lnTo>
                            <a:pt x="48" y="9"/>
                          </a:lnTo>
                          <a:lnTo>
                            <a:pt x="38" y="9"/>
                          </a:lnTo>
                          <a:lnTo>
                            <a:pt x="24"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32" name="Freeform 101"/>
                    <p:cNvSpPr>
                      <a:spLocks/>
                    </p:cNvSpPr>
                    <p:nvPr/>
                  </p:nvSpPr>
                  <p:spPr bwMode="auto">
                    <a:xfrm>
                      <a:off x="1402" y="1947"/>
                      <a:ext cx="48" cy="17"/>
                    </a:xfrm>
                    <a:custGeom>
                      <a:avLst/>
                      <a:gdLst>
                        <a:gd name="T0" fmla="*/ 47 w 48"/>
                        <a:gd name="T1" fmla="*/ 8 h 17"/>
                        <a:gd name="T2" fmla="*/ 38 w 48"/>
                        <a:gd name="T3" fmla="*/ 8 h 17"/>
                        <a:gd name="T4" fmla="*/ 28 w 48"/>
                        <a:gd name="T5" fmla="*/ 16 h 17"/>
                        <a:gd name="T6" fmla="*/ 19 w 48"/>
                        <a:gd name="T7" fmla="*/ 16 h 17"/>
                        <a:gd name="T8" fmla="*/ 5 w 48"/>
                        <a:gd name="T9" fmla="*/ 8 h 17"/>
                        <a:gd name="T10" fmla="*/ 0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47" y="8"/>
                          </a:moveTo>
                          <a:lnTo>
                            <a:pt x="38" y="8"/>
                          </a:lnTo>
                          <a:lnTo>
                            <a:pt x="28" y="16"/>
                          </a:lnTo>
                          <a:lnTo>
                            <a:pt x="19" y="16"/>
                          </a:lnTo>
                          <a:lnTo>
                            <a:pt x="5" y="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33" name="Freeform 102"/>
                    <p:cNvSpPr>
                      <a:spLocks/>
                    </p:cNvSpPr>
                    <p:nvPr/>
                  </p:nvSpPr>
                  <p:spPr bwMode="auto">
                    <a:xfrm>
                      <a:off x="1430" y="1969"/>
                      <a:ext cx="30" cy="17"/>
                    </a:xfrm>
                    <a:custGeom>
                      <a:avLst/>
                      <a:gdLst>
                        <a:gd name="T0" fmla="*/ 0 w 30"/>
                        <a:gd name="T1" fmla="*/ 16 h 17"/>
                        <a:gd name="T2" fmla="*/ 10 w 30"/>
                        <a:gd name="T3" fmla="*/ 16 h 17"/>
                        <a:gd name="T4" fmla="*/ 19 w 30"/>
                        <a:gd name="T5" fmla="*/ 16 h 17"/>
                        <a:gd name="T6" fmla="*/ 29 w 30"/>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17">
                          <a:moveTo>
                            <a:pt x="0" y="16"/>
                          </a:moveTo>
                          <a:lnTo>
                            <a:pt x="10" y="16"/>
                          </a:lnTo>
                          <a:lnTo>
                            <a:pt x="19" y="16"/>
                          </a:lnTo>
                          <a:lnTo>
                            <a:pt x="2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34" name="Freeform 103"/>
                    <p:cNvSpPr>
                      <a:spLocks/>
                    </p:cNvSpPr>
                    <p:nvPr/>
                  </p:nvSpPr>
                  <p:spPr bwMode="auto">
                    <a:xfrm>
                      <a:off x="1434" y="1980"/>
                      <a:ext cx="26" cy="17"/>
                    </a:xfrm>
                    <a:custGeom>
                      <a:avLst/>
                      <a:gdLst>
                        <a:gd name="T0" fmla="*/ 0 w 26"/>
                        <a:gd name="T1" fmla="*/ 16 h 17"/>
                        <a:gd name="T2" fmla="*/ 5 w 26"/>
                        <a:gd name="T3" fmla="*/ 8 h 17"/>
                        <a:gd name="T4" fmla="*/ 15 w 26"/>
                        <a:gd name="T5" fmla="*/ 8 h 17"/>
                        <a:gd name="T6" fmla="*/ 20 w 26"/>
                        <a:gd name="T7" fmla="*/ 16 h 17"/>
                        <a:gd name="T8" fmla="*/ 20 w 26"/>
                        <a:gd name="T9" fmla="*/ 8 h 17"/>
                        <a:gd name="T10" fmla="*/ 25 w 2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0" y="16"/>
                          </a:moveTo>
                          <a:lnTo>
                            <a:pt x="5" y="8"/>
                          </a:lnTo>
                          <a:lnTo>
                            <a:pt x="15" y="8"/>
                          </a:lnTo>
                          <a:lnTo>
                            <a:pt x="20" y="16"/>
                          </a:lnTo>
                          <a:lnTo>
                            <a:pt x="20" y="8"/>
                          </a:lnTo>
                          <a:lnTo>
                            <a:pt x="2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35" name="Freeform 104"/>
                    <p:cNvSpPr>
                      <a:spLocks/>
                    </p:cNvSpPr>
                    <p:nvPr/>
                  </p:nvSpPr>
                  <p:spPr bwMode="auto">
                    <a:xfrm>
                      <a:off x="1402" y="1923"/>
                      <a:ext cx="48" cy="17"/>
                    </a:xfrm>
                    <a:custGeom>
                      <a:avLst/>
                      <a:gdLst>
                        <a:gd name="T0" fmla="*/ 0 w 48"/>
                        <a:gd name="T1" fmla="*/ 0 h 17"/>
                        <a:gd name="T2" fmla="*/ 5 w 48"/>
                        <a:gd name="T3" fmla="*/ 0 h 17"/>
                        <a:gd name="T4" fmla="*/ 14 w 48"/>
                        <a:gd name="T5" fmla="*/ 0 h 17"/>
                        <a:gd name="T6" fmla="*/ 19 w 48"/>
                        <a:gd name="T7" fmla="*/ 8 h 17"/>
                        <a:gd name="T8" fmla="*/ 24 w 48"/>
                        <a:gd name="T9" fmla="*/ 8 h 17"/>
                        <a:gd name="T10" fmla="*/ 28 w 48"/>
                        <a:gd name="T11" fmla="*/ 16 h 17"/>
                        <a:gd name="T12" fmla="*/ 33 w 48"/>
                        <a:gd name="T13" fmla="*/ 16 h 17"/>
                        <a:gd name="T14" fmla="*/ 42 w 48"/>
                        <a:gd name="T15" fmla="*/ 8 h 17"/>
                        <a:gd name="T16" fmla="*/ 47 w 48"/>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17">
                          <a:moveTo>
                            <a:pt x="0" y="0"/>
                          </a:moveTo>
                          <a:lnTo>
                            <a:pt x="5" y="0"/>
                          </a:lnTo>
                          <a:lnTo>
                            <a:pt x="14" y="0"/>
                          </a:lnTo>
                          <a:lnTo>
                            <a:pt x="19" y="8"/>
                          </a:lnTo>
                          <a:lnTo>
                            <a:pt x="24" y="8"/>
                          </a:lnTo>
                          <a:lnTo>
                            <a:pt x="28" y="16"/>
                          </a:lnTo>
                          <a:lnTo>
                            <a:pt x="33" y="16"/>
                          </a:lnTo>
                          <a:lnTo>
                            <a:pt x="42" y="8"/>
                          </a:lnTo>
                          <a:lnTo>
                            <a:pt x="47"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nvGrpSpPr>
              <p:cNvPr id="323711" name="Group 105"/>
              <p:cNvGrpSpPr>
                <a:grpSpLocks/>
              </p:cNvGrpSpPr>
              <p:nvPr/>
            </p:nvGrpSpPr>
            <p:grpSpPr bwMode="auto">
              <a:xfrm>
                <a:off x="507" y="1152"/>
                <a:ext cx="231" cy="375"/>
                <a:chOff x="1410" y="1472"/>
                <a:chExt cx="231" cy="375"/>
              </a:xfrm>
            </p:grpSpPr>
            <p:grpSp>
              <p:nvGrpSpPr>
                <p:cNvPr id="323713" name="Group 106"/>
                <p:cNvGrpSpPr>
                  <a:grpSpLocks/>
                </p:cNvGrpSpPr>
                <p:nvPr/>
              </p:nvGrpSpPr>
              <p:grpSpPr bwMode="auto">
                <a:xfrm>
                  <a:off x="1449" y="1530"/>
                  <a:ext cx="192" cy="317"/>
                  <a:chOff x="1449" y="1530"/>
                  <a:chExt cx="192" cy="317"/>
                </a:xfrm>
              </p:grpSpPr>
              <p:sp>
                <p:nvSpPr>
                  <p:cNvPr id="323715" name="Freeform 107"/>
                  <p:cNvSpPr>
                    <a:spLocks/>
                  </p:cNvSpPr>
                  <p:nvPr/>
                </p:nvSpPr>
                <p:spPr bwMode="auto">
                  <a:xfrm>
                    <a:off x="1449" y="1530"/>
                    <a:ext cx="192" cy="317"/>
                  </a:xfrm>
                  <a:custGeom>
                    <a:avLst/>
                    <a:gdLst>
                      <a:gd name="T0" fmla="*/ 186 w 192"/>
                      <a:gd name="T1" fmla="*/ 86 h 317"/>
                      <a:gd name="T2" fmla="*/ 191 w 192"/>
                      <a:gd name="T3" fmla="*/ 105 h 317"/>
                      <a:gd name="T4" fmla="*/ 191 w 192"/>
                      <a:gd name="T5" fmla="*/ 124 h 317"/>
                      <a:gd name="T6" fmla="*/ 186 w 192"/>
                      <a:gd name="T7" fmla="*/ 168 h 317"/>
                      <a:gd name="T8" fmla="*/ 181 w 192"/>
                      <a:gd name="T9" fmla="*/ 206 h 317"/>
                      <a:gd name="T10" fmla="*/ 172 w 192"/>
                      <a:gd name="T11" fmla="*/ 225 h 317"/>
                      <a:gd name="T12" fmla="*/ 162 w 192"/>
                      <a:gd name="T13" fmla="*/ 254 h 317"/>
                      <a:gd name="T14" fmla="*/ 158 w 192"/>
                      <a:gd name="T15" fmla="*/ 268 h 317"/>
                      <a:gd name="T16" fmla="*/ 148 w 192"/>
                      <a:gd name="T17" fmla="*/ 282 h 317"/>
                      <a:gd name="T18" fmla="*/ 143 w 192"/>
                      <a:gd name="T19" fmla="*/ 297 h 317"/>
                      <a:gd name="T20" fmla="*/ 138 w 192"/>
                      <a:gd name="T21" fmla="*/ 311 h 317"/>
                      <a:gd name="T22" fmla="*/ 134 w 192"/>
                      <a:gd name="T23" fmla="*/ 316 h 317"/>
                      <a:gd name="T24" fmla="*/ 124 w 192"/>
                      <a:gd name="T25" fmla="*/ 316 h 317"/>
                      <a:gd name="T26" fmla="*/ 119 w 192"/>
                      <a:gd name="T27" fmla="*/ 311 h 317"/>
                      <a:gd name="T28" fmla="*/ 110 w 192"/>
                      <a:gd name="T29" fmla="*/ 311 h 317"/>
                      <a:gd name="T30" fmla="*/ 100 w 192"/>
                      <a:gd name="T31" fmla="*/ 302 h 317"/>
                      <a:gd name="T32" fmla="*/ 96 w 192"/>
                      <a:gd name="T33" fmla="*/ 287 h 317"/>
                      <a:gd name="T34" fmla="*/ 86 w 192"/>
                      <a:gd name="T35" fmla="*/ 263 h 317"/>
                      <a:gd name="T36" fmla="*/ 81 w 192"/>
                      <a:gd name="T37" fmla="*/ 244 h 317"/>
                      <a:gd name="T38" fmla="*/ 76 w 192"/>
                      <a:gd name="T39" fmla="*/ 225 h 317"/>
                      <a:gd name="T40" fmla="*/ 76 w 192"/>
                      <a:gd name="T41" fmla="*/ 215 h 317"/>
                      <a:gd name="T42" fmla="*/ 67 w 192"/>
                      <a:gd name="T43" fmla="*/ 201 h 317"/>
                      <a:gd name="T44" fmla="*/ 57 w 192"/>
                      <a:gd name="T45" fmla="*/ 187 h 317"/>
                      <a:gd name="T46" fmla="*/ 67 w 192"/>
                      <a:gd name="T47" fmla="*/ 182 h 317"/>
                      <a:gd name="T48" fmla="*/ 76 w 192"/>
                      <a:gd name="T49" fmla="*/ 177 h 317"/>
                      <a:gd name="T50" fmla="*/ 67 w 192"/>
                      <a:gd name="T51" fmla="*/ 168 h 317"/>
                      <a:gd name="T52" fmla="*/ 67 w 192"/>
                      <a:gd name="T53" fmla="*/ 158 h 317"/>
                      <a:gd name="T54" fmla="*/ 67 w 192"/>
                      <a:gd name="T55" fmla="*/ 153 h 317"/>
                      <a:gd name="T56" fmla="*/ 62 w 192"/>
                      <a:gd name="T57" fmla="*/ 144 h 317"/>
                      <a:gd name="T58" fmla="*/ 57 w 192"/>
                      <a:gd name="T59" fmla="*/ 148 h 317"/>
                      <a:gd name="T60" fmla="*/ 53 w 192"/>
                      <a:gd name="T61" fmla="*/ 148 h 317"/>
                      <a:gd name="T62" fmla="*/ 48 w 192"/>
                      <a:gd name="T63" fmla="*/ 158 h 317"/>
                      <a:gd name="T64" fmla="*/ 48 w 192"/>
                      <a:gd name="T65" fmla="*/ 163 h 317"/>
                      <a:gd name="T66" fmla="*/ 43 w 192"/>
                      <a:gd name="T67" fmla="*/ 168 h 317"/>
                      <a:gd name="T68" fmla="*/ 38 w 192"/>
                      <a:gd name="T69" fmla="*/ 168 h 317"/>
                      <a:gd name="T70" fmla="*/ 33 w 192"/>
                      <a:gd name="T71" fmla="*/ 168 h 317"/>
                      <a:gd name="T72" fmla="*/ 29 w 192"/>
                      <a:gd name="T73" fmla="*/ 158 h 317"/>
                      <a:gd name="T74" fmla="*/ 24 w 192"/>
                      <a:gd name="T75" fmla="*/ 144 h 317"/>
                      <a:gd name="T76" fmla="*/ 19 w 192"/>
                      <a:gd name="T77" fmla="*/ 134 h 317"/>
                      <a:gd name="T78" fmla="*/ 14 w 192"/>
                      <a:gd name="T79" fmla="*/ 124 h 317"/>
                      <a:gd name="T80" fmla="*/ 10 w 192"/>
                      <a:gd name="T81" fmla="*/ 120 h 317"/>
                      <a:gd name="T82" fmla="*/ 14 w 192"/>
                      <a:gd name="T83" fmla="*/ 101 h 317"/>
                      <a:gd name="T84" fmla="*/ 19 w 192"/>
                      <a:gd name="T85" fmla="*/ 91 h 317"/>
                      <a:gd name="T86" fmla="*/ 14 w 192"/>
                      <a:gd name="T87" fmla="*/ 81 h 317"/>
                      <a:gd name="T88" fmla="*/ 5 w 192"/>
                      <a:gd name="T89" fmla="*/ 72 h 317"/>
                      <a:gd name="T90" fmla="*/ 0 w 192"/>
                      <a:gd name="T91" fmla="*/ 62 h 317"/>
                      <a:gd name="T92" fmla="*/ 5 w 192"/>
                      <a:gd name="T93" fmla="*/ 38 h 317"/>
                      <a:gd name="T94" fmla="*/ 14 w 192"/>
                      <a:gd name="T95" fmla="*/ 24 h 317"/>
                      <a:gd name="T96" fmla="*/ 38 w 192"/>
                      <a:gd name="T97" fmla="*/ 10 h 317"/>
                      <a:gd name="T98" fmla="*/ 67 w 192"/>
                      <a:gd name="T99" fmla="*/ 0 h 317"/>
                      <a:gd name="T100" fmla="*/ 96 w 192"/>
                      <a:gd name="T101" fmla="*/ 5 h 317"/>
                      <a:gd name="T102" fmla="*/ 129 w 192"/>
                      <a:gd name="T103" fmla="*/ 14 h 317"/>
                      <a:gd name="T104" fmla="*/ 138 w 192"/>
                      <a:gd name="T105" fmla="*/ 24 h 317"/>
                      <a:gd name="T106" fmla="*/ 143 w 192"/>
                      <a:gd name="T107" fmla="*/ 38 h 317"/>
                      <a:gd name="T108" fmla="*/ 143 w 192"/>
                      <a:gd name="T109" fmla="*/ 53 h 317"/>
                      <a:gd name="T110" fmla="*/ 148 w 192"/>
                      <a:gd name="T111" fmla="*/ 57 h 317"/>
                      <a:gd name="T112" fmla="*/ 172 w 192"/>
                      <a:gd name="T113" fmla="*/ 72 h 317"/>
                      <a:gd name="T114" fmla="*/ 177 w 192"/>
                      <a:gd name="T115" fmla="*/ 77 h 317"/>
                      <a:gd name="T116" fmla="*/ 186 w 192"/>
                      <a:gd name="T117" fmla="*/ 86 h 3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2" h="317">
                        <a:moveTo>
                          <a:pt x="186" y="86"/>
                        </a:moveTo>
                        <a:lnTo>
                          <a:pt x="191" y="105"/>
                        </a:lnTo>
                        <a:lnTo>
                          <a:pt x="191" y="124"/>
                        </a:lnTo>
                        <a:lnTo>
                          <a:pt x="186" y="168"/>
                        </a:lnTo>
                        <a:lnTo>
                          <a:pt x="181" y="206"/>
                        </a:lnTo>
                        <a:lnTo>
                          <a:pt x="172" y="225"/>
                        </a:lnTo>
                        <a:lnTo>
                          <a:pt x="162" y="254"/>
                        </a:lnTo>
                        <a:lnTo>
                          <a:pt x="158" y="268"/>
                        </a:lnTo>
                        <a:lnTo>
                          <a:pt x="148" y="282"/>
                        </a:lnTo>
                        <a:lnTo>
                          <a:pt x="143" y="297"/>
                        </a:lnTo>
                        <a:lnTo>
                          <a:pt x="138" y="311"/>
                        </a:lnTo>
                        <a:lnTo>
                          <a:pt x="134" y="316"/>
                        </a:lnTo>
                        <a:lnTo>
                          <a:pt x="124" y="316"/>
                        </a:lnTo>
                        <a:lnTo>
                          <a:pt x="119" y="311"/>
                        </a:lnTo>
                        <a:lnTo>
                          <a:pt x="110" y="311"/>
                        </a:lnTo>
                        <a:lnTo>
                          <a:pt x="100" y="302"/>
                        </a:lnTo>
                        <a:lnTo>
                          <a:pt x="96" y="287"/>
                        </a:lnTo>
                        <a:lnTo>
                          <a:pt x="86" y="263"/>
                        </a:lnTo>
                        <a:lnTo>
                          <a:pt x="81" y="244"/>
                        </a:lnTo>
                        <a:lnTo>
                          <a:pt x="76" y="225"/>
                        </a:lnTo>
                        <a:lnTo>
                          <a:pt x="76" y="215"/>
                        </a:lnTo>
                        <a:lnTo>
                          <a:pt x="67" y="201"/>
                        </a:lnTo>
                        <a:lnTo>
                          <a:pt x="57" y="187"/>
                        </a:lnTo>
                        <a:lnTo>
                          <a:pt x="67" y="182"/>
                        </a:lnTo>
                        <a:lnTo>
                          <a:pt x="76" y="177"/>
                        </a:lnTo>
                        <a:lnTo>
                          <a:pt x="67" y="168"/>
                        </a:lnTo>
                        <a:lnTo>
                          <a:pt x="67" y="158"/>
                        </a:lnTo>
                        <a:lnTo>
                          <a:pt x="67" y="153"/>
                        </a:lnTo>
                        <a:lnTo>
                          <a:pt x="62" y="144"/>
                        </a:lnTo>
                        <a:lnTo>
                          <a:pt x="57" y="148"/>
                        </a:lnTo>
                        <a:lnTo>
                          <a:pt x="53" y="148"/>
                        </a:lnTo>
                        <a:lnTo>
                          <a:pt x="48" y="158"/>
                        </a:lnTo>
                        <a:lnTo>
                          <a:pt x="48" y="163"/>
                        </a:lnTo>
                        <a:lnTo>
                          <a:pt x="43" y="168"/>
                        </a:lnTo>
                        <a:lnTo>
                          <a:pt x="38" y="168"/>
                        </a:lnTo>
                        <a:lnTo>
                          <a:pt x="33" y="168"/>
                        </a:lnTo>
                        <a:lnTo>
                          <a:pt x="29" y="158"/>
                        </a:lnTo>
                        <a:lnTo>
                          <a:pt x="24" y="144"/>
                        </a:lnTo>
                        <a:lnTo>
                          <a:pt x="19" y="134"/>
                        </a:lnTo>
                        <a:lnTo>
                          <a:pt x="14" y="124"/>
                        </a:lnTo>
                        <a:lnTo>
                          <a:pt x="10" y="120"/>
                        </a:lnTo>
                        <a:lnTo>
                          <a:pt x="14" y="101"/>
                        </a:lnTo>
                        <a:lnTo>
                          <a:pt x="19" y="91"/>
                        </a:lnTo>
                        <a:lnTo>
                          <a:pt x="14" y="81"/>
                        </a:lnTo>
                        <a:lnTo>
                          <a:pt x="5" y="72"/>
                        </a:lnTo>
                        <a:lnTo>
                          <a:pt x="0" y="62"/>
                        </a:lnTo>
                        <a:lnTo>
                          <a:pt x="5" y="38"/>
                        </a:lnTo>
                        <a:lnTo>
                          <a:pt x="14" y="24"/>
                        </a:lnTo>
                        <a:lnTo>
                          <a:pt x="38" y="10"/>
                        </a:lnTo>
                        <a:lnTo>
                          <a:pt x="67" y="0"/>
                        </a:lnTo>
                        <a:lnTo>
                          <a:pt x="96" y="5"/>
                        </a:lnTo>
                        <a:lnTo>
                          <a:pt x="129" y="14"/>
                        </a:lnTo>
                        <a:lnTo>
                          <a:pt x="138" y="24"/>
                        </a:lnTo>
                        <a:lnTo>
                          <a:pt x="143" y="38"/>
                        </a:lnTo>
                        <a:lnTo>
                          <a:pt x="143" y="53"/>
                        </a:lnTo>
                        <a:lnTo>
                          <a:pt x="148" y="57"/>
                        </a:lnTo>
                        <a:lnTo>
                          <a:pt x="172" y="72"/>
                        </a:lnTo>
                        <a:lnTo>
                          <a:pt x="177" y="77"/>
                        </a:lnTo>
                        <a:lnTo>
                          <a:pt x="186" y="86"/>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716" name="Group 108"/>
                  <p:cNvGrpSpPr>
                    <a:grpSpLocks/>
                  </p:cNvGrpSpPr>
                  <p:nvPr/>
                </p:nvGrpSpPr>
                <p:grpSpPr bwMode="auto">
                  <a:xfrm>
                    <a:off x="1467" y="1578"/>
                    <a:ext cx="149" cy="168"/>
                    <a:chOff x="1467" y="1578"/>
                    <a:chExt cx="149" cy="168"/>
                  </a:xfrm>
                </p:grpSpPr>
                <p:grpSp>
                  <p:nvGrpSpPr>
                    <p:cNvPr id="323717" name="Group 109"/>
                    <p:cNvGrpSpPr>
                      <a:grpSpLocks/>
                    </p:cNvGrpSpPr>
                    <p:nvPr/>
                  </p:nvGrpSpPr>
                  <p:grpSpPr bwMode="auto">
                    <a:xfrm>
                      <a:off x="1467" y="1578"/>
                      <a:ext cx="149" cy="168"/>
                      <a:chOff x="1467" y="1578"/>
                      <a:chExt cx="149" cy="168"/>
                    </a:xfrm>
                  </p:grpSpPr>
                  <p:sp>
                    <p:nvSpPr>
                      <p:cNvPr id="323719" name="Freeform 110"/>
                      <p:cNvSpPr>
                        <a:spLocks/>
                      </p:cNvSpPr>
                      <p:nvPr/>
                    </p:nvSpPr>
                    <p:spPr bwMode="auto">
                      <a:xfrm>
                        <a:off x="1573" y="1598"/>
                        <a:ext cx="43" cy="148"/>
                      </a:xfrm>
                      <a:custGeom>
                        <a:avLst/>
                        <a:gdLst>
                          <a:gd name="T0" fmla="*/ 42 w 43"/>
                          <a:gd name="T1" fmla="*/ 147 h 148"/>
                          <a:gd name="T2" fmla="*/ 37 w 43"/>
                          <a:gd name="T3" fmla="*/ 133 h 148"/>
                          <a:gd name="T4" fmla="*/ 33 w 43"/>
                          <a:gd name="T5" fmla="*/ 123 h 148"/>
                          <a:gd name="T6" fmla="*/ 33 w 43"/>
                          <a:gd name="T7" fmla="*/ 104 h 148"/>
                          <a:gd name="T8" fmla="*/ 37 w 43"/>
                          <a:gd name="T9" fmla="*/ 90 h 148"/>
                          <a:gd name="T10" fmla="*/ 42 w 43"/>
                          <a:gd name="T11" fmla="*/ 71 h 148"/>
                          <a:gd name="T12" fmla="*/ 42 w 43"/>
                          <a:gd name="T13" fmla="*/ 57 h 148"/>
                          <a:gd name="T14" fmla="*/ 33 w 43"/>
                          <a:gd name="T15" fmla="*/ 38 h 148"/>
                          <a:gd name="T16" fmla="*/ 23 w 43"/>
                          <a:gd name="T17" fmla="*/ 28 h 148"/>
                          <a:gd name="T18" fmla="*/ 9 w 43"/>
                          <a:gd name="T19" fmla="*/ 19 h 148"/>
                          <a:gd name="T20" fmla="*/ 0 w 43"/>
                          <a:gd name="T21" fmla="*/ 14 h 148"/>
                          <a:gd name="T22" fmla="*/ 5 w 43"/>
                          <a:gd name="T23" fmla="*/ 14 h 148"/>
                          <a:gd name="T24" fmla="*/ 9 w 43"/>
                          <a:gd name="T25" fmla="*/ 14 h 148"/>
                          <a:gd name="T26" fmla="*/ 14 w 43"/>
                          <a:gd name="T27" fmla="*/ 9 h 148"/>
                          <a:gd name="T28" fmla="*/ 14 w 43"/>
                          <a:gd name="T29" fmla="*/ 5 h 148"/>
                          <a:gd name="T30" fmla="*/ 14 w 43"/>
                          <a:gd name="T31" fmla="*/ 0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148">
                            <a:moveTo>
                              <a:pt x="42" y="147"/>
                            </a:moveTo>
                            <a:lnTo>
                              <a:pt x="37" y="133"/>
                            </a:lnTo>
                            <a:lnTo>
                              <a:pt x="33" y="123"/>
                            </a:lnTo>
                            <a:lnTo>
                              <a:pt x="33" y="104"/>
                            </a:lnTo>
                            <a:lnTo>
                              <a:pt x="37" y="90"/>
                            </a:lnTo>
                            <a:lnTo>
                              <a:pt x="42" y="71"/>
                            </a:lnTo>
                            <a:lnTo>
                              <a:pt x="42" y="57"/>
                            </a:lnTo>
                            <a:lnTo>
                              <a:pt x="33" y="38"/>
                            </a:lnTo>
                            <a:lnTo>
                              <a:pt x="23" y="28"/>
                            </a:lnTo>
                            <a:lnTo>
                              <a:pt x="9" y="19"/>
                            </a:lnTo>
                            <a:lnTo>
                              <a:pt x="0" y="14"/>
                            </a:lnTo>
                            <a:lnTo>
                              <a:pt x="5" y="14"/>
                            </a:lnTo>
                            <a:lnTo>
                              <a:pt x="9" y="14"/>
                            </a:lnTo>
                            <a:lnTo>
                              <a:pt x="14" y="9"/>
                            </a:lnTo>
                            <a:lnTo>
                              <a:pt x="14" y="5"/>
                            </a:lnTo>
                            <a:lnTo>
                              <a:pt x="1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20" name="Freeform 111"/>
                      <p:cNvSpPr>
                        <a:spLocks/>
                      </p:cNvSpPr>
                      <p:nvPr/>
                    </p:nvSpPr>
                    <p:spPr bwMode="auto">
                      <a:xfrm>
                        <a:off x="1501" y="1621"/>
                        <a:ext cx="53" cy="20"/>
                      </a:xfrm>
                      <a:custGeom>
                        <a:avLst/>
                        <a:gdLst>
                          <a:gd name="T0" fmla="*/ 52 w 53"/>
                          <a:gd name="T1" fmla="*/ 10 h 20"/>
                          <a:gd name="T2" fmla="*/ 43 w 53"/>
                          <a:gd name="T3" fmla="*/ 14 h 20"/>
                          <a:gd name="T4" fmla="*/ 33 w 53"/>
                          <a:gd name="T5" fmla="*/ 19 h 20"/>
                          <a:gd name="T6" fmla="*/ 19 w 53"/>
                          <a:gd name="T7" fmla="*/ 19 h 20"/>
                          <a:gd name="T8" fmla="*/ 14 w 53"/>
                          <a:gd name="T9" fmla="*/ 19 h 20"/>
                          <a:gd name="T10" fmla="*/ 5 w 53"/>
                          <a:gd name="T11" fmla="*/ 19 h 20"/>
                          <a:gd name="T12" fmla="*/ 0 w 53"/>
                          <a:gd name="T13" fmla="*/ 10 h 20"/>
                          <a:gd name="T14" fmla="*/ 0 w 53"/>
                          <a:gd name="T15" fmla="*/ 5 h 20"/>
                          <a:gd name="T16" fmla="*/ 5 w 53"/>
                          <a:gd name="T17" fmla="*/ 0 h 20"/>
                          <a:gd name="T18" fmla="*/ 14 w 53"/>
                          <a:gd name="T19" fmla="*/ 0 h 20"/>
                          <a:gd name="T20" fmla="*/ 24 w 53"/>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0">
                            <a:moveTo>
                              <a:pt x="52" y="10"/>
                            </a:moveTo>
                            <a:lnTo>
                              <a:pt x="43" y="14"/>
                            </a:lnTo>
                            <a:lnTo>
                              <a:pt x="33" y="19"/>
                            </a:lnTo>
                            <a:lnTo>
                              <a:pt x="19" y="19"/>
                            </a:lnTo>
                            <a:lnTo>
                              <a:pt x="14" y="19"/>
                            </a:lnTo>
                            <a:lnTo>
                              <a:pt x="5" y="19"/>
                            </a:lnTo>
                            <a:lnTo>
                              <a:pt x="0" y="10"/>
                            </a:lnTo>
                            <a:lnTo>
                              <a:pt x="0" y="5"/>
                            </a:lnTo>
                            <a:lnTo>
                              <a:pt x="5" y="0"/>
                            </a:lnTo>
                            <a:lnTo>
                              <a:pt x="14" y="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21" name="Freeform 112"/>
                      <p:cNvSpPr>
                        <a:spLocks/>
                      </p:cNvSpPr>
                      <p:nvPr/>
                    </p:nvSpPr>
                    <p:spPr bwMode="auto">
                      <a:xfrm>
                        <a:off x="1543" y="1669"/>
                        <a:ext cx="26" cy="29"/>
                      </a:xfrm>
                      <a:custGeom>
                        <a:avLst/>
                        <a:gdLst>
                          <a:gd name="T0" fmla="*/ 0 w 26"/>
                          <a:gd name="T1" fmla="*/ 0 h 29"/>
                          <a:gd name="T2" fmla="*/ 10 w 26"/>
                          <a:gd name="T3" fmla="*/ 5 h 29"/>
                          <a:gd name="T4" fmla="*/ 15 w 26"/>
                          <a:gd name="T5" fmla="*/ 9 h 29"/>
                          <a:gd name="T6" fmla="*/ 20 w 26"/>
                          <a:gd name="T7" fmla="*/ 19 h 29"/>
                          <a:gd name="T8" fmla="*/ 25 w 26"/>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9">
                            <a:moveTo>
                              <a:pt x="0" y="0"/>
                            </a:moveTo>
                            <a:lnTo>
                              <a:pt x="10" y="5"/>
                            </a:lnTo>
                            <a:lnTo>
                              <a:pt x="15" y="9"/>
                            </a:lnTo>
                            <a:lnTo>
                              <a:pt x="20" y="19"/>
                            </a:lnTo>
                            <a:lnTo>
                              <a:pt x="25" y="2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22" name="Freeform 113"/>
                      <p:cNvSpPr>
                        <a:spLocks/>
                      </p:cNvSpPr>
                      <p:nvPr/>
                    </p:nvSpPr>
                    <p:spPr bwMode="auto">
                      <a:xfrm>
                        <a:off x="1495" y="1593"/>
                        <a:ext cx="21" cy="23"/>
                      </a:xfrm>
                      <a:custGeom>
                        <a:avLst/>
                        <a:gdLst>
                          <a:gd name="T0" fmla="*/ 20 w 21"/>
                          <a:gd name="T1" fmla="*/ 0 h 23"/>
                          <a:gd name="T2" fmla="*/ 10 w 21"/>
                          <a:gd name="T3" fmla="*/ 22 h 23"/>
                          <a:gd name="T4" fmla="*/ 5 w 21"/>
                          <a:gd name="T5" fmla="*/ 18 h 23"/>
                          <a:gd name="T6" fmla="*/ 5 w 21"/>
                          <a:gd name="T7" fmla="*/ 13 h 23"/>
                          <a:gd name="T8" fmla="*/ 0 w 21"/>
                          <a:gd name="T9" fmla="*/ 1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3">
                            <a:moveTo>
                              <a:pt x="20" y="0"/>
                            </a:moveTo>
                            <a:lnTo>
                              <a:pt x="10" y="22"/>
                            </a:lnTo>
                            <a:lnTo>
                              <a:pt x="5" y="18"/>
                            </a:lnTo>
                            <a:lnTo>
                              <a:pt x="5" y="13"/>
                            </a:lnTo>
                            <a:lnTo>
                              <a:pt x="0" y="1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23" name="Freeform 114"/>
                      <p:cNvSpPr>
                        <a:spLocks/>
                      </p:cNvSpPr>
                      <p:nvPr/>
                    </p:nvSpPr>
                    <p:spPr bwMode="auto">
                      <a:xfrm>
                        <a:off x="1491" y="1611"/>
                        <a:ext cx="17" cy="17"/>
                      </a:xfrm>
                      <a:custGeom>
                        <a:avLst/>
                        <a:gdLst>
                          <a:gd name="T0" fmla="*/ 8 w 17"/>
                          <a:gd name="T1" fmla="*/ 16 h 17"/>
                          <a:gd name="T2" fmla="*/ 8 w 17"/>
                          <a:gd name="T3" fmla="*/ 8 h 17"/>
                          <a:gd name="T4" fmla="*/ 16 w 17"/>
                          <a:gd name="T5" fmla="*/ 8 h 17"/>
                          <a:gd name="T6" fmla="*/ 16 w 17"/>
                          <a:gd name="T7" fmla="*/ 0 h 17"/>
                          <a:gd name="T8" fmla="*/ 8 w 17"/>
                          <a:gd name="T9" fmla="*/ 0 h 17"/>
                          <a:gd name="T10" fmla="*/ 0 w 17"/>
                          <a:gd name="T11" fmla="*/ 0 h 17"/>
                          <a:gd name="T12" fmla="*/ 0 w 17"/>
                          <a:gd name="T13" fmla="*/ 8 h 17"/>
                          <a:gd name="T14" fmla="*/ 0 w 17"/>
                          <a:gd name="T15" fmla="*/ 16 h 17"/>
                          <a:gd name="T16" fmla="*/ 8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7">
                            <a:moveTo>
                              <a:pt x="8" y="16"/>
                            </a:moveTo>
                            <a:lnTo>
                              <a:pt x="8" y="8"/>
                            </a:lnTo>
                            <a:lnTo>
                              <a:pt x="16" y="8"/>
                            </a:lnTo>
                            <a:lnTo>
                              <a:pt x="16" y="0"/>
                            </a:lnTo>
                            <a:lnTo>
                              <a:pt x="8" y="0"/>
                            </a:lnTo>
                            <a:lnTo>
                              <a:pt x="0" y="0"/>
                            </a:lnTo>
                            <a:lnTo>
                              <a:pt x="0" y="8"/>
                            </a:lnTo>
                            <a:lnTo>
                              <a:pt x="0" y="16"/>
                            </a:lnTo>
                            <a:lnTo>
                              <a:pt x="8" y="16"/>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24" name="Freeform 115"/>
                      <p:cNvSpPr>
                        <a:spLocks/>
                      </p:cNvSpPr>
                      <p:nvPr/>
                    </p:nvSpPr>
                    <p:spPr bwMode="auto">
                      <a:xfrm>
                        <a:off x="1467" y="1578"/>
                        <a:ext cx="25" cy="44"/>
                      </a:xfrm>
                      <a:custGeom>
                        <a:avLst/>
                        <a:gdLst>
                          <a:gd name="T0" fmla="*/ 0 w 25"/>
                          <a:gd name="T1" fmla="*/ 43 h 44"/>
                          <a:gd name="T2" fmla="*/ 0 w 25"/>
                          <a:gd name="T3" fmla="*/ 29 h 44"/>
                          <a:gd name="T4" fmla="*/ 5 w 25"/>
                          <a:gd name="T5" fmla="*/ 19 h 44"/>
                          <a:gd name="T6" fmla="*/ 14 w 25"/>
                          <a:gd name="T7" fmla="*/ 14 h 44"/>
                          <a:gd name="T8" fmla="*/ 24 w 25"/>
                          <a:gd name="T9" fmla="*/ 10 h 44"/>
                          <a:gd name="T10" fmla="*/ 24 w 25"/>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44">
                            <a:moveTo>
                              <a:pt x="0" y="43"/>
                            </a:moveTo>
                            <a:lnTo>
                              <a:pt x="0" y="29"/>
                            </a:lnTo>
                            <a:lnTo>
                              <a:pt x="5" y="19"/>
                            </a:lnTo>
                            <a:lnTo>
                              <a:pt x="14" y="14"/>
                            </a:lnTo>
                            <a:lnTo>
                              <a:pt x="24" y="1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25" name="Freeform 116"/>
                      <p:cNvSpPr>
                        <a:spLocks/>
                      </p:cNvSpPr>
                      <p:nvPr/>
                    </p:nvSpPr>
                    <p:spPr bwMode="auto">
                      <a:xfrm>
                        <a:off x="1491" y="1636"/>
                        <a:ext cx="35" cy="42"/>
                      </a:xfrm>
                      <a:custGeom>
                        <a:avLst/>
                        <a:gdLst>
                          <a:gd name="T0" fmla="*/ 19 w 35"/>
                          <a:gd name="T1" fmla="*/ 36 h 42"/>
                          <a:gd name="T2" fmla="*/ 24 w 35"/>
                          <a:gd name="T3" fmla="*/ 41 h 42"/>
                          <a:gd name="T4" fmla="*/ 34 w 35"/>
                          <a:gd name="T5" fmla="*/ 41 h 42"/>
                          <a:gd name="T6" fmla="*/ 34 w 35"/>
                          <a:gd name="T7" fmla="*/ 36 h 42"/>
                          <a:gd name="T8" fmla="*/ 34 w 35"/>
                          <a:gd name="T9" fmla="*/ 27 h 42"/>
                          <a:gd name="T10" fmla="*/ 29 w 35"/>
                          <a:gd name="T11" fmla="*/ 23 h 42"/>
                          <a:gd name="T12" fmla="*/ 19 w 35"/>
                          <a:gd name="T13" fmla="*/ 18 h 42"/>
                          <a:gd name="T14" fmla="*/ 10 w 35"/>
                          <a:gd name="T15" fmla="*/ 14 h 42"/>
                          <a:gd name="T16" fmla="*/ 5 w 35"/>
                          <a:gd name="T17" fmla="*/ 9 h 42"/>
                          <a:gd name="T18" fmla="*/ 0 w 35"/>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2">
                            <a:moveTo>
                              <a:pt x="19" y="36"/>
                            </a:moveTo>
                            <a:lnTo>
                              <a:pt x="24" y="41"/>
                            </a:lnTo>
                            <a:lnTo>
                              <a:pt x="34" y="41"/>
                            </a:lnTo>
                            <a:lnTo>
                              <a:pt x="34" y="36"/>
                            </a:lnTo>
                            <a:lnTo>
                              <a:pt x="34" y="27"/>
                            </a:lnTo>
                            <a:lnTo>
                              <a:pt x="29" y="23"/>
                            </a:lnTo>
                            <a:lnTo>
                              <a:pt x="19" y="18"/>
                            </a:lnTo>
                            <a:lnTo>
                              <a:pt x="10" y="14"/>
                            </a:lnTo>
                            <a:lnTo>
                              <a:pt x="5"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718" name="Freeform 117"/>
                    <p:cNvSpPr>
                      <a:spLocks/>
                    </p:cNvSpPr>
                    <p:nvPr/>
                  </p:nvSpPr>
                  <p:spPr bwMode="auto">
                    <a:xfrm>
                      <a:off x="1520" y="1677"/>
                      <a:ext cx="39" cy="32"/>
                    </a:xfrm>
                    <a:custGeom>
                      <a:avLst/>
                      <a:gdLst>
                        <a:gd name="T0" fmla="*/ 0 w 39"/>
                        <a:gd name="T1" fmla="*/ 31 h 32"/>
                        <a:gd name="T2" fmla="*/ 38 w 39"/>
                        <a:gd name="T3" fmla="*/ 0 h 32"/>
                        <a:gd name="T4" fmla="*/ 0 60000 65536"/>
                        <a:gd name="T5" fmla="*/ 0 60000 65536"/>
                      </a:gdLst>
                      <a:ahLst/>
                      <a:cxnLst>
                        <a:cxn ang="T4">
                          <a:pos x="T0" y="T1"/>
                        </a:cxn>
                        <a:cxn ang="T5">
                          <a:pos x="T2" y="T3"/>
                        </a:cxn>
                      </a:cxnLst>
                      <a:rect l="0" t="0" r="r" b="b"/>
                      <a:pathLst>
                        <a:path w="39" h="32">
                          <a:moveTo>
                            <a:pt x="0" y="31"/>
                          </a:moveTo>
                          <a:lnTo>
                            <a:pt x="3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sp>
              <p:nvSpPr>
                <p:cNvPr id="323714" name="Freeform 118"/>
                <p:cNvSpPr>
                  <a:spLocks/>
                </p:cNvSpPr>
                <p:nvPr/>
              </p:nvSpPr>
              <p:spPr bwMode="auto">
                <a:xfrm>
                  <a:off x="1410" y="1472"/>
                  <a:ext cx="211" cy="135"/>
                </a:xfrm>
                <a:custGeom>
                  <a:avLst/>
                  <a:gdLst>
                    <a:gd name="T0" fmla="*/ 200 w 211"/>
                    <a:gd name="T1" fmla="*/ 134 h 135"/>
                    <a:gd name="T2" fmla="*/ 186 w 211"/>
                    <a:gd name="T3" fmla="*/ 124 h 135"/>
                    <a:gd name="T4" fmla="*/ 181 w 211"/>
                    <a:gd name="T5" fmla="*/ 115 h 135"/>
                    <a:gd name="T6" fmla="*/ 177 w 211"/>
                    <a:gd name="T7" fmla="*/ 101 h 135"/>
                    <a:gd name="T8" fmla="*/ 172 w 211"/>
                    <a:gd name="T9" fmla="*/ 91 h 135"/>
                    <a:gd name="T10" fmla="*/ 167 w 211"/>
                    <a:gd name="T11" fmla="*/ 81 h 135"/>
                    <a:gd name="T12" fmla="*/ 158 w 211"/>
                    <a:gd name="T13" fmla="*/ 77 h 135"/>
                    <a:gd name="T14" fmla="*/ 148 w 211"/>
                    <a:gd name="T15" fmla="*/ 72 h 135"/>
                    <a:gd name="T16" fmla="*/ 138 w 211"/>
                    <a:gd name="T17" fmla="*/ 72 h 135"/>
                    <a:gd name="T18" fmla="*/ 134 w 211"/>
                    <a:gd name="T19" fmla="*/ 81 h 135"/>
                    <a:gd name="T20" fmla="*/ 129 w 211"/>
                    <a:gd name="T21" fmla="*/ 91 h 135"/>
                    <a:gd name="T22" fmla="*/ 129 w 211"/>
                    <a:gd name="T23" fmla="*/ 101 h 135"/>
                    <a:gd name="T24" fmla="*/ 138 w 211"/>
                    <a:gd name="T25" fmla="*/ 120 h 135"/>
                    <a:gd name="T26" fmla="*/ 124 w 211"/>
                    <a:gd name="T27" fmla="*/ 124 h 135"/>
                    <a:gd name="T28" fmla="*/ 119 w 211"/>
                    <a:gd name="T29" fmla="*/ 115 h 135"/>
                    <a:gd name="T30" fmla="*/ 110 w 211"/>
                    <a:gd name="T31" fmla="*/ 110 h 135"/>
                    <a:gd name="T32" fmla="*/ 105 w 211"/>
                    <a:gd name="T33" fmla="*/ 101 h 135"/>
                    <a:gd name="T34" fmla="*/ 100 w 211"/>
                    <a:gd name="T35" fmla="*/ 91 h 135"/>
                    <a:gd name="T36" fmla="*/ 100 w 211"/>
                    <a:gd name="T37" fmla="*/ 86 h 135"/>
                    <a:gd name="T38" fmla="*/ 95 w 211"/>
                    <a:gd name="T39" fmla="*/ 91 h 135"/>
                    <a:gd name="T40" fmla="*/ 86 w 211"/>
                    <a:gd name="T41" fmla="*/ 91 h 135"/>
                    <a:gd name="T42" fmla="*/ 81 w 211"/>
                    <a:gd name="T43" fmla="*/ 91 h 135"/>
                    <a:gd name="T44" fmla="*/ 76 w 211"/>
                    <a:gd name="T45" fmla="*/ 91 h 135"/>
                    <a:gd name="T46" fmla="*/ 72 w 211"/>
                    <a:gd name="T47" fmla="*/ 91 h 135"/>
                    <a:gd name="T48" fmla="*/ 67 w 211"/>
                    <a:gd name="T49" fmla="*/ 96 h 135"/>
                    <a:gd name="T50" fmla="*/ 57 w 211"/>
                    <a:gd name="T51" fmla="*/ 105 h 135"/>
                    <a:gd name="T52" fmla="*/ 48 w 211"/>
                    <a:gd name="T53" fmla="*/ 115 h 135"/>
                    <a:gd name="T54" fmla="*/ 43 w 211"/>
                    <a:gd name="T55" fmla="*/ 120 h 135"/>
                    <a:gd name="T56" fmla="*/ 29 w 211"/>
                    <a:gd name="T57" fmla="*/ 124 h 135"/>
                    <a:gd name="T58" fmla="*/ 19 w 211"/>
                    <a:gd name="T59" fmla="*/ 124 h 135"/>
                    <a:gd name="T60" fmla="*/ 10 w 211"/>
                    <a:gd name="T61" fmla="*/ 120 h 135"/>
                    <a:gd name="T62" fmla="*/ 5 w 211"/>
                    <a:gd name="T63" fmla="*/ 115 h 135"/>
                    <a:gd name="T64" fmla="*/ 0 w 211"/>
                    <a:gd name="T65" fmla="*/ 105 h 135"/>
                    <a:gd name="T66" fmla="*/ 5 w 211"/>
                    <a:gd name="T67" fmla="*/ 96 h 135"/>
                    <a:gd name="T68" fmla="*/ 10 w 211"/>
                    <a:gd name="T69" fmla="*/ 81 h 135"/>
                    <a:gd name="T70" fmla="*/ 14 w 211"/>
                    <a:gd name="T71" fmla="*/ 72 h 135"/>
                    <a:gd name="T72" fmla="*/ 14 w 211"/>
                    <a:gd name="T73" fmla="*/ 67 h 135"/>
                    <a:gd name="T74" fmla="*/ 24 w 211"/>
                    <a:gd name="T75" fmla="*/ 57 h 135"/>
                    <a:gd name="T76" fmla="*/ 33 w 211"/>
                    <a:gd name="T77" fmla="*/ 53 h 135"/>
                    <a:gd name="T78" fmla="*/ 43 w 211"/>
                    <a:gd name="T79" fmla="*/ 53 h 135"/>
                    <a:gd name="T80" fmla="*/ 48 w 211"/>
                    <a:gd name="T81" fmla="*/ 53 h 135"/>
                    <a:gd name="T82" fmla="*/ 57 w 211"/>
                    <a:gd name="T83" fmla="*/ 38 h 135"/>
                    <a:gd name="T84" fmla="*/ 67 w 211"/>
                    <a:gd name="T85" fmla="*/ 29 h 135"/>
                    <a:gd name="T86" fmla="*/ 86 w 211"/>
                    <a:gd name="T87" fmla="*/ 14 h 135"/>
                    <a:gd name="T88" fmla="*/ 110 w 211"/>
                    <a:gd name="T89" fmla="*/ 5 h 135"/>
                    <a:gd name="T90" fmla="*/ 134 w 211"/>
                    <a:gd name="T91" fmla="*/ 0 h 135"/>
                    <a:gd name="T92" fmla="*/ 148 w 211"/>
                    <a:gd name="T93" fmla="*/ 5 h 135"/>
                    <a:gd name="T94" fmla="*/ 153 w 211"/>
                    <a:gd name="T95" fmla="*/ 10 h 135"/>
                    <a:gd name="T96" fmla="*/ 158 w 211"/>
                    <a:gd name="T97" fmla="*/ 14 h 135"/>
                    <a:gd name="T98" fmla="*/ 167 w 211"/>
                    <a:gd name="T99" fmla="*/ 19 h 135"/>
                    <a:gd name="T100" fmla="*/ 177 w 211"/>
                    <a:gd name="T101" fmla="*/ 24 h 135"/>
                    <a:gd name="T102" fmla="*/ 186 w 211"/>
                    <a:gd name="T103" fmla="*/ 29 h 135"/>
                    <a:gd name="T104" fmla="*/ 191 w 211"/>
                    <a:gd name="T105" fmla="*/ 34 h 135"/>
                    <a:gd name="T106" fmla="*/ 196 w 211"/>
                    <a:gd name="T107" fmla="*/ 43 h 135"/>
                    <a:gd name="T108" fmla="*/ 200 w 211"/>
                    <a:gd name="T109" fmla="*/ 53 h 135"/>
                    <a:gd name="T110" fmla="*/ 200 w 211"/>
                    <a:gd name="T111" fmla="*/ 62 h 135"/>
                    <a:gd name="T112" fmla="*/ 205 w 211"/>
                    <a:gd name="T113" fmla="*/ 72 h 135"/>
                    <a:gd name="T114" fmla="*/ 205 w 211"/>
                    <a:gd name="T115" fmla="*/ 86 h 135"/>
                    <a:gd name="T116" fmla="*/ 210 w 211"/>
                    <a:gd name="T117" fmla="*/ 101 h 135"/>
                    <a:gd name="T118" fmla="*/ 205 w 211"/>
                    <a:gd name="T119" fmla="*/ 110 h 135"/>
                    <a:gd name="T120" fmla="*/ 205 w 211"/>
                    <a:gd name="T121" fmla="*/ 124 h 135"/>
                    <a:gd name="T122" fmla="*/ 200 w 211"/>
                    <a:gd name="T123" fmla="*/ 134 h 1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1" h="135">
                      <a:moveTo>
                        <a:pt x="200" y="134"/>
                      </a:moveTo>
                      <a:lnTo>
                        <a:pt x="186" y="124"/>
                      </a:lnTo>
                      <a:lnTo>
                        <a:pt x="181" y="115"/>
                      </a:lnTo>
                      <a:lnTo>
                        <a:pt x="177" y="101"/>
                      </a:lnTo>
                      <a:lnTo>
                        <a:pt x="172" y="91"/>
                      </a:lnTo>
                      <a:lnTo>
                        <a:pt x="167" y="81"/>
                      </a:lnTo>
                      <a:lnTo>
                        <a:pt x="158" y="77"/>
                      </a:lnTo>
                      <a:lnTo>
                        <a:pt x="148" y="72"/>
                      </a:lnTo>
                      <a:lnTo>
                        <a:pt x="138" y="72"/>
                      </a:lnTo>
                      <a:lnTo>
                        <a:pt x="134" y="81"/>
                      </a:lnTo>
                      <a:lnTo>
                        <a:pt x="129" y="91"/>
                      </a:lnTo>
                      <a:lnTo>
                        <a:pt x="129" y="101"/>
                      </a:lnTo>
                      <a:lnTo>
                        <a:pt x="138" y="120"/>
                      </a:lnTo>
                      <a:lnTo>
                        <a:pt x="124" y="124"/>
                      </a:lnTo>
                      <a:lnTo>
                        <a:pt x="119" y="115"/>
                      </a:lnTo>
                      <a:lnTo>
                        <a:pt x="110" y="110"/>
                      </a:lnTo>
                      <a:lnTo>
                        <a:pt x="105" y="101"/>
                      </a:lnTo>
                      <a:lnTo>
                        <a:pt x="100" y="91"/>
                      </a:lnTo>
                      <a:lnTo>
                        <a:pt x="100" y="86"/>
                      </a:lnTo>
                      <a:lnTo>
                        <a:pt x="95" y="91"/>
                      </a:lnTo>
                      <a:lnTo>
                        <a:pt x="86" y="91"/>
                      </a:lnTo>
                      <a:lnTo>
                        <a:pt x="81" y="91"/>
                      </a:lnTo>
                      <a:lnTo>
                        <a:pt x="76" y="91"/>
                      </a:lnTo>
                      <a:lnTo>
                        <a:pt x="72" y="91"/>
                      </a:lnTo>
                      <a:lnTo>
                        <a:pt x="67" y="96"/>
                      </a:lnTo>
                      <a:lnTo>
                        <a:pt x="57" y="105"/>
                      </a:lnTo>
                      <a:lnTo>
                        <a:pt x="48" y="115"/>
                      </a:lnTo>
                      <a:lnTo>
                        <a:pt x="43" y="120"/>
                      </a:lnTo>
                      <a:lnTo>
                        <a:pt x="29" y="124"/>
                      </a:lnTo>
                      <a:lnTo>
                        <a:pt x="19" y="124"/>
                      </a:lnTo>
                      <a:lnTo>
                        <a:pt x="10" y="120"/>
                      </a:lnTo>
                      <a:lnTo>
                        <a:pt x="5" y="115"/>
                      </a:lnTo>
                      <a:lnTo>
                        <a:pt x="0" y="105"/>
                      </a:lnTo>
                      <a:lnTo>
                        <a:pt x="5" y="96"/>
                      </a:lnTo>
                      <a:lnTo>
                        <a:pt x="10" y="81"/>
                      </a:lnTo>
                      <a:lnTo>
                        <a:pt x="14" y="72"/>
                      </a:lnTo>
                      <a:lnTo>
                        <a:pt x="14" y="67"/>
                      </a:lnTo>
                      <a:lnTo>
                        <a:pt x="24" y="57"/>
                      </a:lnTo>
                      <a:lnTo>
                        <a:pt x="33" y="53"/>
                      </a:lnTo>
                      <a:lnTo>
                        <a:pt x="43" y="53"/>
                      </a:lnTo>
                      <a:lnTo>
                        <a:pt x="48" y="53"/>
                      </a:lnTo>
                      <a:lnTo>
                        <a:pt x="57" y="38"/>
                      </a:lnTo>
                      <a:lnTo>
                        <a:pt x="67" y="29"/>
                      </a:lnTo>
                      <a:lnTo>
                        <a:pt x="86" y="14"/>
                      </a:lnTo>
                      <a:lnTo>
                        <a:pt x="110" y="5"/>
                      </a:lnTo>
                      <a:lnTo>
                        <a:pt x="134" y="0"/>
                      </a:lnTo>
                      <a:lnTo>
                        <a:pt x="148" y="5"/>
                      </a:lnTo>
                      <a:lnTo>
                        <a:pt x="153" y="10"/>
                      </a:lnTo>
                      <a:lnTo>
                        <a:pt x="158" y="14"/>
                      </a:lnTo>
                      <a:lnTo>
                        <a:pt x="167" y="19"/>
                      </a:lnTo>
                      <a:lnTo>
                        <a:pt x="177" y="24"/>
                      </a:lnTo>
                      <a:lnTo>
                        <a:pt x="186" y="29"/>
                      </a:lnTo>
                      <a:lnTo>
                        <a:pt x="191" y="34"/>
                      </a:lnTo>
                      <a:lnTo>
                        <a:pt x="196" y="43"/>
                      </a:lnTo>
                      <a:lnTo>
                        <a:pt x="200" y="53"/>
                      </a:lnTo>
                      <a:lnTo>
                        <a:pt x="200" y="62"/>
                      </a:lnTo>
                      <a:lnTo>
                        <a:pt x="205" y="72"/>
                      </a:lnTo>
                      <a:lnTo>
                        <a:pt x="205" y="86"/>
                      </a:lnTo>
                      <a:lnTo>
                        <a:pt x="210" y="101"/>
                      </a:lnTo>
                      <a:lnTo>
                        <a:pt x="205" y="110"/>
                      </a:lnTo>
                      <a:lnTo>
                        <a:pt x="205" y="124"/>
                      </a:lnTo>
                      <a:lnTo>
                        <a:pt x="200" y="134"/>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712" name="Freeform 119"/>
              <p:cNvSpPr>
                <a:spLocks/>
              </p:cNvSpPr>
              <p:nvPr/>
            </p:nvSpPr>
            <p:spPr bwMode="auto">
              <a:xfrm>
                <a:off x="722" y="1468"/>
                <a:ext cx="120" cy="120"/>
              </a:xfrm>
              <a:custGeom>
                <a:avLst/>
                <a:gdLst>
                  <a:gd name="T0" fmla="*/ 29 w 120"/>
                  <a:gd name="T1" fmla="*/ 0 h 120"/>
                  <a:gd name="T2" fmla="*/ 10 w 120"/>
                  <a:gd name="T3" fmla="*/ 0 h 120"/>
                  <a:gd name="T4" fmla="*/ 5 w 120"/>
                  <a:gd name="T5" fmla="*/ 5 h 120"/>
                  <a:gd name="T6" fmla="*/ 0 w 120"/>
                  <a:gd name="T7" fmla="*/ 19 h 120"/>
                  <a:gd name="T8" fmla="*/ 5 w 120"/>
                  <a:gd name="T9" fmla="*/ 33 h 120"/>
                  <a:gd name="T10" fmla="*/ 19 w 120"/>
                  <a:gd name="T11" fmla="*/ 43 h 120"/>
                  <a:gd name="T12" fmla="*/ 33 w 120"/>
                  <a:gd name="T13" fmla="*/ 43 h 120"/>
                  <a:gd name="T14" fmla="*/ 48 w 120"/>
                  <a:gd name="T15" fmla="*/ 76 h 120"/>
                  <a:gd name="T16" fmla="*/ 81 w 120"/>
                  <a:gd name="T17" fmla="*/ 100 h 120"/>
                  <a:gd name="T18" fmla="*/ 100 w 120"/>
                  <a:gd name="T19" fmla="*/ 109 h 120"/>
                  <a:gd name="T20" fmla="*/ 119 w 120"/>
                  <a:gd name="T21" fmla="*/ 119 h 120"/>
                  <a:gd name="T22" fmla="*/ 95 w 120"/>
                  <a:gd name="T23" fmla="*/ 90 h 120"/>
                  <a:gd name="T24" fmla="*/ 81 w 120"/>
                  <a:gd name="T25" fmla="*/ 71 h 120"/>
                  <a:gd name="T26" fmla="*/ 67 w 120"/>
                  <a:gd name="T27" fmla="*/ 52 h 120"/>
                  <a:gd name="T28" fmla="*/ 48 w 120"/>
                  <a:gd name="T29" fmla="*/ 29 h 120"/>
                  <a:gd name="T30" fmla="*/ 38 w 120"/>
                  <a:gd name="T31" fmla="*/ 24 h 120"/>
                  <a:gd name="T32" fmla="*/ 38 w 120"/>
                  <a:gd name="T33" fmla="*/ 14 h 120"/>
                  <a:gd name="T34" fmla="*/ 33 w 120"/>
                  <a:gd name="T35" fmla="*/ 10 h 120"/>
                  <a:gd name="T36" fmla="*/ 29 w 12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20">
                    <a:moveTo>
                      <a:pt x="29" y="0"/>
                    </a:moveTo>
                    <a:lnTo>
                      <a:pt x="10" y="0"/>
                    </a:lnTo>
                    <a:lnTo>
                      <a:pt x="5" y="5"/>
                    </a:lnTo>
                    <a:lnTo>
                      <a:pt x="0" y="19"/>
                    </a:lnTo>
                    <a:lnTo>
                      <a:pt x="5" y="33"/>
                    </a:lnTo>
                    <a:lnTo>
                      <a:pt x="19" y="43"/>
                    </a:lnTo>
                    <a:lnTo>
                      <a:pt x="33" y="43"/>
                    </a:lnTo>
                    <a:lnTo>
                      <a:pt x="48" y="76"/>
                    </a:lnTo>
                    <a:lnTo>
                      <a:pt x="81" y="100"/>
                    </a:lnTo>
                    <a:lnTo>
                      <a:pt x="100" y="109"/>
                    </a:lnTo>
                    <a:lnTo>
                      <a:pt x="119" y="119"/>
                    </a:lnTo>
                    <a:lnTo>
                      <a:pt x="95" y="90"/>
                    </a:lnTo>
                    <a:lnTo>
                      <a:pt x="81" y="71"/>
                    </a:lnTo>
                    <a:lnTo>
                      <a:pt x="67" y="52"/>
                    </a:lnTo>
                    <a:lnTo>
                      <a:pt x="48" y="29"/>
                    </a:lnTo>
                    <a:lnTo>
                      <a:pt x="38" y="24"/>
                    </a:lnTo>
                    <a:lnTo>
                      <a:pt x="38" y="14"/>
                    </a:lnTo>
                    <a:lnTo>
                      <a:pt x="33" y="10"/>
                    </a:lnTo>
                    <a:lnTo>
                      <a:pt x="29" y="0"/>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607" name="Group 120"/>
            <p:cNvGrpSpPr>
              <a:grpSpLocks/>
            </p:cNvGrpSpPr>
            <p:nvPr/>
          </p:nvGrpSpPr>
          <p:grpSpPr bwMode="auto">
            <a:xfrm rot="3284578">
              <a:off x="4570" y="3206"/>
              <a:ext cx="546" cy="566"/>
              <a:chOff x="336" y="1152"/>
              <a:chExt cx="546" cy="566"/>
            </a:xfrm>
          </p:grpSpPr>
          <p:sp>
            <p:nvSpPr>
              <p:cNvPr id="323677" name="Freeform 121"/>
              <p:cNvSpPr>
                <a:spLocks/>
              </p:cNvSpPr>
              <p:nvPr/>
            </p:nvSpPr>
            <p:spPr bwMode="auto">
              <a:xfrm>
                <a:off x="741" y="1298"/>
                <a:ext cx="141" cy="304"/>
              </a:xfrm>
              <a:custGeom>
                <a:avLst/>
                <a:gdLst>
                  <a:gd name="T0" fmla="*/ 70 w 141"/>
                  <a:gd name="T1" fmla="*/ 4 h 304"/>
                  <a:gd name="T2" fmla="*/ 57 w 141"/>
                  <a:gd name="T3" fmla="*/ 61 h 304"/>
                  <a:gd name="T4" fmla="*/ 76 w 141"/>
                  <a:gd name="T5" fmla="*/ 128 h 304"/>
                  <a:gd name="T6" fmla="*/ 48 w 141"/>
                  <a:gd name="T7" fmla="*/ 166 h 304"/>
                  <a:gd name="T8" fmla="*/ 95 w 141"/>
                  <a:gd name="T9" fmla="*/ 137 h 304"/>
                  <a:gd name="T10" fmla="*/ 117 w 141"/>
                  <a:gd name="T11" fmla="*/ 195 h 304"/>
                  <a:gd name="T12" fmla="*/ 140 w 141"/>
                  <a:gd name="T13" fmla="*/ 303 h 304"/>
                  <a:gd name="T14" fmla="*/ 0 w 141"/>
                  <a:gd name="T15" fmla="*/ 169 h 304"/>
                  <a:gd name="T16" fmla="*/ 13 w 141"/>
                  <a:gd name="T17" fmla="*/ 0 h 304"/>
                  <a:gd name="T18" fmla="*/ 70 w 141"/>
                  <a:gd name="T19" fmla="*/ 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304">
                    <a:moveTo>
                      <a:pt x="70" y="4"/>
                    </a:moveTo>
                    <a:lnTo>
                      <a:pt x="57" y="61"/>
                    </a:lnTo>
                    <a:lnTo>
                      <a:pt x="76" y="128"/>
                    </a:lnTo>
                    <a:lnTo>
                      <a:pt x="48" y="166"/>
                    </a:lnTo>
                    <a:lnTo>
                      <a:pt x="95" y="137"/>
                    </a:lnTo>
                    <a:lnTo>
                      <a:pt x="117" y="195"/>
                    </a:lnTo>
                    <a:lnTo>
                      <a:pt x="140" y="303"/>
                    </a:lnTo>
                    <a:lnTo>
                      <a:pt x="0" y="169"/>
                    </a:lnTo>
                    <a:lnTo>
                      <a:pt x="13" y="0"/>
                    </a:lnTo>
                    <a:lnTo>
                      <a:pt x="70" y="4"/>
                    </a:lnTo>
                  </a:path>
                </a:pathLst>
              </a:custGeom>
              <a:solidFill>
                <a:schemeClr val="accent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678" name="Group 122"/>
              <p:cNvGrpSpPr>
                <a:grpSpLocks/>
              </p:cNvGrpSpPr>
              <p:nvPr/>
            </p:nvGrpSpPr>
            <p:grpSpPr bwMode="auto">
              <a:xfrm>
                <a:off x="336" y="1373"/>
                <a:ext cx="516" cy="345"/>
                <a:chOff x="1239" y="1693"/>
                <a:chExt cx="516" cy="345"/>
              </a:xfrm>
            </p:grpSpPr>
            <p:grpSp>
              <p:nvGrpSpPr>
                <p:cNvPr id="323694" name="Group 123"/>
                <p:cNvGrpSpPr>
                  <a:grpSpLocks/>
                </p:cNvGrpSpPr>
                <p:nvPr/>
              </p:nvGrpSpPr>
              <p:grpSpPr bwMode="auto">
                <a:xfrm>
                  <a:off x="1516" y="1833"/>
                  <a:ext cx="239" cy="205"/>
                  <a:chOff x="1516" y="1833"/>
                  <a:chExt cx="239" cy="205"/>
                </a:xfrm>
              </p:grpSpPr>
              <p:sp>
                <p:nvSpPr>
                  <p:cNvPr id="323706" name="Freeform 124"/>
                  <p:cNvSpPr>
                    <a:spLocks/>
                  </p:cNvSpPr>
                  <p:nvPr/>
                </p:nvSpPr>
                <p:spPr bwMode="auto">
                  <a:xfrm>
                    <a:off x="1516" y="1833"/>
                    <a:ext cx="239" cy="205"/>
                  </a:xfrm>
                  <a:custGeom>
                    <a:avLst/>
                    <a:gdLst>
                      <a:gd name="T0" fmla="*/ 138 w 239"/>
                      <a:gd name="T1" fmla="*/ 0 h 205"/>
                      <a:gd name="T2" fmla="*/ 57 w 239"/>
                      <a:gd name="T3" fmla="*/ 33 h 205"/>
                      <a:gd name="T4" fmla="*/ 24 w 239"/>
                      <a:gd name="T5" fmla="*/ 57 h 205"/>
                      <a:gd name="T6" fmla="*/ 5 w 239"/>
                      <a:gd name="T7" fmla="*/ 71 h 205"/>
                      <a:gd name="T8" fmla="*/ 0 w 239"/>
                      <a:gd name="T9" fmla="*/ 104 h 205"/>
                      <a:gd name="T10" fmla="*/ 5 w 239"/>
                      <a:gd name="T11" fmla="*/ 138 h 205"/>
                      <a:gd name="T12" fmla="*/ 19 w 239"/>
                      <a:gd name="T13" fmla="*/ 171 h 205"/>
                      <a:gd name="T14" fmla="*/ 43 w 239"/>
                      <a:gd name="T15" fmla="*/ 190 h 205"/>
                      <a:gd name="T16" fmla="*/ 57 w 239"/>
                      <a:gd name="T17" fmla="*/ 204 h 205"/>
                      <a:gd name="T18" fmla="*/ 95 w 239"/>
                      <a:gd name="T19" fmla="*/ 180 h 205"/>
                      <a:gd name="T20" fmla="*/ 129 w 239"/>
                      <a:gd name="T21" fmla="*/ 171 h 205"/>
                      <a:gd name="T22" fmla="*/ 152 w 239"/>
                      <a:gd name="T23" fmla="*/ 157 h 205"/>
                      <a:gd name="T24" fmla="*/ 181 w 239"/>
                      <a:gd name="T25" fmla="*/ 133 h 205"/>
                      <a:gd name="T26" fmla="*/ 200 w 239"/>
                      <a:gd name="T27" fmla="*/ 114 h 205"/>
                      <a:gd name="T28" fmla="*/ 219 w 239"/>
                      <a:gd name="T29" fmla="*/ 90 h 205"/>
                      <a:gd name="T30" fmla="*/ 238 w 239"/>
                      <a:gd name="T31" fmla="*/ 71 h 205"/>
                      <a:gd name="T32" fmla="*/ 176 w 239"/>
                      <a:gd name="T33" fmla="*/ 33 h 205"/>
                      <a:gd name="T34" fmla="*/ 138 w 239"/>
                      <a:gd name="T35" fmla="*/ 0 h 2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9" h="205">
                        <a:moveTo>
                          <a:pt x="138" y="0"/>
                        </a:moveTo>
                        <a:lnTo>
                          <a:pt x="57" y="33"/>
                        </a:lnTo>
                        <a:lnTo>
                          <a:pt x="24" y="57"/>
                        </a:lnTo>
                        <a:lnTo>
                          <a:pt x="5" y="71"/>
                        </a:lnTo>
                        <a:lnTo>
                          <a:pt x="0" y="104"/>
                        </a:lnTo>
                        <a:lnTo>
                          <a:pt x="5" y="138"/>
                        </a:lnTo>
                        <a:lnTo>
                          <a:pt x="19" y="171"/>
                        </a:lnTo>
                        <a:lnTo>
                          <a:pt x="43" y="190"/>
                        </a:lnTo>
                        <a:lnTo>
                          <a:pt x="57" y="204"/>
                        </a:lnTo>
                        <a:lnTo>
                          <a:pt x="95" y="180"/>
                        </a:lnTo>
                        <a:lnTo>
                          <a:pt x="129" y="171"/>
                        </a:lnTo>
                        <a:lnTo>
                          <a:pt x="152" y="157"/>
                        </a:lnTo>
                        <a:lnTo>
                          <a:pt x="181" y="133"/>
                        </a:lnTo>
                        <a:lnTo>
                          <a:pt x="200" y="114"/>
                        </a:lnTo>
                        <a:lnTo>
                          <a:pt x="219" y="90"/>
                        </a:lnTo>
                        <a:lnTo>
                          <a:pt x="238" y="71"/>
                        </a:lnTo>
                        <a:lnTo>
                          <a:pt x="176" y="33"/>
                        </a:lnTo>
                        <a:lnTo>
                          <a:pt x="138" y="0"/>
                        </a:lnTo>
                      </a:path>
                    </a:pathLst>
                  </a:custGeom>
                  <a:solidFill>
                    <a:srgbClr val="00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07" name="Freeform 125"/>
                  <p:cNvSpPr>
                    <a:spLocks/>
                  </p:cNvSpPr>
                  <p:nvPr/>
                </p:nvSpPr>
                <p:spPr bwMode="auto">
                  <a:xfrm>
                    <a:off x="1521" y="1909"/>
                    <a:ext cx="68" cy="101"/>
                  </a:xfrm>
                  <a:custGeom>
                    <a:avLst/>
                    <a:gdLst>
                      <a:gd name="T0" fmla="*/ 38 w 68"/>
                      <a:gd name="T1" fmla="*/ 14 h 101"/>
                      <a:gd name="T2" fmla="*/ 19 w 68"/>
                      <a:gd name="T3" fmla="*/ 0 h 101"/>
                      <a:gd name="T4" fmla="*/ 5 w 68"/>
                      <a:gd name="T5" fmla="*/ 0 h 101"/>
                      <a:gd name="T6" fmla="*/ 0 w 68"/>
                      <a:gd name="T7" fmla="*/ 0 h 101"/>
                      <a:gd name="T8" fmla="*/ 14 w 68"/>
                      <a:gd name="T9" fmla="*/ 19 h 101"/>
                      <a:gd name="T10" fmla="*/ 24 w 68"/>
                      <a:gd name="T11" fmla="*/ 38 h 101"/>
                      <a:gd name="T12" fmla="*/ 29 w 68"/>
                      <a:gd name="T13" fmla="*/ 62 h 101"/>
                      <a:gd name="T14" fmla="*/ 24 w 68"/>
                      <a:gd name="T15" fmla="*/ 71 h 101"/>
                      <a:gd name="T16" fmla="*/ 14 w 68"/>
                      <a:gd name="T17" fmla="*/ 86 h 101"/>
                      <a:gd name="T18" fmla="*/ 29 w 68"/>
                      <a:gd name="T19" fmla="*/ 95 h 101"/>
                      <a:gd name="T20" fmla="*/ 48 w 68"/>
                      <a:gd name="T21" fmla="*/ 95 h 101"/>
                      <a:gd name="T22" fmla="*/ 62 w 68"/>
                      <a:gd name="T23" fmla="*/ 100 h 101"/>
                      <a:gd name="T24" fmla="*/ 67 w 68"/>
                      <a:gd name="T25" fmla="*/ 81 h 101"/>
                      <a:gd name="T26" fmla="*/ 62 w 68"/>
                      <a:gd name="T27" fmla="*/ 62 h 101"/>
                      <a:gd name="T28" fmla="*/ 53 w 68"/>
                      <a:gd name="T29" fmla="*/ 33 h 101"/>
                      <a:gd name="T30" fmla="*/ 38 w 68"/>
                      <a:gd name="T31" fmla="*/ 14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 h="101">
                        <a:moveTo>
                          <a:pt x="38" y="14"/>
                        </a:moveTo>
                        <a:lnTo>
                          <a:pt x="19" y="0"/>
                        </a:lnTo>
                        <a:lnTo>
                          <a:pt x="5" y="0"/>
                        </a:lnTo>
                        <a:lnTo>
                          <a:pt x="0" y="0"/>
                        </a:lnTo>
                        <a:lnTo>
                          <a:pt x="14" y="19"/>
                        </a:lnTo>
                        <a:lnTo>
                          <a:pt x="24" y="38"/>
                        </a:lnTo>
                        <a:lnTo>
                          <a:pt x="29" y="62"/>
                        </a:lnTo>
                        <a:lnTo>
                          <a:pt x="24" y="71"/>
                        </a:lnTo>
                        <a:lnTo>
                          <a:pt x="14" y="86"/>
                        </a:lnTo>
                        <a:lnTo>
                          <a:pt x="29" y="95"/>
                        </a:lnTo>
                        <a:lnTo>
                          <a:pt x="48" y="95"/>
                        </a:lnTo>
                        <a:lnTo>
                          <a:pt x="62" y="100"/>
                        </a:lnTo>
                        <a:lnTo>
                          <a:pt x="67" y="81"/>
                        </a:lnTo>
                        <a:lnTo>
                          <a:pt x="62" y="62"/>
                        </a:lnTo>
                        <a:lnTo>
                          <a:pt x="53" y="33"/>
                        </a:lnTo>
                        <a:lnTo>
                          <a:pt x="38" y="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08" name="Freeform 126"/>
                  <p:cNvSpPr>
                    <a:spLocks/>
                  </p:cNvSpPr>
                  <p:nvPr/>
                </p:nvSpPr>
                <p:spPr bwMode="auto">
                  <a:xfrm>
                    <a:off x="1521" y="1904"/>
                    <a:ext cx="68" cy="134"/>
                  </a:xfrm>
                  <a:custGeom>
                    <a:avLst/>
                    <a:gdLst>
                      <a:gd name="T0" fmla="*/ 53 w 68"/>
                      <a:gd name="T1" fmla="*/ 133 h 134"/>
                      <a:gd name="T2" fmla="*/ 62 w 68"/>
                      <a:gd name="T3" fmla="*/ 119 h 134"/>
                      <a:gd name="T4" fmla="*/ 67 w 68"/>
                      <a:gd name="T5" fmla="*/ 90 h 134"/>
                      <a:gd name="T6" fmla="*/ 62 w 68"/>
                      <a:gd name="T7" fmla="*/ 67 h 134"/>
                      <a:gd name="T8" fmla="*/ 53 w 68"/>
                      <a:gd name="T9" fmla="*/ 38 h 134"/>
                      <a:gd name="T10" fmla="*/ 34 w 68"/>
                      <a:gd name="T11" fmla="*/ 14 h 134"/>
                      <a:gd name="T12" fmla="*/ 19 w 68"/>
                      <a:gd name="T13" fmla="*/ 5 h 134"/>
                      <a:gd name="T14" fmla="*/ 0 w 68"/>
                      <a:gd name="T15" fmla="*/ 0 h 1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134">
                        <a:moveTo>
                          <a:pt x="53" y="133"/>
                        </a:moveTo>
                        <a:lnTo>
                          <a:pt x="62" y="119"/>
                        </a:lnTo>
                        <a:lnTo>
                          <a:pt x="67" y="90"/>
                        </a:lnTo>
                        <a:lnTo>
                          <a:pt x="62" y="67"/>
                        </a:lnTo>
                        <a:lnTo>
                          <a:pt x="53" y="38"/>
                        </a:lnTo>
                        <a:lnTo>
                          <a:pt x="34" y="14"/>
                        </a:lnTo>
                        <a:lnTo>
                          <a:pt x="19" y="5"/>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695" name="Group 127"/>
                <p:cNvGrpSpPr>
                  <a:grpSpLocks/>
                </p:cNvGrpSpPr>
                <p:nvPr/>
              </p:nvGrpSpPr>
              <p:grpSpPr bwMode="auto">
                <a:xfrm>
                  <a:off x="1239" y="1693"/>
                  <a:ext cx="315" cy="325"/>
                  <a:chOff x="1239" y="1693"/>
                  <a:chExt cx="315" cy="325"/>
                </a:xfrm>
              </p:grpSpPr>
              <p:sp>
                <p:nvSpPr>
                  <p:cNvPr id="323696" name="Freeform 128"/>
                  <p:cNvSpPr>
                    <a:spLocks/>
                  </p:cNvSpPr>
                  <p:nvPr/>
                </p:nvSpPr>
                <p:spPr bwMode="auto">
                  <a:xfrm>
                    <a:off x="1410" y="1822"/>
                    <a:ext cx="144" cy="188"/>
                  </a:xfrm>
                  <a:custGeom>
                    <a:avLst/>
                    <a:gdLst>
                      <a:gd name="T0" fmla="*/ 138 w 144"/>
                      <a:gd name="T1" fmla="*/ 120 h 188"/>
                      <a:gd name="T2" fmla="*/ 133 w 144"/>
                      <a:gd name="T3" fmla="*/ 110 h 188"/>
                      <a:gd name="T4" fmla="*/ 124 w 144"/>
                      <a:gd name="T5" fmla="*/ 101 h 188"/>
                      <a:gd name="T6" fmla="*/ 119 w 144"/>
                      <a:gd name="T7" fmla="*/ 96 h 188"/>
                      <a:gd name="T8" fmla="*/ 110 w 144"/>
                      <a:gd name="T9" fmla="*/ 91 h 188"/>
                      <a:gd name="T10" fmla="*/ 100 w 144"/>
                      <a:gd name="T11" fmla="*/ 82 h 188"/>
                      <a:gd name="T12" fmla="*/ 95 w 144"/>
                      <a:gd name="T13" fmla="*/ 77 h 188"/>
                      <a:gd name="T14" fmla="*/ 91 w 144"/>
                      <a:gd name="T15" fmla="*/ 67 h 188"/>
                      <a:gd name="T16" fmla="*/ 81 w 144"/>
                      <a:gd name="T17" fmla="*/ 62 h 188"/>
                      <a:gd name="T18" fmla="*/ 67 w 144"/>
                      <a:gd name="T19" fmla="*/ 58 h 188"/>
                      <a:gd name="T20" fmla="*/ 57 w 144"/>
                      <a:gd name="T21" fmla="*/ 48 h 188"/>
                      <a:gd name="T22" fmla="*/ 52 w 144"/>
                      <a:gd name="T23" fmla="*/ 34 h 188"/>
                      <a:gd name="T24" fmla="*/ 48 w 144"/>
                      <a:gd name="T25" fmla="*/ 24 h 188"/>
                      <a:gd name="T26" fmla="*/ 33 w 144"/>
                      <a:gd name="T27" fmla="*/ 0 h 188"/>
                      <a:gd name="T28" fmla="*/ 29 w 144"/>
                      <a:gd name="T29" fmla="*/ 0 h 188"/>
                      <a:gd name="T30" fmla="*/ 24 w 144"/>
                      <a:gd name="T31" fmla="*/ 5 h 188"/>
                      <a:gd name="T32" fmla="*/ 19 w 144"/>
                      <a:gd name="T33" fmla="*/ 10 h 188"/>
                      <a:gd name="T34" fmla="*/ 19 w 144"/>
                      <a:gd name="T35" fmla="*/ 24 h 188"/>
                      <a:gd name="T36" fmla="*/ 19 w 144"/>
                      <a:gd name="T37" fmla="*/ 34 h 188"/>
                      <a:gd name="T38" fmla="*/ 29 w 144"/>
                      <a:gd name="T39" fmla="*/ 43 h 188"/>
                      <a:gd name="T40" fmla="*/ 33 w 144"/>
                      <a:gd name="T41" fmla="*/ 48 h 188"/>
                      <a:gd name="T42" fmla="*/ 38 w 144"/>
                      <a:gd name="T43" fmla="*/ 62 h 188"/>
                      <a:gd name="T44" fmla="*/ 29 w 144"/>
                      <a:gd name="T45" fmla="*/ 58 h 188"/>
                      <a:gd name="T46" fmla="*/ 19 w 144"/>
                      <a:gd name="T47" fmla="*/ 58 h 188"/>
                      <a:gd name="T48" fmla="*/ 14 w 144"/>
                      <a:gd name="T49" fmla="*/ 62 h 188"/>
                      <a:gd name="T50" fmla="*/ 5 w 144"/>
                      <a:gd name="T51" fmla="*/ 67 h 188"/>
                      <a:gd name="T52" fmla="*/ 0 w 144"/>
                      <a:gd name="T53" fmla="*/ 82 h 188"/>
                      <a:gd name="T54" fmla="*/ 0 w 144"/>
                      <a:gd name="T55" fmla="*/ 96 h 188"/>
                      <a:gd name="T56" fmla="*/ 5 w 144"/>
                      <a:gd name="T57" fmla="*/ 120 h 188"/>
                      <a:gd name="T58" fmla="*/ 10 w 144"/>
                      <a:gd name="T59" fmla="*/ 129 h 188"/>
                      <a:gd name="T60" fmla="*/ 14 w 144"/>
                      <a:gd name="T61" fmla="*/ 149 h 188"/>
                      <a:gd name="T62" fmla="*/ 29 w 144"/>
                      <a:gd name="T63" fmla="*/ 168 h 188"/>
                      <a:gd name="T64" fmla="*/ 33 w 144"/>
                      <a:gd name="T65" fmla="*/ 177 h 188"/>
                      <a:gd name="T66" fmla="*/ 43 w 144"/>
                      <a:gd name="T67" fmla="*/ 182 h 188"/>
                      <a:gd name="T68" fmla="*/ 52 w 144"/>
                      <a:gd name="T69" fmla="*/ 187 h 188"/>
                      <a:gd name="T70" fmla="*/ 67 w 144"/>
                      <a:gd name="T71" fmla="*/ 182 h 188"/>
                      <a:gd name="T72" fmla="*/ 76 w 144"/>
                      <a:gd name="T73" fmla="*/ 182 h 188"/>
                      <a:gd name="T74" fmla="*/ 81 w 144"/>
                      <a:gd name="T75" fmla="*/ 177 h 188"/>
                      <a:gd name="T76" fmla="*/ 91 w 144"/>
                      <a:gd name="T77" fmla="*/ 173 h 188"/>
                      <a:gd name="T78" fmla="*/ 95 w 144"/>
                      <a:gd name="T79" fmla="*/ 173 h 188"/>
                      <a:gd name="T80" fmla="*/ 105 w 144"/>
                      <a:gd name="T81" fmla="*/ 177 h 188"/>
                      <a:gd name="T82" fmla="*/ 114 w 144"/>
                      <a:gd name="T83" fmla="*/ 177 h 188"/>
                      <a:gd name="T84" fmla="*/ 124 w 144"/>
                      <a:gd name="T85" fmla="*/ 173 h 188"/>
                      <a:gd name="T86" fmla="*/ 133 w 144"/>
                      <a:gd name="T87" fmla="*/ 168 h 188"/>
                      <a:gd name="T88" fmla="*/ 138 w 144"/>
                      <a:gd name="T89" fmla="*/ 158 h 188"/>
                      <a:gd name="T90" fmla="*/ 143 w 144"/>
                      <a:gd name="T91" fmla="*/ 139 h 188"/>
                      <a:gd name="T92" fmla="*/ 138 w 144"/>
                      <a:gd name="T93" fmla="*/ 125 h 188"/>
                      <a:gd name="T94" fmla="*/ 138 w 144"/>
                      <a:gd name="T95" fmla="*/ 120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4" h="188">
                        <a:moveTo>
                          <a:pt x="138" y="120"/>
                        </a:moveTo>
                        <a:lnTo>
                          <a:pt x="133" y="110"/>
                        </a:lnTo>
                        <a:lnTo>
                          <a:pt x="124" y="101"/>
                        </a:lnTo>
                        <a:lnTo>
                          <a:pt x="119" y="96"/>
                        </a:lnTo>
                        <a:lnTo>
                          <a:pt x="110" y="91"/>
                        </a:lnTo>
                        <a:lnTo>
                          <a:pt x="100" y="82"/>
                        </a:lnTo>
                        <a:lnTo>
                          <a:pt x="95" y="77"/>
                        </a:lnTo>
                        <a:lnTo>
                          <a:pt x="91" y="67"/>
                        </a:lnTo>
                        <a:lnTo>
                          <a:pt x="81" y="62"/>
                        </a:lnTo>
                        <a:lnTo>
                          <a:pt x="67" y="58"/>
                        </a:lnTo>
                        <a:lnTo>
                          <a:pt x="57" y="48"/>
                        </a:lnTo>
                        <a:lnTo>
                          <a:pt x="52" y="34"/>
                        </a:lnTo>
                        <a:lnTo>
                          <a:pt x="48" y="24"/>
                        </a:lnTo>
                        <a:lnTo>
                          <a:pt x="33" y="0"/>
                        </a:lnTo>
                        <a:lnTo>
                          <a:pt x="29" y="0"/>
                        </a:lnTo>
                        <a:lnTo>
                          <a:pt x="24" y="5"/>
                        </a:lnTo>
                        <a:lnTo>
                          <a:pt x="19" y="10"/>
                        </a:lnTo>
                        <a:lnTo>
                          <a:pt x="19" y="24"/>
                        </a:lnTo>
                        <a:lnTo>
                          <a:pt x="19" y="34"/>
                        </a:lnTo>
                        <a:lnTo>
                          <a:pt x="29" y="43"/>
                        </a:lnTo>
                        <a:lnTo>
                          <a:pt x="33" y="48"/>
                        </a:lnTo>
                        <a:lnTo>
                          <a:pt x="38" y="62"/>
                        </a:lnTo>
                        <a:lnTo>
                          <a:pt x="29" y="58"/>
                        </a:lnTo>
                        <a:lnTo>
                          <a:pt x="19" y="58"/>
                        </a:lnTo>
                        <a:lnTo>
                          <a:pt x="14" y="62"/>
                        </a:lnTo>
                        <a:lnTo>
                          <a:pt x="5" y="67"/>
                        </a:lnTo>
                        <a:lnTo>
                          <a:pt x="0" y="82"/>
                        </a:lnTo>
                        <a:lnTo>
                          <a:pt x="0" y="96"/>
                        </a:lnTo>
                        <a:lnTo>
                          <a:pt x="5" y="120"/>
                        </a:lnTo>
                        <a:lnTo>
                          <a:pt x="10" y="129"/>
                        </a:lnTo>
                        <a:lnTo>
                          <a:pt x="14" y="149"/>
                        </a:lnTo>
                        <a:lnTo>
                          <a:pt x="29" y="168"/>
                        </a:lnTo>
                        <a:lnTo>
                          <a:pt x="33" y="177"/>
                        </a:lnTo>
                        <a:lnTo>
                          <a:pt x="43" y="182"/>
                        </a:lnTo>
                        <a:lnTo>
                          <a:pt x="52" y="187"/>
                        </a:lnTo>
                        <a:lnTo>
                          <a:pt x="67" y="182"/>
                        </a:lnTo>
                        <a:lnTo>
                          <a:pt x="76" y="182"/>
                        </a:lnTo>
                        <a:lnTo>
                          <a:pt x="81" y="177"/>
                        </a:lnTo>
                        <a:lnTo>
                          <a:pt x="91" y="173"/>
                        </a:lnTo>
                        <a:lnTo>
                          <a:pt x="95" y="173"/>
                        </a:lnTo>
                        <a:lnTo>
                          <a:pt x="105" y="177"/>
                        </a:lnTo>
                        <a:lnTo>
                          <a:pt x="114" y="177"/>
                        </a:lnTo>
                        <a:lnTo>
                          <a:pt x="124" y="173"/>
                        </a:lnTo>
                        <a:lnTo>
                          <a:pt x="133" y="168"/>
                        </a:lnTo>
                        <a:lnTo>
                          <a:pt x="138" y="158"/>
                        </a:lnTo>
                        <a:lnTo>
                          <a:pt x="143" y="139"/>
                        </a:lnTo>
                        <a:lnTo>
                          <a:pt x="138" y="125"/>
                        </a:lnTo>
                        <a:lnTo>
                          <a:pt x="138" y="12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697" name="Group 129"/>
                  <p:cNvGrpSpPr>
                    <a:grpSpLocks/>
                  </p:cNvGrpSpPr>
                  <p:nvPr/>
                </p:nvGrpSpPr>
                <p:grpSpPr bwMode="auto">
                  <a:xfrm>
                    <a:off x="1239" y="1693"/>
                    <a:ext cx="283" cy="325"/>
                    <a:chOff x="1239" y="1693"/>
                    <a:chExt cx="283" cy="325"/>
                  </a:xfrm>
                </p:grpSpPr>
                <p:grpSp>
                  <p:nvGrpSpPr>
                    <p:cNvPr id="323698" name="Group 130"/>
                    <p:cNvGrpSpPr>
                      <a:grpSpLocks/>
                    </p:cNvGrpSpPr>
                    <p:nvPr/>
                  </p:nvGrpSpPr>
                  <p:grpSpPr bwMode="auto">
                    <a:xfrm>
                      <a:off x="1239" y="1693"/>
                      <a:ext cx="283" cy="284"/>
                      <a:chOff x="1239" y="1693"/>
                      <a:chExt cx="283" cy="284"/>
                    </a:xfrm>
                  </p:grpSpPr>
                  <p:sp>
                    <p:nvSpPr>
                      <p:cNvPr id="323704" name="Freeform 131"/>
                      <p:cNvSpPr>
                        <a:spLocks/>
                      </p:cNvSpPr>
                      <p:nvPr/>
                    </p:nvSpPr>
                    <p:spPr bwMode="auto">
                      <a:xfrm>
                        <a:off x="1239" y="1693"/>
                        <a:ext cx="283" cy="284"/>
                      </a:xfrm>
                      <a:custGeom>
                        <a:avLst/>
                        <a:gdLst>
                          <a:gd name="T0" fmla="*/ 277 w 283"/>
                          <a:gd name="T1" fmla="*/ 254 h 284"/>
                          <a:gd name="T2" fmla="*/ 263 w 283"/>
                          <a:gd name="T3" fmla="*/ 235 h 284"/>
                          <a:gd name="T4" fmla="*/ 244 w 283"/>
                          <a:gd name="T5" fmla="*/ 206 h 284"/>
                          <a:gd name="T6" fmla="*/ 220 w 283"/>
                          <a:gd name="T7" fmla="*/ 182 h 284"/>
                          <a:gd name="T8" fmla="*/ 196 w 283"/>
                          <a:gd name="T9" fmla="*/ 168 h 284"/>
                          <a:gd name="T10" fmla="*/ 182 w 283"/>
                          <a:gd name="T11" fmla="*/ 163 h 284"/>
                          <a:gd name="T12" fmla="*/ 172 w 283"/>
                          <a:gd name="T13" fmla="*/ 158 h 284"/>
                          <a:gd name="T14" fmla="*/ 163 w 283"/>
                          <a:gd name="T15" fmla="*/ 149 h 284"/>
                          <a:gd name="T16" fmla="*/ 167 w 283"/>
                          <a:gd name="T17" fmla="*/ 134 h 284"/>
                          <a:gd name="T18" fmla="*/ 163 w 283"/>
                          <a:gd name="T19" fmla="*/ 110 h 284"/>
                          <a:gd name="T20" fmla="*/ 153 w 283"/>
                          <a:gd name="T21" fmla="*/ 91 h 284"/>
                          <a:gd name="T22" fmla="*/ 139 w 283"/>
                          <a:gd name="T23" fmla="*/ 72 h 284"/>
                          <a:gd name="T24" fmla="*/ 115 w 283"/>
                          <a:gd name="T25" fmla="*/ 48 h 284"/>
                          <a:gd name="T26" fmla="*/ 91 w 283"/>
                          <a:gd name="T27" fmla="*/ 29 h 284"/>
                          <a:gd name="T28" fmla="*/ 67 w 283"/>
                          <a:gd name="T29" fmla="*/ 14 h 284"/>
                          <a:gd name="T30" fmla="*/ 43 w 283"/>
                          <a:gd name="T31" fmla="*/ 0 h 284"/>
                          <a:gd name="T32" fmla="*/ 24 w 283"/>
                          <a:gd name="T33" fmla="*/ 0 h 284"/>
                          <a:gd name="T34" fmla="*/ 10 w 283"/>
                          <a:gd name="T35" fmla="*/ 5 h 284"/>
                          <a:gd name="T36" fmla="*/ 0 w 283"/>
                          <a:gd name="T37" fmla="*/ 14 h 284"/>
                          <a:gd name="T38" fmla="*/ 0 w 283"/>
                          <a:gd name="T39" fmla="*/ 29 h 284"/>
                          <a:gd name="T40" fmla="*/ 0 w 283"/>
                          <a:gd name="T41" fmla="*/ 48 h 284"/>
                          <a:gd name="T42" fmla="*/ 10 w 283"/>
                          <a:gd name="T43" fmla="*/ 67 h 284"/>
                          <a:gd name="T44" fmla="*/ 19 w 283"/>
                          <a:gd name="T45" fmla="*/ 86 h 284"/>
                          <a:gd name="T46" fmla="*/ 33 w 283"/>
                          <a:gd name="T47" fmla="*/ 110 h 284"/>
                          <a:gd name="T48" fmla="*/ 48 w 283"/>
                          <a:gd name="T49" fmla="*/ 125 h 284"/>
                          <a:gd name="T50" fmla="*/ 72 w 283"/>
                          <a:gd name="T51" fmla="*/ 144 h 284"/>
                          <a:gd name="T52" fmla="*/ 96 w 283"/>
                          <a:gd name="T53" fmla="*/ 158 h 284"/>
                          <a:gd name="T54" fmla="*/ 110 w 283"/>
                          <a:gd name="T55" fmla="*/ 168 h 284"/>
                          <a:gd name="T56" fmla="*/ 129 w 283"/>
                          <a:gd name="T57" fmla="*/ 168 h 284"/>
                          <a:gd name="T58" fmla="*/ 143 w 283"/>
                          <a:gd name="T59" fmla="*/ 168 h 284"/>
                          <a:gd name="T60" fmla="*/ 153 w 283"/>
                          <a:gd name="T61" fmla="*/ 173 h 284"/>
                          <a:gd name="T62" fmla="*/ 163 w 283"/>
                          <a:gd name="T63" fmla="*/ 182 h 284"/>
                          <a:gd name="T64" fmla="*/ 167 w 283"/>
                          <a:gd name="T65" fmla="*/ 197 h 284"/>
                          <a:gd name="T66" fmla="*/ 182 w 283"/>
                          <a:gd name="T67" fmla="*/ 216 h 284"/>
                          <a:gd name="T68" fmla="*/ 201 w 283"/>
                          <a:gd name="T69" fmla="*/ 235 h 284"/>
                          <a:gd name="T70" fmla="*/ 215 w 283"/>
                          <a:gd name="T71" fmla="*/ 254 h 284"/>
                          <a:gd name="T72" fmla="*/ 234 w 283"/>
                          <a:gd name="T73" fmla="*/ 269 h 284"/>
                          <a:gd name="T74" fmla="*/ 244 w 283"/>
                          <a:gd name="T75" fmla="*/ 278 h 284"/>
                          <a:gd name="T76" fmla="*/ 258 w 283"/>
                          <a:gd name="T77" fmla="*/ 283 h 284"/>
                          <a:gd name="T78" fmla="*/ 272 w 283"/>
                          <a:gd name="T79" fmla="*/ 283 h 284"/>
                          <a:gd name="T80" fmla="*/ 282 w 283"/>
                          <a:gd name="T81" fmla="*/ 278 h 284"/>
                          <a:gd name="T82" fmla="*/ 282 w 283"/>
                          <a:gd name="T83" fmla="*/ 264 h 284"/>
                          <a:gd name="T84" fmla="*/ 277 w 283"/>
                          <a:gd name="T85" fmla="*/ 254 h 2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3" h="284">
                            <a:moveTo>
                              <a:pt x="277" y="254"/>
                            </a:moveTo>
                            <a:lnTo>
                              <a:pt x="263" y="235"/>
                            </a:lnTo>
                            <a:lnTo>
                              <a:pt x="244" y="206"/>
                            </a:lnTo>
                            <a:lnTo>
                              <a:pt x="220" y="182"/>
                            </a:lnTo>
                            <a:lnTo>
                              <a:pt x="196" y="168"/>
                            </a:lnTo>
                            <a:lnTo>
                              <a:pt x="182" y="163"/>
                            </a:lnTo>
                            <a:lnTo>
                              <a:pt x="172" y="158"/>
                            </a:lnTo>
                            <a:lnTo>
                              <a:pt x="163" y="149"/>
                            </a:lnTo>
                            <a:lnTo>
                              <a:pt x="167" y="134"/>
                            </a:lnTo>
                            <a:lnTo>
                              <a:pt x="163" y="110"/>
                            </a:lnTo>
                            <a:lnTo>
                              <a:pt x="153" y="91"/>
                            </a:lnTo>
                            <a:lnTo>
                              <a:pt x="139" y="72"/>
                            </a:lnTo>
                            <a:lnTo>
                              <a:pt x="115" y="48"/>
                            </a:lnTo>
                            <a:lnTo>
                              <a:pt x="91" y="29"/>
                            </a:lnTo>
                            <a:lnTo>
                              <a:pt x="67" y="14"/>
                            </a:lnTo>
                            <a:lnTo>
                              <a:pt x="43" y="0"/>
                            </a:lnTo>
                            <a:lnTo>
                              <a:pt x="24" y="0"/>
                            </a:lnTo>
                            <a:lnTo>
                              <a:pt x="10" y="5"/>
                            </a:lnTo>
                            <a:lnTo>
                              <a:pt x="0" y="14"/>
                            </a:lnTo>
                            <a:lnTo>
                              <a:pt x="0" y="29"/>
                            </a:lnTo>
                            <a:lnTo>
                              <a:pt x="0" y="48"/>
                            </a:lnTo>
                            <a:lnTo>
                              <a:pt x="10" y="67"/>
                            </a:lnTo>
                            <a:lnTo>
                              <a:pt x="19" y="86"/>
                            </a:lnTo>
                            <a:lnTo>
                              <a:pt x="33" y="110"/>
                            </a:lnTo>
                            <a:lnTo>
                              <a:pt x="48" y="125"/>
                            </a:lnTo>
                            <a:lnTo>
                              <a:pt x="72" y="144"/>
                            </a:lnTo>
                            <a:lnTo>
                              <a:pt x="96" y="158"/>
                            </a:lnTo>
                            <a:lnTo>
                              <a:pt x="110" y="168"/>
                            </a:lnTo>
                            <a:lnTo>
                              <a:pt x="129" y="168"/>
                            </a:lnTo>
                            <a:lnTo>
                              <a:pt x="143" y="168"/>
                            </a:lnTo>
                            <a:lnTo>
                              <a:pt x="153" y="173"/>
                            </a:lnTo>
                            <a:lnTo>
                              <a:pt x="163" y="182"/>
                            </a:lnTo>
                            <a:lnTo>
                              <a:pt x="167" y="197"/>
                            </a:lnTo>
                            <a:lnTo>
                              <a:pt x="182" y="216"/>
                            </a:lnTo>
                            <a:lnTo>
                              <a:pt x="201" y="235"/>
                            </a:lnTo>
                            <a:lnTo>
                              <a:pt x="215" y="254"/>
                            </a:lnTo>
                            <a:lnTo>
                              <a:pt x="234" y="269"/>
                            </a:lnTo>
                            <a:lnTo>
                              <a:pt x="244" y="278"/>
                            </a:lnTo>
                            <a:lnTo>
                              <a:pt x="258" y="283"/>
                            </a:lnTo>
                            <a:lnTo>
                              <a:pt x="272" y="283"/>
                            </a:lnTo>
                            <a:lnTo>
                              <a:pt x="282" y="278"/>
                            </a:lnTo>
                            <a:lnTo>
                              <a:pt x="282" y="264"/>
                            </a:lnTo>
                            <a:lnTo>
                              <a:pt x="277" y="254"/>
                            </a:lnTo>
                          </a:path>
                        </a:pathLst>
                      </a:custGeom>
                      <a:solidFill>
                        <a:srgbClr val="A0A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05" name="Freeform 132"/>
                      <p:cNvSpPr>
                        <a:spLocks/>
                      </p:cNvSpPr>
                      <p:nvPr/>
                    </p:nvSpPr>
                    <p:spPr bwMode="auto">
                      <a:xfrm>
                        <a:off x="1253" y="1708"/>
                        <a:ext cx="135" cy="139"/>
                      </a:xfrm>
                      <a:custGeom>
                        <a:avLst/>
                        <a:gdLst>
                          <a:gd name="T0" fmla="*/ 134 w 135"/>
                          <a:gd name="T1" fmla="*/ 114 h 139"/>
                          <a:gd name="T2" fmla="*/ 129 w 135"/>
                          <a:gd name="T3" fmla="*/ 95 h 139"/>
                          <a:gd name="T4" fmla="*/ 120 w 135"/>
                          <a:gd name="T5" fmla="*/ 81 h 139"/>
                          <a:gd name="T6" fmla="*/ 105 w 135"/>
                          <a:gd name="T7" fmla="*/ 62 h 139"/>
                          <a:gd name="T8" fmla="*/ 86 w 135"/>
                          <a:gd name="T9" fmla="*/ 43 h 139"/>
                          <a:gd name="T10" fmla="*/ 67 w 135"/>
                          <a:gd name="T11" fmla="*/ 29 h 139"/>
                          <a:gd name="T12" fmla="*/ 43 w 135"/>
                          <a:gd name="T13" fmla="*/ 14 h 139"/>
                          <a:gd name="T14" fmla="*/ 29 w 135"/>
                          <a:gd name="T15" fmla="*/ 5 h 139"/>
                          <a:gd name="T16" fmla="*/ 14 w 135"/>
                          <a:gd name="T17" fmla="*/ 0 h 139"/>
                          <a:gd name="T18" fmla="*/ 0 w 135"/>
                          <a:gd name="T19" fmla="*/ 5 h 139"/>
                          <a:gd name="T20" fmla="*/ 0 w 135"/>
                          <a:gd name="T21" fmla="*/ 19 h 139"/>
                          <a:gd name="T22" fmla="*/ 5 w 135"/>
                          <a:gd name="T23" fmla="*/ 33 h 139"/>
                          <a:gd name="T24" fmla="*/ 14 w 135"/>
                          <a:gd name="T25" fmla="*/ 52 h 139"/>
                          <a:gd name="T26" fmla="*/ 29 w 135"/>
                          <a:gd name="T27" fmla="*/ 76 h 139"/>
                          <a:gd name="T28" fmla="*/ 48 w 135"/>
                          <a:gd name="T29" fmla="*/ 90 h 139"/>
                          <a:gd name="T30" fmla="*/ 67 w 135"/>
                          <a:gd name="T31" fmla="*/ 109 h 139"/>
                          <a:gd name="T32" fmla="*/ 86 w 135"/>
                          <a:gd name="T33" fmla="*/ 124 h 139"/>
                          <a:gd name="T34" fmla="*/ 110 w 135"/>
                          <a:gd name="T35" fmla="*/ 138 h 139"/>
                          <a:gd name="T36" fmla="*/ 124 w 135"/>
                          <a:gd name="T37" fmla="*/ 138 h 139"/>
                          <a:gd name="T38" fmla="*/ 134 w 135"/>
                          <a:gd name="T39" fmla="*/ 128 h 139"/>
                          <a:gd name="T40" fmla="*/ 134 w 135"/>
                          <a:gd name="T41" fmla="*/ 114 h 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39">
                            <a:moveTo>
                              <a:pt x="134" y="114"/>
                            </a:moveTo>
                            <a:lnTo>
                              <a:pt x="129" y="95"/>
                            </a:lnTo>
                            <a:lnTo>
                              <a:pt x="120" y="81"/>
                            </a:lnTo>
                            <a:lnTo>
                              <a:pt x="105" y="62"/>
                            </a:lnTo>
                            <a:lnTo>
                              <a:pt x="86" y="43"/>
                            </a:lnTo>
                            <a:lnTo>
                              <a:pt x="67" y="29"/>
                            </a:lnTo>
                            <a:lnTo>
                              <a:pt x="43" y="14"/>
                            </a:lnTo>
                            <a:lnTo>
                              <a:pt x="29" y="5"/>
                            </a:lnTo>
                            <a:lnTo>
                              <a:pt x="14" y="0"/>
                            </a:lnTo>
                            <a:lnTo>
                              <a:pt x="0" y="5"/>
                            </a:lnTo>
                            <a:lnTo>
                              <a:pt x="0" y="19"/>
                            </a:lnTo>
                            <a:lnTo>
                              <a:pt x="5" y="33"/>
                            </a:lnTo>
                            <a:lnTo>
                              <a:pt x="14" y="52"/>
                            </a:lnTo>
                            <a:lnTo>
                              <a:pt x="29" y="76"/>
                            </a:lnTo>
                            <a:lnTo>
                              <a:pt x="48" y="90"/>
                            </a:lnTo>
                            <a:lnTo>
                              <a:pt x="67" y="109"/>
                            </a:lnTo>
                            <a:lnTo>
                              <a:pt x="86" y="124"/>
                            </a:lnTo>
                            <a:lnTo>
                              <a:pt x="110" y="138"/>
                            </a:lnTo>
                            <a:lnTo>
                              <a:pt x="124" y="138"/>
                            </a:lnTo>
                            <a:lnTo>
                              <a:pt x="134" y="128"/>
                            </a:lnTo>
                            <a:lnTo>
                              <a:pt x="134" y="1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99" name="Freeform 133"/>
                    <p:cNvSpPr>
                      <a:spLocks/>
                    </p:cNvSpPr>
                    <p:nvPr/>
                  </p:nvSpPr>
                  <p:spPr bwMode="auto">
                    <a:xfrm>
                      <a:off x="1387" y="1895"/>
                      <a:ext cx="96" cy="123"/>
                    </a:xfrm>
                    <a:custGeom>
                      <a:avLst/>
                      <a:gdLst>
                        <a:gd name="T0" fmla="*/ 24 w 96"/>
                        <a:gd name="T1" fmla="*/ 0 h 123"/>
                        <a:gd name="T2" fmla="*/ 14 w 96"/>
                        <a:gd name="T3" fmla="*/ 5 h 123"/>
                        <a:gd name="T4" fmla="*/ 10 w 96"/>
                        <a:gd name="T5" fmla="*/ 9 h 123"/>
                        <a:gd name="T6" fmla="*/ 10 w 96"/>
                        <a:gd name="T7" fmla="*/ 19 h 123"/>
                        <a:gd name="T8" fmla="*/ 14 w 96"/>
                        <a:gd name="T9" fmla="*/ 23 h 123"/>
                        <a:gd name="T10" fmla="*/ 10 w 96"/>
                        <a:gd name="T11" fmla="*/ 28 h 123"/>
                        <a:gd name="T12" fmla="*/ 0 w 96"/>
                        <a:gd name="T13" fmla="*/ 33 h 123"/>
                        <a:gd name="T14" fmla="*/ 0 w 96"/>
                        <a:gd name="T15" fmla="*/ 42 h 123"/>
                        <a:gd name="T16" fmla="*/ 5 w 96"/>
                        <a:gd name="T17" fmla="*/ 52 h 123"/>
                        <a:gd name="T18" fmla="*/ 14 w 96"/>
                        <a:gd name="T19" fmla="*/ 52 h 123"/>
                        <a:gd name="T20" fmla="*/ 10 w 96"/>
                        <a:gd name="T21" fmla="*/ 61 h 123"/>
                        <a:gd name="T22" fmla="*/ 10 w 96"/>
                        <a:gd name="T23" fmla="*/ 70 h 123"/>
                        <a:gd name="T24" fmla="*/ 14 w 96"/>
                        <a:gd name="T25" fmla="*/ 80 h 123"/>
                        <a:gd name="T26" fmla="*/ 24 w 96"/>
                        <a:gd name="T27" fmla="*/ 84 h 123"/>
                        <a:gd name="T28" fmla="*/ 43 w 96"/>
                        <a:gd name="T29" fmla="*/ 80 h 123"/>
                        <a:gd name="T30" fmla="*/ 43 w 96"/>
                        <a:gd name="T31" fmla="*/ 89 h 123"/>
                        <a:gd name="T32" fmla="*/ 43 w 96"/>
                        <a:gd name="T33" fmla="*/ 103 h 123"/>
                        <a:gd name="T34" fmla="*/ 43 w 96"/>
                        <a:gd name="T35" fmla="*/ 113 h 123"/>
                        <a:gd name="T36" fmla="*/ 48 w 96"/>
                        <a:gd name="T37" fmla="*/ 117 h 123"/>
                        <a:gd name="T38" fmla="*/ 57 w 96"/>
                        <a:gd name="T39" fmla="*/ 122 h 123"/>
                        <a:gd name="T40" fmla="*/ 67 w 96"/>
                        <a:gd name="T41" fmla="*/ 122 h 123"/>
                        <a:gd name="T42" fmla="*/ 76 w 96"/>
                        <a:gd name="T43" fmla="*/ 117 h 123"/>
                        <a:gd name="T44" fmla="*/ 86 w 96"/>
                        <a:gd name="T45" fmla="*/ 113 h 123"/>
                        <a:gd name="T46" fmla="*/ 90 w 96"/>
                        <a:gd name="T47" fmla="*/ 99 h 123"/>
                        <a:gd name="T48" fmla="*/ 95 w 96"/>
                        <a:gd name="T49" fmla="*/ 89 h 123"/>
                        <a:gd name="T50" fmla="*/ 90 w 96"/>
                        <a:gd name="T51" fmla="*/ 80 h 123"/>
                        <a:gd name="T52" fmla="*/ 86 w 96"/>
                        <a:gd name="T53" fmla="*/ 80 h 123"/>
                        <a:gd name="T54" fmla="*/ 81 w 96"/>
                        <a:gd name="T55" fmla="*/ 75 h 123"/>
                        <a:gd name="T56" fmla="*/ 81 w 96"/>
                        <a:gd name="T57" fmla="*/ 70 h 123"/>
                        <a:gd name="T58" fmla="*/ 86 w 96"/>
                        <a:gd name="T59" fmla="*/ 66 h 123"/>
                        <a:gd name="T60" fmla="*/ 90 w 96"/>
                        <a:gd name="T61" fmla="*/ 56 h 123"/>
                        <a:gd name="T62" fmla="*/ 86 w 96"/>
                        <a:gd name="T63" fmla="*/ 52 h 123"/>
                        <a:gd name="T64" fmla="*/ 76 w 96"/>
                        <a:gd name="T65" fmla="*/ 47 h 123"/>
                        <a:gd name="T66" fmla="*/ 81 w 96"/>
                        <a:gd name="T67" fmla="*/ 42 h 123"/>
                        <a:gd name="T68" fmla="*/ 81 w 96"/>
                        <a:gd name="T69" fmla="*/ 33 h 123"/>
                        <a:gd name="T70" fmla="*/ 76 w 96"/>
                        <a:gd name="T71" fmla="*/ 28 h 123"/>
                        <a:gd name="T72" fmla="*/ 76 w 96"/>
                        <a:gd name="T73" fmla="*/ 23 h 123"/>
                        <a:gd name="T74" fmla="*/ 76 w 96"/>
                        <a:gd name="T75" fmla="*/ 14 h 123"/>
                        <a:gd name="T76" fmla="*/ 67 w 96"/>
                        <a:gd name="T77" fmla="*/ 9 h 123"/>
                        <a:gd name="T78" fmla="*/ 57 w 96"/>
                        <a:gd name="T79" fmla="*/ 9 h 123"/>
                        <a:gd name="T80" fmla="*/ 52 w 96"/>
                        <a:gd name="T81" fmla="*/ 9 h 123"/>
                        <a:gd name="T82" fmla="*/ 48 w 96"/>
                        <a:gd name="T83" fmla="*/ 9 h 123"/>
                        <a:gd name="T84" fmla="*/ 38 w 96"/>
                        <a:gd name="T85" fmla="*/ 9 h 123"/>
                        <a:gd name="T86" fmla="*/ 24 w 96"/>
                        <a:gd name="T87" fmla="*/ 0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 h="123">
                          <a:moveTo>
                            <a:pt x="24" y="0"/>
                          </a:moveTo>
                          <a:lnTo>
                            <a:pt x="14" y="5"/>
                          </a:lnTo>
                          <a:lnTo>
                            <a:pt x="10" y="9"/>
                          </a:lnTo>
                          <a:lnTo>
                            <a:pt x="10" y="19"/>
                          </a:lnTo>
                          <a:lnTo>
                            <a:pt x="14" y="23"/>
                          </a:lnTo>
                          <a:lnTo>
                            <a:pt x="10" y="28"/>
                          </a:lnTo>
                          <a:lnTo>
                            <a:pt x="0" y="33"/>
                          </a:lnTo>
                          <a:lnTo>
                            <a:pt x="0" y="42"/>
                          </a:lnTo>
                          <a:lnTo>
                            <a:pt x="5" y="52"/>
                          </a:lnTo>
                          <a:lnTo>
                            <a:pt x="14" y="52"/>
                          </a:lnTo>
                          <a:lnTo>
                            <a:pt x="10" y="61"/>
                          </a:lnTo>
                          <a:lnTo>
                            <a:pt x="10" y="70"/>
                          </a:lnTo>
                          <a:lnTo>
                            <a:pt x="14" y="80"/>
                          </a:lnTo>
                          <a:lnTo>
                            <a:pt x="24" y="84"/>
                          </a:lnTo>
                          <a:lnTo>
                            <a:pt x="43" y="80"/>
                          </a:lnTo>
                          <a:lnTo>
                            <a:pt x="43" y="89"/>
                          </a:lnTo>
                          <a:lnTo>
                            <a:pt x="43" y="103"/>
                          </a:lnTo>
                          <a:lnTo>
                            <a:pt x="43" y="113"/>
                          </a:lnTo>
                          <a:lnTo>
                            <a:pt x="48" y="117"/>
                          </a:lnTo>
                          <a:lnTo>
                            <a:pt x="57" y="122"/>
                          </a:lnTo>
                          <a:lnTo>
                            <a:pt x="67" y="122"/>
                          </a:lnTo>
                          <a:lnTo>
                            <a:pt x="76" y="117"/>
                          </a:lnTo>
                          <a:lnTo>
                            <a:pt x="86" y="113"/>
                          </a:lnTo>
                          <a:lnTo>
                            <a:pt x="90" y="99"/>
                          </a:lnTo>
                          <a:lnTo>
                            <a:pt x="95" y="89"/>
                          </a:lnTo>
                          <a:lnTo>
                            <a:pt x="90" y="80"/>
                          </a:lnTo>
                          <a:lnTo>
                            <a:pt x="86" y="80"/>
                          </a:lnTo>
                          <a:lnTo>
                            <a:pt x="81" y="75"/>
                          </a:lnTo>
                          <a:lnTo>
                            <a:pt x="81" y="70"/>
                          </a:lnTo>
                          <a:lnTo>
                            <a:pt x="86" y="66"/>
                          </a:lnTo>
                          <a:lnTo>
                            <a:pt x="90" y="56"/>
                          </a:lnTo>
                          <a:lnTo>
                            <a:pt x="86" y="52"/>
                          </a:lnTo>
                          <a:lnTo>
                            <a:pt x="76" y="47"/>
                          </a:lnTo>
                          <a:lnTo>
                            <a:pt x="81" y="42"/>
                          </a:lnTo>
                          <a:lnTo>
                            <a:pt x="81" y="33"/>
                          </a:lnTo>
                          <a:lnTo>
                            <a:pt x="76" y="28"/>
                          </a:lnTo>
                          <a:lnTo>
                            <a:pt x="76" y="23"/>
                          </a:lnTo>
                          <a:lnTo>
                            <a:pt x="76" y="14"/>
                          </a:lnTo>
                          <a:lnTo>
                            <a:pt x="67" y="9"/>
                          </a:lnTo>
                          <a:lnTo>
                            <a:pt x="57" y="9"/>
                          </a:lnTo>
                          <a:lnTo>
                            <a:pt x="52" y="9"/>
                          </a:lnTo>
                          <a:lnTo>
                            <a:pt x="48" y="9"/>
                          </a:lnTo>
                          <a:lnTo>
                            <a:pt x="38" y="9"/>
                          </a:lnTo>
                          <a:lnTo>
                            <a:pt x="24"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00" name="Freeform 134"/>
                    <p:cNvSpPr>
                      <a:spLocks/>
                    </p:cNvSpPr>
                    <p:nvPr/>
                  </p:nvSpPr>
                  <p:spPr bwMode="auto">
                    <a:xfrm>
                      <a:off x="1402" y="1947"/>
                      <a:ext cx="48" cy="17"/>
                    </a:xfrm>
                    <a:custGeom>
                      <a:avLst/>
                      <a:gdLst>
                        <a:gd name="T0" fmla="*/ 47 w 48"/>
                        <a:gd name="T1" fmla="*/ 8 h 17"/>
                        <a:gd name="T2" fmla="*/ 38 w 48"/>
                        <a:gd name="T3" fmla="*/ 8 h 17"/>
                        <a:gd name="T4" fmla="*/ 28 w 48"/>
                        <a:gd name="T5" fmla="*/ 16 h 17"/>
                        <a:gd name="T6" fmla="*/ 19 w 48"/>
                        <a:gd name="T7" fmla="*/ 16 h 17"/>
                        <a:gd name="T8" fmla="*/ 5 w 48"/>
                        <a:gd name="T9" fmla="*/ 8 h 17"/>
                        <a:gd name="T10" fmla="*/ 0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47" y="8"/>
                          </a:moveTo>
                          <a:lnTo>
                            <a:pt x="38" y="8"/>
                          </a:lnTo>
                          <a:lnTo>
                            <a:pt x="28" y="16"/>
                          </a:lnTo>
                          <a:lnTo>
                            <a:pt x="19" y="16"/>
                          </a:lnTo>
                          <a:lnTo>
                            <a:pt x="5" y="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01" name="Freeform 135"/>
                    <p:cNvSpPr>
                      <a:spLocks/>
                    </p:cNvSpPr>
                    <p:nvPr/>
                  </p:nvSpPr>
                  <p:spPr bwMode="auto">
                    <a:xfrm>
                      <a:off x="1430" y="1969"/>
                      <a:ext cx="30" cy="17"/>
                    </a:xfrm>
                    <a:custGeom>
                      <a:avLst/>
                      <a:gdLst>
                        <a:gd name="T0" fmla="*/ 0 w 30"/>
                        <a:gd name="T1" fmla="*/ 16 h 17"/>
                        <a:gd name="T2" fmla="*/ 10 w 30"/>
                        <a:gd name="T3" fmla="*/ 16 h 17"/>
                        <a:gd name="T4" fmla="*/ 19 w 30"/>
                        <a:gd name="T5" fmla="*/ 16 h 17"/>
                        <a:gd name="T6" fmla="*/ 29 w 30"/>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17">
                          <a:moveTo>
                            <a:pt x="0" y="16"/>
                          </a:moveTo>
                          <a:lnTo>
                            <a:pt x="10" y="16"/>
                          </a:lnTo>
                          <a:lnTo>
                            <a:pt x="19" y="16"/>
                          </a:lnTo>
                          <a:lnTo>
                            <a:pt x="2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02" name="Freeform 136"/>
                    <p:cNvSpPr>
                      <a:spLocks/>
                    </p:cNvSpPr>
                    <p:nvPr/>
                  </p:nvSpPr>
                  <p:spPr bwMode="auto">
                    <a:xfrm>
                      <a:off x="1434" y="1980"/>
                      <a:ext cx="26" cy="17"/>
                    </a:xfrm>
                    <a:custGeom>
                      <a:avLst/>
                      <a:gdLst>
                        <a:gd name="T0" fmla="*/ 0 w 26"/>
                        <a:gd name="T1" fmla="*/ 16 h 17"/>
                        <a:gd name="T2" fmla="*/ 5 w 26"/>
                        <a:gd name="T3" fmla="*/ 8 h 17"/>
                        <a:gd name="T4" fmla="*/ 15 w 26"/>
                        <a:gd name="T5" fmla="*/ 8 h 17"/>
                        <a:gd name="T6" fmla="*/ 20 w 26"/>
                        <a:gd name="T7" fmla="*/ 16 h 17"/>
                        <a:gd name="T8" fmla="*/ 20 w 26"/>
                        <a:gd name="T9" fmla="*/ 8 h 17"/>
                        <a:gd name="T10" fmla="*/ 25 w 2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0" y="16"/>
                          </a:moveTo>
                          <a:lnTo>
                            <a:pt x="5" y="8"/>
                          </a:lnTo>
                          <a:lnTo>
                            <a:pt x="15" y="8"/>
                          </a:lnTo>
                          <a:lnTo>
                            <a:pt x="20" y="16"/>
                          </a:lnTo>
                          <a:lnTo>
                            <a:pt x="20" y="8"/>
                          </a:lnTo>
                          <a:lnTo>
                            <a:pt x="2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703" name="Freeform 137"/>
                    <p:cNvSpPr>
                      <a:spLocks/>
                    </p:cNvSpPr>
                    <p:nvPr/>
                  </p:nvSpPr>
                  <p:spPr bwMode="auto">
                    <a:xfrm>
                      <a:off x="1402" y="1923"/>
                      <a:ext cx="48" cy="17"/>
                    </a:xfrm>
                    <a:custGeom>
                      <a:avLst/>
                      <a:gdLst>
                        <a:gd name="T0" fmla="*/ 0 w 48"/>
                        <a:gd name="T1" fmla="*/ 0 h 17"/>
                        <a:gd name="T2" fmla="*/ 5 w 48"/>
                        <a:gd name="T3" fmla="*/ 0 h 17"/>
                        <a:gd name="T4" fmla="*/ 14 w 48"/>
                        <a:gd name="T5" fmla="*/ 0 h 17"/>
                        <a:gd name="T6" fmla="*/ 19 w 48"/>
                        <a:gd name="T7" fmla="*/ 8 h 17"/>
                        <a:gd name="T8" fmla="*/ 24 w 48"/>
                        <a:gd name="T9" fmla="*/ 8 h 17"/>
                        <a:gd name="T10" fmla="*/ 28 w 48"/>
                        <a:gd name="T11" fmla="*/ 16 h 17"/>
                        <a:gd name="T12" fmla="*/ 33 w 48"/>
                        <a:gd name="T13" fmla="*/ 16 h 17"/>
                        <a:gd name="T14" fmla="*/ 42 w 48"/>
                        <a:gd name="T15" fmla="*/ 8 h 17"/>
                        <a:gd name="T16" fmla="*/ 47 w 48"/>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17">
                          <a:moveTo>
                            <a:pt x="0" y="0"/>
                          </a:moveTo>
                          <a:lnTo>
                            <a:pt x="5" y="0"/>
                          </a:lnTo>
                          <a:lnTo>
                            <a:pt x="14" y="0"/>
                          </a:lnTo>
                          <a:lnTo>
                            <a:pt x="19" y="8"/>
                          </a:lnTo>
                          <a:lnTo>
                            <a:pt x="24" y="8"/>
                          </a:lnTo>
                          <a:lnTo>
                            <a:pt x="28" y="16"/>
                          </a:lnTo>
                          <a:lnTo>
                            <a:pt x="33" y="16"/>
                          </a:lnTo>
                          <a:lnTo>
                            <a:pt x="42" y="8"/>
                          </a:lnTo>
                          <a:lnTo>
                            <a:pt x="47"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nvGrpSpPr>
              <p:cNvPr id="323679" name="Group 138"/>
              <p:cNvGrpSpPr>
                <a:grpSpLocks/>
              </p:cNvGrpSpPr>
              <p:nvPr/>
            </p:nvGrpSpPr>
            <p:grpSpPr bwMode="auto">
              <a:xfrm>
                <a:off x="507" y="1152"/>
                <a:ext cx="231" cy="375"/>
                <a:chOff x="1410" y="1472"/>
                <a:chExt cx="231" cy="375"/>
              </a:xfrm>
            </p:grpSpPr>
            <p:grpSp>
              <p:nvGrpSpPr>
                <p:cNvPr id="323681" name="Group 139"/>
                <p:cNvGrpSpPr>
                  <a:grpSpLocks/>
                </p:cNvGrpSpPr>
                <p:nvPr/>
              </p:nvGrpSpPr>
              <p:grpSpPr bwMode="auto">
                <a:xfrm>
                  <a:off x="1449" y="1530"/>
                  <a:ext cx="192" cy="317"/>
                  <a:chOff x="1449" y="1530"/>
                  <a:chExt cx="192" cy="317"/>
                </a:xfrm>
              </p:grpSpPr>
              <p:sp>
                <p:nvSpPr>
                  <p:cNvPr id="323683" name="Freeform 140"/>
                  <p:cNvSpPr>
                    <a:spLocks/>
                  </p:cNvSpPr>
                  <p:nvPr/>
                </p:nvSpPr>
                <p:spPr bwMode="auto">
                  <a:xfrm>
                    <a:off x="1449" y="1530"/>
                    <a:ext cx="192" cy="317"/>
                  </a:xfrm>
                  <a:custGeom>
                    <a:avLst/>
                    <a:gdLst>
                      <a:gd name="T0" fmla="*/ 186 w 192"/>
                      <a:gd name="T1" fmla="*/ 86 h 317"/>
                      <a:gd name="T2" fmla="*/ 191 w 192"/>
                      <a:gd name="T3" fmla="*/ 105 h 317"/>
                      <a:gd name="T4" fmla="*/ 191 w 192"/>
                      <a:gd name="T5" fmla="*/ 124 h 317"/>
                      <a:gd name="T6" fmla="*/ 186 w 192"/>
                      <a:gd name="T7" fmla="*/ 168 h 317"/>
                      <a:gd name="T8" fmla="*/ 181 w 192"/>
                      <a:gd name="T9" fmla="*/ 206 h 317"/>
                      <a:gd name="T10" fmla="*/ 172 w 192"/>
                      <a:gd name="T11" fmla="*/ 225 h 317"/>
                      <a:gd name="T12" fmla="*/ 162 w 192"/>
                      <a:gd name="T13" fmla="*/ 254 h 317"/>
                      <a:gd name="T14" fmla="*/ 158 w 192"/>
                      <a:gd name="T15" fmla="*/ 268 h 317"/>
                      <a:gd name="T16" fmla="*/ 148 w 192"/>
                      <a:gd name="T17" fmla="*/ 282 h 317"/>
                      <a:gd name="T18" fmla="*/ 143 w 192"/>
                      <a:gd name="T19" fmla="*/ 297 h 317"/>
                      <a:gd name="T20" fmla="*/ 138 w 192"/>
                      <a:gd name="T21" fmla="*/ 311 h 317"/>
                      <a:gd name="T22" fmla="*/ 134 w 192"/>
                      <a:gd name="T23" fmla="*/ 316 h 317"/>
                      <a:gd name="T24" fmla="*/ 124 w 192"/>
                      <a:gd name="T25" fmla="*/ 316 h 317"/>
                      <a:gd name="T26" fmla="*/ 119 w 192"/>
                      <a:gd name="T27" fmla="*/ 311 h 317"/>
                      <a:gd name="T28" fmla="*/ 110 w 192"/>
                      <a:gd name="T29" fmla="*/ 311 h 317"/>
                      <a:gd name="T30" fmla="*/ 100 w 192"/>
                      <a:gd name="T31" fmla="*/ 302 h 317"/>
                      <a:gd name="T32" fmla="*/ 96 w 192"/>
                      <a:gd name="T33" fmla="*/ 287 h 317"/>
                      <a:gd name="T34" fmla="*/ 86 w 192"/>
                      <a:gd name="T35" fmla="*/ 263 h 317"/>
                      <a:gd name="T36" fmla="*/ 81 w 192"/>
                      <a:gd name="T37" fmla="*/ 244 h 317"/>
                      <a:gd name="T38" fmla="*/ 76 w 192"/>
                      <a:gd name="T39" fmla="*/ 225 h 317"/>
                      <a:gd name="T40" fmla="*/ 76 w 192"/>
                      <a:gd name="T41" fmla="*/ 215 h 317"/>
                      <a:gd name="T42" fmla="*/ 67 w 192"/>
                      <a:gd name="T43" fmla="*/ 201 h 317"/>
                      <a:gd name="T44" fmla="*/ 57 w 192"/>
                      <a:gd name="T45" fmla="*/ 187 h 317"/>
                      <a:gd name="T46" fmla="*/ 67 w 192"/>
                      <a:gd name="T47" fmla="*/ 182 h 317"/>
                      <a:gd name="T48" fmla="*/ 76 w 192"/>
                      <a:gd name="T49" fmla="*/ 177 h 317"/>
                      <a:gd name="T50" fmla="*/ 67 w 192"/>
                      <a:gd name="T51" fmla="*/ 168 h 317"/>
                      <a:gd name="T52" fmla="*/ 67 w 192"/>
                      <a:gd name="T53" fmla="*/ 158 h 317"/>
                      <a:gd name="T54" fmla="*/ 67 w 192"/>
                      <a:gd name="T55" fmla="*/ 153 h 317"/>
                      <a:gd name="T56" fmla="*/ 62 w 192"/>
                      <a:gd name="T57" fmla="*/ 144 h 317"/>
                      <a:gd name="T58" fmla="*/ 57 w 192"/>
                      <a:gd name="T59" fmla="*/ 148 h 317"/>
                      <a:gd name="T60" fmla="*/ 53 w 192"/>
                      <a:gd name="T61" fmla="*/ 148 h 317"/>
                      <a:gd name="T62" fmla="*/ 48 w 192"/>
                      <a:gd name="T63" fmla="*/ 158 h 317"/>
                      <a:gd name="T64" fmla="*/ 48 w 192"/>
                      <a:gd name="T65" fmla="*/ 163 h 317"/>
                      <a:gd name="T66" fmla="*/ 43 w 192"/>
                      <a:gd name="T67" fmla="*/ 168 h 317"/>
                      <a:gd name="T68" fmla="*/ 38 w 192"/>
                      <a:gd name="T69" fmla="*/ 168 h 317"/>
                      <a:gd name="T70" fmla="*/ 33 w 192"/>
                      <a:gd name="T71" fmla="*/ 168 h 317"/>
                      <a:gd name="T72" fmla="*/ 29 w 192"/>
                      <a:gd name="T73" fmla="*/ 158 h 317"/>
                      <a:gd name="T74" fmla="*/ 24 w 192"/>
                      <a:gd name="T75" fmla="*/ 144 h 317"/>
                      <a:gd name="T76" fmla="*/ 19 w 192"/>
                      <a:gd name="T77" fmla="*/ 134 h 317"/>
                      <a:gd name="T78" fmla="*/ 14 w 192"/>
                      <a:gd name="T79" fmla="*/ 124 h 317"/>
                      <a:gd name="T80" fmla="*/ 10 w 192"/>
                      <a:gd name="T81" fmla="*/ 120 h 317"/>
                      <a:gd name="T82" fmla="*/ 14 w 192"/>
                      <a:gd name="T83" fmla="*/ 101 h 317"/>
                      <a:gd name="T84" fmla="*/ 19 w 192"/>
                      <a:gd name="T85" fmla="*/ 91 h 317"/>
                      <a:gd name="T86" fmla="*/ 14 w 192"/>
                      <a:gd name="T87" fmla="*/ 81 h 317"/>
                      <a:gd name="T88" fmla="*/ 5 w 192"/>
                      <a:gd name="T89" fmla="*/ 72 h 317"/>
                      <a:gd name="T90" fmla="*/ 0 w 192"/>
                      <a:gd name="T91" fmla="*/ 62 h 317"/>
                      <a:gd name="T92" fmla="*/ 5 w 192"/>
                      <a:gd name="T93" fmla="*/ 38 h 317"/>
                      <a:gd name="T94" fmla="*/ 14 w 192"/>
                      <a:gd name="T95" fmla="*/ 24 h 317"/>
                      <a:gd name="T96" fmla="*/ 38 w 192"/>
                      <a:gd name="T97" fmla="*/ 10 h 317"/>
                      <a:gd name="T98" fmla="*/ 67 w 192"/>
                      <a:gd name="T99" fmla="*/ 0 h 317"/>
                      <a:gd name="T100" fmla="*/ 96 w 192"/>
                      <a:gd name="T101" fmla="*/ 5 h 317"/>
                      <a:gd name="T102" fmla="*/ 129 w 192"/>
                      <a:gd name="T103" fmla="*/ 14 h 317"/>
                      <a:gd name="T104" fmla="*/ 138 w 192"/>
                      <a:gd name="T105" fmla="*/ 24 h 317"/>
                      <a:gd name="T106" fmla="*/ 143 w 192"/>
                      <a:gd name="T107" fmla="*/ 38 h 317"/>
                      <a:gd name="T108" fmla="*/ 143 w 192"/>
                      <a:gd name="T109" fmla="*/ 53 h 317"/>
                      <a:gd name="T110" fmla="*/ 148 w 192"/>
                      <a:gd name="T111" fmla="*/ 57 h 317"/>
                      <a:gd name="T112" fmla="*/ 172 w 192"/>
                      <a:gd name="T113" fmla="*/ 72 h 317"/>
                      <a:gd name="T114" fmla="*/ 177 w 192"/>
                      <a:gd name="T115" fmla="*/ 77 h 317"/>
                      <a:gd name="T116" fmla="*/ 186 w 192"/>
                      <a:gd name="T117" fmla="*/ 86 h 3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2" h="317">
                        <a:moveTo>
                          <a:pt x="186" y="86"/>
                        </a:moveTo>
                        <a:lnTo>
                          <a:pt x="191" y="105"/>
                        </a:lnTo>
                        <a:lnTo>
                          <a:pt x="191" y="124"/>
                        </a:lnTo>
                        <a:lnTo>
                          <a:pt x="186" y="168"/>
                        </a:lnTo>
                        <a:lnTo>
                          <a:pt x="181" y="206"/>
                        </a:lnTo>
                        <a:lnTo>
                          <a:pt x="172" y="225"/>
                        </a:lnTo>
                        <a:lnTo>
                          <a:pt x="162" y="254"/>
                        </a:lnTo>
                        <a:lnTo>
                          <a:pt x="158" y="268"/>
                        </a:lnTo>
                        <a:lnTo>
                          <a:pt x="148" y="282"/>
                        </a:lnTo>
                        <a:lnTo>
                          <a:pt x="143" y="297"/>
                        </a:lnTo>
                        <a:lnTo>
                          <a:pt x="138" y="311"/>
                        </a:lnTo>
                        <a:lnTo>
                          <a:pt x="134" y="316"/>
                        </a:lnTo>
                        <a:lnTo>
                          <a:pt x="124" y="316"/>
                        </a:lnTo>
                        <a:lnTo>
                          <a:pt x="119" y="311"/>
                        </a:lnTo>
                        <a:lnTo>
                          <a:pt x="110" y="311"/>
                        </a:lnTo>
                        <a:lnTo>
                          <a:pt x="100" y="302"/>
                        </a:lnTo>
                        <a:lnTo>
                          <a:pt x="96" y="287"/>
                        </a:lnTo>
                        <a:lnTo>
                          <a:pt x="86" y="263"/>
                        </a:lnTo>
                        <a:lnTo>
                          <a:pt x="81" y="244"/>
                        </a:lnTo>
                        <a:lnTo>
                          <a:pt x="76" y="225"/>
                        </a:lnTo>
                        <a:lnTo>
                          <a:pt x="76" y="215"/>
                        </a:lnTo>
                        <a:lnTo>
                          <a:pt x="67" y="201"/>
                        </a:lnTo>
                        <a:lnTo>
                          <a:pt x="57" y="187"/>
                        </a:lnTo>
                        <a:lnTo>
                          <a:pt x="67" y="182"/>
                        </a:lnTo>
                        <a:lnTo>
                          <a:pt x="76" y="177"/>
                        </a:lnTo>
                        <a:lnTo>
                          <a:pt x="67" y="168"/>
                        </a:lnTo>
                        <a:lnTo>
                          <a:pt x="67" y="158"/>
                        </a:lnTo>
                        <a:lnTo>
                          <a:pt x="67" y="153"/>
                        </a:lnTo>
                        <a:lnTo>
                          <a:pt x="62" y="144"/>
                        </a:lnTo>
                        <a:lnTo>
                          <a:pt x="57" y="148"/>
                        </a:lnTo>
                        <a:lnTo>
                          <a:pt x="53" y="148"/>
                        </a:lnTo>
                        <a:lnTo>
                          <a:pt x="48" y="158"/>
                        </a:lnTo>
                        <a:lnTo>
                          <a:pt x="48" y="163"/>
                        </a:lnTo>
                        <a:lnTo>
                          <a:pt x="43" y="168"/>
                        </a:lnTo>
                        <a:lnTo>
                          <a:pt x="38" y="168"/>
                        </a:lnTo>
                        <a:lnTo>
                          <a:pt x="33" y="168"/>
                        </a:lnTo>
                        <a:lnTo>
                          <a:pt x="29" y="158"/>
                        </a:lnTo>
                        <a:lnTo>
                          <a:pt x="24" y="144"/>
                        </a:lnTo>
                        <a:lnTo>
                          <a:pt x="19" y="134"/>
                        </a:lnTo>
                        <a:lnTo>
                          <a:pt x="14" y="124"/>
                        </a:lnTo>
                        <a:lnTo>
                          <a:pt x="10" y="120"/>
                        </a:lnTo>
                        <a:lnTo>
                          <a:pt x="14" y="101"/>
                        </a:lnTo>
                        <a:lnTo>
                          <a:pt x="19" y="91"/>
                        </a:lnTo>
                        <a:lnTo>
                          <a:pt x="14" y="81"/>
                        </a:lnTo>
                        <a:lnTo>
                          <a:pt x="5" y="72"/>
                        </a:lnTo>
                        <a:lnTo>
                          <a:pt x="0" y="62"/>
                        </a:lnTo>
                        <a:lnTo>
                          <a:pt x="5" y="38"/>
                        </a:lnTo>
                        <a:lnTo>
                          <a:pt x="14" y="24"/>
                        </a:lnTo>
                        <a:lnTo>
                          <a:pt x="38" y="10"/>
                        </a:lnTo>
                        <a:lnTo>
                          <a:pt x="67" y="0"/>
                        </a:lnTo>
                        <a:lnTo>
                          <a:pt x="96" y="5"/>
                        </a:lnTo>
                        <a:lnTo>
                          <a:pt x="129" y="14"/>
                        </a:lnTo>
                        <a:lnTo>
                          <a:pt x="138" y="24"/>
                        </a:lnTo>
                        <a:lnTo>
                          <a:pt x="143" y="38"/>
                        </a:lnTo>
                        <a:lnTo>
                          <a:pt x="143" y="53"/>
                        </a:lnTo>
                        <a:lnTo>
                          <a:pt x="148" y="57"/>
                        </a:lnTo>
                        <a:lnTo>
                          <a:pt x="172" y="72"/>
                        </a:lnTo>
                        <a:lnTo>
                          <a:pt x="177" y="77"/>
                        </a:lnTo>
                        <a:lnTo>
                          <a:pt x="186" y="86"/>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684" name="Group 141"/>
                  <p:cNvGrpSpPr>
                    <a:grpSpLocks/>
                  </p:cNvGrpSpPr>
                  <p:nvPr/>
                </p:nvGrpSpPr>
                <p:grpSpPr bwMode="auto">
                  <a:xfrm>
                    <a:off x="1467" y="1578"/>
                    <a:ext cx="149" cy="168"/>
                    <a:chOff x="1467" y="1578"/>
                    <a:chExt cx="149" cy="168"/>
                  </a:xfrm>
                </p:grpSpPr>
                <p:grpSp>
                  <p:nvGrpSpPr>
                    <p:cNvPr id="323685" name="Group 142"/>
                    <p:cNvGrpSpPr>
                      <a:grpSpLocks/>
                    </p:cNvGrpSpPr>
                    <p:nvPr/>
                  </p:nvGrpSpPr>
                  <p:grpSpPr bwMode="auto">
                    <a:xfrm>
                      <a:off x="1467" y="1578"/>
                      <a:ext cx="149" cy="168"/>
                      <a:chOff x="1467" y="1578"/>
                      <a:chExt cx="149" cy="168"/>
                    </a:xfrm>
                  </p:grpSpPr>
                  <p:sp>
                    <p:nvSpPr>
                      <p:cNvPr id="323687" name="Freeform 143"/>
                      <p:cNvSpPr>
                        <a:spLocks/>
                      </p:cNvSpPr>
                      <p:nvPr/>
                    </p:nvSpPr>
                    <p:spPr bwMode="auto">
                      <a:xfrm>
                        <a:off x="1573" y="1598"/>
                        <a:ext cx="43" cy="148"/>
                      </a:xfrm>
                      <a:custGeom>
                        <a:avLst/>
                        <a:gdLst>
                          <a:gd name="T0" fmla="*/ 42 w 43"/>
                          <a:gd name="T1" fmla="*/ 147 h 148"/>
                          <a:gd name="T2" fmla="*/ 37 w 43"/>
                          <a:gd name="T3" fmla="*/ 133 h 148"/>
                          <a:gd name="T4" fmla="*/ 33 w 43"/>
                          <a:gd name="T5" fmla="*/ 123 h 148"/>
                          <a:gd name="T6" fmla="*/ 33 w 43"/>
                          <a:gd name="T7" fmla="*/ 104 h 148"/>
                          <a:gd name="T8" fmla="*/ 37 w 43"/>
                          <a:gd name="T9" fmla="*/ 90 h 148"/>
                          <a:gd name="T10" fmla="*/ 42 w 43"/>
                          <a:gd name="T11" fmla="*/ 71 h 148"/>
                          <a:gd name="T12" fmla="*/ 42 w 43"/>
                          <a:gd name="T13" fmla="*/ 57 h 148"/>
                          <a:gd name="T14" fmla="*/ 33 w 43"/>
                          <a:gd name="T15" fmla="*/ 38 h 148"/>
                          <a:gd name="T16" fmla="*/ 23 w 43"/>
                          <a:gd name="T17" fmla="*/ 28 h 148"/>
                          <a:gd name="T18" fmla="*/ 9 w 43"/>
                          <a:gd name="T19" fmla="*/ 19 h 148"/>
                          <a:gd name="T20" fmla="*/ 0 w 43"/>
                          <a:gd name="T21" fmla="*/ 14 h 148"/>
                          <a:gd name="T22" fmla="*/ 5 w 43"/>
                          <a:gd name="T23" fmla="*/ 14 h 148"/>
                          <a:gd name="T24" fmla="*/ 9 w 43"/>
                          <a:gd name="T25" fmla="*/ 14 h 148"/>
                          <a:gd name="T26" fmla="*/ 14 w 43"/>
                          <a:gd name="T27" fmla="*/ 9 h 148"/>
                          <a:gd name="T28" fmla="*/ 14 w 43"/>
                          <a:gd name="T29" fmla="*/ 5 h 148"/>
                          <a:gd name="T30" fmla="*/ 14 w 43"/>
                          <a:gd name="T31" fmla="*/ 0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148">
                            <a:moveTo>
                              <a:pt x="42" y="147"/>
                            </a:moveTo>
                            <a:lnTo>
                              <a:pt x="37" y="133"/>
                            </a:lnTo>
                            <a:lnTo>
                              <a:pt x="33" y="123"/>
                            </a:lnTo>
                            <a:lnTo>
                              <a:pt x="33" y="104"/>
                            </a:lnTo>
                            <a:lnTo>
                              <a:pt x="37" y="90"/>
                            </a:lnTo>
                            <a:lnTo>
                              <a:pt x="42" y="71"/>
                            </a:lnTo>
                            <a:lnTo>
                              <a:pt x="42" y="57"/>
                            </a:lnTo>
                            <a:lnTo>
                              <a:pt x="33" y="38"/>
                            </a:lnTo>
                            <a:lnTo>
                              <a:pt x="23" y="28"/>
                            </a:lnTo>
                            <a:lnTo>
                              <a:pt x="9" y="19"/>
                            </a:lnTo>
                            <a:lnTo>
                              <a:pt x="0" y="14"/>
                            </a:lnTo>
                            <a:lnTo>
                              <a:pt x="5" y="14"/>
                            </a:lnTo>
                            <a:lnTo>
                              <a:pt x="9" y="14"/>
                            </a:lnTo>
                            <a:lnTo>
                              <a:pt x="14" y="9"/>
                            </a:lnTo>
                            <a:lnTo>
                              <a:pt x="14" y="5"/>
                            </a:lnTo>
                            <a:lnTo>
                              <a:pt x="1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88" name="Freeform 144"/>
                      <p:cNvSpPr>
                        <a:spLocks/>
                      </p:cNvSpPr>
                      <p:nvPr/>
                    </p:nvSpPr>
                    <p:spPr bwMode="auto">
                      <a:xfrm>
                        <a:off x="1501" y="1621"/>
                        <a:ext cx="53" cy="20"/>
                      </a:xfrm>
                      <a:custGeom>
                        <a:avLst/>
                        <a:gdLst>
                          <a:gd name="T0" fmla="*/ 52 w 53"/>
                          <a:gd name="T1" fmla="*/ 10 h 20"/>
                          <a:gd name="T2" fmla="*/ 43 w 53"/>
                          <a:gd name="T3" fmla="*/ 14 h 20"/>
                          <a:gd name="T4" fmla="*/ 33 w 53"/>
                          <a:gd name="T5" fmla="*/ 19 h 20"/>
                          <a:gd name="T6" fmla="*/ 19 w 53"/>
                          <a:gd name="T7" fmla="*/ 19 h 20"/>
                          <a:gd name="T8" fmla="*/ 14 w 53"/>
                          <a:gd name="T9" fmla="*/ 19 h 20"/>
                          <a:gd name="T10" fmla="*/ 5 w 53"/>
                          <a:gd name="T11" fmla="*/ 19 h 20"/>
                          <a:gd name="T12" fmla="*/ 0 w 53"/>
                          <a:gd name="T13" fmla="*/ 10 h 20"/>
                          <a:gd name="T14" fmla="*/ 0 w 53"/>
                          <a:gd name="T15" fmla="*/ 5 h 20"/>
                          <a:gd name="T16" fmla="*/ 5 w 53"/>
                          <a:gd name="T17" fmla="*/ 0 h 20"/>
                          <a:gd name="T18" fmla="*/ 14 w 53"/>
                          <a:gd name="T19" fmla="*/ 0 h 20"/>
                          <a:gd name="T20" fmla="*/ 24 w 53"/>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0">
                            <a:moveTo>
                              <a:pt x="52" y="10"/>
                            </a:moveTo>
                            <a:lnTo>
                              <a:pt x="43" y="14"/>
                            </a:lnTo>
                            <a:lnTo>
                              <a:pt x="33" y="19"/>
                            </a:lnTo>
                            <a:lnTo>
                              <a:pt x="19" y="19"/>
                            </a:lnTo>
                            <a:lnTo>
                              <a:pt x="14" y="19"/>
                            </a:lnTo>
                            <a:lnTo>
                              <a:pt x="5" y="19"/>
                            </a:lnTo>
                            <a:lnTo>
                              <a:pt x="0" y="10"/>
                            </a:lnTo>
                            <a:lnTo>
                              <a:pt x="0" y="5"/>
                            </a:lnTo>
                            <a:lnTo>
                              <a:pt x="5" y="0"/>
                            </a:lnTo>
                            <a:lnTo>
                              <a:pt x="14" y="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89" name="Freeform 145"/>
                      <p:cNvSpPr>
                        <a:spLocks/>
                      </p:cNvSpPr>
                      <p:nvPr/>
                    </p:nvSpPr>
                    <p:spPr bwMode="auto">
                      <a:xfrm>
                        <a:off x="1543" y="1669"/>
                        <a:ext cx="26" cy="29"/>
                      </a:xfrm>
                      <a:custGeom>
                        <a:avLst/>
                        <a:gdLst>
                          <a:gd name="T0" fmla="*/ 0 w 26"/>
                          <a:gd name="T1" fmla="*/ 0 h 29"/>
                          <a:gd name="T2" fmla="*/ 10 w 26"/>
                          <a:gd name="T3" fmla="*/ 5 h 29"/>
                          <a:gd name="T4" fmla="*/ 15 w 26"/>
                          <a:gd name="T5" fmla="*/ 9 h 29"/>
                          <a:gd name="T6" fmla="*/ 20 w 26"/>
                          <a:gd name="T7" fmla="*/ 19 h 29"/>
                          <a:gd name="T8" fmla="*/ 25 w 26"/>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9">
                            <a:moveTo>
                              <a:pt x="0" y="0"/>
                            </a:moveTo>
                            <a:lnTo>
                              <a:pt x="10" y="5"/>
                            </a:lnTo>
                            <a:lnTo>
                              <a:pt x="15" y="9"/>
                            </a:lnTo>
                            <a:lnTo>
                              <a:pt x="20" y="19"/>
                            </a:lnTo>
                            <a:lnTo>
                              <a:pt x="25" y="2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90" name="Freeform 146"/>
                      <p:cNvSpPr>
                        <a:spLocks/>
                      </p:cNvSpPr>
                      <p:nvPr/>
                    </p:nvSpPr>
                    <p:spPr bwMode="auto">
                      <a:xfrm>
                        <a:off x="1495" y="1593"/>
                        <a:ext cx="21" cy="23"/>
                      </a:xfrm>
                      <a:custGeom>
                        <a:avLst/>
                        <a:gdLst>
                          <a:gd name="T0" fmla="*/ 20 w 21"/>
                          <a:gd name="T1" fmla="*/ 0 h 23"/>
                          <a:gd name="T2" fmla="*/ 10 w 21"/>
                          <a:gd name="T3" fmla="*/ 22 h 23"/>
                          <a:gd name="T4" fmla="*/ 5 w 21"/>
                          <a:gd name="T5" fmla="*/ 18 h 23"/>
                          <a:gd name="T6" fmla="*/ 5 w 21"/>
                          <a:gd name="T7" fmla="*/ 13 h 23"/>
                          <a:gd name="T8" fmla="*/ 0 w 21"/>
                          <a:gd name="T9" fmla="*/ 1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3">
                            <a:moveTo>
                              <a:pt x="20" y="0"/>
                            </a:moveTo>
                            <a:lnTo>
                              <a:pt x="10" y="22"/>
                            </a:lnTo>
                            <a:lnTo>
                              <a:pt x="5" y="18"/>
                            </a:lnTo>
                            <a:lnTo>
                              <a:pt x="5" y="13"/>
                            </a:lnTo>
                            <a:lnTo>
                              <a:pt x="0" y="1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91" name="Freeform 147"/>
                      <p:cNvSpPr>
                        <a:spLocks/>
                      </p:cNvSpPr>
                      <p:nvPr/>
                    </p:nvSpPr>
                    <p:spPr bwMode="auto">
                      <a:xfrm>
                        <a:off x="1491" y="1611"/>
                        <a:ext cx="17" cy="17"/>
                      </a:xfrm>
                      <a:custGeom>
                        <a:avLst/>
                        <a:gdLst>
                          <a:gd name="T0" fmla="*/ 8 w 17"/>
                          <a:gd name="T1" fmla="*/ 16 h 17"/>
                          <a:gd name="T2" fmla="*/ 8 w 17"/>
                          <a:gd name="T3" fmla="*/ 8 h 17"/>
                          <a:gd name="T4" fmla="*/ 16 w 17"/>
                          <a:gd name="T5" fmla="*/ 8 h 17"/>
                          <a:gd name="T6" fmla="*/ 16 w 17"/>
                          <a:gd name="T7" fmla="*/ 0 h 17"/>
                          <a:gd name="T8" fmla="*/ 8 w 17"/>
                          <a:gd name="T9" fmla="*/ 0 h 17"/>
                          <a:gd name="T10" fmla="*/ 0 w 17"/>
                          <a:gd name="T11" fmla="*/ 0 h 17"/>
                          <a:gd name="T12" fmla="*/ 0 w 17"/>
                          <a:gd name="T13" fmla="*/ 8 h 17"/>
                          <a:gd name="T14" fmla="*/ 0 w 17"/>
                          <a:gd name="T15" fmla="*/ 16 h 17"/>
                          <a:gd name="T16" fmla="*/ 8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7">
                            <a:moveTo>
                              <a:pt x="8" y="16"/>
                            </a:moveTo>
                            <a:lnTo>
                              <a:pt x="8" y="8"/>
                            </a:lnTo>
                            <a:lnTo>
                              <a:pt x="16" y="8"/>
                            </a:lnTo>
                            <a:lnTo>
                              <a:pt x="16" y="0"/>
                            </a:lnTo>
                            <a:lnTo>
                              <a:pt x="8" y="0"/>
                            </a:lnTo>
                            <a:lnTo>
                              <a:pt x="0" y="0"/>
                            </a:lnTo>
                            <a:lnTo>
                              <a:pt x="0" y="8"/>
                            </a:lnTo>
                            <a:lnTo>
                              <a:pt x="0" y="16"/>
                            </a:lnTo>
                            <a:lnTo>
                              <a:pt x="8" y="16"/>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92" name="Freeform 148"/>
                      <p:cNvSpPr>
                        <a:spLocks/>
                      </p:cNvSpPr>
                      <p:nvPr/>
                    </p:nvSpPr>
                    <p:spPr bwMode="auto">
                      <a:xfrm>
                        <a:off x="1467" y="1578"/>
                        <a:ext cx="25" cy="44"/>
                      </a:xfrm>
                      <a:custGeom>
                        <a:avLst/>
                        <a:gdLst>
                          <a:gd name="T0" fmla="*/ 0 w 25"/>
                          <a:gd name="T1" fmla="*/ 43 h 44"/>
                          <a:gd name="T2" fmla="*/ 0 w 25"/>
                          <a:gd name="T3" fmla="*/ 29 h 44"/>
                          <a:gd name="T4" fmla="*/ 5 w 25"/>
                          <a:gd name="T5" fmla="*/ 19 h 44"/>
                          <a:gd name="T6" fmla="*/ 14 w 25"/>
                          <a:gd name="T7" fmla="*/ 14 h 44"/>
                          <a:gd name="T8" fmla="*/ 24 w 25"/>
                          <a:gd name="T9" fmla="*/ 10 h 44"/>
                          <a:gd name="T10" fmla="*/ 24 w 25"/>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44">
                            <a:moveTo>
                              <a:pt x="0" y="43"/>
                            </a:moveTo>
                            <a:lnTo>
                              <a:pt x="0" y="29"/>
                            </a:lnTo>
                            <a:lnTo>
                              <a:pt x="5" y="19"/>
                            </a:lnTo>
                            <a:lnTo>
                              <a:pt x="14" y="14"/>
                            </a:lnTo>
                            <a:lnTo>
                              <a:pt x="24" y="1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93" name="Freeform 149"/>
                      <p:cNvSpPr>
                        <a:spLocks/>
                      </p:cNvSpPr>
                      <p:nvPr/>
                    </p:nvSpPr>
                    <p:spPr bwMode="auto">
                      <a:xfrm>
                        <a:off x="1491" y="1636"/>
                        <a:ext cx="35" cy="42"/>
                      </a:xfrm>
                      <a:custGeom>
                        <a:avLst/>
                        <a:gdLst>
                          <a:gd name="T0" fmla="*/ 19 w 35"/>
                          <a:gd name="T1" fmla="*/ 36 h 42"/>
                          <a:gd name="T2" fmla="*/ 24 w 35"/>
                          <a:gd name="T3" fmla="*/ 41 h 42"/>
                          <a:gd name="T4" fmla="*/ 34 w 35"/>
                          <a:gd name="T5" fmla="*/ 41 h 42"/>
                          <a:gd name="T6" fmla="*/ 34 w 35"/>
                          <a:gd name="T7" fmla="*/ 36 h 42"/>
                          <a:gd name="T8" fmla="*/ 34 w 35"/>
                          <a:gd name="T9" fmla="*/ 27 h 42"/>
                          <a:gd name="T10" fmla="*/ 29 w 35"/>
                          <a:gd name="T11" fmla="*/ 23 h 42"/>
                          <a:gd name="T12" fmla="*/ 19 w 35"/>
                          <a:gd name="T13" fmla="*/ 18 h 42"/>
                          <a:gd name="T14" fmla="*/ 10 w 35"/>
                          <a:gd name="T15" fmla="*/ 14 h 42"/>
                          <a:gd name="T16" fmla="*/ 5 w 35"/>
                          <a:gd name="T17" fmla="*/ 9 h 42"/>
                          <a:gd name="T18" fmla="*/ 0 w 35"/>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2">
                            <a:moveTo>
                              <a:pt x="19" y="36"/>
                            </a:moveTo>
                            <a:lnTo>
                              <a:pt x="24" y="41"/>
                            </a:lnTo>
                            <a:lnTo>
                              <a:pt x="34" y="41"/>
                            </a:lnTo>
                            <a:lnTo>
                              <a:pt x="34" y="36"/>
                            </a:lnTo>
                            <a:lnTo>
                              <a:pt x="34" y="27"/>
                            </a:lnTo>
                            <a:lnTo>
                              <a:pt x="29" y="23"/>
                            </a:lnTo>
                            <a:lnTo>
                              <a:pt x="19" y="18"/>
                            </a:lnTo>
                            <a:lnTo>
                              <a:pt x="10" y="14"/>
                            </a:lnTo>
                            <a:lnTo>
                              <a:pt x="5"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86" name="Freeform 150"/>
                    <p:cNvSpPr>
                      <a:spLocks/>
                    </p:cNvSpPr>
                    <p:nvPr/>
                  </p:nvSpPr>
                  <p:spPr bwMode="auto">
                    <a:xfrm>
                      <a:off x="1520" y="1677"/>
                      <a:ext cx="39" cy="32"/>
                    </a:xfrm>
                    <a:custGeom>
                      <a:avLst/>
                      <a:gdLst>
                        <a:gd name="T0" fmla="*/ 0 w 39"/>
                        <a:gd name="T1" fmla="*/ 31 h 32"/>
                        <a:gd name="T2" fmla="*/ 38 w 39"/>
                        <a:gd name="T3" fmla="*/ 0 h 32"/>
                        <a:gd name="T4" fmla="*/ 0 60000 65536"/>
                        <a:gd name="T5" fmla="*/ 0 60000 65536"/>
                      </a:gdLst>
                      <a:ahLst/>
                      <a:cxnLst>
                        <a:cxn ang="T4">
                          <a:pos x="T0" y="T1"/>
                        </a:cxn>
                        <a:cxn ang="T5">
                          <a:pos x="T2" y="T3"/>
                        </a:cxn>
                      </a:cxnLst>
                      <a:rect l="0" t="0" r="r" b="b"/>
                      <a:pathLst>
                        <a:path w="39" h="32">
                          <a:moveTo>
                            <a:pt x="0" y="31"/>
                          </a:moveTo>
                          <a:lnTo>
                            <a:pt x="3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sp>
              <p:nvSpPr>
                <p:cNvPr id="323682" name="Freeform 151"/>
                <p:cNvSpPr>
                  <a:spLocks/>
                </p:cNvSpPr>
                <p:nvPr/>
              </p:nvSpPr>
              <p:spPr bwMode="auto">
                <a:xfrm>
                  <a:off x="1410" y="1472"/>
                  <a:ext cx="211" cy="135"/>
                </a:xfrm>
                <a:custGeom>
                  <a:avLst/>
                  <a:gdLst>
                    <a:gd name="T0" fmla="*/ 200 w 211"/>
                    <a:gd name="T1" fmla="*/ 134 h 135"/>
                    <a:gd name="T2" fmla="*/ 186 w 211"/>
                    <a:gd name="T3" fmla="*/ 124 h 135"/>
                    <a:gd name="T4" fmla="*/ 181 w 211"/>
                    <a:gd name="T5" fmla="*/ 115 h 135"/>
                    <a:gd name="T6" fmla="*/ 177 w 211"/>
                    <a:gd name="T7" fmla="*/ 101 h 135"/>
                    <a:gd name="T8" fmla="*/ 172 w 211"/>
                    <a:gd name="T9" fmla="*/ 91 h 135"/>
                    <a:gd name="T10" fmla="*/ 167 w 211"/>
                    <a:gd name="T11" fmla="*/ 81 h 135"/>
                    <a:gd name="T12" fmla="*/ 158 w 211"/>
                    <a:gd name="T13" fmla="*/ 77 h 135"/>
                    <a:gd name="T14" fmla="*/ 148 w 211"/>
                    <a:gd name="T15" fmla="*/ 72 h 135"/>
                    <a:gd name="T16" fmla="*/ 138 w 211"/>
                    <a:gd name="T17" fmla="*/ 72 h 135"/>
                    <a:gd name="T18" fmla="*/ 134 w 211"/>
                    <a:gd name="T19" fmla="*/ 81 h 135"/>
                    <a:gd name="T20" fmla="*/ 129 w 211"/>
                    <a:gd name="T21" fmla="*/ 91 h 135"/>
                    <a:gd name="T22" fmla="*/ 129 w 211"/>
                    <a:gd name="T23" fmla="*/ 101 h 135"/>
                    <a:gd name="T24" fmla="*/ 138 w 211"/>
                    <a:gd name="T25" fmla="*/ 120 h 135"/>
                    <a:gd name="T26" fmla="*/ 124 w 211"/>
                    <a:gd name="T27" fmla="*/ 124 h 135"/>
                    <a:gd name="T28" fmla="*/ 119 w 211"/>
                    <a:gd name="T29" fmla="*/ 115 h 135"/>
                    <a:gd name="T30" fmla="*/ 110 w 211"/>
                    <a:gd name="T31" fmla="*/ 110 h 135"/>
                    <a:gd name="T32" fmla="*/ 105 w 211"/>
                    <a:gd name="T33" fmla="*/ 101 h 135"/>
                    <a:gd name="T34" fmla="*/ 100 w 211"/>
                    <a:gd name="T35" fmla="*/ 91 h 135"/>
                    <a:gd name="T36" fmla="*/ 100 w 211"/>
                    <a:gd name="T37" fmla="*/ 86 h 135"/>
                    <a:gd name="T38" fmla="*/ 95 w 211"/>
                    <a:gd name="T39" fmla="*/ 91 h 135"/>
                    <a:gd name="T40" fmla="*/ 86 w 211"/>
                    <a:gd name="T41" fmla="*/ 91 h 135"/>
                    <a:gd name="T42" fmla="*/ 81 w 211"/>
                    <a:gd name="T43" fmla="*/ 91 h 135"/>
                    <a:gd name="T44" fmla="*/ 76 w 211"/>
                    <a:gd name="T45" fmla="*/ 91 h 135"/>
                    <a:gd name="T46" fmla="*/ 72 w 211"/>
                    <a:gd name="T47" fmla="*/ 91 h 135"/>
                    <a:gd name="T48" fmla="*/ 67 w 211"/>
                    <a:gd name="T49" fmla="*/ 96 h 135"/>
                    <a:gd name="T50" fmla="*/ 57 w 211"/>
                    <a:gd name="T51" fmla="*/ 105 h 135"/>
                    <a:gd name="T52" fmla="*/ 48 w 211"/>
                    <a:gd name="T53" fmla="*/ 115 h 135"/>
                    <a:gd name="T54" fmla="*/ 43 w 211"/>
                    <a:gd name="T55" fmla="*/ 120 h 135"/>
                    <a:gd name="T56" fmla="*/ 29 w 211"/>
                    <a:gd name="T57" fmla="*/ 124 h 135"/>
                    <a:gd name="T58" fmla="*/ 19 w 211"/>
                    <a:gd name="T59" fmla="*/ 124 h 135"/>
                    <a:gd name="T60" fmla="*/ 10 w 211"/>
                    <a:gd name="T61" fmla="*/ 120 h 135"/>
                    <a:gd name="T62" fmla="*/ 5 w 211"/>
                    <a:gd name="T63" fmla="*/ 115 h 135"/>
                    <a:gd name="T64" fmla="*/ 0 w 211"/>
                    <a:gd name="T65" fmla="*/ 105 h 135"/>
                    <a:gd name="T66" fmla="*/ 5 w 211"/>
                    <a:gd name="T67" fmla="*/ 96 h 135"/>
                    <a:gd name="T68" fmla="*/ 10 w 211"/>
                    <a:gd name="T69" fmla="*/ 81 h 135"/>
                    <a:gd name="T70" fmla="*/ 14 w 211"/>
                    <a:gd name="T71" fmla="*/ 72 h 135"/>
                    <a:gd name="T72" fmla="*/ 14 w 211"/>
                    <a:gd name="T73" fmla="*/ 67 h 135"/>
                    <a:gd name="T74" fmla="*/ 24 w 211"/>
                    <a:gd name="T75" fmla="*/ 57 h 135"/>
                    <a:gd name="T76" fmla="*/ 33 w 211"/>
                    <a:gd name="T77" fmla="*/ 53 h 135"/>
                    <a:gd name="T78" fmla="*/ 43 w 211"/>
                    <a:gd name="T79" fmla="*/ 53 h 135"/>
                    <a:gd name="T80" fmla="*/ 48 w 211"/>
                    <a:gd name="T81" fmla="*/ 53 h 135"/>
                    <a:gd name="T82" fmla="*/ 57 w 211"/>
                    <a:gd name="T83" fmla="*/ 38 h 135"/>
                    <a:gd name="T84" fmla="*/ 67 w 211"/>
                    <a:gd name="T85" fmla="*/ 29 h 135"/>
                    <a:gd name="T86" fmla="*/ 86 w 211"/>
                    <a:gd name="T87" fmla="*/ 14 h 135"/>
                    <a:gd name="T88" fmla="*/ 110 w 211"/>
                    <a:gd name="T89" fmla="*/ 5 h 135"/>
                    <a:gd name="T90" fmla="*/ 134 w 211"/>
                    <a:gd name="T91" fmla="*/ 0 h 135"/>
                    <a:gd name="T92" fmla="*/ 148 w 211"/>
                    <a:gd name="T93" fmla="*/ 5 h 135"/>
                    <a:gd name="T94" fmla="*/ 153 w 211"/>
                    <a:gd name="T95" fmla="*/ 10 h 135"/>
                    <a:gd name="T96" fmla="*/ 158 w 211"/>
                    <a:gd name="T97" fmla="*/ 14 h 135"/>
                    <a:gd name="T98" fmla="*/ 167 w 211"/>
                    <a:gd name="T99" fmla="*/ 19 h 135"/>
                    <a:gd name="T100" fmla="*/ 177 w 211"/>
                    <a:gd name="T101" fmla="*/ 24 h 135"/>
                    <a:gd name="T102" fmla="*/ 186 w 211"/>
                    <a:gd name="T103" fmla="*/ 29 h 135"/>
                    <a:gd name="T104" fmla="*/ 191 w 211"/>
                    <a:gd name="T105" fmla="*/ 34 h 135"/>
                    <a:gd name="T106" fmla="*/ 196 w 211"/>
                    <a:gd name="T107" fmla="*/ 43 h 135"/>
                    <a:gd name="T108" fmla="*/ 200 w 211"/>
                    <a:gd name="T109" fmla="*/ 53 h 135"/>
                    <a:gd name="T110" fmla="*/ 200 w 211"/>
                    <a:gd name="T111" fmla="*/ 62 h 135"/>
                    <a:gd name="T112" fmla="*/ 205 w 211"/>
                    <a:gd name="T113" fmla="*/ 72 h 135"/>
                    <a:gd name="T114" fmla="*/ 205 w 211"/>
                    <a:gd name="T115" fmla="*/ 86 h 135"/>
                    <a:gd name="T116" fmla="*/ 210 w 211"/>
                    <a:gd name="T117" fmla="*/ 101 h 135"/>
                    <a:gd name="T118" fmla="*/ 205 w 211"/>
                    <a:gd name="T119" fmla="*/ 110 h 135"/>
                    <a:gd name="T120" fmla="*/ 205 w 211"/>
                    <a:gd name="T121" fmla="*/ 124 h 135"/>
                    <a:gd name="T122" fmla="*/ 200 w 211"/>
                    <a:gd name="T123" fmla="*/ 134 h 1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1" h="135">
                      <a:moveTo>
                        <a:pt x="200" y="134"/>
                      </a:moveTo>
                      <a:lnTo>
                        <a:pt x="186" y="124"/>
                      </a:lnTo>
                      <a:lnTo>
                        <a:pt x="181" y="115"/>
                      </a:lnTo>
                      <a:lnTo>
                        <a:pt x="177" y="101"/>
                      </a:lnTo>
                      <a:lnTo>
                        <a:pt x="172" y="91"/>
                      </a:lnTo>
                      <a:lnTo>
                        <a:pt x="167" y="81"/>
                      </a:lnTo>
                      <a:lnTo>
                        <a:pt x="158" y="77"/>
                      </a:lnTo>
                      <a:lnTo>
                        <a:pt x="148" y="72"/>
                      </a:lnTo>
                      <a:lnTo>
                        <a:pt x="138" y="72"/>
                      </a:lnTo>
                      <a:lnTo>
                        <a:pt x="134" y="81"/>
                      </a:lnTo>
                      <a:lnTo>
                        <a:pt x="129" y="91"/>
                      </a:lnTo>
                      <a:lnTo>
                        <a:pt x="129" y="101"/>
                      </a:lnTo>
                      <a:lnTo>
                        <a:pt x="138" y="120"/>
                      </a:lnTo>
                      <a:lnTo>
                        <a:pt x="124" y="124"/>
                      </a:lnTo>
                      <a:lnTo>
                        <a:pt x="119" y="115"/>
                      </a:lnTo>
                      <a:lnTo>
                        <a:pt x="110" y="110"/>
                      </a:lnTo>
                      <a:lnTo>
                        <a:pt x="105" y="101"/>
                      </a:lnTo>
                      <a:lnTo>
                        <a:pt x="100" y="91"/>
                      </a:lnTo>
                      <a:lnTo>
                        <a:pt x="100" y="86"/>
                      </a:lnTo>
                      <a:lnTo>
                        <a:pt x="95" y="91"/>
                      </a:lnTo>
                      <a:lnTo>
                        <a:pt x="86" y="91"/>
                      </a:lnTo>
                      <a:lnTo>
                        <a:pt x="81" y="91"/>
                      </a:lnTo>
                      <a:lnTo>
                        <a:pt x="76" y="91"/>
                      </a:lnTo>
                      <a:lnTo>
                        <a:pt x="72" y="91"/>
                      </a:lnTo>
                      <a:lnTo>
                        <a:pt x="67" y="96"/>
                      </a:lnTo>
                      <a:lnTo>
                        <a:pt x="57" y="105"/>
                      </a:lnTo>
                      <a:lnTo>
                        <a:pt x="48" y="115"/>
                      </a:lnTo>
                      <a:lnTo>
                        <a:pt x="43" y="120"/>
                      </a:lnTo>
                      <a:lnTo>
                        <a:pt x="29" y="124"/>
                      </a:lnTo>
                      <a:lnTo>
                        <a:pt x="19" y="124"/>
                      </a:lnTo>
                      <a:lnTo>
                        <a:pt x="10" y="120"/>
                      </a:lnTo>
                      <a:lnTo>
                        <a:pt x="5" y="115"/>
                      </a:lnTo>
                      <a:lnTo>
                        <a:pt x="0" y="105"/>
                      </a:lnTo>
                      <a:lnTo>
                        <a:pt x="5" y="96"/>
                      </a:lnTo>
                      <a:lnTo>
                        <a:pt x="10" y="81"/>
                      </a:lnTo>
                      <a:lnTo>
                        <a:pt x="14" y="72"/>
                      </a:lnTo>
                      <a:lnTo>
                        <a:pt x="14" y="67"/>
                      </a:lnTo>
                      <a:lnTo>
                        <a:pt x="24" y="57"/>
                      </a:lnTo>
                      <a:lnTo>
                        <a:pt x="33" y="53"/>
                      </a:lnTo>
                      <a:lnTo>
                        <a:pt x="43" y="53"/>
                      </a:lnTo>
                      <a:lnTo>
                        <a:pt x="48" y="53"/>
                      </a:lnTo>
                      <a:lnTo>
                        <a:pt x="57" y="38"/>
                      </a:lnTo>
                      <a:lnTo>
                        <a:pt x="67" y="29"/>
                      </a:lnTo>
                      <a:lnTo>
                        <a:pt x="86" y="14"/>
                      </a:lnTo>
                      <a:lnTo>
                        <a:pt x="110" y="5"/>
                      </a:lnTo>
                      <a:lnTo>
                        <a:pt x="134" y="0"/>
                      </a:lnTo>
                      <a:lnTo>
                        <a:pt x="148" y="5"/>
                      </a:lnTo>
                      <a:lnTo>
                        <a:pt x="153" y="10"/>
                      </a:lnTo>
                      <a:lnTo>
                        <a:pt x="158" y="14"/>
                      </a:lnTo>
                      <a:lnTo>
                        <a:pt x="167" y="19"/>
                      </a:lnTo>
                      <a:lnTo>
                        <a:pt x="177" y="24"/>
                      </a:lnTo>
                      <a:lnTo>
                        <a:pt x="186" y="29"/>
                      </a:lnTo>
                      <a:lnTo>
                        <a:pt x="191" y="34"/>
                      </a:lnTo>
                      <a:lnTo>
                        <a:pt x="196" y="43"/>
                      </a:lnTo>
                      <a:lnTo>
                        <a:pt x="200" y="53"/>
                      </a:lnTo>
                      <a:lnTo>
                        <a:pt x="200" y="62"/>
                      </a:lnTo>
                      <a:lnTo>
                        <a:pt x="205" y="72"/>
                      </a:lnTo>
                      <a:lnTo>
                        <a:pt x="205" y="86"/>
                      </a:lnTo>
                      <a:lnTo>
                        <a:pt x="210" y="101"/>
                      </a:lnTo>
                      <a:lnTo>
                        <a:pt x="205" y="110"/>
                      </a:lnTo>
                      <a:lnTo>
                        <a:pt x="205" y="124"/>
                      </a:lnTo>
                      <a:lnTo>
                        <a:pt x="200" y="134"/>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80" name="Freeform 152"/>
              <p:cNvSpPr>
                <a:spLocks/>
              </p:cNvSpPr>
              <p:nvPr/>
            </p:nvSpPr>
            <p:spPr bwMode="auto">
              <a:xfrm>
                <a:off x="722" y="1468"/>
                <a:ext cx="120" cy="120"/>
              </a:xfrm>
              <a:custGeom>
                <a:avLst/>
                <a:gdLst>
                  <a:gd name="T0" fmla="*/ 29 w 120"/>
                  <a:gd name="T1" fmla="*/ 0 h 120"/>
                  <a:gd name="T2" fmla="*/ 10 w 120"/>
                  <a:gd name="T3" fmla="*/ 0 h 120"/>
                  <a:gd name="T4" fmla="*/ 5 w 120"/>
                  <a:gd name="T5" fmla="*/ 5 h 120"/>
                  <a:gd name="T6" fmla="*/ 0 w 120"/>
                  <a:gd name="T7" fmla="*/ 19 h 120"/>
                  <a:gd name="T8" fmla="*/ 5 w 120"/>
                  <a:gd name="T9" fmla="*/ 33 h 120"/>
                  <a:gd name="T10" fmla="*/ 19 w 120"/>
                  <a:gd name="T11" fmla="*/ 43 h 120"/>
                  <a:gd name="T12" fmla="*/ 33 w 120"/>
                  <a:gd name="T13" fmla="*/ 43 h 120"/>
                  <a:gd name="T14" fmla="*/ 48 w 120"/>
                  <a:gd name="T15" fmla="*/ 76 h 120"/>
                  <a:gd name="T16" fmla="*/ 81 w 120"/>
                  <a:gd name="T17" fmla="*/ 100 h 120"/>
                  <a:gd name="T18" fmla="*/ 100 w 120"/>
                  <a:gd name="T19" fmla="*/ 109 h 120"/>
                  <a:gd name="T20" fmla="*/ 119 w 120"/>
                  <a:gd name="T21" fmla="*/ 119 h 120"/>
                  <a:gd name="T22" fmla="*/ 95 w 120"/>
                  <a:gd name="T23" fmla="*/ 90 h 120"/>
                  <a:gd name="T24" fmla="*/ 81 w 120"/>
                  <a:gd name="T25" fmla="*/ 71 h 120"/>
                  <a:gd name="T26" fmla="*/ 67 w 120"/>
                  <a:gd name="T27" fmla="*/ 52 h 120"/>
                  <a:gd name="T28" fmla="*/ 48 w 120"/>
                  <a:gd name="T29" fmla="*/ 29 h 120"/>
                  <a:gd name="T30" fmla="*/ 38 w 120"/>
                  <a:gd name="T31" fmla="*/ 24 h 120"/>
                  <a:gd name="T32" fmla="*/ 38 w 120"/>
                  <a:gd name="T33" fmla="*/ 14 h 120"/>
                  <a:gd name="T34" fmla="*/ 33 w 120"/>
                  <a:gd name="T35" fmla="*/ 10 h 120"/>
                  <a:gd name="T36" fmla="*/ 29 w 12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20">
                    <a:moveTo>
                      <a:pt x="29" y="0"/>
                    </a:moveTo>
                    <a:lnTo>
                      <a:pt x="10" y="0"/>
                    </a:lnTo>
                    <a:lnTo>
                      <a:pt x="5" y="5"/>
                    </a:lnTo>
                    <a:lnTo>
                      <a:pt x="0" y="19"/>
                    </a:lnTo>
                    <a:lnTo>
                      <a:pt x="5" y="33"/>
                    </a:lnTo>
                    <a:lnTo>
                      <a:pt x="19" y="43"/>
                    </a:lnTo>
                    <a:lnTo>
                      <a:pt x="33" y="43"/>
                    </a:lnTo>
                    <a:lnTo>
                      <a:pt x="48" y="76"/>
                    </a:lnTo>
                    <a:lnTo>
                      <a:pt x="81" y="100"/>
                    </a:lnTo>
                    <a:lnTo>
                      <a:pt x="100" y="109"/>
                    </a:lnTo>
                    <a:lnTo>
                      <a:pt x="119" y="119"/>
                    </a:lnTo>
                    <a:lnTo>
                      <a:pt x="95" y="90"/>
                    </a:lnTo>
                    <a:lnTo>
                      <a:pt x="81" y="71"/>
                    </a:lnTo>
                    <a:lnTo>
                      <a:pt x="67" y="52"/>
                    </a:lnTo>
                    <a:lnTo>
                      <a:pt x="48" y="29"/>
                    </a:lnTo>
                    <a:lnTo>
                      <a:pt x="38" y="24"/>
                    </a:lnTo>
                    <a:lnTo>
                      <a:pt x="38" y="14"/>
                    </a:lnTo>
                    <a:lnTo>
                      <a:pt x="33" y="10"/>
                    </a:lnTo>
                    <a:lnTo>
                      <a:pt x="29" y="0"/>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608" name="Group 153"/>
            <p:cNvGrpSpPr>
              <a:grpSpLocks/>
            </p:cNvGrpSpPr>
            <p:nvPr/>
          </p:nvGrpSpPr>
          <p:grpSpPr bwMode="auto">
            <a:xfrm rot="3284578">
              <a:off x="2938" y="3062"/>
              <a:ext cx="546" cy="566"/>
              <a:chOff x="336" y="1152"/>
              <a:chExt cx="546" cy="566"/>
            </a:xfrm>
          </p:grpSpPr>
          <p:sp>
            <p:nvSpPr>
              <p:cNvPr id="323645" name="Freeform 154"/>
              <p:cNvSpPr>
                <a:spLocks/>
              </p:cNvSpPr>
              <p:nvPr/>
            </p:nvSpPr>
            <p:spPr bwMode="auto">
              <a:xfrm>
                <a:off x="741" y="1298"/>
                <a:ext cx="141" cy="304"/>
              </a:xfrm>
              <a:custGeom>
                <a:avLst/>
                <a:gdLst>
                  <a:gd name="T0" fmla="*/ 70 w 141"/>
                  <a:gd name="T1" fmla="*/ 4 h 304"/>
                  <a:gd name="T2" fmla="*/ 57 w 141"/>
                  <a:gd name="T3" fmla="*/ 61 h 304"/>
                  <a:gd name="T4" fmla="*/ 76 w 141"/>
                  <a:gd name="T5" fmla="*/ 128 h 304"/>
                  <a:gd name="T6" fmla="*/ 48 w 141"/>
                  <a:gd name="T7" fmla="*/ 166 h 304"/>
                  <a:gd name="T8" fmla="*/ 95 w 141"/>
                  <a:gd name="T9" fmla="*/ 137 h 304"/>
                  <a:gd name="T10" fmla="*/ 117 w 141"/>
                  <a:gd name="T11" fmla="*/ 195 h 304"/>
                  <a:gd name="T12" fmla="*/ 140 w 141"/>
                  <a:gd name="T13" fmla="*/ 303 h 304"/>
                  <a:gd name="T14" fmla="*/ 0 w 141"/>
                  <a:gd name="T15" fmla="*/ 169 h 304"/>
                  <a:gd name="T16" fmla="*/ 13 w 141"/>
                  <a:gd name="T17" fmla="*/ 0 h 304"/>
                  <a:gd name="T18" fmla="*/ 70 w 141"/>
                  <a:gd name="T19" fmla="*/ 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304">
                    <a:moveTo>
                      <a:pt x="70" y="4"/>
                    </a:moveTo>
                    <a:lnTo>
                      <a:pt x="57" y="61"/>
                    </a:lnTo>
                    <a:lnTo>
                      <a:pt x="76" y="128"/>
                    </a:lnTo>
                    <a:lnTo>
                      <a:pt x="48" y="166"/>
                    </a:lnTo>
                    <a:lnTo>
                      <a:pt x="95" y="137"/>
                    </a:lnTo>
                    <a:lnTo>
                      <a:pt x="117" y="195"/>
                    </a:lnTo>
                    <a:lnTo>
                      <a:pt x="140" y="303"/>
                    </a:lnTo>
                    <a:lnTo>
                      <a:pt x="0" y="169"/>
                    </a:lnTo>
                    <a:lnTo>
                      <a:pt x="13" y="0"/>
                    </a:lnTo>
                    <a:lnTo>
                      <a:pt x="70" y="4"/>
                    </a:lnTo>
                  </a:path>
                </a:pathLst>
              </a:custGeom>
              <a:solidFill>
                <a:schemeClr val="accent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646" name="Group 155"/>
              <p:cNvGrpSpPr>
                <a:grpSpLocks/>
              </p:cNvGrpSpPr>
              <p:nvPr/>
            </p:nvGrpSpPr>
            <p:grpSpPr bwMode="auto">
              <a:xfrm>
                <a:off x="336" y="1373"/>
                <a:ext cx="516" cy="345"/>
                <a:chOff x="1239" y="1693"/>
                <a:chExt cx="516" cy="345"/>
              </a:xfrm>
            </p:grpSpPr>
            <p:grpSp>
              <p:nvGrpSpPr>
                <p:cNvPr id="323662" name="Group 156"/>
                <p:cNvGrpSpPr>
                  <a:grpSpLocks/>
                </p:cNvGrpSpPr>
                <p:nvPr/>
              </p:nvGrpSpPr>
              <p:grpSpPr bwMode="auto">
                <a:xfrm>
                  <a:off x="1516" y="1833"/>
                  <a:ext cx="239" cy="205"/>
                  <a:chOff x="1516" y="1833"/>
                  <a:chExt cx="239" cy="205"/>
                </a:xfrm>
              </p:grpSpPr>
              <p:sp>
                <p:nvSpPr>
                  <p:cNvPr id="323674" name="Freeform 157"/>
                  <p:cNvSpPr>
                    <a:spLocks/>
                  </p:cNvSpPr>
                  <p:nvPr/>
                </p:nvSpPr>
                <p:spPr bwMode="auto">
                  <a:xfrm>
                    <a:off x="1516" y="1833"/>
                    <a:ext cx="239" cy="205"/>
                  </a:xfrm>
                  <a:custGeom>
                    <a:avLst/>
                    <a:gdLst>
                      <a:gd name="T0" fmla="*/ 138 w 239"/>
                      <a:gd name="T1" fmla="*/ 0 h 205"/>
                      <a:gd name="T2" fmla="*/ 57 w 239"/>
                      <a:gd name="T3" fmla="*/ 33 h 205"/>
                      <a:gd name="T4" fmla="*/ 24 w 239"/>
                      <a:gd name="T5" fmla="*/ 57 h 205"/>
                      <a:gd name="T6" fmla="*/ 5 w 239"/>
                      <a:gd name="T7" fmla="*/ 71 h 205"/>
                      <a:gd name="T8" fmla="*/ 0 w 239"/>
                      <a:gd name="T9" fmla="*/ 104 h 205"/>
                      <a:gd name="T10" fmla="*/ 5 w 239"/>
                      <a:gd name="T11" fmla="*/ 138 h 205"/>
                      <a:gd name="T12" fmla="*/ 19 w 239"/>
                      <a:gd name="T13" fmla="*/ 171 h 205"/>
                      <a:gd name="T14" fmla="*/ 43 w 239"/>
                      <a:gd name="T15" fmla="*/ 190 h 205"/>
                      <a:gd name="T16" fmla="*/ 57 w 239"/>
                      <a:gd name="T17" fmla="*/ 204 h 205"/>
                      <a:gd name="T18" fmla="*/ 95 w 239"/>
                      <a:gd name="T19" fmla="*/ 180 h 205"/>
                      <a:gd name="T20" fmla="*/ 129 w 239"/>
                      <a:gd name="T21" fmla="*/ 171 h 205"/>
                      <a:gd name="T22" fmla="*/ 152 w 239"/>
                      <a:gd name="T23" fmla="*/ 157 h 205"/>
                      <a:gd name="T24" fmla="*/ 181 w 239"/>
                      <a:gd name="T25" fmla="*/ 133 h 205"/>
                      <a:gd name="T26" fmla="*/ 200 w 239"/>
                      <a:gd name="T27" fmla="*/ 114 h 205"/>
                      <a:gd name="T28" fmla="*/ 219 w 239"/>
                      <a:gd name="T29" fmla="*/ 90 h 205"/>
                      <a:gd name="T30" fmla="*/ 238 w 239"/>
                      <a:gd name="T31" fmla="*/ 71 h 205"/>
                      <a:gd name="T32" fmla="*/ 176 w 239"/>
                      <a:gd name="T33" fmla="*/ 33 h 205"/>
                      <a:gd name="T34" fmla="*/ 138 w 239"/>
                      <a:gd name="T35" fmla="*/ 0 h 2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9" h="205">
                        <a:moveTo>
                          <a:pt x="138" y="0"/>
                        </a:moveTo>
                        <a:lnTo>
                          <a:pt x="57" y="33"/>
                        </a:lnTo>
                        <a:lnTo>
                          <a:pt x="24" y="57"/>
                        </a:lnTo>
                        <a:lnTo>
                          <a:pt x="5" y="71"/>
                        </a:lnTo>
                        <a:lnTo>
                          <a:pt x="0" y="104"/>
                        </a:lnTo>
                        <a:lnTo>
                          <a:pt x="5" y="138"/>
                        </a:lnTo>
                        <a:lnTo>
                          <a:pt x="19" y="171"/>
                        </a:lnTo>
                        <a:lnTo>
                          <a:pt x="43" y="190"/>
                        </a:lnTo>
                        <a:lnTo>
                          <a:pt x="57" y="204"/>
                        </a:lnTo>
                        <a:lnTo>
                          <a:pt x="95" y="180"/>
                        </a:lnTo>
                        <a:lnTo>
                          <a:pt x="129" y="171"/>
                        </a:lnTo>
                        <a:lnTo>
                          <a:pt x="152" y="157"/>
                        </a:lnTo>
                        <a:lnTo>
                          <a:pt x="181" y="133"/>
                        </a:lnTo>
                        <a:lnTo>
                          <a:pt x="200" y="114"/>
                        </a:lnTo>
                        <a:lnTo>
                          <a:pt x="219" y="90"/>
                        </a:lnTo>
                        <a:lnTo>
                          <a:pt x="238" y="71"/>
                        </a:lnTo>
                        <a:lnTo>
                          <a:pt x="176" y="33"/>
                        </a:lnTo>
                        <a:lnTo>
                          <a:pt x="138" y="0"/>
                        </a:lnTo>
                      </a:path>
                    </a:pathLst>
                  </a:custGeom>
                  <a:solidFill>
                    <a:srgbClr val="00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75" name="Freeform 158"/>
                  <p:cNvSpPr>
                    <a:spLocks/>
                  </p:cNvSpPr>
                  <p:nvPr/>
                </p:nvSpPr>
                <p:spPr bwMode="auto">
                  <a:xfrm>
                    <a:off x="1521" y="1909"/>
                    <a:ext cx="68" cy="101"/>
                  </a:xfrm>
                  <a:custGeom>
                    <a:avLst/>
                    <a:gdLst>
                      <a:gd name="T0" fmla="*/ 38 w 68"/>
                      <a:gd name="T1" fmla="*/ 14 h 101"/>
                      <a:gd name="T2" fmla="*/ 19 w 68"/>
                      <a:gd name="T3" fmla="*/ 0 h 101"/>
                      <a:gd name="T4" fmla="*/ 5 w 68"/>
                      <a:gd name="T5" fmla="*/ 0 h 101"/>
                      <a:gd name="T6" fmla="*/ 0 w 68"/>
                      <a:gd name="T7" fmla="*/ 0 h 101"/>
                      <a:gd name="T8" fmla="*/ 14 w 68"/>
                      <a:gd name="T9" fmla="*/ 19 h 101"/>
                      <a:gd name="T10" fmla="*/ 24 w 68"/>
                      <a:gd name="T11" fmla="*/ 38 h 101"/>
                      <a:gd name="T12" fmla="*/ 29 w 68"/>
                      <a:gd name="T13" fmla="*/ 62 h 101"/>
                      <a:gd name="T14" fmla="*/ 24 w 68"/>
                      <a:gd name="T15" fmla="*/ 71 h 101"/>
                      <a:gd name="T16" fmla="*/ 14 w 68"/>
                      <a:gd name="T17" fmla="*/ 86 h 101"/>
                      <a:gd name="T18" fmla="*/ 29 w 68"/>
                      <a:gd name="T19" fmla="*/ 95 h 101"/>
                      <a:gd name="T20" fmla="*/ 48 w 68"/>
                      <a:gd name="T21" fmla="*/ 95 h 101"/>
                      <a:gd name="T22" fmla="*/ 62 w 68"/>
                      <a:gd name="T23" fmla="*/ 100 h 101"/>
                      <a:gd name="T24" fmla="*/ 67 w 68"/>
                      <a:gd name="T25" fmla="*/ 81 h 101"/>
                      <a:gd name="T26" fmla="*/ 62 w 68"/>
                      <a:gd name="T27" fmla="*/ 62 h 101"/>
                      <a:gd name="T28" fmla="*/ 53 w 68"/>
                      <a:gd name="T29" fmla="*/ 33 h 101"/>
                      <a:gd name="T30" fmla="*/ 38 w 68"/>
                      <a:gd name="T31" fmla="*/ 14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 h="101">
                        <a:moveTo>
                          <a:pt x="38" y="14"/>
                        </a:moveTo>
                        <a:lnTo>
                          <a:pt x="19" y="0"/>
                        </a:lnTo>
                        <a:lnTo>
                          <a:pt x="5" y="0"/>
                        </a:lnTo>
                        <a:lnTo>
                          <a:pt x="0" y="0"/>
                        </a:lnTo>
                        <a:lnTo>
                          <a:pt x="14" y="19"/>
                        </a:lnTo>
                        <a:lnTo>
                          <a:pt x="24" y="38"/>
                        </a:lnTo>
                        <a:lnTo>
                          <a:pt x="29" y="62"/>
                        </a:lnTo>
                        <a:lnTo>
                          <a:pt x="24" y="71"/>
                        </a:lnTo>
                        <a:lnTo>
                          <a:pt x="14" y="86"/>
                        </a:lnTo>
                        <a:lnTo>
                          <a:pt x="29" y="95"/>
                        </a:lnTo>
                        <a:lnTo>
                          <a:pt x="48" y="95"/>
                        </a:lnTo>
                        <a:lnTo>
                          <a:pt x="62" y="100"/>
                        </a:lnTo>
                        <a:lnTo>
                          <a:pt x="67" y="81"/>
                        </a:lnTo>
                        <a:lnTo>
                          <a:pt x="62" y="62"/>
                        </a:lnTo>
                        <a:lnTo>
                          <a:pt x="53" y="33"/>
                        </a:lnTo>
                        <a:lnTo>
                          <a:pt x="38" y="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76" name="Freeform 159"/>
                  <p:cNvSpPr>
                    <a:spLocks/>
                  </p:cNvSpPr>
                  <p:nvPr/>
                </p:nvSpPr>
                <p:spPr bwMode="auto">
                  <a:xfrm>
                    <a:off x="1521" y="1904"/>
                    <a:ext cx="68" cy="134"/>
                  </a:xfrm>
                  <a:custGeom>
                    <a:avLst/>
                    <a:gdLst>
                      <a:gd name="T0" fmla="*/ 53 w 68"/>
                      <a:gd name="T1" fmla="*/ 133 h 134"/>
                      <a:gd name="T2" fmla="*/ 62 w 68"/>
                      <a:gd name="T3" fmla="*/ 119 h 134"/>
                      <a:gd name="T4" fmla="*/ 67 w 68"/>
                      <a:gd name="T5" fmla="*/ 90 h 134"/>
                      <a:gd name="T6" fmla="*/ 62 w 68"/>
                      <a:gd name="T7" fmla="*/ 67 h 134"/>
                      <a:gd name="T8" fmla="*/ 53 w 68"/>
                      <a:gd name="T9" fmla="*/ 38 h 134"/>
                      <a:gd name="T10" fmla="*/ 34 w 68"/>
                      <a:gd name="T11" fmla="*/ 14 h 134"/>
                      <a:gd name="T12" fmla="*/ 19 w 68"/>
                      <a:gd name="T13" fmla="*/ 5 h 134"/>
                      <a:gd name="T14" fmla="*/ 0 w 68"/>
                      <a:gd name="T15" fmla="*/ 0 h 1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134">
                        <a:moveTo>
                          <a:pt x="53" y="133"/>
                        </a:moveTo>
                        <a:lnTo>
                          <a:pt x="62" y="119"/>
                        </a:lnTo>
                        <a:lnTo>
                          <a:pt x="67" y="90"/>
                        </a:lnTo>
                        <a:lnTo>
                          <a:pt x="62" y="67"/>
                        </a:lnTo>
                        <a:lnTo>
                          <a:pt x="53" y="38"/>
                        </a:lnTo>
                        <a:lnTo>
                          <a:pt x="34" y="14"/>
                        </a:lnTo>
                        <a:lnTo>
                          <a:pt x="19" y="5"/>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663" name="Group 160"/>
                <p:cNvGrpSpPr>
                  <a:grpSpLocks/>
                </p:cNvGrpSpPr>
                <p:nvPr/>
              </p:nvGrpSpPr>
              <p:grpSpPr bwMode="auto">
                <a:xfrm>
                  <a:off x="1239" y="1693"/>
                  <a:ext cx="315" cy="325"/>
                  <a:chOff x="1239" y="1693"/>
                  <a:chExt cx="315" cy="325"/>
                </a:xfrm>
              </p:grpSpPr>
              <p:sp>
                <p:nvSpPr>
                  <p:cNvPr id="323664" name="Freeform 161"/>
                  <p:cNvSpPr>
                    <a:spLocks/>
                  </p:cNvSpPr>
                  <p:nvPr/>
                </p:nvSpPr>
                <p:spPr bwMode="auto">
                  <a:xfrm>
                    <a:off x="1410" y="1822"/>
                    <a:ext cx="144" cy="188"/>
                  </a:xfrm>
                  <a:custGeom>
                    <a:avLst/>
                    <a:gdLst>
                      <a:gd name="T0" fmla="*/ 138 w 144"/>
                      <a:gd name="T1" fmla="*/ 120 h 188"/>
                      <a:gd name="T2" fmla="*/ 133 w 144"/>
                      <a:gd name="T3" fmla="*/ 110 h 188"/>
                      <a:gd name="T4" fmla="*/ 124 w 144"/>
                      <a:gd name="T5" fmla="*/ 101 h 188"/>
                      <a:gd name="T6" fmla="*/ 119 w 144"/>
                      <a:gd name="T7" fmla="*/ 96 h 188"/>
                      <a:gd name="T8" fmla="*/ 110 w 144"/>
                      <a:gd name="T9" fmla="*/ 91 h 188"/>
                      <a:gd name="T10" fmla="*/ 100 w 144"/>
                      <a:gd name="T11" fmla="*/ 82 h 188"/>
                      <a:gd name="T12" fmla="*/ 95 w 144"/>
                      <a:gd name="T13" fmla="*/ 77 h 188"/>
                      <a:gd name="T14" fmla="*/ 91 w 144"/>
                      <a:gd name="T15" fmla="*/ 67 h 188"/>
                      <a:gd name="T16" fmla="*/ 81 w 144"/>
                      <a:gd name="T17" fmla="*/ 62 h 188"/>
                      <a:gd name="T18" fmla="*/ 67 w 144"/>
                      <a:gd name="T19" fmla="*/ 58 h 188"/>
                      <a:gd name="T20" fmla="*/ 57 w 144"/>
                      <a:gd name="T21" fmla="*/ 48 h 188"/>
                      <a:gd name="T22" fmla="*/ 52 w 144"/>
                      <a:gd name="T23" fmla="*/ 34 h 188"/>
                      <a:gd name="T24" fmla="*/ 48 w 144"/>
                      <a:gd name="T25" fmla="*/ 24 h 188"/>
                      <a:gd name="T26" fmla="*/ 33 w 144"/>
                      <a:gd name="T27" fmla="*/ 0 h 188"/>
                      <a:gd name="T28" fmla="*/ 29 w 144"/>
                      <a:gd name="T29" fmla="*/ 0 h 188"/>
                      <a:gd name="T30" fmla="*/ 24 w 144"/>
                      <a:gd name="T31" fmla="*/ 5 h 188"/>
                      <a:gd name="T32" fmla="*/ 19 w 144"/>
                      <a:gd name="T33" fmla="*/ 10 h 188"/>
                      <a:gd name="T34" fmla="*/ 19 w 144"/>
                      <a:gd name="T35" fmla="*/ 24 h 188"/>
                      <a:gd name="T36" fmla="*/ 19 w 144"/>
                      <a:gd name="T37" fmla="*/ 34 h 188"/>
                      <a:gd name="T38" fmla="*/ 29 w 144"/>
                      <a:gd name="T39" fmla="*/ 43 h 188"/>
                      <a:gd name="T40" fmla="*/ 33 w 144"/>
                      <a:gd name="T41" fmla="*/ 48 h 188"/>
                      <a:gd name="T42" fmla="*/ 38 w 144"/>
                      <a:gd name="T43" fmla="*/ 62 h 188"/>
                      <a:gd name="T44" fmla="*/ 29 w 144"/>
                      <a:gd name="T45" fmla="*/ 58 h 188"/>
                      <a:gd name="T46" fmla="*/ 19 w 144"/>
                      <a:gd name="T47" fmla="*/ 58 h 188"/>
                      <a:gd name="T48" fmla="*/ 14 w 144"/>
                      <a:gd name="T49" fmla="*/ 62 h 188"/>
                      <a:gd name="T50" fmla="*/ 5 w 144"/>
                      <a:gd name="T51" fmla="*/ 67 h 188"/>
                      <a:gd name="T52" fmla="*/ 0 w 144"/>
                      <a:gd name="T53" fmla="*/ 82 h 188"/>
                      <a:gd name="T54" fmla="*/ 0 w 144"/>
                      <a:gd name="T55" fmla="*/ 96 h 188"/>
                      <a:gd name="T56" fmla="*/ 5 w 144"/>
                      <a:gd name="T57" fmla="*/ 120 h 188"/>
                      <a:gd name="T58" fmla="*/ 10 w 144"/>
                      <a:gd name="T59" fmla="*/ 129 h 188"/>
                      <a:gd name="T60" fmla="*/ 14 w 144"/>
                      <a:gd name="T61" fmla="*/ 149 h 188"/>
                      <a:gd name="T62" fmla="*/ 29 w 144"/>
                      <a:gd name="T63" fmla="*/ 168 h 188"/>
                      <a:gd name="T64" fmla="*/ 33 w 144"/>
                      <a:gd name="T65" fmla="*/ 177 h 188"/>
                      <a:gd name="T66" fmla="*/ 43 w 144"/>
                      <a:gd name="T67" fmla="*/ 182 h 188"/>
                      <a:gd name="T68" fmla="*/ 52 w 144"/>
                      <a:gd name="T69" fmla="*/ 187 h 188"/>
                      <a:gd name="T70" fmla="*/ 67 w 144"/>
                      <a:gd name="T71" fmla="*/ 182 h 188"/>
                      <a:gd name="T72" fmla="*/ 76 w 144"/>
                      <a:gd name="T73" fmla="*/ 182 h 188"/>
                      <a:gd name="T74" fmla="*/ 81 w 144"/>
                      <a:gd name="T75" fmla="*/ 177 h 188"/>
                      <a:gd name="T76" fmla="*/ 91 w 144"/>
                      <a:gd name="T77" fmla="*/ 173 h 188"/>
                      <a:gd name="T78" fmla="*/ 95 w 144"/>
                      <a:gd name="T79" fmla="*/ 173 h 188"/>
                      <a:gd name="T80" fmla="*/ 105 w 144"/>
                      <a:gd name="T81" fmla="*/ 177 h 188"/>
                      <a:gd name="T82" fmla="*/ 114 w 144"/>
                      <a:gd name="T83" fmla="*/ 177 h 188"/>
                      <a:gd name="T84" fmla="*/ 124 w 144"/>
                      <a:gd name="T85" fmla="*/ 173 h 188"/>
                      <a:gd name="T86" fmla="*/ 133 w 144"/>
                      <a:gd name="T87" fmla="*/ 168 h 188"/>
                      <a:gd name="T88" fmla="*/ 138 w 144"/>
                      <a:gd name="T89" fmla="*/ 158 h 188"/>
                      <a:gd name="T90" fmla="*/ 143 w 144"/>
                      <a:gd name="T91" fmla="*/ 139 h 188"/>
                      <a:gd name="T92" fmla="*/ 138 w 144"/>
                      <a:gd name="T93" fmla="*/ 125 h 188"/>
                      <a:gd name="T94" fmla="*/ 138 w 144"/>
                      <a:gd name="T95" fmla="*/ 120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4" h="188">
                        <a:moveTo>
                          <a:pt x="138" y="120"/>
                        </a:moveTo>
                        <a:lnTo>
                          <a:pt x="133" y="110"/>
                        </a:lnTo>
                        <a:lnTo>
                          <a:pt x="124" y="101"/>
                        </a:lnTo>
                        <a:lnTo>
                          <a:pt x="119" y="96"/>
                        </a:lnTo>
                        <a:lnTo>
                          <a:pt x="110" y="91"/>
                        </a:lnTo>
                        <a:lnTo>
                          <a:pt x="100" y="82"/>
                        </a:lnTo>
                        <a:lnTo>
                          <a:pt x="95" y="77"/>
                        </a:lnTo>
                        <a:lnTo>
                          <a:pt x="91" y="67"/>
                        </a:lnTo>
                        <a:lnTo>
                          <a:pt x="81" y="62"/>
                        </a:lnTo>
                        <a:lnTo>
                          <a:pt x="67" y="58"/>
                        </a:lnTo>
                        <a:lnTo>
                          <a:pt x="57" y="48"/>
                        </a:lnTo>
                        <a:lnTo>
                          <a:pt x="52" y="34"/>
                        </a:lnTo>
                        <a:lnTo>
                          <a:pt x="48" y="24"/>
                        </a:lnTo>
                        <a:lnTo>
                          <a:pt x="33" y="0"/>
                        </a:lnTo>
                        <a:lnTo>
                          <a:pt x="29" y="0"/>
                        </a:lnTo>
                        <a:lnTo>
                          <a:pt x="24" y="5"/>
                        </a:lnTo>
                        <a:lnTo>
                          <a:pt x="19" y="10"/>
                        </a:lnTo>
                        <a:lnTo>
                          <a:pt x="19" y="24"/>
                        </a:lnTo>
                        <a:lnTo>
                          <a:pt x="19" y="34"/>
                        </a:lnTo>
                        <a:lnTo>
                          <a:pt x="29" y="43"/>
                        </a:lnTo>
                        <a:lnTo>
                          <a:pt x="33" y="48"/>
                        </a:lnTo>
                        <a:lnTo>
                          <a:pt x="38" y="62"/>
                        </a:lnTo>
                        <a:lnTo>
                          <a:pt x="29" y="58"/>
                        </a:lnTo>
                        <a:lnTo>
                          <a:pt x="19" y="58"/>
                        </a:lnTo>
                        <a:lnTo>
                          <a:pt x="14" y="62"/>
                        </a:lnTo>
                        <a:lnTo>
                          <a:pt x="5" y="67"/>
                        </a:lnTo>
                        <a:lnTo>
                          <a:pt x="0" y="82"/>
                        </a:lnTo>
                        <a:lnTo>
                          <a:pt x="0" y="96"/>
                        </a:lnTo>
                        <a:lnTo>
                          <a:pt x="5" y="120"/>
                        </a:lnTo>
                        <a:lnTo>
                          <a:pt x="10" y="129"/>
                        </a:lnTo>
                        <a:lnTo>
                          <a:pt x="14" y="149"/>
                        </a:lnTo>
                        <a:lnTo>
                          <a:pt x="29" y="168"/>
                        </a:lnTo>
                        <a:lnTo>
                          <a:pt x="33" y="177"/>
                        </a:lnTo>
                        <a:lnTo>
                          <a:pt x="43" y="182"/>
                        </a:lnTo>
                        <a:lnTo>
                          <a:pt x="52" y="187"/>
                        </a:lnTo>
                        <a:lnTo>
                          <a:pt x="67" y="182"/>
                        </a:lnTo>
                        <a:lnTo>
                          <a:pt x="76" y="182"/>
                        </a:lnTo>
                        <a:lnTo>
                          <a:pt x="81" y="177"/>
                        </a:lnTo>
                        <a:lnTo>
                          <a:pt x="91" y="173"/>
                        </a:lnTo>
                        <a:lnTo>
                          <a:pt x="95" y="173"/>
                        </a:lnTo>
                        <a:lnTo>
                          <a:pt x="105" y="177"/>
                        </a:lnTo>
                        <a:lnTo>
                          <a:pt x="114" y="177"/>
                        </a:lnTo>
                        <a:lnTo>
                          <a:pt x="124" y="173"/>
                        </a:lnTo>
                        <a:lnTo>
                          <a:pt x="133" y="168"/>
                        </a:lnTo>
                        <a:lnTo>
                          <a:pt x="138" y="158"/>
                        </a:lnTo>
                        <a:lnTo>
                          <a:pt x="143" y="139"/>
                        </a:lnTo>
                        <a:lnTo>
                          <a:pt x="138" y="125"/>
                        </a:lnTo>
                        <a:lnTo>
                          <a:pt x="138" y="12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665" name="Group 162"/>
                  <p:cNvGrpSpPr>
                    <a:grpSpLocks/>
                  </p:cNvGrpSpPr>
                  <p:nvPr/>
                </p:nvGrpSpPr>
                <p:grpSpPr bwMode="auto">
                  <a:xfrm>
                    <a:off x="1239" y="1693"/>
                    <a:ext cx="283" cy="325"/>
                    <a:chOff x="1239" y="1693"/>
                    <a:chExt cx="283" cy="325"/>
                  </a:xfrm>
                </p:grpSpPr>
                <p:grpSp>
                  <p:nvGrpSpPr>
                    <p:cNvPr id="323666" name="Group 163"/>
                    <p:cNvGrpSpPr>
                      <a:grpSpLocks/>
                    </p:cNvGrpSpPr>
                    <p:nvPr/>
                  </p:nvGrpSpPr>
                  <p:grpSpPr bwMode="auto">
                    <a:xfrm>
                      <a:off x="1239" y="1693"/>
                      <a:ext cx="283" cy="284"/>
                      <a:chOff x="1239" y="1693"/>
                      <a:chExt cx="283" cy="284"/>
                    </a:xfrm>
                  </p:grpSpPr>
                  <p:sp>
                    <p:nvSpPr>
                      <p:cNvPr id="323672" name="Freeform 164"/>
                      <p:cNvSpPr>
                        <a:spLocks/>
                      </p:cNvSpPr>
                      <p:nvPr/>
                    </p:nvSpPr>
                    <p:spPr bwMode="auto">
                      <a:xfrm>
                        <a:off x="1239" y="1693"/>
                        <a:ext cx="283" cy="284"/>
                      </a:xfrm>
                      <a:custGeom>
                        <a:avLst/>
                        <a:gdLst>
                          <a:gd name="T0" fmla="*/ 277 w 283"/>
                          <a:gd name="T1" fmla="*/ 254 h 284"/>
                          <a:gd name="T2" fmla="*/ 263 w 283"/>
                          <a:gd name="T3" fmla="*/ 235 h 284"/>
                          <a:gd name="T4" fmla="*/ 244 w 283"/>
                          <a:gd name="T5" fmla="*/ 206 h 284"/>
                          <a:gd name="T6" fmla="*/ 220 w 283"/>
                          <a:gd name="T7" fmla="*/ 182 h 284"/>
                          <a:gd name="T8" fmla="*/ 196 w 283"/>
                          <a:gd name="T9" fmla="*/ 168 h 284"/>
                          <a:gd name="T10" fmla="*/ 182 w 283"/>
                          <a:gd name="T11" fmla="*/ 163 h 284"/>
                          <a:gd name="T12" fmla="*/ 172 w 283"/>
                          <a:gd name="T13" fmla="*/ 158 h 284"/>
                          <a:gd name="T14" fmla="*/ 163 w 283"/>
                          <a:gd name="T15" fmla="*/ 149 h 284"/>
                          <a:gd name="T16" fmla="*/ 167 w 283"/>
                          <a:gd name="T17" fmla="*/ 134 h 284"/>
                          <a:gd name="T18" fmla="*/ 163 w 283"/>
                          <a:gd name="T19" fmla="*/ 110 h 284"/>
                          <a:gd name="T20" fmla="*/ 153 w 283"/>
                          <a:gd name="T21" fmla="*/ 91 h 284"/>
                          <a:gd name="T22" fmla="*/ 139 w 283"/>
                          <a:gd name="T23" fmla="*/ 72 h 284"/>
                          <a:gd name="T24" fmla="*/ 115 w 283"/>
                          <a:gd name="T25" fmla="*/ 48 h 284"/>
                          <a:gd name="T26" fmla="*/ 91 w 283"/>
                          <a:gd name="T27" fmla="*/ 29 h 284"/>
                          <a:gd name="T28" fmla="*/ 67 w 283"/>
                          <a:gd name="T29" fmla="*/ 14 h 284"/>
                          <a:gd name="T30" fmla="*/ 43 w 283"/>
                          <a:gd name="T31" fmla="*/ 0 h 284"/>
                          <a:gd name="T32" fmla="*/ 24 w 283"/>
                          <a:gd name="T33" fmla="*/ 0 h 284"/>
                          <a:gd name="T34" fmla="*/ 10 w 283"/>
                          <a:gd name="T35" fmla="*/ 5 h 284"/>
                          <a:gd name="T36" fmla="*/ 0 w 283"/>
                          <a:gd name="T37" fmla="*/ 14 h 284"/>
                          <a:gd name="T38" fmla="*/ 0 w 283"/>
                          <a:gd name="T39" fmla="*/ 29 h 284"/>
                          <a:gd name="T40" fmla="*/ 0 w 283"/>
                          <a:gd name="T41" fmla="*/ 48 h 284"/>
                          <a:gd name="T42" fmla="*/ 10 w 283"/>
                          <a:gd name="T43" fmla="*/ 67 h 284"/>
                          <a:gd name="T44" fmla="*/ 19 w 283"/>
                          <a:gd name="T45" fmla="*/ 86 h 284"/>
                          <a:gd name="T46" fmla="*/ 33 w 283"/>
                          <a:gd name="T47" fmla="*/ 110 h 284"/>
                          <a:gd name="T48" fmla="*/ 48 w 283"/>
                          <a:gd name="T49" fmla="*/ 125 h 284"/>
                          <a:gd name="T50" fmla="*/ 72 w 283"/>
                          <a:gd name="T51" fmla="*/ 144 h 284"/>
                          <a:gd name="T52" fmla="*/ 96 w 283"/>
                          <a:gd name="T53" fmla="*/ 158 h 284"/>
                          <a:gd name="T54" fmla="*/ 110 w 283"/>
                          <a:gd name="T55" fmla="*/ 168 h 284"/>
                          <a:gd name="T56" fmla="*/ 129 w 283"/>
                          <a:gd name="T57" fmla="*/ 168 h 284"/>
                          <a:gd name="T58" fmla="*/ 143 w 283"/>
                          <a:gd name="T59" fmla="*/ 168 h 284"/>
                          <a:gd name="T60" fmla="*/ 153 w 283"/>
                          <a:gd name="T61" fmla="*/ 173 h 284"/>
                          <a:gd name="T62" fmla="*/ 163 w 283"/>
                          <a:gd name="T63" fmla="*/ 182 h 284"/>
                          <a:gd name="T64" fmla="*/ 167 w 283"/>
                          <a:gd name="T65" fmla="*/ 197 h 284"/>
                          <a:gd name="T66" fmla="*/ 182 w 283"/>
                          <a:gd name="T67" fmla="*/ 216 h 284"/>
                          <a:gd name="T68" fmla="*/ 201 w 283"/>
                          <a:gd name="T69" fmla="*/ 235 h 284"/>
                          <a:gd name="T70" fmla="*/ 215 w 283"/>
                          <a:gd name="T71" fmla="*/ 254 h 284"/>
                          <a:gd name="T72" fmla="*/ 234 w 283"/>
                          <a:gd name="T73" fmla="*/ 269 h 284"/>
                          <a:gd name="T74" fmla="*/ 244 w 283"/>
                          <a:gd name="T75" fmla="*/ 278 h 284"/>
                          <a:gd name="T76" fmla="*/ 258 w 283"/>
                          <a:gd name="T77" fmla="*/ 283 h 284"/>
                          <a:gd name="T78" fmla="*/ 272 w 283"/>
                          <a:gd name="T79" fmla="*/ 283 h 284"/>
                          <a:gd name="T80" fmla="*/ 282 w 283"/>
                          <a:gd name="T81" fmla="*/ 278 h 284"/>
                          <a:gd name="T82" fmla="*/ 282 w 283"/>
                          <a:gd name="T83" fmla="*/ 264 h 284"/>
                          <a:gd name="T84" fmla="*/ 277 w 283"/>
                          <a:gd name="T85" fmla="*/ 254 h 2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3" h="284">
                            <a:moveTo>
                              <a:pt x="277" y="254"/>
                            </a:moveTo>
                            <a:lnTo>
                              <a:pt x="263" y="235"/>
                            </a:lnTo>
                            <a:lnTo>
                              <a:pt x="244" y="206"/>
                            </a:lnTo>
                            <a:lnTo>
                              <a:pt x="220" y="182"/>
                            </a:lnTo>
                            <a:lnTo>
                              <a:pt x="196" y="168"/>
                            </a:lnTo>
                            <a:lnTo>
                              <a:pt x="182" y="163"/>
                            </a:lnTo>
                            <a:lnTo>
                              <a:pt x="172" y="158"/>
                            </a:lnTo>
                            <a:lnTo>
                              <a:pt x="163" y="149"/>
                            </a:lnTo>
                            <a:lnTo>
                              <a:pt x="167" y="134"/>
                            </a:lnTo>
                            <a:lnTo>
                              <a:pt x="163" y="110"/>
                            </a:lnTo>
                            <a:lnTo>
                              <a:pt x="153" y="91"/>
                            </a:lnTo>
                            <a:lnTo>
                              <a:pt x="139" y="72"/>
                            </a:lnTo>
                            <a:lnTo>
                              <a:pt x="115" y="48"/>
                            </a:lnTo>
                            <a:lnTo>
                              <a:pt x="91" y="29"/>
                            </a:lnTo>
                            <a:lnTo>
                              <a:pt x="67" y="14"/>
                            </a:lnTo>
                            <a:lnTo>
                              <a:pt x="43" y="0"/>
                            </a:lnTo>
                            <a:lnTo>
                              <a:pt x="24" y="0"/>
                            </a:lnTo>
                            <a:lnTo>
                              <a:pt x="10" y="5"/>
                            </a:lnTo>
                            <a:lnTo>
                              <a:pt x="0" y="14"/>
                            </a:lnTo>
                            <a:lnTo>
                              <a:pt x="0" y="29"/>
                            </a:lnTo>
                            <a:lnTo>
                              <a:pt x="0" y="48"/>
                            </a:lnTo>
                            <a:lnTo>
                              <a:pt x="10" y="67"/>
                            </a:lnTo>
                            <a:lnTo>
                              <a:pt x="19" y="86"/>
                            </a:lnTo>
                            <a:lnTo>
                              <a:pt x="33" y="110"/>
                            </a:lnTo>
                            <a:lnTo>
                              <a:pt x="48" y="125"/>
                            </a:lnTo>
                            <a:lnTo>
                              <a:pt x="72" y="144"/>
                            </a:lnTo>
                            <a:lnTo>
                              <a:pt x="96" y="158"/>
                            </a:lnTo>
                            <a:lnTo>
                              <a:pt x="110" y="168"/>
                            </a:lnTo>
                            <a:lnTo>
                              <a:pt x="129" y="168"/>
                            </a:lnTo>
                            <a:lnTo>
                              <a:pt x="143" y="168"/>
                            </a:lnTo>
                            <a:lnTo>
                              <a:pt x="153" y="173"/>
                            </a:lnTo>
                            <a:lnTo>
                              <a:pt x="163" y="182"/>
                            </a:lnTo>
                            <a:lnTo>
                              <a:pt x="167" y="197"/>
                            </a:lnTo>
                            <a:lnTo>
                              <a:pt x="182" y="216"/>
                            </a:lnTo>
                            <a:lnTo>
                              <a:pt x="201" y="235"/>
                            </a:lnTo>
                            <a:lnTo>
                              <a:pt x="215" y="254"/>
                            </a:lnTo>
                            <a:lnTo>
                              <a:pt x="234" y="269"/>
                            </a:lnTo>
                            <a:lnTo>
                              <a:pt x="244" y="278"/>
                            </a:lnTo>
                            <a:lnTo>
                              <a:pt x="258" y="283"/>
                            </a:lnTo>
                            <a:lnTo>
                              <a:pt x="272" y="283"/>
                            </a:lnTo>
                            <a:lnTo>
                              <a:pt x="282" y="278"/>
                            </a:lnTo>
                            <a:lnTo>
                              <a:pt x="282" y="264"/>
                            </a:lnTo>
                            <a:lnTo>
                              <a:pt x="277" y="254"/>
                            </a:lnTo>
                          </a:path>
                        </a:pathLst>
                      </a:custGeom>
                      <a:solidFill>
                        <a:srgbClr val="A0A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73" name="Freeform 165"/>
                      <p:cNvSpPr>
                        <a:spLocks/>
                      </p:cNvSpPr>
                      <p:nvPr/>
                    </p:nvSpPr>
                    <p:spPr bwMode="auto">
                      <a:xfrm>
                        <a:off x="1253" y="1708"/>
                        <a:ext cx="135" cy="139"/>
                      </a:xfrm>
                      <a:custGeom>
                        <a:avLst/>
                        <a:gdLst>
                          <a:gd name="T0" fmla="*/ 134 w 135"/>
                          <a:gd name="T1" fmla="*/ 114 h 139"/>
                          <a:gd name="T2" fmla="*/ 129 w 135"/>
                          <a:gd name="T3" fmla="*/ 95 h 139"/>
                          <a:gd name="T4" fmla="*/ 120 w 135"/>
                          <a:gd name="T5" fmla="*/ 81 h 139"/>
                          <a:gd name="T6" fmla="*/ 105 w 135"/>
                          <a:gd name="T7" fmla="*/ 62 h 139"/>
                          <a:gd name="T8" fmla="*/ 86 w 135"/>
                          <a:gd name="T9" fmla="*/ 43 h 139"/>
                          <a:gd name="T10" fmla="*/ 67 w 135"/>
                          <a:gd name="T11" fmla="*/ 29 h 139"/>
                          <a:gd name="T12" fmla="*/ 43 w 135"/>
                          <a:gd name="T13" fmla="*/ 14 h 139"/>
                          <a:gd name="T14" fmla="*/ 29 w 135"/>
                          <a:gd name="T15" fmla="*/ 5 h 139"/>
                          <a:gd name="T16" fmla="*/ 14 w 135"/>
                          <a:gd name="T17" fmla="*/ 0 h 139"/>
                          <a:gd name="T18" fmla="*/ 0 w 135"/>
                          <a:gd name="T19" fmla="*/ 5 h 139"/>
                          <a:gd name="T20" fmla="*/ 0 w 135"/>
                          <a:gd name="T21" fmla="*/ 19 h 139"/>
                          <a:gd name="T22" fmla="*/ 5 w 135"/>
                          <a:gd name="T23" fmla="*/ 33 h 139"/>
                          <a:gd name="T24" fmla="*/ 14 w 135"/>
                          <a:gd name="T25" fmla="*/ 52 h 139"/>
                          <a:gd name="T26" fmla="*/ 29 w 135"/>
                          <a:gd name="T27" fmla="*/ 76 h 139"/>
                          <a:gd name="T28" fmla="*/ 48 w 135"/>
                          <a:gd name="T29" fmla="*/ 90 h 139"/>
                          <a:gd name="T30" fmla="*/ 67 w 135"/>
                          <a:gd name="T31" fmla="*/ 109 h 139"/>
                          <a:gd name="T32" fmla="*/ 86 w 135"/>
                          <a:gd name="T33" fmla="*/ 124 h 139"/>
                          <a:gd name="T34" fmla="*/ 110 w 135"/>
                          <a:gd name="T35" fmla="*/ 138 h 139"/>
                          <a:gd name="T36" fmla="*/ 124 w 135"/>
                          <a:gd name="T37" fmla="*/ 138 h 139"/>
                          <a:gd name="T38" fmla="*/ 134 w 135"/>
                          <a:gd name="T39" fmla="*/ 128 h 139"/>
                          <a:gd name="T40" fmla="*/ 134 w 135"/>
                          <a:gd name="T41" fmla="*/ 114 h 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39">
                            <a:moveTo>
                              <a:pt x="134" y="114"/>
                            </a:moveTo>
                            <a:lnTo>
                              <a:pt x="129" y="95"/>
                            </a:lnTo>
                            <a:lnTo>
                              <a:pt x="120" y="81"/>
                            </a:lnTo>
                            <a:lnTo>
                              <a:pt x="105" y="62"/>
                            </a:lnTo>
                            <a:lnTo>
                              <a:pt x="86" y="43"/>
                            </a:lnTo>
                            <a:lnTo>
                              <a:pt x="67" y="29"/>
                            </a:lnTo>
                            <a:lnTo>
                              <a:pt x="43" y="14"/>
                            </a:lnTo>
                            <a:lnTo>
                              <a:pt x="29" y="5"/>
                            </a:lnTo>
                            <a:lnTo>
                              <a:pt x="14" y="0"/>
                            </a:lnTo>
                            <a:lnTo>
                              <a:pt x="0" y="5"/>
                            </a:lnTo>
                            <a:lnTo>
                              <a:pt x="0" y="19"/>
                            </a:lnTo>
                            <a:lnTo>
                              <a:pt x="5" y="33"/>
                            </a:lnTo>
                            <a:lnTo>
                              <a:pt x="14" y="52"/>
                            </a:lnTo>
                            <a:lnTo>
                              <a:pt x="29" y="76"/>
                            </a:lnTo>
                            <a:lnTo>
                              <a:pt x="48" y="90"/>
                            </a:lnTo>
                            <a:lnTo>
                              <a:pt x="67" y="109"/>
                            </a:lnTo>
                            <a:lnTo>
                              <a:pt x="86" y="124"/>
                            </a:lnTo>
                            <a:lnTo>
                              <a:pt x="110" y="138"/>
                            </a:lnTo>
                            <a:lnTo>
                              <a:pt x="124" y="138"/>
                            </a:lnTo>
                            <a:lnTo>
                              <a:pt x="134" y="128"/>
                            </a:lnTo>
                            <a:lnTo>
                              <a:pt x="134" y="1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67" name="Freeform 166"/>
                    <p:cNvSpPr>
                      <a:spLocks/>
                    </p:cNvSpPr>
                    <p:nvPr/>
                  </p:nvSpPr>
                  <p:spPr bwMode="auto">
                    <a:xfrm>
                      <a:off x="1387" y="1895"/>
                      <a:ext cx="96" cy="123"/>
                    </a:xfrm>
                    <a:custGeom>
                      <a:avLst/>
                      <a:gdLst>
                        <a:gd name="T0" fmla="*/ 24 w 96"/>
                        <a:gd name="T1" fmla="*/ 0 h 123"/>
                        <a:gd name="T2" fmla="*/ 14 w 96"/>
                        <a:gd name="T3" fmla="*/ 5 h 123"/>
                        <a:gd name="T4" fmla="*/ 10 w 96"/>
                        <a:gd name="T5" fmla="*/ 9 h 123"/>
                        <a:gd name="T6" fmla="*/ 10 w 96"/>
                        <a:gd name="T7" fmla="*/ 19 h 123"/>
                        <a:gd name="T8" fmla="*/ 14 w 96"/>
                        <a:gd name="T9" fmla="*/ 23 h 123"/>
                        <a:gd name="T10" fmla="*/ 10 w 96"/>
                        <a:gd name="T11" fmla="*/ 28 h 123"/>
                        <a:gd name="T12" fmla="*/ 0 w 96"/>
                        <a:gd name="T13" fmla="*/ 33 h 123"/>
                        <a:gd name="T14" fmla="*/ 0 w 96"/>
                        <a:gd name="T15" fmla="*/ 42 h 123"/>
                        <a:gd name="T16" fmla="*/ 5 w 96"/>
                        <a:gd name="T17" fmla="*/ 52 h 123"/>
                        <a:gd name="T18" fmla="*/ 14 w 96"/>
                        <a:gd name="T19" fmla="*/ 52 h 123"/>
                        <a:gd name="T20" fmla="*/ 10 w 96"/>
                        <a:gd name="T21" fmla="*/ 61 h 123"/>
                        <a:gd name="T22" fmla="*/ 10 w 96"/>
                        <a:gd name="T23" fmla="*/ 70 h 123"/>
                        <a:gd name="T24" fmla="*/ 14 w 96"/>
                        <a:gd name="T25" fmla="*/ 80 h 123"/>
                        <a:gd name="T26" fmla="*/ 24 w 96"/>
                        <a:gd name="T27" fmla="*/ 84 h 123"/>
                        <a:gd name="T28" fmla="*/ 43 w 96"/>
                        <a:gd name="T29" fmla="*/ 80 h 123"/>
                        <a:gd name="T30" fmla="*/ 43 w 96"/>
                        <a:gd name="T31" fmla="*/ 89 h 123"/>
                        <a:gd name="T32" fmla="*/ 43 w 96"/>
                        <a:gd name="T33" fmla="*/ 103 h 123"/>
                        <a:gd name="T34" fmla="*/ 43 w 96"/>
                        <a:gd name="T35" fmla="*/ 113 h 123"/>
                        <a:gd name="T36" fmla="*/ 48 w 96"/>
                        <a:gd name="T37" fmla="*/ 117 h 123"/>
                        <a:gd name="T38" fmla="*/ 57 w 96"/>
                        <a:gd name="T39" fmla="*/ 122 h 123"/>
                        <a:gd name="T40" fmla="*/ 67 w 96"/>
                        <a:gd name="T41" fmla="*/ 122 h 123"/>
                        <a:gd name="T42" fmla="*/ 76 w 96"/>
                        <a:gd name="T43" fmla="*/ 117 h 123"/>
                        <a:gd name="T44" fmla="*/ 86 w 96"/>
                        <a:gd name="T45" fmla="*/ 113 h 123"/>
                        <a:gd name="T46" fmla="*/ 90 w 96"/>
                        <a:gd name="T47" fmla="*/ 99 h 123"/>
                        <a:gd name="T48" fmla="*/ 95 w 96"/>
                        <a:gd name="T49" fmla="*/ 89 h 123"/>
                        <a:gd name="T50" fmla="*/ 90 w 96"/>
                        <a:gd name="T51" fmla="*/ 80 h 123"/>
                        <a:gd name="T52" fmla="*/ 86 w 96"/>
                        <a:gd name="T53" fmla="*/ 80 h 123"/>
                        <a:gd name="T54" fmla="*/ 81 w 96"/>
                        <a:gd name="T55" fmla="*/ 75 h 123"/>
                        <a:gd name="T56" fmla="*/ 81 w 96"/>
                        <a:gd name="T57" fmla="*/ 70 h 123"/>
                        <a:gd name="T58" fmla="*/ 86 w 96"/>
                        <a:gd name="T59" fmla="*/ 66 h 123"/>
                        <a:gd name="T60" fmla="*/ 90 w 96"/>
                        <a:gd name="T61" fmla="*/ 56 h 123"/>
                        <a:gd name="T62" fmla="*/ 86 w 96"/>
                        <a:gd name="T63" fmla="*/ 52 h 123"/>
                        <a:gd name="T64" fmla="*/ 76 w 96"/>
                        <a:gd name="T65" fmla="*/ 47 h 123"/>
                        <a:gd name="T66" fmla="*/ 81 w 96"/>
                        <a:gd name="T67" fmla="*/ 42 h 123"/>
                        <a:gd name="T68" fmla="*/ 81 w 96"/>
                        <a:gd name="T69" fmla="*/ 33 h 123"/>
                        <a:gd name="T70" fmla="*/ 76 w 96"/>
                        <a:gd name="T71" fmla="*/ 28 h 123"/>
                        <a:gd name="T72" fmla="*/ 76 w 96"/>
                        <a:gd name="T73" fmla="*/ 23 h 123"/>
                        <a:gd name="T74" fmla="*/ 76 w 96"/>
                        <a:gd name="T75" fmla="*/ 14 h 123"/>
                        <a:gd name="T76" fmla="*/ 67 w 96"/>
                        <a:gd name="T77" fmla="*/ 9 h 123"/>
                        <a:gd name="T78" fmla="*/ 57 w 96"/>
                        <a:gd name="T79" fmla="*/ 9 h 123"/>
                        <a:gd name="T80" fmla="*/ 52 w 96"/>
                        <a:gd name="T81" fmla="*/ 9 h 123"/>
                        <a:gd name="T82" fmla="*/ 48 w 96"/>
                        <a:gd name="T83" fmla="*/ 9 h 123"/>
                        <a:gd name="T84" fmla="*/ 38 w 96"/>
                        <a:gd name="T85" fmla="*/ 9 h 123"/>
                        <a:gd name="T86" fmla="*/ 24 w 96"/>
                        <a:gd name="T87" fmla="*/ 0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 h="123">
                          <a:moveTo>
                            <a:pt x="24" y="0"/>
                          </a:moveTo>
                          <a:lnTo>
                            <a:pt x="14" y="5"/>
                          </a:lnTo>
                          <a:lnTo>
                            <a:pt x="10" y="9"/>
                          </a:lnTo>
                          <a:lnTo>
                            <a:pt x="10" y="19"/>
                          </a:lnTo>
                          <a:lnTo>
                            <a:pt x="14" y="23"/>
                          </a:lnTo>
                          <a:lnTo>
                            <a:pt x="10" y="28"/>
                          </a:lnTo>
                          <a:lnTo>
                            <a:pt x="0" y="33"/>
                          </a:lnTo>
                          <a:lnTo>
                            <a:pt x="0" y="42"/>
                          </a:lnTo>
                          <a:lnTo>
                            <a:pt x="5" y="52"/>
                          </a:lnTo>
                          <a:lnTo>
                            <a:pt x="14" y="52"/>
                          </a:lnTo>
                          <a:lnTo>
                            <a:pt x="10" y="61"/>
                          </a:lnTo>
                          <a:lnTo>
                            <a:pt x="10" y="70"/>
                          </a:lnTo>
                          <a:lnTo>
                            <a:pt x="14" y="80"/>
                          </a:lnTo>
                          <a:lnTo>
                            <a:pt x="24" y="84"/>
                          </a:lnTo>
                          <a:lnTo>
                            <a:pt x="43" y="80"/>
                          </a:lnTo>
                          <a:lnTo>
                            <a:pt x="43" y="89"/>
                          </a:lnTo>
                          <a:lnTo>
                            <a:pt x="43" y="103"/>
                          </a:lnTo>
                          <a:lnTo>
                            <a:pt x="43" y="113"/>
                          </a:lnTo>
                          <a:lnTo>
                            <a:pt x="48" y="117"/>
                          </a:lnTo>
                          <a:lnTo>
                            <a:pt x="57" y="122"/>
                          </a:lnTo>
                          <a:lnTo>
                            <a:pt x="67" y="122"/>
                          </a:lnTo>
                          <a:lnTo>
                            <a:pt x="76" y="117"/>
                          </a:lnTo>
                          <a:lnTo>
                            <a:pt x="86" y="113"/>
                          </a:lnTo>
                          <a:lnTo>
                            <a:pt x="90" y="99"/>
                          </a:lnTo>
                          <a:lnTo>
                            <a:pt x="95" y="89"/>
                          </a:lnTo>
                          <a:lnTo>
                            <a:pt x="90" y="80"/>
                          </a:lnTo>
                          <a:lnTo>
                            <a:pt x="86" y="80"/>
                          </a:lnTo>
                          <a:lnTo>
                            <a:pt x="81" y="75"/>
                          </a:lnTo>
                          <a:lnTo>
                            <a:pt x="81" y="70"/>
                          </a:lnTo>
                          <a:lnTo>
                            <a:pt x="86" y="66"/>
                          </a:lnTo>
                          <a:lnTo>
                            <a:pt x="90" y="56"/>
                          </a:lnTo>
                          <a:lnTo>
                            <a:pt x="86" y="52"/>
                          </a:lnTo>
                          <a:lnTo>
                            <a:pt x="76" y="47"/>
                          </a:lnTo>
                          <a:lnTo>
                            <a:pt x="81" y="42"/>
                          </a:lnTo>
                          <a:lnTo>
                            <a:pt x="81" y="33"/>
                          </a:lnTo>
                          <a:lnTo>
                            <a:pt x="76" y="28"/>
                          </a:lnTo>
                          <a:lnTo>
                            <a:pt x="76" y="23"/>
                          </a:lnTo>
                          <a:lnTo>
                            <a:pt x="76" y="14"/>
                          </a:lnTo>
                          <a:lnTo>
                            <a:pt x="67" y="9"/>
                          </a:lnTo>
                          <a:lnTo>
                            <a:pt x="57" y="9"/>
                          </a:lnTo>
                          <a:lnTo>
                            <a:pt x="52" y="9"/>
                          </a:lnTo>
                          <a:lnTo>
                            <a:pt x="48" y="9"/>
                          </a:lnTo>
                          <a:lnTo>
                            <a:pt x="38" y="9"/>
                          </a:lnTo>
                          <a:lnTo>
                            <a:pt x="24"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68" name="Freeform 167"/>
                    <p:cNvSpPr>
                      <a:spLocks/>
                    </p:cNvSpPr>
                    <p:nvPr/>
                  </p:nvSpPr>
                  <p:spPr bwMode="auto">
                    <a:xfrm>
                      <a:off x="1402" y="1947"/>
                      <a:ext cx="48" cy="17"/>
                    </a:xfrm>
                    <a:custGeom>
                      <a:avLst/>
                      <a:gdLst>
                        <a:gd name="T0" fmla="*/ 47 w 48"/>
                        <a:gd name="T1" fmla="*/ 8 h 17"/>
                        <a:gd name="T2" fmla="*/ 38 w 48"/>
                        <a:gd name="T3" fmla="*/ 8 h 17"/>
                        <a:gd name="T4" fmla="*/ 28 w 48"/>
                        <a:gd name="T5" fmla="*/ 16 h 17"/>
                        <a:gd name="T6" fmla="*/ 19 w 48"/>
                        <a:gd name="T7" fmla="*/ 16 h 17"/>
                        <a:gd name="T8" fmla="*/ 5 w 48"/>
                        <a:gd name="T9" fmla="*/ 8 h 17"/>
                        <a:gd name="T10" fmla="*/ 0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47" y="8"/>
                          </a:moveTo>
                          <a:lnTo>
                            <a:pt x="38" y="8"/>
                          </a:lnTo>
                          <a:lnTo>
                            <a:pt x="28" y="16"/>
                          </a:lnTo>
                          <a:lnTo>
                            <a:pt x="19" y="16"/>
                          </a:lnTo>
                          <a:lnTo>
                            <a:pt x="5" y="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69" name="Freeform 168"/>
                    <p:cNvSpPr>
                      <a:spLocks/>
                    </p:cNvSpPr>
                    <p:nvPr/>
                  </p:nvSpPr>
                  <p:spPr bwMode="auto">
                    <a:xfrm>
                      <a:off x="1430" y="1969"/>
                      <a:ext cx="30" cy="17"/>
                    </a:xfrm>
                    <a:custGeom>
                      <a:avLst/>
                      <a:gdLst>
                        <a:gd name="T0" fmla="*/ 0 w 30"/>
                        <a:gd name="T1" fmla="*/ 16 h 17"/>
                        <a:gd name="T2" fmla="*/ 10 w 30"/>
                        <a:gd name="T3" fmla="*/ 16 h 17"/>
                        <a:gd name="T4" fmla="*/ 19 w 30"/>
                        <a:gd name="T5" fmla="*/ 16 h 17"/>
                        <a:gd name="T6" fmla="*/ 29 w 30"/>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17">
                          <a:moveTo>
                            <a:pt x="0" y="16"/>
                          </a:moveTo>
                          <a:lnTo>
                            <a:pt x="10" y="16"/>
                          </a:lnTo>
                          <a:lnTo>
                            <a:pt x="19" y="16"/>
                          </a:lnTo>
                          <a:lnTo>
                            <a:pt x="2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70" name="Freeform 169"/>
                    <p:cNvSpPr>
                      <a:spLocks/>
                    </p:cNvSpPr>
                    <p:nvPr/>
                  </p:nvSpPr>
                  <p:spPr bwMode="auto">
                    <a:xfrm>
                      <a:off x="1434" y="1980"/>
                      <a:ext cx="26" cy="17"/>
                    </a:xfrm>
                    <a:custGeom>
                      <a:avLst/>
                      <a:gdLst>
                        <a:gd name="T0" fmla="*/ 0 w 26"/>
                        <a:gd name="T1" fmla="*/ 16 h 17"/>
                        <a:gd name="T2" fmla="*/ 5 w 26"/>
                        <a:gd name="T3" fmla="*/ 8 h 17"/>
                        <a:gd name="T4" fmla="*/ 15 w 26"/>
                        <a:gd name="T5" fmla="*/ 8 h 17"/>
                        <a:gd name="T6" fmla="*/ 20 w 26"/>
                        <a:gd name="T7" fmla="*/ 16 h 17"/>
                        <a:gd name="T8" fmla="*/ 20 w 26"/>
                        <a:gd name="T9" fmla="*/ 8 h 17"/>
                        <a:gd name="T10" fmla="*/ 25 w 2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0" y="16"/>
                          </a:moveTo>
                          <a:lnTo>
                            <a:pt x="5" y="8"/>
                          </a:lnTo>
                          <a:lnTo>
                            <a:pt x="15" y="8"/>
                          </a:lnTo>
                          <a:lnTo>
                            <a:pt x="20" y="16"/>
                          </a:lnTo>
                          <a:lnTo>
                            <a:pt x="20" y="8"/>
                          </a:lnTo>
                          <a:lnTo>
                            <a:pt x="2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71" name="Freeform 170"/>
                    <p:cNvSpPr>
                      <a:spLocks/>
                    </p:cNvSpPr>
                    <p:nvPr/>
                  </p:nvSpPr>
                  <p:spPr bwMode="auto">
                    <a:xfrm>
                      <a:off x="1402" y="1923"/>
                      <a:ext cx="48" cy="17"/>
                    </a:xfrm>
                    <a:custGeom>
                      <a:avLst/>
                      <a:gdLst>
                        <a:gd name="T0" fmla="*/ 0 w 48"/>
                        <a:gd name="T1" fmla="*/ 0 h 17"/>
                        <a:gd name="T2" fmla="*/ 5 w 48"/>
                        <a:gd name="T3" fmla="*/ 0 h 17"/>
                        <a:gd name="T4" fmla="*/ 14 w 48"/>
                        <a:gd name="T5" fmla="*/ 0 h 17"/>
                        <a:gd name="T6" fmla="*/ 19 w 48"/>
                        <a:gd name="T7" fmla="*/ 8 h 17"/>
                        <a:gd name="T8" fmla="*/ 24 w 48"/>
                        <a:gd name="T9" fmla="*/ 8 h 17"/>
                        <a:gd name="T10" fmla="*/ 28 w 48"/>
                        <a:gd name="T11" fmla="*/ 16 h 17"/>
                        <a:gd name="T12" fmla="*/ 33 w 48"/>
                        <a:gd name="T13" fmla="*/ 16 h 17"/>
                        <a:gd name="T14" fmla="*/ 42 w 48"/>
                        <a:gd name="T15" fmla="*/ 8 h 17"/>
                        <a:gd name="T16" fmla="*/ 47 w 48"/>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17">
                          <a:moveTo>
                            <a:pt x="0" y="0"/>
                          </a:moveTo>
                          <a:lnTo>
                            <a:pt x="5" y="0"/>
                          </a:lnTo>
                          <a:lnTo>
                            <a:pt x="14" y="0"/>
                          </a:lnTo>
                          <a:lnTo>
                            <a:pt x="19" y="8"/>
                          </a:lnTo>
                          <a:lnTo>
                            <a:pt x="24" y="8"/>
                          </a:lnTo>
                          <a:lnTo>
                            <a:pt x="28" y="16"/>
                          </a:lnTo>
                          <a:lnTo>
                            <a:pt x="33" y="16"/>
                          </a:lnTo>
                          <a:lnTo>
                            <a:pt x="42" y="8"/>
                          </a:lnTo>
                          <a:lnTo>
                            <a:pt x="47"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nvGrpSpPr>
              <p:cNvPr id="323647" name="Group 171"/>
              <p:cNvGrpSpPr>
                <a:grpSpLocks/>
              </p:cNvGrpSpPr>
              <p:nvPr/>
            </p:nvGrpSpPr>
            <p:grpSpPr bwMode="auto">
              <a:xfrm>
                <a:off x="507" y="1152"/>
                <a:ext cx="231" cy="375"/>
                <a:chOff x="1410" y="1472"/>
                <a:chExt cx="231" cy="375"/>
              </a:xfrm>
            </p:grpSpPr>
            <p:grpSp>
              <p:nvGrpSpPr>
                <p:cNvPr id="323649" name="Group 172"/>
                <p:cNvGrpSpPr>
                  <a:grpSpLocks/>
                </p:cNvGrpSpPr>
                <p:nvPr/>
              </p:nvGrpSpPr>
              <p:grpSpPr bwMode="auto">
                <a:xfrm>
                  <a:off x="1449" y="1530"/>
                  <a:ext cx="192" cy="317"/>
                  <a:chOff x="1449" y="1530"/>
                  <a:chExt cx="192" cy="317"/>
                </a:xfrm>
              </p:grpSpPr>
              <p:sp>
                <p:nvSpPr>
                  <p:cNvPr id="323651" name="Freeform 173"/>
                  <p:cNvSpPr>
                    <a:spLocks/>
                  </p:cNvSpPr>
                  <p:nvPr/>
                </p:nvSpPr>
                <p:spPr bwMode="auto">
                  <a:xfrm>
                    <a:off x="1449" y="1530"/>
                    <a:ext cx="192" cy="317"/>
                  </a:xfrm>
                  <a:custGeom>
                    <a:avLst/>
                    <a:gdLst>
                      <a:gd name="T0" fmla="*/ 186 w 192"/>
                      <a:gd name="T1" fmla="*/ 86 h 317"/>
                      <a:gd name="T2" fmla="*/ 191 w 192"/>
                      <a:gd name="T3" fmla="*/ 105 h 317"/>
                      <a:gd name="T4" fmla="*/ 191 w 192"/>
                      <a:gd name="T5" fmla="*/ 124 h 317"/>
                      <a:gd name="T6" fmla="*/ 186 w 192"/>
                      <a:gd name="T7" fmla="*/ 168 h 317"/>
                      <a:gd name="T8" fmla="*/ 181 w 192"/>
                      <a:gd name="T9" fmla="*/ 206 h 317"/>
                      <a:gd name="T10" fmla="*/ 172 w 192"/>
                      <a:gd name="T11" fmla="*/ 225 h 317"/>
                      <a:gd name="T12" fmla="*/ 162 w 192"/>
                      <a:gd name="T13" fmla="*/ 254 h 317"/>
                      <a:gd name="T14" fmla="*/ 158 w 192"/>
                      <a:gd name="T15" fmla="*/ 268 h 317"/>
                      <a:gd name="T16" fmla="*/ 148 w 192"/>
                      <a:gd name="T17" fmla="*/ 282 h 317"/>
                      <a:gd name="T18" fmla="*/ 143 w 192"/>
                      <a:gd name="T19" fmla="*/ 297 h 317"/>
                      <a:gd name="T20" fmla="*/ 138 w 192"/>
                      <a:gd name="T21" fmla="*/ 311 h 317"/>
                      <a:gd name="T22" fmla="*/ 134 w 192"/>
                      <a:gd name="T23" fmla="*/ 316 h 317"/>
                      <a:gd name="T24" fmla="*/ 124 w 192"/>
                      <a:gd name="T25" fmla="*/ 316 h 317"/>
                      <a:gd name="T26" fmla="*/ 119 w 192"/>
                      <a:gd name="T27" fmla="*/ 311 h 317"/>
                      <a:gd name="T28" fmla="*/ 110 w 192"/>
                      <a:gd name="T29" fmla="*/ 311 h 317"/>
                      <a:gd name="T30" fmla="*/ 100 w 192"/>
                      <a:gd name="T31" fmla="*/ 302 h 317"/>
                      <a:gd name="T32" fmla="*/ 96 w 192"/>
                      <a:gd name="T33" fmla="*/ 287 h 317"/>
                      <a:gd name="T34" fmla="*/ 86 w 192"/>
                      <a:gd name="T35" fmla="*/ 263 h 317"/>
                      <a:gd name="T36" fmla="*/ 81 w 192"/>
                      <a:gd name="T37" fmla="*/ 244 h 317"/>
                      <a:gd name="T38" fmla="*/ 76 w 192"/>
                      <a:gd name="T39" fmla="*/ 225 h 317"/>
                      <a:gd name="T40" fmla="*/ 76 w 192"/>
                      <a:gd name="T41" fmla="*/ 215 h 317"/>
                      <a:gd name="T42" fmla="*/ 67 w 192"/>
                      <a:gd name="T43" fmla="*/ 201 h 317"/>
                      <a:gd name="T44" fmla="*/ 57 w 192"/>
                      <a:gd name="T45" fmla="*/ 187 h 317"/>
                      <a:gd name="T46" fmla="*/ 67 w 192"/>
                      <a:gd name="T47" fmla="*/ 182 h 317"/>
                      <a:gd name="T48" fmla="*/ 76 w 192"/>
                      <a:gd name="T49" fmla="*/ 177 h 317"/>
                      <a:gd name="T50" fmla="*/ 67 w 192"/>
                      <a:gd name="T51" fmla="*/ 168 h 317"/>
                      <a:gd name="T52" fmla="*/ 67 w 192"/>
                      <a:gd name="T53" fmla="*/ 158 h 317"/>
                      <a:gd name="T54" fmla="*/ 67 w 192"/>
                      <a:gd name="T55" fmla="*/ 153 h 317"/>
                      <a:gd name="T56" fmla="*/ 62 w 192"/>
                      <a:gd name="T57" fmla="*/ 144 h 317"/>
                      <a:gd name="T58" fmla="*/ 57 w 192"/>
                      <a:gd name="T59" fmla="*/ 148 h 317"/>
                      <a:gd name="T60" fmla="*/ 53 w 192"/>
                      <a:gd name="T61" fmla="*/ 148 h 317"/>
                      <a:gd name="T62" fmla="*/ 48 w 192"/>
                      <a:gd name="T63" fmla="*/ 158 h 317"/>
                      <a:gd name="T64" fmla="*/ 48 w 192"/>
                      <a:gd name="T65" fmla="*/ 163 h 317"/>
                      <a:gd name="T66" fmla="*/ 43 w 192"/>
                      <a:gd name="T67" fmla="*/ 168 h 317"/>
                      <a:gd name="T68" fmla="*/ 38 w 192"/>
                      <a:gd name="T69" fmla="*/ 168 h 317"/>
                      <a:gd name="T70" fmla="*/ 33 w 192"/>
                      <a:gd name="T71" fmla="*/ 168 h 317"/>
                      <a:gd name="T72" fmla="*/ 29 w 192"/>
                      <a:gd name="T73" fmla="*/ 158 h 317"/>
                      <a:gd name="T74" fmla="*/ 24 w 192"/>
                      <a:gd name="T75" fmla="*/ 144 h 317"/>
                      <a:gd name="T76" fmla="*/ 19 w 192"/>
                      <a:gd name="T77" fmla="*/ 134 h 317"/>
                      <a:gd name="T78" fmla="*/ 14 w 192"/>
                      <a:gd name="T79" fmla="*/ 124 h 317"/>
                      <a:gd name="T80" fmla="*/ 10 w 192"/>
                      <a:gd name="T81" fmla="*/ 120 h 317"/>
                      <a:gd name="T82" fmla="*/ 14 w 192"/>
                      <a:gd name="T83" fmla="*/ 101 h 317"/>
                      <a:gd name="T84" fmla="*/ 19 w 192"/>
                      <a:gd name="T85" fmla="*/ 91 h 317"/>
                      <a:gd name="T86" fmla="*/ 14 w 192"/>
                      <a:gd name="T87" fmla="*/ 81 h 317"/>
                      <a:gd name="T88" fmla="*/ 5 w 192"/>
                      <a:gd name="T89" fmla="*/ 72 h 317"/>
                      <a:gd name="T90" fmla="*/ 0 w 192"/>
                      <a:gd name="T91" fmla="*/ 62 h 317"/>
                      <a:gd name="T92" fmla="*/ 5 w 192"/>
                      <a:gd name="T93" fmla="*/ 38 h 317"/>
                      <a:gd name="T94" fmla="*/ 14 w 192"/>
                      <a:gd name="T95" fmla="*/ 24 h 317"/>
                      <a:gd name="T96" fmla="*/ 38 w 192"/>
                      <a:gd name="T97" fmla="*/ 10 h 317"/>
                      <a:gd name="T98" fmla="*/ 67 w 192"/>
                      <a:gd name="T99" fmla="*/ 0 h 317"/>
                      <a:gd name="T100" fmla="*/ 96 w 192"/>
                      <a:gd name="T101" fmla="*/ 5 h 317"/>
                      <a:gd name="T102" fmla="*/ 129 w 192"/>
                      <a:gd name="T103" fmla="*/ 14 h 317"/>
                      <a:gd name="T104" fmla="*/ 138 w 192"/>
                      <a:gd name="T105" fmla="*/ 24 h 317"/>
                      <a:gd name="T106" fmla="*/ 143 w 192"/>
                      <a:gd name="T107" fmla="*/ 38 h 317"/>
                      <a:gd name="T108" fmla="*/ 143 w 192"/>
                      <a:gd name="T109" fmla="*/ 53 h 317"/>
                      <a:gd name="T110" fmla="*/ 148 w 192"/>
                      <a:gd name="T111" fmla="*/ 57 h 317"/>
                      <a:gd name="T112" fmla="*/ 172 w 192"/>
                      <a:gd name="T113" fmla="*/ 72 h 317"/>
                      <a:gd name="T114" fmla="*/ 177 w 192"/>
                      <a:gd name="T115" fmla="*/ 77 h 317"/>
                      <a:gd name="T116" fmla="*/ 186 w 192"/>
                      <a:gd name="T117" fmla="*/ 86 h 3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2" h="317">
                        <a:moveTo>
                          <a:pt x="186" y="86"/>
                        </a:moveTo>
                        <a:lnTo>
                          <a:pt x="191" y="105"/>
                        </a:lnTo>
                        <a:lnTo>
                          <a:pt x="191" y="124"/>
                        </a:lnTo>
                        <a:lnTo>
                          <a:pt x="186" y="168"/>
                        </a:lnTo>
                        <a:lnTo>
                          <a:pt x="181" y="206"/>
                        </a:lnTo>
                        <a:lnTo>
                          <a:pt x="172" y="225"/>
                        </a:lnTo>
                        <a:lnTo>
                          <a:pt x="162" y="254"/>
                        </a:lnTo>
                        <a:lnTo>
                          <a:pt x="158" y="268"/>
                        </a:lnTo>
                        <a:lnTo>
                          <a:pt x="148" y="282"/>
                        </a:lnTo>
                        <a:lnTo>
                          <a:pt x="143" y="297"/>
                        </a:lnTo>
                        <a:lnTo>
                          <a:pt x="138" y="311"/>
                        </a:lnTo>
                        <a:lnTo>
                          <a:pt x="134" y="316"/>
                        </a:lnTo>
                        <a:lnTo>
                          <a:pt x="124" y="316"/>
                        </a:lnTo>
                        <a:lnTo>
                          <a:pt x="119" y="311"/>
                        </a:lnTo>
                        <a:lnTo>
                          <a:pt x="110" y="311"/>
                        </a:lnTo>
                        <a:lnTo>
                          <a:pt x="100" y="302"/>
                        </a:lnTo>
                        <a:lnTo>
                          <a:pt x="96" y="287"/>
                        </a:lnTo>
                        <a:lnTo>
                          <a:pt x="86" y="263"/>
                        </a:lnTo>
                        <a:lnTo>
                          <a:pt x="81" y="244"/>
                        </a:lnTo>
                        <a:lnTo>
                          <a:pt x="76" y="225"/>
                        </a:lnTo>
                        <a:lnTo>
                          <a:pt x="76" y="215"/>
                        </a:lnTo>
                        <a:lnTo>
                          <a:pt x="67" y="201"/>
                        </a:lnTo>
                        <a:lnTo>
                          <a:pt x="57" y="187"/>
                        </a:lnTo>
                        <a:lnTo>
                          <a:pt x="67" y="182"/>
                        </a:lnTo>
                        <a:lnTo>
                          <a:pt x="76" y="177"/>
                        </a:lnTo>
                        <a:lnTo>
                          <a:pt x="67" y="168"/>
                        </a:lnTo>
                        <a:lnTo>
                          <a:pt x="67" y="158"/>
                        </a:lnTo>
                        <a:lnTo>
                          <a:pt x="67" y="153"/>
                        </a:lnTo>
                        <a:lnTo>
                          <a:pt x="62" y="144"/>
                        </a:lnTo>
                        <a:lnTo>
                          <a:pt x="57" y="148"/>
                        </a:lnTo>
                        <a:lnTo>
                          <a:pt x="53" y="148"/>
                        </a:lnTo>
                        <a:lnTo>
                          <a:pt x="48" y="158"/>
                        </a:lnTo>
                        <a:lnTo>
                          <a:pt x="48" y="163"/>
                        </a:lnTo>
                        <a:lnTo>
                          <a:pt x="43" y="168"/>
                        </a:lnTo>
                        <a:lnTo>
                          <a:pt x="38" y="168"/>
                        </a:lnTo>
                        <a:lnTo>
                          <a:pt x="33" y="168"/>
                        </a:lnTo>
                        <a:lnTo>
                          <a:pt x="29" y="158"/>
                        </a:lnTo>
                        <a:lnTo>
                          <a:pt x="24" y="144"/>
                        </a:lnTo>
                        <a:lnTo>
                          <a:pt x="19" y="134"/>
                        </a:lnTo>
                        <a:lnTo>
                          <a:pt x="14" y="124"/>
                        </a:lnTo>
                        <a:lnTo>
                          <a:pt x="10" y="120"/>
                        </a:lnTo>
                        <a:lnTo>
                          <a:pt x="14" y="101"/>
                        </a:lnTo>
                        <a:lnTo>
                          <a:pt x="19" y="91"/>
                        </a:lnTo>
                        <a:lnTo>
                          <a:pt x="14" y="81"/>
                        </a:lnTo>
                        <a:lnTo>
                          <a:pt x="5" y="72"/>
                        </a:lnTo>
                        <a:lnTo>
                          <a:pt x="0" y="62"/>
                        </a:lnTo>
                        <a:lnTo>
                          <a:pt x="5" y="38"/>
                        </a:lnTo>
                        <a:lnTo>
                          <a:pt x="14" y="24"/>
                        </a:lnTo>
                        <a:lnTo>
                          <a:pt x="38" y="10"/>
                        </a:lnTo>
                        <a:lnTo>
                          <a:pt x="67" y="0"/>
                        </a:lnTo>
                        <a:lnTo>
                          <a:pt x="96" y="5"/>
                        </a:lnTo>
                        <a:lnTo>
                          <a:pt x="129" y="14"/>
                        </a:lnTo>
                        <a:lnTo>
                          <a:pt x="138" y="24"/>
                        </a:lnTo>
                        <a:lnTo>
                          <a:pt x="143" y="38"/>
                        </a:lnTo>
                        <a:lnTo>
                          <a:pt x="143" y="53"/>
                        </a:lnTo>
                        <a:lnTo>
                          <a:pt x="148" y="57"/>
                        </a:lnTo>
                        <a:lnTo>
                          <a:pt x="172" y="72"/>
                        </a:lnTo>
                        <a:lnTo>
                          <a:pt x="177" y="77"/>
                        </a:lnTo>
                        <a:lnTo>
                          <a:pt x="186" y="86"/>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652" name="Group 174"/>
                  <p:cNvGrpSpPr>
                    <a:grpSpLocks/>
                  </p:cNvGrpSpPr>
                  <p:nvPr/>
                </p:nvGrpSpPr>
                <p:grpSpPr bwMode="auto">
                  <a:xfrm>
                    <a:off x="1467" y="1578"/>
                    <a:ext cx="149" cy="168"/>
                    <a:chOff x="1467" y="1578"/>
                    <a:chExt cx="149" cy="168"/>
                  </a:xfrm>
                </p:grpSpPr>
                <p:grpSp>
                  <p:nvGrpSpPr>
                    <p:cNvPr id="323653" name="Group 175"/>
                    <p:cNvGrpSpPr>
                      <a:grpSpLocks/>
                    </p:cNvGrpSpPr>
                    <p:nvPr/>
                  </p:nvGrpSpPr>
                  <p:grpSpPr bwMode="auto">
                    <a:xfrm>
                      <a:off x="1467" y="1578"/>
                      <a:ext cx="149" cy="168"/>
                      <a:chOff x="1467" y="1578"/>
                      <a:chExt cx="149" cy="168"/>
                    </a:xfrm>
                  </p:grpSpPr>
                  <p:sp>
                    <p:nvSpPr>
                      <p:cNvPr id="323655" name="Freeform 176"/>
                      <p:cNvSpPr>
                        <a:spLocks/>
                      </p:cNvSpPr>
                      <p:nvPr/>
                    </p:nvSpPr>
                    <p:spPr bwMode="auto">
                      <a:xfrm>
                        <a:off x="1573" y="1598"/>
                        <a:ext cx="43" cy="148"/>
                      </a:xfrm>
                      <a:custGeom>
                        <a:avLst/>
                        <a:gdLst>
                          <a:gd name="T0" fmla="*/ 42 w 43"/>
                          <a:gd name="T1" fmla="*/ 147 h 148"/>
                          <a:gd name="T2" fmla="*/ 37 w 43"/>
                          <a:gd name="T3" fmla="*/ 133 h 148"/>
                          <a:gd name="T4" fmla="*/ 33 w 43"/>
                          <a:gd name="T5" fmla="*/ 123 h 148"/>
                          <a:gd name="T6" fmla="*/ 33 w 43"/>
                          <a:gd name="T7" fmla="*/ 104 h 148"/>
                          <a:gd name="T8" fmla="*/ 37 w 43"/>
                          <a:gd name="T9" fmla="*/ 90 h 148"/>
                          <a:gd name="T10" fmla="*/ 42 w 43"/>
                          <a:gd name="T11" fmla="*/ 71 h 148"/>
                          <a:gd name="T12" fmla="*/ 42 w 43"/>
                          <a:gd name="T13" fmla="*/ 57 h 148"/>
                          <a:gd name="T14" fmla="*/ 33 w 43"/>
                          <a:gd name="T15" fmla="*/ 38 h 148"/>
                          <a:gd name="T16" fmla="*/ 23 w 43"/>
                          <a:gd name="T17" fmla="*/ 28 h 148"/>
                          <a:gd name="T18" fmla="*/ 9 w 43"/>
                          <a:gd name="T19" fmla="*/ 19 h 148"/>
                          <a:gd name="T20" fmla="*/ 0 w 43"/>
                          <a:gd name="T21" fmla="*/ 14 h 148"/>
                          <a:gd name="T22" fmla="*/ 5 w 43"/>
                          <a:gd name="T23" fmla="*/ 14 h 148"/>
                          <a:gd name="T24" fmla="*/ 9 w 43"/>
                          <a:gd name="T25" fmla="*/ 14 h 148"/>
                          <a:gd name="T26" fmla="*/ 14 w 43"/>
                          <a:gd name="T27" fmla="*/ 9 h 148"/>
                          <a:gd name="T28" fmla="*/ 14 w 43"/>
                          <a:gd name="T29" fmla="*/ 5 h 148"/>
                          <a:gd name="T30" fmla="*/ 14 w 43"/>
                          <a:gd name="T31" fmla="*/ 0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148">
                            <a:moveTo>
                              <a:pt x="42" y="147"/>
                            </a:moveTo>
                            <a:lnTo>
                              <a:pt x="37" y="133"/>
                            </a:lnTo>
                            <a:lnTo>
                              <a:pt x="33" y="123"/>
                            </a:lnTo>
                            <a:lnTo>
                              <a:pt x="33" y="104"/>
                            </a:lnTo>
                            <a:lnTo>
                              <a:pt x="37" y="90"/>
                            </a:lnTo>
                            <a:lnTo>
                              <a:pt x="42" y="71"/>
                            </a:lnTo>
                            <a:lnTo>
                              <a:pt x="42" y="57"/>
                            </a:lnTo>
                            <a:lnTo>
                              <a:pt x="33" y="38"/>
                            </a:lnTo>
                            <a:lnTo>
                              <a:pt x="23" y="28"/>
                            </a:lnTo>
                            <a:lnTo>
                              <a:pt x="9" y="19"/>
                            </a:lnTo>
                            <a:lnTo>
                              <a:pt x="0" y="14"/>
                            </a:lnTo>
                            <a:lnTo>
                              <a:pt x="5" y="14"/>
                            </a:lnTo>
                            <a:lnTo>
                              <a:pt x="9" y="14"/>
                            </a:lnTo>
                            <a:lnTo>
                              <a:pt x="14" y="9"/>
                            </a:lnTo>
                            <a:lnTo>
                              <a:pt x="14" y="5"/>
                            </a:lnTo>
                            <a:lnTo>
                              <a:pt x="1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56" name="Freeform 177"/>
                      <p:cNvSpPr>
                        <a:spLocks/>
                      </p:cNvSpPr>
                      <p:nvPr/>
                    </p:nvSpPr>
                    <p:spPr bwMode="auto">
                      <a:xfrm>
                        <a:off x="1501" y="1621"/>
                        <a:ext cx="53" cy="20"/>
                      </a:xfrm>
                      <a:custGeom>
                        <a:avLst/>
                        <a:gdLst>
                          <a:gd name="T0" fmla="*/ 52 w 53"/>
                          <a:gd name="T1" fmla="*/ 10 h 20"/>
                          <a:gd name="T2" fmla="*/ 43 w 53"/>
                          <a:gd name="T3" fmla="*/ 14 h 20"/>
                          <a:gd name="T4" fmla="*/ 33 w 53"/>
                          <a:gd name="T5" fmla="*/ 19 h 20"/>
                          <a:gd name="T6" fmla="*/ 19 w 53"/>
                          <a:gd name="T7" fmla="*/ 19 h 20"/>
                          <a:gd name="T8" fmla="*/ 14 w 53"/>
                          <a:gd name="T9" fmla="*/ 19 h 20"/>
                          <a:gd name="T10" fmla="*/ 5 w 53"/>
                          <a:gd name="T11" fmla="*/ 19 h 20"/>
                          <a:gd name="T12" fmla="*/ 0 w 53"/>
                          <a:gd name="T13" fmla="*/ 10 h 20"/>
                          <a:gd name="T14" fmla="*/ 0 w 53"/>
                          <a:gd name="T15" fmla="*/ 5 h 20"/>
                          <a:gd name="T16" fmla="*/ 5 w 53"/>
                          <a:gd name="T17" fmla="*/ 0 h 20"/>
                          <a:gd name="T18" fmla="*/ 14 w 53"/>
                          <a:gd name="T19" fmla="*/ 0 h 20"/>
                          <a:gd name="T20" fmla="*/ 24 w 53"/>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0">
                            <a:moveTo>
                              <a:pt x="52" y="10"/>
                            </a:moveTo>
                            <a:lnTo>
                              <a:pt x="43" y="14"/>
                            </a:lnTo>
                            <a:lnTo>
                              <a:pt x="33" y="19"/>
                            </a:lnTo>
                            <a:lnTo>
                              <a:pt x="19" y="19"/>
                            </a:lnTo>
                            <a:lnTo>
                              <a:pt x="14" y="19"/>
                            </a:lnTo>
                            <a:lnTo>
                              <a:pt x="5" y="19"/>
                            </a:lnTo>
                            <a:lnTo>
                              <a:pt x="0" y="10"/>
                            </a:lnTo>
                            <a:lnTo>
                              <a:pt x="0" y="5"/>
                            </a:lnTo>
                            <a:lnTo>
                              <a:pt x="5" y="0"/>
                            </a:lnTo>
                            <a:lnTo>
                              <a:pt x="14" y="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57" name="Freeform 178"/>
                      <p:cNvSpPr>
                        <a:spLocks/>
                      </p:cNvSpPr>
                      <p:nvPr/>
                    </p:nvSpPr>
                    <p:spPr bwMode="auto">
                      <a:xfrm>
                        <a:off x="1543" y="1669"/>
                        <a:ext cx="26" cy="29"/>
                      </a:xfrm>
                      <a:custGeom>
                        <a:avLst/>
                        <a:gdLst>
                          <a:gd name="T0" fmla="*/ 0 w 26"/>
                          <a:gd name="T1" fmla="*/ 0 h 29"/>
                          <a:gd name="T2" fmla="*/ 10 w 26"/>
                          <a:gd name="T3" fmla="*/ 5 h 29"/>
                          <a:gd name="T4" fmla="*/ 15 w 26"/>
                          <a:gd name="T5" fmla="*/ 9 h 29"/>
                          <a:gd name="T6" fmla="*/ 20 w 26"/>
                          <a:gd name="T7" fmla="*/ 19 h 29"/>
                          <a:gd name="T8" fmla="*/ 25 w 26"/>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9">
                            <a:moveTo>
                              <a:pt x="0" y="0"/>
                            </a:moveTo>
                            <a:lnTo>
                              <a:pt x="10" y="5"/>
                            </a:lnTo>
                            <a:lnTo>
                              <a:pt x="15" y="9"/>
                            </a:lnTo>
                            <a:lnTo>
                              <a:pt x="20" y="19"/>
                            </a:lnTo>
                            <a:lnTo>
                              <a:pt x="25" y="2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58" name="Freeform 179"/>
                      <p:cNvSpPr>
                        <a:spLocks/>
                      </p:cNvSpPr>
                      <p:nvPr/>
                    </p:nvSpPr>
                    <p:spPr bwMode="auto">
                      <a:xfrm>
                        <a:off x="1495" y="1593"/>
                        <a:ext cx="21" cy="23"/>
                      </a:xfrm>
                      <a:custGeom>
                        <a:avLst/>
                        <a:gdLst>
                          <a:gd name="T0" fmla="*/ 20 w 21"/>
                          <a:gd name="T1" fmla="*/ 0 h 23"/>
                          <a:gd name="T2" fmla="*/ 10 w 21"/>
                          <a:gd name="T3" fmla="*/ 22 h 23"/>
                          <a:gd name="T4" fmla="*/ 5 w 21"/>
                          <a:gd name="T5" fmla="*/ 18 h 23"/>
                          <a:gd name="T6" fmla="*/ 5 w 21"/>
                          <a:gd name="T7" fmla="*/ 13 h 23"/>
                          <a:gd name="T8" fmla="*/ 0 w 21"/>
                          <a:gd name="T9" fmla="*/ 1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3">
                            <a:moveTo>
                              <a:pt x="20" y="0"/>
                            </a:moveTo>
                            <a:lnTo>
                              <a:pt x="10" y="22"/>
                            </a:lnTo>
                            <a:lnTo>
                              <a:pt x="5" y="18"/>
                            </a:lnTo>
                            <a:lnTo>
                              <a:pt x="5" y="13"/>
                            </a:lnTo>
                            <a:lnTo>
                              <a:pt x="0" y="1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59" name="Freeform 180"/>
                      <p:cNvSpPr>
                        <a:spLocks/>
                      </p:cNvSpPr>
                      <p:nvPr/>
                    </p:nvSpPr>
                    <p:spPr bwMode="auto">
                      <a:xfrm>
                        <a:off x="1491" y="1611"/>
                        <a:ext cx="17" cy="17"/>
                      </a:xfrm>
                      <a:custGeom>
                        <a:avLst/>
                        <a:gdLst>
                          <a:gd name="T0" fmla="*/ 8 w 17"/>
                          <a:gd name="T1" fmla="*/ 16 h 17"/>
                          <a:gd name="T2" fmla="*/ 8 w 17"/>
                          <a:gd name="T3" fmla="*/ 8 h 17"/>
                          <a:gd name="T4" fmla="*/ 16 w 17"/>
                          <a:gd name="T5" fmla="*/ 8 h 17"/>
                          <a:gd name="T6" fmla="*/ 16 w 17"/>
                          <a:gd name="T7" fmla="*/ 0 h 17"/>
                          <a:gd name="T8" fmla="*/ 8 w 17"/>
                          <a:gd name="T9" fmla="*/ 0 h 17"/>
                          <a:gd name="T10" fmla="*/ 0 w 17"/>
                          <a:gd name="T11" fmla="*/ 0 h 17"/>
                          <a:gd name="T12" fmla="*/ 0 w 17"/>
                          <a:gd name="T13" fmla="*/ 8 h 17"/>
                          <a:gd name="T14" fmla="*/ 0 w 17"/>
                          <a:gd name="T15" fmla="*/ 16 h 17"/>
                          <a:gd name="T16" fmla="*/ 8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7">
                            <a:moveTo>
                              <a:pt x="8" y="16"/>
                            </a:moveTo>
                            <a:lnTo>
                              <a:pt x="8" y="8"/>
                            </a:lnTo>
                            <a:lnTo>
                              <a:pt x="16" y="8"/>
                            </a:lnTo>
                            <a:lnTo>
                              <a:pt x="16" y="0"/>
                            </a:lnTo>
                            <a:lnTo>
                              <a:pt x="8" y="0"/>
                            </a:lnTo>
                            <a:lnTo>
                              <a:pt x="0" y="0"/>
                            </a:lnTo>
                            <a:lnTo>
                              <a:pt x="0" y="8"/>
                            </a:lnTo>
                            <a:lnTo>
                              <a:pt x="0" y="16"/>
                            </a:lnTo>
                            <a:lnTo>
                              <a:pt x="8" y="16"/>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60" name="Freeform 181"/>
                      <p:cNvSpPr>
                        <a:spLocks/>
                      </p:cNvSpPr>
                      <p:nvPr/>
                    </p:nvSpPr>
                    <p:spPr bwMode="auto">
                      <a:xfrm>
                        <a:off x="1467" y="1578"/>
                        <a:ext cx="25" cy="44"/>
                      </a:xfrm>
                      <a:custGeom>
                        <a:avLst/>
                        <a:gdLst>
                          <a:gd name="T0" fmla="*/ 0 w 25"/>
                          <a:gd name="T1" fmla="*/ 43 h 44"/>
                          <a:gd name="T2" fmla="*/ 0 w 25"/>
                          <a:gd name="T3" fmla="*/ 29 h 44"/>
                          <a:gd name="T4" fmla="*/ 5 w 25"/>
                          <a:gd name="T5" fmla="*/ 19 h 44"/>
                          <a:gd name="T6" fmla="*/ 14 w 25"/>
                          <a:gd name="T7" fmla="*/ 14 h 44"/>
                          <a:gd name="T8" fmla="*/ 24 w 25"/>
                          <a:gd name="T9" fmla="*/ 10 h 44"/>
                          <a:gd name="T10" fmla="*/ 24 w 25"/>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44">
                            <a:moveTo>
                              <a:pt x="0" y="43"/>
                            </a:moveTo>
                            <a:lnTo>
                              <a:pt x="0" y="29"/>
                            </a:lnTo>
                            <a:lnTo>
                              <a:pt x="5" y="19"/>
                            </a:lnTo>
                            <a:lnTo>
                              <a:pt x="14" y="14"/>
                            </a:lnTo>
                            <a:lnTo>
                              <a:pt x="24" y="1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61" name="Freeform 182"/>
                      <p:cNvSpPr>
                        <a:spLocks/>
                      </p:cNvSpPr>
                      <p:nvPr/>
                    </p:nvSpPr>
                    <p:spPr bwMode="auto">
                      <a:xfrm>
                        <a:off x="1491" y="1636"/>
                        <a:ext cx="35" cy="42"/>
                      </a:xfrm>
                      <a:custGeom>
                        <a:avLst/>
                        <a:gdLst>
                          <a:gd name="T0" fmla="*/ 19 w 35"/>
                          <a:gd name="T1" fmla="*/ 36 h 42"/>
                          <a:gd name="T2" fmla="*/ 24 w 35"/>
                          <a:gd name="T3" fmla="*/ 41 h 42"/>
                          <a:gd name="T4" fmla="*/ 34 w 35"/>
                          <a:gd name="T5" fmla="*/ 41 h 42"/>
                          <a:gd name="T6" fmla="*/ 34 w 35"/>
                          <a:gd name="T7" fmla="*/ 36 h 42"/>
                          <a:gd name="T8" fmla="*/ 34 w 35"/>
                          <a:gd name="T9" fmla="*/ 27 h 42"/>
                          <a:gd name="T10" fmla="*/ 29 w 35"/>
                          <a:gd name="T11" fmla="*/ 23 h 42"/>
                          <a:gd name="T12" fmla="*/ 19 w 35"/>
                          <a:gd name="T13" fmla="*/ 18 h 42"/>
                          <a:gd name="T14" fmla="*/ 10 w 35"/>
                          <a:gd name="T15" fmla="*/ 14 h 42"/>
                          <a:gd name="T16" fmla="*/ 5 w 35"/>
                          <a:gd name="T17" fmla="*/ 9 h 42"/>
                          <a:gd name="T18" fmla="*/ 0 w 35"/>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2">
                            <a:moveTo>
                              <a:pt x="19" y="36"/>
                            </a:moveTo>
                            <a:lnTo>
                              <a:pt x="24" y="41"/>
                            </a:lnTo>
                            <a:lnTo>
                              <a:pt x="34" y="41"/>
                            </a:lnTo>
                            <a:lnTo>
                              <a:pt x="34" y="36"/>
                            </a:lnTo>
                            <a:lnTo>
                              <a:pt x="34" y="27"/>
                            </a:lnTo>
                            <a:lnTo>
                              <a:pt x="29" y="23"/>
                            </a:lnTo>
                            <a:lnTo>
                              <a:pt x="19" y="18"/>
                            </a:lnTo>
                            <a:lnTo>
                              <a:pt x="10" y="14"/>
                            </a:lnTo>
                            <a:lnTo>
                              <a:pt x="5"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54" name="Freeform 183"/>
                    <p:cNvSpPr>
                      <a:spLocks/>
                    </p:cNvSpPr>
                    <p:nvPr/>
                  </p:nvSpPr>
                  <p:spPr bwMode="auto">
                    <a:xfrm>
                      <a:off x="1520" y="1677"/>
                      <a:ext cx="39" cy="32"/>
                    </a:xfrm>
                    <a:custGeom>
                      <a:avLst/>
                      <a:gdLst>
                        <a:gd name="T0" fmla="*/ 0 w 39"/>
                        <a:gd name="T1" fmla="*/ 31 h 32"/>
                        <a:gd name="T2" fmla="*/ 38 w 39"/>
                        <a:gd name="T3" fmla="*/ 0 h 32"/>
                        <a:gd name="T4" fmla="*/ 0 60000 65536"/>
                        <a:gd name="T5" fmla="*/ 0 60000 65536"/>
                      </a:gdLst>
                      <a:ahLst/>
                      <a:cxnLst>
                        <a:cxn ang="T4">
                          <a:pos x="T0" y="T1"/>
                        </a:cxn>
                        <a:cxn ang="T5">
                          <a:pos x="T2" y="T3"/>
                        </a:cxn>
                      </a:cxnLst>
                      <a:rect l="0" t="0" r="r" b="b"/>
                      <a:pathLst>
                        <a:path w="39" h="32">
                          <a:moveTo>
                            <a:pt x="0" y="31"/>
                          </a:moveTo>
                          <a:lnTo>
                            <a:pt x="3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sp>
              <p:nvSpPr>
                <p:cNvPr id="323650" name="Freeform 184"/>
                <p:cNvSpPr>
                  <a:spLocks/>
                </p:cNvSpPr>
                <p:nvPr/>
              </p:nvSpPr>
              <p:spPr bwMode="auto">
                <a:xfrm>
                  <a:off x="1410" y="1472"/>
                  <a:ext cx="211" cy="135"/>
                </a:xfrm>
                <a:custGeom>
                  <a:avLst/>
                  <a:gdLst>
                    <a:gd name="T0" fmla="*/ 200 w 211"/>
                    <a:gd name="T1" fmla="*/ 134 h 135"/>
                    <a:gd name="T2" fmla="*/ 186 w 211"/>
                    <a:gd name="T3" fmla="*/ 124 h 135"/>
                    <a:gd name="T4" fmla="*/ 181 w 211"/>
                    <a:gd name="T5" fmla="*/ 115 h 135"/>
                    <a:gd name="T6" fmla="*/ 177 w 211"/>
                    <a:gd name="T7" fmla="*/ 101 h 135"/>
                    <a:gd name="T8" fmla="*/ 172 w 211"/>
                    <a:gd name="T9" fmla="*/ 91 h 135"/>
                    <a:gd name="T10" fmla="*/ 167 w 211"/>
                    <a:gd name="T11" fmla="*/ 81 h 135"/>
                    <a:gd name="T12" fmla="*/ 158 w 211"/>
                    <a:gd name="T13" fmla="*/ 77 h 135"/>
                    <a:gd name="T14" fmla="*/ 148 w 211"/>
                    <a:gd name="T15" fmla="*/ 72 h 135"/>
                    <a:gd name="T16" fmla="*/ 138 w 211"/>
                    <a:gd name="T17" fmla="*/ 72 h 135"/>
                    <a:gd name="T18" fmla="*/ 134 w 211"/>
                    <a:gd name="T19" fmla="*/ 81 h 135"/>
                    <a:gd name="T20" fmla="*/ 129 w 211"/>
                    <a:gd name="T21" fmla="*/ 91 h 135"/>
                    <a:gd name="T22" fmla="*/ 129 w 211"/>
                    <a:gd name="T23" fmla="*/ 101 h 135"/>
                    <a:gd name="T24" fmla="*/ 138 w 211"/>
                    <a:gd name="T25" fmla="*/ 120 h 135"/>
                    <a:gd name="T26" fmla="*/ 124 w 211"/>
                    <a:gd name="T27" fmla="*/ 124 h 135"/>
                    <a:gd name="T28" fmla="*/ 119 w 211"/>
                    <a:gd name="T29" fmla="*/ 115 h 135"/>
                    <a:gd name="T30" fmla="*/ 110 w 211"/>
                    <a:gd name="T31" fmla="*/ 110 h 135"/>
                    <a:gd name="T32" fmla="*/ 105 w 211"/>
                    <a:gd name="T33" fmla="*/ 101 h 135"/>
                    <a:gd name="T34" fmla="*/ 100 w 211"/>
                    <a:gd name="T35" fmla="*/ 91 h 135"/>
                    <a:gd name="T36" fmla="*/ 100 w 211"/>
                    <a:gd name="T37" fmla="*/ 86 h 135"/>
                    <a:gd name="T38" fmla="*/ 95 w 211"/>
                    <a:gd name="T39" fmla="*/ 91 h 135"/>
                    <a:gd name="T40" fmla="*/ 86 w 211"/>
                    <a:gd name="T41" fmla="*/ 91 h 135"/>
                    <a:gd name="T42" fmla="*/ 81 w 211"/>
                    <a:gd name="T43" fmla="*/ 91 h 135"/>
                    <a:gd name="T44" fmla="*/ 76 w 211"/>
                    <a:gd name="T45" fmla="*/ 91 h 135"/>
                    <a:gd name="T46" fmla="*/ 72 w 211"/>
                    <a:gd name="T47" fmla="*/ 91 h 135"/>
                    <a:gd name="T48" fmla="*/ 67 w 211"/>
                    <a:gd name="T49" fmla="*/ 96 h 135"/>
                    <a:gd name="T50" fmla="*/ 57 w 211"/>
                    <a:gd name="T51" fmla="*/ 105 h 135"/>
                    <a:gd name="T52" fmla="*/ 48 w 211"/>
                    <a:gd name="T53" fmla="*/ 115 h 135"/>
                    <a:gd name="T54" fmla="*/ 43 w 211"/>
                    <a:gd name="T55" fmla="*/ 120 h 135"/>
                    <a:gd name="T56" fmla="*/ 29 w 211"/>
                    <a:gd name="T57" fmla="*/ 124 h 135"/>
                    <a:gd name="T58" fmla="*/ 19 w 211"/>
                    <a:gd name="T59" fmla="*/ 124 h 135"/>
                    <a:gd name="T60" fmla="*/ 10 w 211"/>
                    <a:gd name="T61" fmla="*/ 120 h 135"/>
                    <a:gd name="T62" fmla="*/ 5 w 211"/>
                    <a:gd name="T63" fmla="*/ 115 h 135"/>
                    <a:gd name="T64" fmla="*/ 0 w 211"/>
                    <a:gd name="T65" fmla="*/ 105 h 135"/>
                    <a:gd name="T66" fmla="*/ 5 w 211"/>
                    <a:gd name="T67" fmla="*/ 96 h 135"/>
                    <a:gd name="T68" fmla="*/ 10 w 211"/>
                    <a:gd name="T69" fmla="*/ 81 h 135"/>
                    <a:gd name="T70" fmla="*/ 14 w 211"/>
                    <a:gd name="T71" fmla="*/ 72 h 135"/>
                    <a:gd name="T72" fmla="*/ 14 w 211"/>
                    <a:gd name="T73" fmla="*/ 67 h 135"/>
                    <a:gd name="T74" fmla="*/ 24 w 211"/>
                    <a:gd name="T75" fmla="*/ 57 h 135"/>
                    <a:gd name="T76" fmla="*/ 33 w 211"/>
                    <a:gd name="T77" fmla="*/ 53 h 135"/>
                    <a:gd name="T78" fmla="*/ 43 w 211"/>
                    <a:gd name="T79" fmla="*/ 53 h 135"/>
                    <a:gd name="T80" fmla="*/ 48 w 211"/>
                    <a:gd name="T81" fmla="*/ 53 h 135"/>
                    <a:gd name="T82" fmla="*/ 57 w 211"/>
                    <a:gd name="T83" fmla="*/ 38 h 135"/>
                    <a:gd name="T84" fmla="*/ 67 w 211"/>
                    <a:gd name="T85" fmla="*/ 29 h 135"/>
                    <a:gd name="T86" fmla="*/ 86 w 211"/>
                    <a:gd name="T87" fmla="*/ 14 h 135"/>
                    <a:gd name="T88" fmla="*/ 110 w 211"/>
                    <a:gd name="T89" fmla="*/ 5 h 135"/>
                    <a:gd name="T90" fmla="*/ 134 w 211"/>
                    <a:gd name="T91" fmla="*/ 0 h 135"/>
                    <a:gd name="T92" fmla="*/ 148 w 211"/>
                    <a:gd name="T93" fmla="*/ 5 h 135"/>
                    <a:gd name="T94" fmla="*/ 153 w 211"/>
                    <a:gd name="T95" fmla="*/ 10 h 135"/>
                    <a:gd name="T96" fmla="*/ 158 w 211"/>
                    <a:gd name="T97" fmla="*/ 14 h 135"/>
                    <a:gd name="T98" fmla="*/ 167 w 211"/>
                    <a:gd name="T99" fmla="*/ 19 h 135"/>
                    <a:gd name="T100" fmla="*/ 177 w 211"/>
                    <a:gd name="T101" fmla="*/ 24 h 135"/>
                    <a:gd name="T102" fmla="*/ 186 w 211"/>
                    <a:gd name="T103" fmla="*/ 29 h 135"/>
                    <a:gd name="T104" fmla="*/ 191 w 211"/>
                    <a:gd name="T105" fmla="*/ 34 h 135"/>
                    <a:gd name="T106" fmla="*/ 196 w 211"/>
                    <a:gd name="T107" fmla="*/ 43 h 135"/>
                    <a:gd name="T108" fmla="*/ 200 w 211"/>
                    <a:gd name="T109" fmla="*/ 53 h 135"/>
                    <a:gd name="T110" fmla="*/ 200 w 211"/>
                    <a:gd name="T111" fmla="*/ 62 h 135"/>
                    <a:gd name="T112" fmla="*/ 205 w 211"/>
                    <a:gd name="T113" fmla="*/ 72 h 135"/>
                    <a:gd name="T114" fmla="*/ 205 w 211"/>
                    <a:gd name="T115" fmla="*/ 86 h 135"/>
                    <a:gd name="T116" fmla="*/ 210 w 211"/>
                    <a:gd name="T117" fmla="*/ 101 h 135"/>
                    <a:gd name="T118" fmla="*/ 205 w 211"/>
                    <a:gd name="T119" fmla="*/ 110 h 135"/>
                    <a:gd name="T120" fmla="*/ 205 w 211"/>
                    <a:gd name="T121" fmla="*/ 124 h 135"/>
                    <a:gd name="T122" fmla="*/ 200 w 211"/>
                    <a:gd name="T123" fmla="*/ 134 h 1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1" h="135">
                      <a:moveTo>
                        <a:pt x="200" y="134"/>
                      </a:moveTo>
                      <a:lnTo>
                        <a:pt x="186" y="124"/>
                      </a:lnTo>
                      <a:lnTo>
                        <a:pt x="181" y="115"/>
                      </a:lnTo>
                      <a:lnTo>
                        <a:pt x="177" y="101"/>
                      </a:lnTo>
                      <a:lnTo>
                        <a:pt x="172" y="91"/>
                      </a:lnTo>
                      <a:lnTo>
                        <a:pt x="167" y="81"/>
                      </a:lnTo>
                      <a:lnTo>
                        <a:pt x="158" y="77"/>
                      </a:lnTo>
                      <a:lnTo>
                        <a:pt x="148" y="72"/>
                      </a:lnTo>
                      <a:lnTo>
                        <a:pt x="138" y="72"/>
                      </a:lnTo>
                      <a:lnTo>
                        <a:pt x="134" y="81"/>
                      </a:lnTo>
                      <a:lnTo>
                        <a:pt x="129" y="91"/>
                      </a:lnTo>
                      <a:lnTo>
                        <a:pt x="129" y="101"/>
                      </a:lnTo>
                      <a:lnTo>
                        <a:pt x="138" y="120"/>
                      </a:lnTo>
                      <a:lnTo>
                        <a:pt x="124" y="124"/>
                      </a:lnTo>
                      <a:lnTo>
                        <a:pt x="119" y="115"/>
                      </a:lnTo>
                      <a:lnTo>
                        <a:pt x="110" y="110"/>
                      </a:lnTo>
                      <a:lnTo>
                        <a:pt x="105" y="101"/>
                      </a:lnTo>
                      <a:lnTo>
                        <a:pt x="100" y="91"/>
                      </a:lnTo>
                      <a:lnTo>
                        <a:pt x="100" y="86"/>
                      </a:lnTo>
                      <a:lnTo>
                        <a:pt x="95" y="91"/>
                      </a:lnTo>
                      <a:lnTo>
                        <a:pt x="86" y="91"/>
                      </a:lnTo>
                      <a:lnTo>
                        <a:pt x="81" y="91"/>
                      </a:lnTo>
                      <a:lnTo>
                        <a:pt x="76" y="91"/>
                      </a:lnTo>
                      <a:lnTo>
                        <a:pt x="72" y="91"/>
                      </a:lnTo>
                      <a:lnTo>
                        <a:pt x="67" y="96"/>
                      </a:lnTo>
                      <a:lnTo>
                        <a:pt x="57" y="105"/>
                      </a:lnTo>
                      <a:lnTo>
                        <a:pt x="48" y="115"/>
                      </a:lnTo>
                      <a:lnTo>
                        <a:pt x="43" y="120"/>
                      </a:lnTo>
                      <a:lnTo>
                        <a:pt x="29" y="124"/>
                      </a:lnTo>
                      <a:lnTo>
                        <a:pt x="19" y="124"/>
                      </a:lnTo>
                      <a:lnTo>
                        <a:pt x="10" y="120"/>
                      </a:lnTo>
                      <a:lnTo>
                        <a:pt x="5" y="115"/>
                      </a:lnTo>
                      <a:lnTo>
                        <a:pt x="0" y="105"/>
                      </a:lnTo>
                      <a:lnTo>
                        <a:pt x="5" y="96"/>
                      </a:lnTo>
                      <a:lnTo>
                        <a:pt x="10" y="81"/>
                      </a:lnTo>
                      <a:lnTo>
                        <a:pt x="14" y="72"/>
                      </a:lnTo>
                      <a:lnTo>
                        <a:pt x="14" y="67"/>
                      </a:lnTo>
                      <a:lnTo>
                        <a:pt x="24" y="57"/>
                      </a:lnTo>
                      <a:lnTo>
                        <a:pt x="33" y="53"/>
                      </a:lnTo>
                      <a:lnTo>
                        <a:pt x="43" y="53"/>
                      </a:lnTo>
                      <a:lnTo>
                        <a:pt x="48" y="53"/>
                      </a:lnTo>
                      <a:lnTo>
                        <a:pt x="57" y="38"/>
                      </a:lnTo>
                      <a:lnTo>
                        <a:pt x="67" y="29"/>
                      </a:lnTo>
                      <a:lnTo>
                        <a:pt x="86" y="14"/>
                      </a:lnTo>
                      <a:lnTo>
                        <a:pt x="110" y="5"/>
                      </a:lnTo>
                      <a:lnTo>
                        <a:pt x="134" y="0"/>
                      </a:lnTo>
                      <a:lnTo>
                        <a:pt x="148" y="5"/>
                      </a:lnTo>
                      <a:lnTo>
                        <a:pt x="153" y="10"/>
                      </a:lnTo>
                      <a:lnTo>
                        <a:pt x="158" y="14"/>
                      </a:lnTo>
                      <a:lnTo>
                        <a:pt x="167" y="19"/>
                      </a:lnTo>
                      <a:lnTo>
                        <a:pt x="177" y="24"/>
                      </a:lnTo>
                      <a:lnTo>
                        <a:pt x="186" y="29"/>
                      </a:lnTo>
                      <a:lnTo>
                        <a:pt x="191" y="34"/>
                      </a:lnTo>
                      <a:lnTo>
                        <a:pt x="196" y="43"/>
                      </a:lnTo>
                      <a:lnTo>
                        <a:pt x="200" y="53"/>
                      </a:lnTo>
                      <a:lnTo>
                        <a:pt x="200" y="62"/>
                      </a:lnTo>
                      <a:lnTo>
                        <a:pt x="205" y="72"/>
                      </a:lnTo>
                      <a:lnTo>
                        <a:pt x="205" y="86"/>
                      </a:lnTo>
                      <a:lnTo>
                        <a:pt x="210" y="101"/>
                      </a:lnTo>
                      <a:lnTo>
                        <a:pt x="205" y="110"/>
                      </a:lnTo>
                      <a:lnTo>
                        <a:pt x="205" y="124"/>
                      </a:lnTo>
                      <a:lnTo>
                        <a:pt x="200" y="134"/>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48" name="Freeform 185"/>
              <p:cNvSpPr>
                <a:spLocks/>
              </p:cNvSpPr>
              <p:nvPr/>
            </p:nvSpPr>
            <p:spPr bwMode="auto">
              <a:xfrm>
                <a:off x="722" y="1468"/>
                <a:ext cx="120" cy="120"/>
              </a:xfrm>
              <a:custGeom>
                <a:avLst/>
                <a:gdLst>
                  <a:gd name="T0" fmla="*/ 29 w 120"/>
                  <a:gd name="T1" fmla="*/ 0 h 120"/>
                  <a:gd name="T2" fmla="*/ 10 w 120"/>
                  <a:gd name="T3" fmla="*/ 0 h 120"/>
                  <a:gd name="T4" fmla="*/ 5 w 120"/>
                  <a:gd name="T5" fmla="*/ 5 h 120"/>
                  <a:gd name="T6" fmla="*/ 0 w 120"/>
                  <a:gd name="T7" fmla="*/ 19 h 120"/>
                  <a:gd name="T8" fmla="*/ 5 w 120"/>
                  <a:gd name="T9" fmla="*/ 33 h 120"/>
                  <a:gd name="T10" fmla="*/ 19 w 120"/>
                  <a:gd name="T11" fmla="*/ 43 h 120"/>
                  <a:gd name="T12" fmla="*/ 33 w 120"/>
                  <a:gd name="T13" fmla="*/ 43 h 120"/>
                  <a:gd name="T14" fmla="*/ 48 w 120"/>
                  <a:gd name="T15" fmla="*/ 76 h 120"/>
                  <a:gd name="T16" fmla="*/ 81 w 120"/>
                  <a:gd name="T17" fmla="*/ 100 h 120"/>
                  <a:gd name="T18" fmla="*/ 100 w 120"/>
                  <a:gd name="T19" fmla="*/ 109 h 120"/>
                  <a:gd name="T20" fmla="*/ 119 w 120"/>
                  <a:gd name="T21" fmla="*/ 119 h 120"/>
                  <a:gd name="T22" fmla="*/ 95 w 120"/>
                  <a:gd name="T23" fmla="*/ 90 h 120"/>
                  <a:gd name="T24" fmla="*/ 81 w 120"/>
                  <a:gd name="T25" fmla="*/ 71 h 120"/>
                  <a:gd name="T26" fmla="*/ 67 w 120"/>
                  <a:gd name="T27" fmla="*/ 52 h 120"/>
                  <a:gd name="T28" fmla="*/ 48 w 120"/>
                  <a:gd name="T29" fmla="*/ 29 h 120"/>
                  <a:gd name="T30" fmla="*/ 38 w 120"/>
                  <a:gd name="T31" fmla="*/ 24 h 120"/>
                  <a:gd name="T32" fmla="*/ 38 w 120"/>
                  <a:gd name="T33" fmla="*/ 14 h 120"/>
                  <a:gd name="T34" fmla="*/ 33 w 120"/>
                  <a:gd name="T35" fmla="*/ 10 h 120"/>
                  <a:gd name="T36" fmla="*/ 29 w 12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20">
                    <a:moveTo>
                      <a:pt x="29" y="0"/>
                    </a:moveTo>
                    <a:lnTo>
                      <a:pt x="10" y="0"/>
                    </a:lnTo>
                    <a:lnTo>
                      <a:pt x="5" y="5"/>
                    </a:lnTo>
                    <a:lnTo>
                      <a:pt x="0" y="19"/>
                    </a:lnTo>
                    <a:lnTo>
                      <a:pt x="5" y="33"/>
                    </a:lnTo>
                    <a:lnTo>
                      <a:pt x="19" y="43"/>
                    </a:lnTo>
                    <a:lnTo>
                      <a:pt x="33" y="43"/>
                    </a:lnTo>
                    <a:lnTo>
                      <a:pt x="48" y="76"/>
                    </a:lnTo>
                    <a:lnTo>
                      <a:pt x="81" y="100"/>
                    </a:lnTo>
                    <a:lnTo>
                      <a:pt x="100" y="109"/>
                    </a:lnTo>
                    <a:lnTo>
                      <a:pt x="119" y="119"/>
                    </a:lnTo>
                    <a:lnTo>
                      <a:pt x="95" y="90"/>
                    </a:lnTo>
                    <a:lnTo>
                      <a:pt x="81" y="71"/>
                    </a:lnTo>
                    <a:lnTo>
                      <a:pt x="67" y="52"/>
                    </a:lnTo>
                    <a:lnTo>
                      <a:pt x="48" y="29"/>
                    </a:lnTo>
                    <a:lnTo>
                      <a:pt x="38" y="24"/>
                    </a:lnTo>
                    <a:lnTo>
                      <a:pt x="38" y="14"/>
                    </a:lnTo>
                    <a:lnTo>
                      <a:pt x="33" y="10"/>
                    </a:lnTo>
                    <a:lnTo>
                      <a:pt x="29" y="0"/>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609" name="Group 186"/>
            <p:cNvGrpSpPr>
              <a:grpSpLocks/>
            </p:cNvGrpSpPr>
            <p:nvPr/>
          </p:nvGrpSpPr>
          <p:grpSpPr bwMode="auto">
            <a:xfrm rot="3284578">
              <a:off x="1546" y="3110"/>
              <a:ext cx="546" cy="566"/>
              <a:chOff x="336" y="1152"/>
              <a:chExt cx="546" cy="566"/>
            </a:xfrm>
          </p:grpSpPr>
          <p:sp>
            <p:nvSpPr>
              <p:cNvPr id="323613" name="Freeform 187"/>
              <p:cNvSpPr>
                <a:spLocks/>
              </p:cNvSpPr>
              <p:nvPr/>
            </p:nvSpPr>
            <p:spPr bwMode="auto">
              <a:xfrm>
                <a:off x="741" y="1298"/>
                <a:ext cx="141" cy="304"/>
              </a:xfrm>
              <a:custGeom>
                <a:avLst/>
                <a:gdLst>
                  <a:gd name="T0" fmla="*/ 70 w 141"/>
                  <a:gd name="T1" fmla="*/ 4 h 304"/>
                  <a:gd name="T2" fmla="*/ 57 w 141"/>
                  <a:gd name="T3" fmla="*/ 61 h 304"/>
                  <a:gd name="T4" fmla="*/ 76 w 141"/>
                  <a:gd name="T5" fmla="*/ 128 h 304"/>
                  <a:gd name="T6" fmla="*/ 48 w 141"/>
                  <a:gd name="T7" fmla="*/ 166 h 304"/>
                  <a:gd name="T8" fmla="*/ 95 w 141"/>
                  <a:gd name="T9" fmla="*/ 137 h 304"/>
                  <a:gd name="T10" fmla="*/ 117 w 141"/>
                  <a:gd name="T11" fmla="*/ 195 h 304"/>
                  <a:gd name="T12" fmla="*/ 140 w 141"/>
                  <a:gd name="T13" fmla="*/ 303 h 304"/>
                  <a:gd name="T14" fmla="*/ 0 w 141"/>
                  <a:gd name="T15" fmla="*/ 169 h 304"/>
                  <a:gd name="T16" fmla="*/ 13 w 141"/>
                  <a:gd name="T17" fmla="*/ 0 h 304"/>
                  <a:gd name="T18" fmla="*/ 70 w 141"/>
                  <a:gd name="T19" fmla="*/ 4 h 3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1" h="304">
                    <a:moveTo>
                      <a:pt x="70" y="4"/>
                    </a:moveTo>
                    <a:lnTo>
                      <a:pt x="57" y="61"/>
                    </a:lnTo>
                    <a:lnTo>
                      <a:pt x="76" y="128"/>
                    </a:lnTo>
                    <a:lnTo>
                      <a:pt x="48" y="166"/>
                    </a:lnTo>
                    <a:lnTo>
                      <a:pt x="95" y="137"/>
                    </a:lnTo>
                    <a:lnTo>
                      <a:pt x="117" y="195"/>
                    </a:lnTo>
                    <a:lnTo>
                      <a:pt x="140" y="303"/>
                    </a:lnTo>
                    <a:lnTo>
                      <a:pt x="0" y="169"/>
                    </a:lnTo>
                    <a:lnTo>
                      <a:pt x="13" y="0"/>
                    </a:lnTo>
                    <a:lnTo>
                      <a:pt x="70" y="4"/>
                    </a:lnTo>
                  </a:path>
                </a:pathLst>
              </a:custGeom>
              <a:solidFill>
                <a:schemeClr val="accent1"/>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614" name="Group 188"/>
              <p:cNvGrpSpPr>
                <a:grpSpLocks/>
              </p:cNvGrpSpPr>
              <p:nvPr/>
            </p:nvGrpSpPr>
            <p:grpSpPr bwMode="auto">
              <a:xfrm>
                <a:off x="336" y="1373"/>
                <a:ext cx="516" cy="345"/>
                <a:chOff x="1239" y="1693"/>
                <a:chExt cx="516" cy="345"/>
              </a:xfrm>
            </p:grpSpPr>
            <p:grpSp>
              <p:nvGrpSpPr>
                <p:cNvPr id="323630" name="Group 189"/>
                <p:cNvGrpSpPr>
                  <a:grpSpLocks/>
                </p:cNvGrpSpPr>
                <p:nvPr/>
              </p:nvGrpSpPr>
              <p:grpSpPr bwMode="auto">
                <a:xfrm>
                  <a:off x="1516" y="1833"/>
                  <a:ext cx="239" cy="205"/>
                  <a:chOff x="1516" y="1833"/>
                  <a:chExt cx="239" cy="205"/>
                </a:xfrm>
              </p:grpSpPr>
              <p:sp>
                <p:nvSpPr>
                  <p:cNvPr id="323642" name="Freeform 190"/>
                  <p:cNvSpPr>
                    <a:spLocks/>
                  </p:cNvSpPr>
                  <p:nvPr/>
                </p:nvSpPr>
                <p:spPr bwMode="auto">
                  <a:xfrm>
                    <a:off x="1516" y="1833"/>
                    <a:ext cx="239" cy="205"/>
                  </a:xfrm>
                  <a:custGeom>
                    <a:avLst/>
                    <a:gdLst>
                      <a:gd name="T0" fmla="*/ 138 w 239"/>
                      <a:gd name="T1" fmla="*/ 0 h 205"/>
                      <a:gd name="T2" fmla="*/ 57 w 239"/>
                      <a:gd name="T3" fmla="*/ 33 h 205"/>
                      <a:gd name="T4" fmla="*/ 24 w 239"/>
                      <a:gd name="T5" fmla="*/ 57 h 205"/>
                      <a:gd name="T6" fmla="*/ 5 w 239"/>
                      <a:gd name="T7" fmla="*/ 71 h 205"/>
                      <a:gd name="T8" fmla="*/ 0 w 239"/>
                      <a:gd name="T9" fmla="*/ 104 h 205"/>
                      <a:gd name="T10" fmla="*/ 5 w 239"/>
                      <a:gd name="T11" fmla="*/ 138 h 205"/>
                      <a:gd name="T12" fmla="*/ 19 w 239"/>
                      <a:gd name="T13" fmla="*/ 171 h 205"/>
                      <a:gd name="T14" fmla="*/ 43 w 239"/>
                      <a:gd name="T15" fmla="*/ 190 h 205"/>
                      <a:gd name="T16" fmla="*/ 57 w 239"/>
                      <a:gd name="T17" fmla="*/ 204 h 205"/>
                      <a:gd name="T18" fmla="*/ 95 w 239"/>
                      <a:gd name="T19" fmla="*/ 180 h 205"/>
                      <a:gd name="T20" fmla="*/ 129 w 239"/>
                      <a:gd name="T21" fmla="*/ 171 h 205"/>
                      <a:gd name="T22" fmla="*/ 152 w 239"/>
                      <a:gd name="T23" fmla="*/ 157 h 205"/>
                      <a:gd name="T24" fmla="*/ 181 w 239"/>
                      <a:gd name="T25" fmla="*/ 133 h 205"/>
                      <a:gd name="T26" fmla="*/ 200 w 239"/>
                      <a:gd name="T27" fmla="*/ 114 h 205"/>
                      <a:gd name="T28" fmla="*/ 219 w 239"/>
                      <a:gd name="T29" fmla="*/ 90 h 205"/>
                      <a:gd name="T30" fmla="*/ 238 w 239"/>
                      <a:gd name="T31" fmla="*/ 71 h 205"/>
                      <a:gd name="T32" fmla="*/ 176 w 239"/>
                      <a:gd name="T33" fmla="*/ 33 h 205"/>
                      <a:gd name="T34" fmla="*/ 138 w 239"/>
                      <a:gd name="T35" fmla="*/ 0 h 2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9" h="205">
                        <a:moveTo>
                          <a:pt x="138" y="0"/>
                        </a:moveTo>
                        <a:lnTo>
                          <a:pt x="57" y="33"/>
                        </a:lnTo>
                        <a:lnTo>
                          <a:pt x="24" y="57"/>
                        </a:lnTo>
                        <a:lnTo>
                          <a:pt x="5" y="71"/>
                        </a:lnTo>
                        <a:lnTo>
                          <a:pt x="0" y="104"/>
                        </a:lnTo>
                        <a:lnTo>
                          <a:pt x="5" y="138"/>
                        </a:lnTo>
                        <a:lnTo>
                          <a:pt x="19" y="171"/>
                        </a:lnTo>
                        <a:lnTo>
                          <a:pt x="43" y="190"/>
                        </a:lnTo>
                        <a:lnTo>
                          <a:pt x="57" y="204"/>
                        </a:lnTo>
                        <a:lnTo>
                          <a:pt x="95" y="180"/>
                        </a:lnTo>
                        <a:lnTo>
                          <a:pt x="129" y="171"/>
                        </a:lnTo>
                        <a:lnTo>
                          <a:pt x="152" y="157"/>
                        </a:lnTo>
                        <a:lnTo>
                          <a:pt x="181" y="133"/>
                        </a:lnTo>
                        <a:lnTo>
                          <a:pt x="200" y="114"/>
                        </a:lnTo>
                        <a:lnTo>
                          <a:pt x="219" y="90"/>
                        </a:lnTo>
                        <a:lnTo>
                          <a:pt x="238" y="71"/>
                        </a:lnTo>
                        <a:lnTo>
                          <a:pt x="176" y="33"/>
                        </a:lnTo>
                        <a:lnTo>
                          <a:pt x="138" y="0"/>
                        </a:lnTo>
                      </a:path>
                    </a:pathLst>
                  </a:custGeom>
                  <a:solidFill>
                    <a:srgbClr val="000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43" name="Freeform 191"/>
                  <p:cNvSpPr>
                    <a:spLocks/>
                  </p:cNvSpPr>
                  <p:nvPr/>
                </p:nvSpPr>
                <p:spPr bwMode="auto">
                  <a:xfrm>
                    <a:off x="1521" y="1909"/>
                    <a:ext cx="68" cy="101"/>
                  </a:xfrm>
                  <a:custGeom>
                    <a:avLst/>
                    <a:gdLst>
                      <a:gd name="T0" fmla="*/ 38 w 68"/>
                      <a:gd name="T1" fmla="*/ 14 h 101"/>
                      <a:gd name="T2" fmla="*/ 19 w 68"/>
                      <a:gd name="T3" fmla="*/ 0 h 101"/>
                      <a:gd name="T4" fmla="*/ 5 w 68"/>
                      <a:gd name="T5" fmla="*/ 0 h 101"/>
                      <a:gd name="T6" fmla="*/ 0 w 68"/>
                      <a:gd name="T7" fmla="*/ 0 h 101"/>
                      <a:gd name="T8" fmla="*/ 14 w 68"/>
                      <a:gd name="T9" fmla="*/ 19 h 101"/>
                      <a:gd name="T10" fmla="*/ 24 w 68"/>
                      <a:gd name="T11" fmla="*/ 38 h 101"/>
                      <a:gd name="T12" fmla="*/ 29 w 68"/>
                      <a:gd name="T13" fmla="*/ 62 h 101"/>
                      <a:gd name="T14" fmla="*/ 24 w 68"/>
                      <a:gd name="T15" fmla="*/ 71 h 101"/>
                      <a:gd name="T16" fmla="*/ 14 w 68"/>
                      <a:gd name="T17" fmla="*/ 86 h 101"/>
                      <a:gd name="T18" fmla="*/ 29 w 68"/>
                      <a:gd name="T19" fmla="*/ 95 h 101"/>
                      <a:gd name="T20" fmla="*/ 48 w 68"/>
                      <a:gd name="T21" fmla="*/ 95 h 101"/>
                      <a:gd name="T22" fmla="*/ 62 w 68"/>
                      <a:gd name="T23" fmla="*/ 100 h 101"/>
                      <a:gd name="T24" fmla="*/ 67 w 68"/>
                      <a:gd name="T25" fmla="*/ 81 h 101"/>
                      <a:gd name="T26" fmla="*/ 62 w 68"/>
                      <a:gd name="T27" fmla="*/ 62 h 101"/>
                      <a:gd name="T28" fmla="*/ 53 w 68"/>
                      <a:gd name="T29" fmla="*/ 33 h 101"/>
                      <a:gd name="T30" fmla="*/ 38 w 68"/>
                      <a:gd name="T31" fmla="*/ 14 h 10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8" h="101">
                        <a:moveTo>
                          <a:pt x="38" y="14"/>
                        </a:moveTo>
                        <a:lnTo>
                          <a:pt x="19" y="0"/>
                        </a:lnTo>
                        <a:lnTo>
                          <a:pt x="5" y="0"/>
                        </a:lnTo>
                        <a:lnTo>
                          <a:pt x="0" y="0"/>
                        </a:lnTo>
                        <a:lnTo>
                          <a:pt x="14" y="19"/>
                        </a:lnTo>
                        <a:lnTo>
                          <a:pt x="24" y="38"/>
                        </a:lnTo>
                        <a:lnTo>
                          <a:pt x="29" y="62"/>
                        </a:lnTo>
                        <a:lnTo>
                          <a:pt x="24" y="71"/>
                        </a:lnTo>
                        <a:lnTo>
                          <a:pt x="14" y="86"/>
                        </a:lnTo>
                        <a:lnTo>
                          <a:pt x="29" y="95"/>
                        </a:lnTo>
                        <a:lnTo>
                          <a:pt x="48" y="95"/>
                        </a:lnTo>
                        <a:lnTo>
                          <a:pt x="62" y="100"/>
                        </a:lnTo>
                        <a:lnTo>
                          <a:pt x="67" y="81"/>
                        </a:lnTo>
                        <a:lnTo>
                          <a:pt x="62" y="62"/>
                        </a:lnTo>
                        <a:lnTo>
                          <a:pt x="53" y="33"/>
                        </a:lnTo>
                        <a:lnTo>
                          <a:pt x="38" y="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44" name="Freeform 192"/>
                  <p:cNvSpPr>
                    <a:spLocks/>
                  </p:cNvSpPr>
                  <p:nvPr/>
                </p:nvSpPr>
                <p:spPr bwMode="auto">
                  <a:xfrm>
                    <a:off x="1521" y="1904"/>
                    <a:ext cx="68" cy="134"/>
                  </a:xfrm>
                  <a:custGeom>
                    <a:avLst/>
                    <a:gdLst>
                      <a:gd name="T0" fmla="*/ 53 w 68"/>
                      <a:gd name="T1" fmla="*/ 133 h 134"/>
                      <a:gd name="T2" fmla="*/ 62 w 68"/>
                      <a:gd name="T3" fmla="*/ 119 h 134"/>
                      <a:gd name="T4" fmla="*/ 67 w 68"/>
                      <a:gd name="T5" fmla="*/ 90 h 134"/>
                      <a:gd name="T6" fmla="*/ 62 w 68"/>
                      <a:gd name="T7" fmla="*/ 67 h 134"/>
                      <a:gd name="T8" fmla="*/ 53 w 68"/>
                      <a:gd name="T9" fmla="*/ 38 h 134"/>
                      <a:gd name="T10" fmla="*/ 34 w 68"/>
                      <a:gd name="T11" fmla="*/ 14 h 134"/>
                      <a:gd name="T12" fmla="*/ 19 w 68"/>
                      <a:gd name="T13" fmla="*/ 5 h 134"/>
                      <a:gd name="T14" fmla="*/ 0 w 68"/>
                      <a:gd name="T15" fmla="*/ 0 h 13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134">
                        <a:moveTo>
                          <a:pt x="53" y="133"/>
                        </a:moveTo>
                        <a:lnTo>
                          <a:pt x="62" y="119"/>
                        </a:lnTo>
                        <a:lnTo>
                          <a:pt x="67" y="90"/>
                        </a:lnTo>
                        <a:lnTo>
                          <a:pt x="62" y="67"/>
                        </a:lnTo>
                        <a:lnTo>
                          <a:pt x="53" y="38"/>
                        </a:lnTo>
                        <a:lnTo>
                          <a:pt x="34" y="14"/>
                        </a:lnTo>
                        <a:lnTo>
                          <a:pt x="19" y="5"/>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3631" name="Group 193"/>
                <p:cNvGrpSpPr>
                  <a:grpSpLocks/>
                </p:cNvGrpSpPr>
                <p:nvPr/>
              </p:nvGrpSpPr>
              <p:grpSpPr bwMode="auto">
                <a:xfrm>
                  <a:off x="1239" y="1693"/>
                  <a:ext cx="315" cy="325"/>
                  <a:chOff x="1239" y="1693"/>
                  <a:chExt cx="315" cy="325"/>
                </a:xfrm>
              </p:grpSpPr>
              <p:sp>
                <p:nvSpPr>
                  <p:cNvPr id="323632" name="Freeform 194"/>
                  <p:cNvSpPr>
                    <a:spLocks/>
                  </p:cNvSpPr>
                  <p:nvPr/>
                </p:nvSpPr>
                <p:spPr bwMode="auto">
                  <a:xfrm>
                    <a:off x="1410" y="1822"/>
                    <a:ext cx="144" cy="188"/>
                  </a:xfrm>
                  <a:custGeom>
                    <a:avLst/>
                    <a:gdLst>
                      <a:gd name="T0" fmla="*/ 138 w 144"/>
                      <a:gd name="T1" fmla="*/ 120 h 188"/>
                      <a:gd name="T2" fmla="*/ 133 w 144"/>
                      <a:gd name="T3" fmla="*/ 110 h 188"/>
                      <a:gd name="T4" fmla="*/ 124 w 144"/>
                      <a:gd name="T5" fmla="*/ 101 h 188"/>
                      <a:gd name="T6" fmla="*/ 119 w 144"/>
                      <a:gd name="T7" fmla="*/ 96 h 188"/>
                      <a:gd name="T8" fmla="*/ 110 w 144"/>
                      <a:gd name="T9" fmla="*/ 91 h 188"/>
                      <a:gd name="T10" fmla="*/ 100 w 144"/>
                      <a:gd name="T11" fmla="*/ 82 h 188"/>
                      <a:gd name="T12" fmla="*/ 95 w 144"/>
                      <a:gd name="T13" fmla="*/ 77 h 188"/>
                      <a:gd name="T14" fmla="*/ 91 w 144"/>
                      <a:gd name="T15" fmla="*/ 67 h 188"/>
                      <a:gd name="T16" fmla="*/ 81 w 144"/>
                      <a:gd name="T17" fmla="*/ 62 h 188"/>
                      <a:gd name="T18" fmla="*/ 67 w 144"/>
                      <a:gd name="T19" fmla="*/ 58 h 188"/>
                      <a:gd name="T20" fmla="*/ 57 w 144"/>
                      <a:gd name="T21" fmla="*/ 48 h 188"/>
                      <a:gd name="T22" fmla="*/ 52 w 144"/>
                      <a:gd name="T23" fmla="*/ 34 h 188"/>
                      <a:gd name="T24" fmla="*/ 48 w 144"/>
                      <a:gd name="T25" fmla="*/ 24 h 188"/>
                      <a:gd name="T26" fmla="*/ 33 w 144"/>
                      <a:gd name="T27" fmla="*/ 0 h 188"/>
                      <a:gd name="T28" fmla="*/ 29 w 144"/>
                      <a:gd name="T29" fmla="*/ 0 h 188"/>
                      <a:gd name="T30" fmla="*/ 24 w 144"/>
                      <a:gd name="T31" fmla="*/ 5 h 188"/>
                      <a:gd name="T32" fmla="*/ 19 w 144"/>
                      <a:gd name="T33" fmla="*/ 10 h 188"/>
                      <a:gd name="T34" fmla="*/ 19 w 144"/>
                      <a:gd name="T35" fmla="*/ 24 h 188"/>
                      <a:gd name="T36" fmla="*/ 19 w 144"/>
                      <a:gd name="T37" fmla="*/ 34 h 188"/>
                      <a:gd name="T38" fmla="*/ 29 w 144"/>
                      <a:gd name="T39" fmla="*/ 43 h 188"/>
                      <a:gd name="T40" fmla="*/ 33 w 144"/>
                      <a:gd name="T41" fmla="*/ 48 h 188"/>
                      <a:gd name="T42" fmla="*/ 38 w 144"/>
                      <a:gd name="T43" fmla="*/ 62 h 188"/>
                      <a:gd name="T44" fmla="*/ 29 w 144"/>
                      <a:gd name="T45" fmla="*/ 58 h 188"/>
                      <a:gd name="T46" fmla="*/ 19 w 144"/>
                      <a:gd name="T47" fmla="*/ 58 h 188"/>
                      <a:gd name="T48" fmla="*/ 14 w 144"/>
                      <a:gd name="T49" fmla="*/ 62 h 188"/>
                      <a:gd name="T50" fmla="*/ 5 w 144"/>
                      <a:gd name="T51" fmla="*/ 67 h 188"/>
                      <a:gd name="T52" fmla="*/ 0 w 144"/>
                      <a:gd name="T53" fmla="*/ 82 h 188"/>
                      <a:gd name="T54" fmla="*/ 0 w 144"/>
                      <a:gd name="T55" fmla="*/ 96 h 188"/>
                      <a:gd name="T56" fmla="*/ 5 w 144"/>
                      <a:gd name="T57" fmla="*/ 120 h 188"/>
                      <a:gd name="T58" fmla="*/ 10 w 144"/>
                      <a:gd name="T59" fmla="*/ 129 h 188"/>
                      <a:gd name="T60" fmla="*/ 14 w 144"/>
                      <a:gd name="T61" fmla="*/ 149 h 188"/>
                      <a:gd name="T62" fmla="*/ 29 w 144"/>
                      <a:gd name="T63" fmla="*/ 168 h 188"/>
                      <a:gd name="T64" fmla="*/ 33 w 144"/>
                      <a:gd name="T65" fmla="*/ 177 h 188"/>
                      <a:gd name="T66" fmla="*/ 43 w 144"/>
                      <a:gd name="T67" fmla="*/ 182 h 188"/>
                      <a:gd name="T68" fmla="*/ 52 w 144"/>
                      <a:gd name="T69" fmla="*/ 187 h 188"/>
                      <a:gd name="T70" fmla="*/ 67 w 144"/>
                      <a:gd name="T71" fmla="*/ 182 h 188"/>
                      <a:gd name="T72" fmla="*/ 76 w 144"/>
                      <a:gd name="T73" fmla="*/ 182 h 188"/>
                      <a:gd name="T74" fmla="*/ 81 w 144"/>
                      <a:gd name="T75" fmla="*/ 177 h 188"/>
                      <a:gd name="T76" fmla="*/ 91 w 144"/>
                      <a:gd name="T77" fmla="*/ 173 h 188"/>
                      <a:gd name="T78" fmla="*/ 95 w 144"/>
                      <a:gd name="T79" fmla="*/ 173 h 188"/>
                      <a:gd name="T80" fmla="*/ 105 w 144"/>
                      <a:gd name="T81" fmla="*/ 177 h 188"/>
                      <a:gd name="T82" fmla="*/ 114 w 144"/>
                      <a:gd name="T83" fmla="*/ 177 h 188"/>
                      <a:gd name="T84" fmla="*/ 124 w 144"/>
                      <a:gd name="T85" fmla="*/ 173 h 188"/>
                      <a:gd name="T86" fmla="*/ 133 w 144"/>
                      <a:gd name="T87" fmla="*/ 168 h 188"/>
                      <a:gd name="T88" fmla="*/ 138 w 144"/>
                      <a:gd name="T89" fmla="*/ 158 h 188"/>
                      <a:gd name="T90" fmla="*/ 143 w 144"/>
                      <a:gd name="T91" fmla="*/ 139 h 188"/>
                      <a:gd name="T92" fmla="*/ 138 w 144"/>
                      <a:gd name="T93" fmla="*/ 125 h 188"/>
                      <a:gd name="T94" fmla="*/ 138 w 144"/>
                      <a:gd name="T95" fmla="*/ 120 h 1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44" h="188">
                        <a:moveTo>
                          <a:pt x="138" y="120"/>
                        </a:moveTo>
                        <a:lnTo>
                          <a:pt x="133" y="110"/>
                        </a:lnTo>
                        <a:lnTo>
                          <a:pt x="124" y="101"/>
                        </a:lnTo>
                        <a:lnTo>
                          <a:pt x="119" y="96"/>
                        </a:lnTo>
                        <a:lnTo>
                          <a:pt x="110" y="91"/>
                        </a:lnTo>
                        <a:lnTo>
                          <a:pt x="100" y="82"/>
                        </a:lnTo>
                        <a:lnTo>
                          <a:pt x="95" y="77"/>
                        </a:lnTo>
                        <a:lnTo>
                          <a:pt x="91" y="67"/>
                        </a:lnTo>
                        <a:lnTo>
                          <a:pt x="81" y="62"/>
                        </a:lnTo>
                        <a:lnTo>
                          <a:pt x="67" y="58"/>
                        </a:lnTo>
                        <a:lnTo>
                          <a:pt x="57" y="48"/>
                        </a:lnTo>
                        <a:lnTo>
                          <a:pt x="52" y="34"/>
                        </a:lnTo>
                        <a:lnTo>
                          <a:pt x="48" y="24"/>
                        </a:lnTo>
                        <a:lnTo>
                          <a:pt x="33" y="0"/>
                        </a:lnTo>
                        <a:lnTo>
                          <a:pt x="29" y="0"/>
                        </a:lnTo>
                        <a:lnTo>
                          <a:pt x="24" y="5"/>
                        </a:lnTo>
                        <a:lnTo>
                          <a:pt x="19" y="10"/>
                        </a:lnTo>
                        <a:lnTo>
                          <a:pt x="19" y="24"/>
                        </a:lnTo>
                        <a:lnTo>
                          <a:pt x="19" y="34"/>
                        </a:lnTo>
                        <a:lnTo>
                          <a:pt x="29" y="43"/>
                        </a:lnTo>
                        <a:lnTo>
                          <a:pt x="33" y="48"/>
                        </a:lnTo>
                        <a:lnTo>
                          <a:pt x="38" y="62"/>
                        </a:lnTo>
                        <a:lnTo>
                          <a:pt x="29" y="58"/>
                        </a:lnTo>
                        <a:lnTo>
                          <a:pt x="19" y="58"/>
                        </a:lnTo>
                        <a:lnTo>
                          <a:pt x="14" y="62"/>
                        </a:lnTo>
                        <a:lnTo>
                          <a:pt x="5" y="67"/>
                        </a:lnTo>
                        <a:lnTo>
                          <a:pt x="0" y="82"/>
                        </a:lnTo>
                        <a:lnTo>
                          <a:pt x="0" y="96"/>
                        </a:lnTo>
                        <a:lnTo>
                          <a:pt x="5" y="120"/>
                        </a:lnTo>
                        <a:lnTo>
                          <a:pt x="10" y="129"/>
                        </a:lnTo>
                        <a:lnTo>
                          <a:pt x="14" y="149"/>
                        </a:lnTo>
                        <a:lnTo>
                          <a:pt x="29" y="168"/>
                        </a:lnTo>
                        <a:lnTo>
                          <a:pt x="33" y="177"/>
                        </a:lnTo>
                        <a:lnTo>
                          <a:pt x="43" y="182"/>
                        </a:lnTo>
                        <a:lnTo>
                          <a:pt x="52" y="187"/>
                        </a:lnTo>
                        <a:lnTo>
                          <a:pt x="67" y="182"/>
                        </a:lnTo>
                        <a:lnTo>
                          <a:pt x="76" y="182"/>
                        </a:lnTo>
                        <a:lnTo>
                          <a:pt x="81" y="177"/>
                        </a:lnTo>
                        <a:lnTo>
                          <a:pt x="91" y="173"/>
                        </a:lnTo>
                        <a:lnTo>
                          <a:pt x="95" y="173"/>
                        </a:lnTo>
                        <a:lnTo>
                          <a:pt x="105" y="177"/>
                        </a:lnTo>
                        <a:lnTo>
                          <a:pt x="114" y="177"/>
                        </a:lnTo>
                        <a:lnTo>
                          <a:pt x="124" y="173"/>
                        </a:lnTo>
                        <a:lnTo>
                          <a:pt x="133" y="168"/>
                        </a:lnTo>
                        <a:lnTo>
                          <a:pt x="138" y="158"/>
                        </a:lnTo>
                        <a:lnTo>
                          <a:pt x="143" y="139"/>
                        </a:lnTo>
                        <a:lnTo>
                          <a:pt x="138" y="125"/>
                        </a:lnTo>
                        <a:lnTo>
                          <a:pt x="138" y="12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633" name="Group 195"/>
                  <p:cNvGrpSpPr>
                    <a:grpSpLocks/>
                  </p:cNvGrpSpPr>
                  <p:nvPr/>
                </p:nvGrpSpPr>
                <p:grpSpPr bwMode="auto">
                  <a:xfrm>
                    <a:off x="1239" y="1693"/>
                    <a:ext cx="283" cy="325"/>
                    <a:chOff x="1239" y="1693"/>
                    <a:chExt cx="283" cy="325"/>
                  </a:xfrm>
                </p:grpSpPr>
                <p:grpSp>
                  <p:nvGrpSpPr>
                    <p:cNvPr id="323634" name="Group 196"/>
                    <p:cNvGrpSpPr>
                      <a:grpSpLocks/>
                    </p:cNvGrpSpPr>
                    <p:nvPr/>
                  </p:nvGrpSpPr>
                  <p:grpSpPr bwMode="auto">
                    <a:xfrm>
                      <a:off x="1239" y="1693"/>
                      <a:ext cx="283" cy="284"/>
                      <a:chOff x="1239" y="1693"/>
                      <a:chExt cx="283" cy="284"/>
                    </a:xfrm>
                  </p:grpSpPr>
                  <p:sp>
                    <p:nvSpPr>
                      <p:cNvPr id="323640" name="Freeform 197"/>
                      <p:cNvSpPr>
                        <a:spLocks/>
                      </p:cNvSpPr>
                      <p:nvPr/>
                    </p:nvSpPr>
                    <p:spPr bwMode="auto">
                      <a:xfrm>
                        <a:off x="1239" y="1693"/>
                        <a:ext cx="283" cy="284"/>
                      </a:xfrm>
                      <a:custGeom>
                        <a:avLst/>
                        <a:gdLst>
                          <a:gd name="T0" fmla="*/ 277 w 283"/>
                          <a:gd name="T1" fmla="*/ 254 h 284"/>
                          <a:gd name="T2" fmla="*/ 263 w 283"/>
                          <a:gd name="T3" fmla="*/ 235 h 284"/>
                          <a:gd name="T4" fmla="*/ 244 w 283"/>
                          <a:gd name="T5" fmla="*/ 206 h 284"/>
                          <a:gd name="T6" fmla="*/ 220 w 283"/>
                          <a:gd name="T7" fmla="*/ 182 h 284"/>
                          <a:gd name="T8" fmla="*/ 196 w 283"/>
                          <a:gd name="T9" fmla="*/ 168 h 284"/>
                          <a:gd name="T10" fmla="*/ 182 w 283"/>
                          <a:gd name="T11" fmla="*/ 163 h 284"/>
                          <a:gd name="T12" fmla="*/ 172 w 283"/>
                          <a:gd name="T13" fmla="*/ 158 h 284"/>
                          <a:gd name="T14" fmla="*/ 163 w 283"/>
                          <a:gd name="T15" fmla="*/ 149 h 284"/>
                          <a:gd name="T16" fmla="*/ 167 w 283"/>
                          <a:gd name="T17" fmla="*/ 134 h 284"/>
                          <a:gd name="T18" fmla="*/ 163 w 283"/>
                          <a:gd name="T19" fmla="*/ 110 h 284"/>
                          <a:gd name="T20" fmla="*/ 153 w 283"/>
                          <a:gd name="T21" fmla="*/ 91 h 284"/>
                          <a:gd name="T22" fmla="*/ 139 w 283"/>
                          <a:gd name="T23" fmla="*/ 72 h 284"/>
                          <a:gd name="T24" fmla="*/ 115 w 283"/>
                          <a:gd name="T25" fmla="*/ 48 h 284"/>
                          <a:gd name="T26" fmla="*/ 91 w 283"/>
                          <a:gd name="T27" fmla="*/ 29 h 284"/>
                          <a:gd name="T28" fmla="*/ 67 w 283"/>
                          <a:gd name="T29" fmla="*/ 14 h 284"/>
                          <a:gd name="T30" fmla="*/ 43 w 283"/>
                          <a:gd name="T31" fmla="*/ 0 h 284"/>
                          <a:gd name="T32" fmla="*/ 24 w 283"/>
                          <a:gd name="T33" fmla="*/ 0 h 284"/>
                          <a:gd name="T34" fmla="*/ 10 w 283"/>
                          <a:gd name="T35" fmla="*/ 5 h 284"/>
                          <a:gd name="T36" fmla="*/ 0 w 283"/>
                          <a:gd name="T37" fmla="*/ 14 h 284"/>
                          <a:gd name="T38" fmla="*/ 0 w 283"/>
                          <a:gd name="T39" fmla="*/ 29 h 284"/>
                          <a:gd name="T40" fmla="*/ 0 w 283"/>
                          <a:gd name="T41" fmla="*/ 48 h 284"/>
                          <a:gd name="T42" fmla="*/ 10 w 283"/>
                          <a:gd name="T43" fmla="*/ 67 h 284"/>
                          <a:gd name="T44" fmla="*/ 19 w 283"/>
                          <a:gd name="T45" fmla="*/ 86 h 284"/>
                          <a:gd name="T46" fmla="*/ 33 w 283"/>
                          <a:gd name="T47" fmla="*/ 110 h 284"/>
                          <a:gd name="T48" fmla="*/ 48 w 283"/>
                          <a:gd name="T49" fmla="*/ 125 h 284"/>
                          <a:gd name="T50" fmla="*/ 72 w 283"/>
                          <a:gd name="T51" fmla="*/ 144 h 284"/>
                          <a:gd name="T52" fmla="*/ 96 w 283"/>
                          <a:gd name="T53" fmla="*/ 158 h 284"/>
                          <a:gd name="T54" fmla="*/ 110 w 283"/>
                          <a:gd name="T55" fmla="*/ 168 h 284"/>
                          <a:gd name="T56" fmla="*/ 129 w 283"/>
                          <a:gd name="T57" fmla="*/ 168 h 284"/>
                          <a:gd name="T58" fmla="*/ 143 w 283"/>
                          <a:gd name="T59" fmla="*/ 168 h 284"/>
                          <a:gd name="T60" fmla="*/ 153 w 283"/>
                          <a:gd name="T61" fmla="*/ 173 h 284"/>
                          <a:gd name="T62" fmla="*/ 163 w 283"/>
                          <a:gd name="T63" fmla="*/ 182 h 284"/>
                          <a:gd name="T64" fmla="*/ 167 w 283"/>
                          <a:gd name="T65" fmla="*/ 197 h 284"/>
                          <a:gd name="T66" fmla="*/ 182 w 283"/>
                          <a:gd name="T67" fmla="*/ 216 h 284"/>
                          <a:gd name="T68" fmla="*/ 201 w 283"/>
                          <a:gd name="T69" fmla="*/ 235 h 284"/>
                          <a:gd name="T70" fmla="*/ 215 w 283"/>
                          <a:gd name="T71" fmla="*/ 254 h 284"/>
                          <a:gd name="T72" fmla="*/ 234 w 283"/>
                          <a:gd name="T73" fmla="*/ 269 h 284"/>
                          <a:gd name="T74" fmla="*/ 244 w 283"/>
                          <a:gd name="T75" fmla="*/ 278 h 284"/>
                          <a:gd name="T76" fmla="*/ 258 w 283"/>
                          <a:gd name="T77" fmla="*/ 283 h 284"/>
                          <a:gd name="T78" fmla="*/ 272 w 283"/>
                          <a:gd name="T79" fmla="*/ 283 h 284"/>
                          <a:gd name="T80" fmla="*/ 282 w 283"/>
                          <a:gd name="T81" fmla="*/ 278 h 284"/>
                          <a:gd name="T82" fmla="*/ 282 w 283"/>
                          <a:gd name="T83" fmla="*/ 264 h 284"/>
                          <a:gd name="T84" fmla="*/ 277 w 283"/>
                          <a:gd name="T85" fmla="*/ 254 h 28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3" h="284">
                            <a:moveTo>
                              <a:pt x="277" y="254"/>
                            </a:moveTo>
                            <a:lnTo>
                              <a:pt x="263" y="235"/>
                            </a:lnTo>
                            <a:lnTo>
                              <a:pt x="244" y="206"/>
                            </a:lnTo>
                            <a:lnTo>
                              <a:pt x="220" y="182"/>
                            </a:lnTo>
                            <a:lnTo>
                              <a:pt x="196" y="168"/>
                            </a:lnTo>
                            <a:lnTo>
                              <a:pt x="182" y="163"/>
                            </a:lnTo>
                            <a:lnTo>
                              <a:pt x="172" y="158"/>
                            </a:lnTo>
                            <a:lnTo>
                              <a:pt x="163" y="149"/>
                            </a:lnTo>
                            <a:lnTo>
                              <a:pt x="167" y="134"/>
                            </a:lnTo>
                            <a:lnTo>
                              <a:pt x="163" y="110"/>
                            </a:lnTo>
                            <a:lnTo>
                              <a:pt x="153" y="91"/>
                            </a:lnTo>
                            <a:lnTo>
                              <a:pt x="139" y="72"/>
                            </a:lnTo>
                            <a:lnTo>
                              <a:pt x="115" y="48"/>
                            </a:lnTo>
                            <a:lnTo>
                              <a:pt x="91" y="29"/>
                            </a:lnTo>
                            <a:lnTo>
                              <a:pt x="67" y="14"/>
                            </a:lnTo>
                            <a:lnTo>
                              <a:pt x="43" y="0"/>
                            </a:lnTo>
                            <a:lnTo>
                              <a:pt x="24" y="0"/>
                            </a:lnTo>
                            <a:lnTo>
                              <a:pt x="10" y="5"/>
                            </a:lnTo>
                            <a:lnTo>
                              <a:pt x="0" y="14"/>
                            </a:lnTo>
                            <a:lnTo>
                              <a:pt x="0" y="29"/>
                            </a:lnTo>
                            <a:lnTo>
                              <a:pt x="0" y="48"/>
                            </a:lnTo>
                            <a:lnTo>
                              <a:pt x="10" y="67"/>
                            </a:lnTo>
                            <a:lnTo>
                              <a:pt x="19" y="86"/>
                            </a:lnTo>
                            <a:lnTo>
                              <a:pt x="33" y="110"/>
                            </a:lnTo>
                            <a:lnTo>
                              <a:pt x="48" y="125"/>
                            </a:lnTo>
                            <a:lnTo>
                              <a:pt x="72" y="144"/>
                            </a:lnTo>
                            <a:lnTo>
                              <a:pt x="96" y="158"/>
                            </a:lnTo>
                            <a:lnTo>
                              <a:pt x="110" y="168"/>
                            </a:lnTo>
                            <a:lnTo>
                              <a:pt x="129" y="168"/>
                            </a:lnTo>
                            <a:lnTo>
                              <a:pt x="143" y="168"/>
                            </a:lnTo>
                            <a:lnTo>
                              <a:pt x="153" y="173"/>
                            </a:lnTo>
                            <a:lnTo>
                              <a:pt x="163" y="182"/>
                            </a:lnTo>
                            <a:lnTo>
                              <a:pt x="167" y="197"/>
                            </a:lnTo>
                            <a:lnTo>
                              <a:pt x="182" y="216"/>
                            </a:lnTo>
                            <a:lnTo>
                              <a:pt x="201" y="235"/>
                            </a:lnTo>
                            <a:lnTo>
                              <a:pt x="215" y="254"/>
                            </a:lnTo>
                            <a:lnTo>
                              <a:pt x="234" y="269"/>
                            </a:lnTo>
                            <a:lnTo>
                              <a:pt x="244" y="278"/>
                            </a:lnTo>
                            <a:lnTo>
                              <a:pt x="258" y="283"/>
                            </a:lnTo>
                            <a:lnTo>
                              <a:pt x="272" y="283"/>
                            </a:lnTo>
                            <a:lnTo>
                              <a:pt x="282" y="278"/>
                            </a:lnTo>
                            <a:lnTo>
                              <a:pt x="282" y="264"/>
                            </a:lnTo>
                            <a:lnTo>
                              <a:pt x="277" y="254"/>
                            </a:lnTo>
                          </a:path>
                        </a:pathLst>
                      </a:custGeom>
                      <a:solidFill>
                        <a:srgbClr val="A0A0C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41" name="Freeform 198"/>
                      <p:cNvSpPr>
                        <a:spLocks/>
                      </p:cNvSpPr>
                      <p:nvPr/>
                    </p:nvSpPr>
                    <p:spPr bwMode="auto">
                      <a:xfrm>
                        <a:off x="1253" y="1708"/>
                        <a:ext cx="135" cy="139"/>
                      </a:xfrm>
                      <a:custGeom>
                        <a:avLst/>
                        <a:gdLst>
                          <a:gd name="T0" fmla="*/ 134 w 135"/>
                          <a:gd name="T1" fmla="*/ 114 h 139"/>
                          <a:gd name="T2" fmla="*/ 129 w 135"/>
                          <a:gd name="T3" fmla="*/ 95 h 139"/>
                          <a:gd name="T4" fmla="*/ 120 w 135"/>
                          <a:gd name="T5" fmla="*/ 81 h 139"/>
                          <a:gd name="T6" fmla="*/ 105 w 135"/>
                          <a:gd name="T7" fmla="*/ 62 h 139"/>
                          <a:gd name="T8" fmla="*/ 86 w 135"/>
                          <a:gd name="T9" fmla="*/ 43 h 139"/>
                          <a:gd name="T10" fmla="*/ 67 w 135"/>
                          <a:gd name="T11" fmla="*/ 29 h 139"/>
                          <a:gd name="T12" fmla="*/ 43 w 135"/>
                          <a:gd name="T13" fmla="*/ 14 h 139"/>
                          <a:gd name="T14" fmla="*/ 29 w 135"/>
                          <a:gd name="T15" fmla="*/ 5 h 139"/>
                          <a:gd name="T16" fmla="*/ 14 w 135"/>
                          <a:gd name="T17" fmla="*/ 0 h 139"/>
                          <a:gd name="T18" fmla="*/ 0 w 135"/>
                          <a:gd name="T19" fmla="*/ 5 h 139"/>
                          <a:gd name="T20" fmla="*/ 0 w 135"/>
                          <a:gd name="T21" fmla="*/ 19 h 139"/>
                          <a:gd name="T22" fmla="*/ 5 w 135"/>
                          <a:gd name="T23" fmla="*/ 33 h 139"/>
                          <a:gd name="T24" fmla="*/ 14 w 135"/>
                          <a:gd name="T25" fmla="*/ 52 h 139"/>
                          <a:gd name="T26" fmla="*/ 29 w 135"/>
                          <a:gd name="T27" fmla="*/ 76 h 139"/>
                          <a:gd name="T28" fmla="*/ 48 w 135"/>
                          <a:gd name="T29" fmla="*/ 90 h 139"/>
                          <a:gd name="T30" fmla="*/ 67 w 135"/>
                          <a:gd name="T31" fmla="*/ 109 h 139"/>
                          <a:gd name="T32" fmla="*/ 86 w 135"/>
                          <a:gd name="T33" fmla="*/ 124 h 139"/>
                          <a:gd name="T34" fmla="*/ 110 w 135"/>
                          <a:gd name="T35" fmla="*/ 138 h 139"/>
                          <a:gd name="T36" fmla="*/ 124 w 135"/>
                          <a:gd name="T37" fmla="*/ 138 h 139"/>
                          <a:gd name="T38" fmla="*/ 134 w 135"/>
                          <a:gd name="T39" fmla="*/ 128 h 139"/>
                          <a:gd name="T40" fmla="*/ 134 w 135"/>
                          <a:gd name="T41" fmla="*/ 114 h 1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5" h="139">
                            <a:moveTo>
                              <a:pt x="134" y="114"/>
                            </a:moveTo>
                            <a:lnTo>
                              <a:pt x="129" y="95"/>
                            </a:lnTo>
                            <a:lnTo>
                              <a:pt x="120" y="81"/>
                            </a:lnTo>
                            <a:lnTo>
                              <a:pt x="105" y="62"/>
                            </a:lnTo>
                            <a:lnTo>
                              <a:pt x="86" y="43"/>
                            </a:lnTo>
                            <a:lnTo>
                              <a:pt x="67" y="29"/>
                            </a:lnTo>
                            <a:lnTo>
                              <a:pt x="43" y="14"/>
                            </a:lnTo>
                            <a:lnTo>
                              <a:pt x="29" y="5"/>
                            </a:lnTo>
                            <a:lnTo>
                              <a:pt x="14" y="0"/>
                            </a:lnTo>
                            <a:lnTo>
                              <a:pt x="0" y="5"/>
                            </a:lnTo>
                            <a:lnTo>
                              <a:pt x="0" y="19"/>
                            </a:lnTo>
                            <a:lnTo>
                              <a:pt x="5" y="33"/>
                            </a:lnTo>
                            <a:lnTo>
                              <a:pt x="14" y="52"/>
                            </a:lnTo>
                            <a:lnTo>
                              <a:pt x="29" y="76"/>
                            </a:lnTo>
                            <a:lnTo>
                              <a:pt x="48" y="90"/>
                            </a:lnTo>
                            <a:lnTo>
                              <a:pt x="67" y="109"/>
                            </a:lnTo>
                            <a:lnTo>
                              <a:pt x="86" y="124"/>
                            </a:lnTo>
                            <a:lnTo>
                              <a:pt x="110" y="138"/>
                            </a:lnTo>
                            <a:lnTo>
                              <a:pt x="124" y="138"/>
                            </a:lnTo>
                            <a:lnTo>
                              <a:pt x="134" y="128"/>
                            </a:lnTo>
                            <a:lnTo>
                              <a:pt x="134" y="114"/>
                            </a:lnTo>
                          </a:path>
                        </a:pathLst>
                      </a:custGeom>
                      <a:solidFill>
                        <a:srgbClr val="E0E0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35" name="Freeform 199"/>
                    <p:cNvSpPr>
                      <a:spLocks/>
                    </p:cNvSpPr>
                    <p:nvPr/>
                  </p:nvSpPr>
                  <p:spPr bwMode="auto">
                    <a:xfrm>
                      <a:off x="1387" y="1895"/>
                      <a:ext cx="96" cy="123"/>
                    </a:xfrm>
                    <a:custGeom>
                      <a:avLst/>
                      <a:gdLst>
                        <a:gd name="T0" fmla="*/ 24 w 96"/>
                        <a:gd name="T1" fmla="*/ 0 h 123"/>
                        <a:gd name="T2" fmla="*/ 14 w 96"/>
                        <a:gd name="T3" fmla="*/ 5 h 123"/>
                        <a:gd name="T4" fmla="*/ 10 w 96"/>
                        <a:gd name="T5" fmla="*/ 9 h 123"/>
                        <a:gd name="T6" fmla="*/ 10 w 96"/>
                        <a:gd name="T7" fmla="*/ 19 h 123"/>
                        <a:gd name="T8" fmla="*/ 14 w 96"/>
                        <a:gd name="T9" fmla="*/ 23 h 123"/>
                        <a:gd name="T10" fmla="*/ 10 w 96"/>
                        <a:gd name="T11" fmla="*/ 28 h 123"/>
                        <a:gd name="T12" fmla="*/ 0 w 96"/>
                        <a:gd name="T13" fmla="*/ 33 h 123"/>
                        <a:gd name="T14" fmla="*/ 0 w 96"/>
                        <a:gd name="T15" fmla="*/ 42 h 123"/>
                        <a:gd name="T16" fmla="*/ 5 w 96"/>
                        <a:gd name="T17" fmla="*/ 52 h 123"/>
                        <a:gd name="T18" fmla="*/ 14 w 96"/>
                        <a:gd name="T19" fmla="*/ 52 h 123"/>
                        <a:gd name="T20" fmla="*/ 10 w 96"/>
                        <a:gd name="T21" fmla="*/ 61 h 123"/>
                        <a:gd name="T22" fmla="*/ 10 w 96"/>
                        <a:gd name="T23" fmla="*/ 70 h 123"/>
                        <a:gd name="T24" fmla="*/ 14 w 96"/>
                        <a:gd name="T25" fmla="*/ 80 h 123"/>
                        <a:gd name="T26" fmla="*/ 24 w 96"/>
                        <a:gd name="T27" fmla="*/ 84 h 123"/>
                        <a:gd name="T28" fmla="*/ 43 w 96"/>
                        <a:gd name="T29" fmla="*/ 80 h 123"/>
                        <a:gd name="T30" fmla="*/ 43 w 96"/>
                        <a:gd name="T31" fmla="*/ 89 h 123"/>
                        <a:gd name="T32" fmla="*/ 43 w 96"/>
                        <a:gd name="T33" fmla="*/ 103 h 123"/>
                        <a:gd name="T34" fmla="*/ 43 w 96"/>
                        <a:gd name="T35" fmla="*/ 113 h 123"/>
                        <a:gd name="T36" fmla="*/ 48 w 96"/>
                        <a:gd name="T37" fmla="*/ 117 h 123"/>
                        <a:gd name="T38" fmla="*/ 57 w 96"/>
                        <a:gd name="T39" fmla="*/ 122 h 123"/>
                        <a:gd name="T40" fmla="*/ 67 w 96"/>
                        <a:gd name="T41" fmla="*/ 122 h 123"/>
                        <a:gd name="T42" fmla="*/ 76 w 96"/>
                        <a:gd name="T43" fmla="*/ 117 h 123"/>
                        <a:gd name="T44" fmla="*/ 86 w 96"/>
                        <a:gd name="T45" fmla="*/ 113 h 123"/>
                        <a:gd name="T46" fmla="*/ 90 w 96"/>
                        <a:gd name="T47" fmla="*/ 99 h 123"/>
                        <a:gd name="T48" fmla="*/ 95 w 96"/>
                        <a:gd name="T49" fmla="*/ 89 h 123"/>
                        <a:gd name="T50" fmla="*/ 90 w 96"/>
                        <a:gd name="T51" fmla="*/ 80 h 123"/>
                        <a:gd name="T52" fmla="*/ 86 w 96"/>
                        <a:gd name="T53" fmla="*/ 80 h 123"/>
                        <a:gd name="T54" fmla="*/ 81 w 96"/>
                        <a:gd name="T55" fmla="*/ 75 h 123"/>
                        <a:gd name="T56" fmla="*/ 81 w 96"/>
                        <a:gd name="T57" fmla="*/ 70 h 123"/>
                        <a:gd name="T58" fmla="*/ 86 w 96"/>
                        <a:gd name="T59" fmla="*/ 66 h 123"/>
                        <a:gd name="T60" fmla="*/ 90 w 96"/>
                        <a:gd name="T61" fmla="*/ 56 h 123"/>
                        <a:gd name="T62" fmla="*/ 86 w 96"/>
                        <a:gd name="T63" fmla="*/ 52 h 123"/>
                        <a:gd name="T64" fmla="*/ 76 w 96"/>
                        <a:gd name="T65" fmla="*/ 47 h 123"/>
                        <a:gd name="T66" fmla="*/ 81 w 96"/>
                        <a:gd name="T67" fmla="*/ 42 h 123"/>
                        <a:gd name="T68" fmla="*/ 81 w 96"/>
                        <a:gd name="T69" fmla="*/ 33 h 123"/>
                        <a:gd name="T70" fmla="*/ 76 w 96"/>
                        <a:gd name="T71" fmla="*/ 28 h 123"/>
                        <a:gd name="T72" fmla="*/ 76 w 96"/>
                        <a:gd name="T73" fmla="*/ 23 h 123"/>
                        <a:gd name="T74" fmla="*/ 76 w 96"/>
                        <a:gd name="T75" fmla="*/ 14 h 123"/>
                        <a:gd name="T76" fmla="*/ 67 w 96"/>
                        <a:gd name="T77" fmla="*/ 9 h 123"/>
                        <a:gd name="T78" fmla="*/ 57 w 96"/>
                        <a:gd name="T79" fmla="*/ 9 h 123"/>
                        <a:gd name="T80" fmla="*/ 52 w 96"/>
                        <a:gd name="T81" fmla="*/ 9 h 123"/>
                        <a:gd name="T82" fmla="*/ 48 w 96"/>
                        <a:gd name="T83" fmla="*/ 9 h 123"/>
                        <a:gd name="T84" fmla="*/ 38 w 96"/>
                        <a:gd name="T85" fmla="*/ 9 h 123"/>
                        <a:gd name="T86" fmla="*/ 24 w 96"/>
                        <a:gd name="T87" fmla="*/ 0 h 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6" h="123">
                          <a:moveTo>
                            <a:pt x="24" y="0"/>
                          </a:moveTo>
                          <a:lnTo>
                            <a:pt x="14" y="5"/>
                          </a:lnTo>
                          <a:lnTo>
                            <a:pt x="10" y="9"/>
                          </a:lnTo>
                          <a:lnTo>
                            <a:pt x="10" y="19"/>
                          </a:lnTo>
                          <a:lnTo>
                            <a:pt x="14" y="23"/>
                          </a:lnTo>
                          <a:lnTo>
                            <a:pt x="10" y="28"/>
                          </a:lnTo>
                          <a:lnTo>
                            <a:pt x="0" y="33"/>
                          </a:lnTo>
                          <a:lnTo>
                            <a:pt x="0" y="42"/>
                          </a:lnTo>
                          <a:lnTo>
                            <a:pt x="5" y="52"/>
                          </a:lnTo>
                          <a:lnTo>
                            <a:pt x="14" y="52"/>
                          </a:lnTo>
                          <a:lnTo>
                            <a:pt x="10" y="61"/>
                          </a:lnTo>
                          <a:lnTo>
                            <a:pt x="10" y="70"/>
                          </a:lnTo>
                          <a:lnTo>
                            <a:pt x="14" y="80"/>
                          </a:lnTo>
                          <a:lnTo>
                            <a:pt x="24" y="84"/>
                          </a:lnTo>
                          <a:lnTo>
                            <a:pt x="43" y="80"/>
                          </a:lnTo>
                          <a:lnTo>
                            <a:pt x="43" y="89"/>
                          </a:lnTo>
                          <a:lnTo>
                            <a:pt x="43" y="103"/>
                          </a:lnTo>
                          <a:lnTo>
                            <a:pt x="43" y="113"/>
                          </a:lnTo>
                          <a:lnTo>
                            <a:pt x="48" y="117"/>
                          </a:lnTo>
                          <a:lnTo>
                            <a:pt x="57" y="122"/>
                          </a:lnTo>
                          <a:lnTo>
                            <a:pt x="67" y="122"/>
                          </a:lnTo>
                          <a:lnTo>
                            <a:pt x="76" y="117"/>
                          </a:lnTo>
                          <a:lnTo>
                            <a:pt x="86" y="113"/>
                          </a:lnTo>
                          <a:lnTo>
                            <a:pt x="90" y="99"/>
                          </a:lnTo>
                          <a:lnTo>
                            <a:pt x="95" y="89"/>
                          </a:lnTo>
                          <a:lnTo>
                            <a:pt x="90" y="80"/>
                          </a:lnTo>
                          <a:lnTo>
                            <a:pt x="86" y="80"/>
                          </a:lnTo>
                          <a:lnTo>
                            <a:pt x="81" y="75"/>
                          </a:lnTo>
                          <a:lnTo>
                            <a:pt x="81" y="70"/>
                          </a:lnTo>
                          <a:lnTo>
                            <a:pt x="86" y="66"/>
                          </a:lnTo>
                          <a:lnTo>
                            <a:pt x="90" y="56"/>
                          </a:lnTo>
                          <a:lnTo>
                            <a:pt x="86" y="52"/>
                          </a:lnTo>
                          <a:lnTo>
                            <a:pt x="76" y="47"/>
                          </a:lnTo>
                          <a:lnTo>
                            <a:pt x="81" y="42"/>
                          </a:lnTo>
                          <a:lnTo>
                            <a:pt x="81" y="33"/>
                          </a:lnTo>
                          <a:lnTo>
                            <a:pt x="76" y="28"/>
                          </a:lnTo>
                          <a:lnTo>
                            <a:pt x="76" y="23"/>
                          </a:lnTo>
                          <a:lnTo>
                            <a:pt x="76" y="14"/>
                          </a:lnTo>
                          <a:lnTo>
                            <a:pt x="67" y="9"/>
                          </a:lnTo>
                          <a:lnTo>
                            <a:pt x="57" y="9"/>
                          </a:lnTo>
                          <a:lnTo>
                            <a:pt x="52" y="9"/>
                          </a:lnTo>
                          <a:lnTo>
                            <a:pt x="48" y="9"/>
                          </a:lnTo>
                          <a:lnTo>
                            <a:pt x="38" y="9"/>
                          </a:lnTo>
                          <a:lnTo>
                            <a:pt x="24" y="0"/>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36" name="Freeform 200"/>
                    <p:cNvSpPr>
                      <a:spLocks/>
                    </p:cNvSpPr>
                    <p:nvPr/>
                  </p:nvSpPr>
                  <p:spPr bwMode="auto">
                    <a:xfrm>
                      <a:off x="1402" y="1947"/>
                      <a:ext cx="48" cy="17"/>
                    </a:xfrm>
                    <a:custGeom>
                      <a:avLst/>
                      <a:gdLst>
                        <a:gd name="T0" fmla="*/ 47 w 48"/>
                        <a:gd name="T1" fmla="*/ 8 h 17"/>
                        <a:gd name="T2" fmla="*/ 38 w 48"/>
                        <a:gd name="T3" fmla="*/ 8 h 17"/>
                        <a:gd name="T4" fmla="*/ 28 w 48"/>
                        <a:gd name="T5" fmla="*/ 16 h 17"/>
                        <a:gd name="T6" fmla="*/ 19 w 48"/>
                        <a:gd name="T7" fmla="*/ 16 h 17"/>
                        <a:gd name="T8" fmla="*/ 5 w 48"/>
                        <a:gd name="T9" fmla="*/ 8 h 17"/>
                        <a:gd name="T10" fmla="*/ 0 w 48"/>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17">
                          <a:moveTo>
                            <a:pt x="47" y="8"/>
                          </a:moveTo>
                          <a:lnTo>
                            <a:pt x="38" y="8"/>
                          </a:lnTo>
                          <a:lnTo>
                            <a:pt x="28" y="16"/>
                          </a:lnTo>
                          <a:lnTo>
                            <a:pt x="19" y="16"/>
                          </a:lnTo>
                          <a:lnTo>
                            <a:pt x="5" y="8"/>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37" name="Freeform 201"/>
                    <p:cNvSpPr>
                      <a:spLocks/>
                    </p:cNvSpPr>
                    <p:nvPr/>
                  </p:nvSpPr>
                  <p:spPr bwMode="auto">
                    <a:xfrm>
                      <a:off x="1430" y="1969"/>
                      <a:ext cx="30" cy="17"/>
                    </a:xfrm>
                    <a:custGeom>
                      <a:avLst/>
                      <a:gdLst>
                        <a:gd name="T0" fmla="*/ 0 w 30"/>
                        <a:gd name="T1" fmla="*/ 16 h 17"/>
                        <a:gd name="T2" fmla="*/ 10 w 30"/>
                        <a:gd name="T3" fmla="*/ 16 h 17"/>
                        <a:gd name="T4" fmla="*/ 19 w 30"/>
                        <a:gd name="T5" fmla="*/ 16 h 17"/>
                        <a:gd name="T6" fmla="*/ 29 w 30"/>
                        <a:gd name="T7" fmla="*/ 0 h 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17">
                          <a:moveTo>
                            <a:pt x="0" y="16"/>
                          </a:moveTo>
                          <a:lnTo>
                            <a:pt x="10" y="16"/>
                          </a:lnTo>
                          <a:lnTo>
                            <a:pt x="19" y="16"/>
                          </a:lnTo>
                          <a:lnTo>
                            <a:pt x="2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38" name="Freeform 202"/>
                    <p:cNvSpPr>
                      <a:spLocks/>
                    </p:cNvSpPr>
                    <p:nvPr/>
                  </p:nvSpPr>
                  <p:spPr bwMode="auto">
                    <a:xfrm>
                      <a:off x="1434" y="1980"/>
                      <a:ext cx="26" cy="17"/>
                    </a:xfrm>
                    <a:custGeom>
                      <a:avLst/>
                      <a:gdLst>
                        <a:gd name="T0" fmla="*/ 0 w 26"/>
                        <a:gd name="T1" fmla="*/ 16 h 17"/>
                        <a:gd name="T2" fmla="*/ 5 w 26"/>
                        <a:gd name="T3" fmla="*/ 8 h 17"/>
                        <a:gd name="T4" fmla="*/ 15 w 26"/>
                        <a:gd name="T5" fmla="*/ 8 h 17"/>
                        <a:gd name="T6" fmla="*/ 20 w 26"/>
                        <a:gd name="T7" fmla="*/ 16 h 17"/>
                        <a:gd name="T8" fmla="*/ 20 w 26"/>
                        <a:gd name="T9" fmla="*/ 8 h 17"/>
                        <a:gd name="T10" fmla="*/ 25 w 26"/>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7">
                          <a:moveTo>
                            <a:pt x="0" y="16"/>
                          </a:moveTo>
                          <a:lnTo>
                            <a:pt x="5" y="8"/>
                          </a:lnTo>
                          <a:lnTo>
                            <a:pt x="15" y="8"/>
                          </a:lnTo>
                          <a:lnTo>
                            <a:pt x="20" y="16"/>
                          </a:lnTo>
                          <a:lnTo>
                            <a:pt x="20" y="8"/>
                          </a:lnTo>
                          <a:lnTo>
                            <a:pt x="25"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39" name="Freeform 203"/>
                    <p:cNvSpPr>
                      <a:spLocks/>
                    </p:cNvSpPr>
                    <p:nvPr/>
                  </p:nvSpPr>
                  <p:spPr bwMode="auto">
                    <a:xfrm>
                      <a:off x="1402" y="1923"/>
                      <a:ext cx="48" cy="17"/>
                    </a:xfrm>
                    <a:custGeom>
                      <a:avLst/>
                      <a:gdLst>
                        <a:gd name="T0" fmla="*/ 0 w 48"/>
                        <a:gd name="T1" fmla="*/ 0 h 17"/>
                        <a:gd name="T2" fmla="*/ 5 w 48"/>
                        <a:gd name="T3" fmla="*/ 0 h 17"/>
                        <a:gd name="T4" fmla="*/ 14 w 48"/>
                        <a:gd name="T5" fmla="*/ 0 h 17"/>
                        <a:gd name="T6" fmla="*/ 19 w 48"/>
                        <a:gd name="T7" fmla="*/ 8 h 17"/>
                        <a:gd name="T8" fmla="*/ 24 w 48"/>
                        <a:gd name="T9" fmla="*/ 8 h 17"/>
                        <a:gd name="T10" fmla="*/ 28 w 48"/>
                        <a:gd name="T11" fmla="*/ 16 h 17"/>
                        <a:gd name="T12" fmla="*/ 33 w 48"/>
                        <a:gd name="T13" fmla="*/ 16 h 17"/>
                        <a:gd name="T14" fmla="*/ 42 w 48"/>
                        <a:gd name="T15" fmla="*/ 8 h 17"/>
                        <a:gd name="T16" fmla="*/ 47 w 48"/>
                        <a:gd name="T17" fmla="*/ 8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17">
                          <a:moveTo>
                            <a:pt x="0" y="0"/>
                          </a:moveTo>
                          <a:lnTo>
                            <a:pt x="5" y="0"/>
                          </a:lnTo>
                          <a:lnTo>
                            <a:pt x="14" y="0"/>
                          </a:lnTo>
                          <a:lnTo>
                            <a:pt x="19" y="8"/>
                          </a:lnTo>
                          <a:lnTo>
                            <a:pt x="24" y="8"/>
                          </a:lnTo>
                          <a:lnTo>
                            <a:pt x="28" y="16"/>
                          </a:lnTo>
                          <a:lnTo>
                            <a:pt x="33" y="16"/>
                          </a:lnTo>
                          <a:lnTo>
                            <a:pt x="42" y="8"/>
                          </a:lnTo>
                          <a:lnTo>
                            <a:pt x="47" y="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nvGrpSpPr>
              <p:cNvPr id="323615" name="Group 204"/>
              <p:cNvGrpSpPr>
                <a:grpSpLocks/>
              </p:cNvGrpSpPr>
              <p:nvPr/>
            </p:nvGrpSpPr>
            <p:grpSpPr bwMode="auto">
              <a:xfrm>
                <a:off x="507" y="1152"/>
                <a:ext cx="231" cy="375"/>
                <a:chOff x="1410" y="1472"/>
                <a:chExt cx="231" cy="375"/>
              </a:xfrm>
            </p:grpSpPr>
            <p:grpSp>
              <p:nvGrpSpPr>
                <p:cNvPr id="323617" name="Group 205"/>
                <p:cNvGrpSpPr>
                  <a:grpSpLocks/>
                </p:cNvGrpSpPr>
                <p:nvPr/>
              </p:nvGrpSpPr>
              <p:grpSpPr bwMode="auto">
                <a:xfrm>
                  <a:off x="1449" y="1530"/>
                  <a:ext cx="192" cy="317"/>
                  <a:chOff x="1449" y="1530"/>
                  <a:chExt cx="192" cy="317"/>
                </a:xfrm>
              </p:grpSpPr>
              <p:sp>
                <p:nvSpPr>
                  <p:cNvPr id="323619" name="Freeform 206"/>
                  <p:cNvSpPr>
                    <a:spLocks/>
                  </p:cNvSpPr>
                  <p:nvPr/>
                </p:nvSpPr>
                <p:spPr bwMode="auto">
                  <a:xfrm>
                    <a:off x="1449" y="1530"/>
                    <a:ext cx="192" cy="317"/>
                  </a:xfrm>
                  <a:custGeom>
                    <a:avLst/>
                    <a:gdLst>
                      <a:gd name="T0" fmla="*/ 186 w 192"/>
                      <a:gd name="T1" fmla="*/ 86 h 317"/>
                      <a:gd name="T2" fmla="*/ 191 w 192"/>
                      <a:gd name="T3" fmla="*/ 105 h 317"/>
                      <a:gd name="T4" fmla="*/ 191 w 192"/>
                      <a:gd name="T5" fmla="*/ 124 h 317"/>
                      <a:gd name="T6" fmla="*/ 186 w 192"/>
                      <a:gd name="T7" fmla="*/ 168 h 317"/>
                      <a:gd name="T8" fmla="*/ 181 w 192"/>
                      <a:gd name="T9" fmla="*/ 206 h 317"/>
                      <a:gd name="T10" fmla="*/ 172 w 192"/>
                      <a:gd name="T11" fmla="*/ 225 h 317"/>
                      <a:gd name="T12" fmla="*/ 162 w 192"/>
                      <a:gd name="T13" fmla="*/ 254 h 317"/>
                      <a:gd name="T14" fmla="*/ 158 w 192"/>
                      <a:gd name="T15" fmla="*/ 268 h 317"/>
                      <a:gd name="T16" fmla="*/ 148 w 192"/>
                      <a:gd name="T17" fmla="*/ 282 h 317"/>
                      <a:gd name="T18" fmla="*/ 143 w 192"/>
                      <a:gd name="T19" fmla="*/ 297 h 317"/>
                      <a:gd name="T20" fmla="*/ 138 w 192"/>
                      <a:gd name="T21" fmla="*/ 311 h 317"/>
                      <a:gd name="T22" fmla="*/ 134 w 192"/>
                      <a:gd name="T23" fmla="*/ 316 h 317"/>
                      <a:gd name="T24" fmla="*/ 124 w 192"/>
                      <a:gd name="T25" fmla="*/ 316 h 317"/>
                      <a:gd name="T26" fmla="*/ 119 w 192"/>
                      <a:gd name="T27" fmla="*/ 311 h 317"/>
                      <a:gd name="T28" fmla="*/ 110 w 192"/>
                      <a:gd name="T29" fmla="*/ 311 h 317"/>
                      <a:gd name="T30" fmla="*/ 100 w 192"/>
                      <a:gd name="T31" fmla="*/ 302 h 317"/>
                      <a:gd name="T32" fmla="*/ 96 w 192"/>
                      <a:gd name="T33" fmla="*/ 287 h 317"/>
                      <a:gd name="T34" fmla="*/ 86 w 192"/>
                      <a:gd name="T35" fmla="*/ 263 h 317"/>
                      <a:gd name="T36" fmla="*/ 81 w 192"/>
                      <a:gd name="T37" fmla="*/ 244 h 317"/>
                      <a:gd name="T38" fmla="*/ 76 w 192"/>
                      <a:gd name="T39" fmla="*/ 225 h 317"/>
                      <a:gd name="T40" fmla="*/ 76 w 192"/>
                      <a:gd name="T41" fmla="*/ 215 h 317"/>
                      <a:gd name="T42" fmla="*/ 67 w 192"/>
                      <a:gd name="T43" fmla="*/ 201 h 317"/>
                      <a:gd name="T44" fmla="*/ 57 w 192"/>
                      <a:gd name="T45" fmla="*/ 187 h 317"/>
                      <a:gd name="T46" fmla="*/ 67 w 192"/>
                      <a:gd name="T47" fmla="*/ 182 h 317"/>
                      <a:gd name="T48" fmla="*/ 76 w 192"/>
                      <a:gd name="T49" fmla="*/ 177 h 317"/>
                      <a:gd name="T50" fmla="*/ 67 w 192"/>
                      <a:gd name="T51" fmla="*/ 168 h 317"/>
                      <a:gd name="T52" fmla="*/ 67 w 192"/>
                      <a:gd name="T53" fmla="*/ 158 h 317"/>
                      <a:gd name="T54" fmla="*/ 67 w 192"/>
                      <a:gd name="T55" fmla="*/ 153 h 317"/>
                      <a:gd name="T56" fmla="*/ 62 w 192"/>
                      <a:gd name="T57" fmla="*/ 144 h 317"/>
                      <a:gd name="T58" fmla="*/ 57 w 192"/>
                      <a:gd name="T59" fmla="*/ 148 h 317"/>
                      <a:gd name="T60" fmla="*/ 53 w 192"/>
                      <a:gd name="T61" fmla="*/ 148 h 317"/>
                      <a:gd name="T62" fmla="*/ 48 w 192"/>
                      <a:gd name="T63" fmla="*/ 158 h 317"/>
                      <a:gd name="T64" fmla="*/ 48 w 192"/>
                      <a:gd name="T65" fmla="*/ 163 h 317"/>
                      <a:gd name="T66" fmla="*/ 43 w 192"/>
                      <a:gd name="T67" fmla="*/ 168 h 317"/>
                      <a:gd name="T68" fmla="*/ 38 w 192"/>
                      <a:gd name="T69" fmla="*/ 168 h 317"/>
                      <a:gd name="T70" fmla="*/ 33 w 192"/>
                      <a:gd name="T71" fmla="*/ 168 h 317"/>
                      <a:gd name="T72" fmla="*/ 29 w 192"/>
                      <a:gd name="T73" fmla="*/ 158 h 317"/>
                      <a:gd name="T74" fmla="*/ 24 w 192"/>
                      <a:gd name="T75" fmla="*/ 144 h 317"/>
                      <a:gd name="T76" fmla="*/ 19 w 192"/>
                      <a:gd name="T77" fmla="*/ 134 h 317"/>
                      <a:gd name="T78" fmla="*/ 14 w 192"/>
                      <a:gd name="T79" fmla="*/ 124 h 317"/>
                      <a:gd name="T80" fmla="*/ 10 w 192"/>
                      <a:gd name="T81" fmla="*/ 120 h 317"/>
                      <a:gd name="T82" fmla="*/ 14 w 192"/>
                      <a:gd name="T83" fmla="*/ 101 h 317"/>
                      <a:gd name="T84" fmla="*/ 19 w 192"/>
                      <a:gd name="T85" fmla="*/ 91 h 317"/>
                      <a:gd name="T86" fmla="*/ 14 w 192"/>
                      <a:gd name="T87" fmla="*/ 81 h 317"/>
                      <a:gd name="T88" fmla="*/ 5 w 192"/>
                      <a:gd name="T89" fmla="*/ 72 h 317"/>
                      <a:gd name="T90" fmla="*/ 0 w 192"/>
                      <a:gd name="T91" fmla="*/ 62 h 317"/>
                      <a:gd name="T92" fmla="*/ 5 w 192"/>
                      <a:gd name="T93" fmla="*/ 38 h 317"/>
                      <a:gd name="T94" fmla="*/ 14 w 192"/>
                      <a:gd name="T95" fmla="*/ 24 h 317"/>
                      <a:gd name="T96" fmla="*/ 38 w 192"/>
                      <a:gd name="T97" fmla="*/ 10 h 317"/>
                      <a:gd name="T98" fmla="*/ 67 w 192"/>
                      <a:gd name="T99" fmla="*/ 0 h 317"/>
                      <a:gd name="T100" fmla="*/ 96 w 192"/>
                      <a:gd name="T101" fmla="*/ 5 h 317"/>
                      <a:gd name="T102" fmla="*/ 129 w 192"/>
                      <a:gd name="T103" fmla="*/ 14 h 317"/>
                      <a:gd name="T104" fmla="*/ 138 w 192"/>
                      <a:gd name="T105" fmla="*/ 24 h 317"/>
                      <a:gd name="T106" fmla="*/ 143 w 192"/>
                      <a:gd name="T107" fmla="*/ 38 h 317"/>
                      <a:gd name="T108" fmla="*/ 143 w 192"/>
                      <a:gd name="T109" fmla="*/ 53 h 317"/>
                      <a:gd name="T110" fmla="*/ 148 w 192"/>
                      <a:gd name="T111" fmla="*/ 57 h 317"/>
                      <a:gd name="T112" fmla="*/ 172 w 192"/>
                      <a:gd name="T113" fmla="*/ 72 h 317"/>
                      <a:gd name="T114" fmla="*/ 177 w 192"/>
                      <a:gd name="T115" fmla="*/ 77 h 317"/>
                      <a:gd name="T116" fmla="*/ 186 w 192"/>
                      <a:gd name="T117" fmla="*/ 86 h 31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2" h="317">
                        <a:moveTo>
                          <a:pt x="186" y="86"/>
                        </a:moveTo>
                        <a:lnTo>
                          <a:pt x="191" y="105"/>
                        </a:lnTo>
                        <a:lnTo>
                          <a:pt x="191" y="124"/>
                        </a:lnTo>
                        <a:lnTo>
                          <a:pt x="186" y="168"/>
                        </a:lnTo>
                        <a:lnTo>
                          <a:pt x="181" y="206"/>
                        </a:lnTo>
                        <a:lnTo>
                          <a:pt x="172" y="225"/>
                        </a:lnTo>
                        <a:lnTo>
                          <a:pt x="162" y="254"/>
                        </a:lnTo>
                        <a:lnTo>
                          <a:pt x="158" y="268"/>
                        </a:lnTo>
                        <a:lnTo>
                          <a:pt x="148" y="282"/>
                        </a:lnTo>
                        <a:lnTo>
                          <a:pt x="143" y="297"/>
                        </a:lnTo>
                        <a:lnTo>
                          <a:pt x="138" y="311"/>
                        </a:lnTo>
                        <a:lnTo>
                          <a:pt x="134" y="316"/>
                        </a:lnTo>
                        <a:lnTo>
                          <a:pt x="124" y="316"/>
                        </a:lnTo>
                        <a:lnTo>
                          <a:pt x="119" y="311"/>
                        </a:lnTo>
                        <a:lnTo>
                          <a:pt x="110" y="311"/>
                        </a:lnTo>
                        <a:lnTo>
                          <a:pt x="100" y="302"/>
                        </a:lnTo>
                        <a:lnTo>
                          <a:pt x="96" y="287"/>
                        </a:lnTo>
                        <a:lnTo>
                          <a:pt x="86" y="263"/>
                        </a:lnTo>
                        <a:lnTo>
                          <a:pt x="81" y="244"/>
                        </a:lnTo>
                        <a:lnTo>
                          <a:pt x="76" y="225"/>
                        </a:lnTo>
                        <a:lnTo>
                          <a:pt x="76" y="215"/>
                        </a:lnTo>
                        <a:lnTo>
                          <a:pt x="67" y="201"/>
                        </a:lnTo>
                        <a:lnTo>
                          <a:pt x="57" y="187"/>
                        </a:lnTo>
                        <a:lnTo>
                          <a:pt x="67" y="182"/>
                        </a:lnTo>
                        <a:lnTo>
                          <a:pt x="76" y="177"/>
                        </a:lnTo>
                        <a:lnTo>
                          <a:pt x="67" y="168"/>
                        </a:lnTo>
                        <a:lnTo>
                          <a:pt x="67" y="158"/>
                        </a:lnTo>
                        <a:lnTo>
                          <a:pt x="67" y="153"/>
                        </a:lnTo>
                        <a:lnTo>
                          <a:pt x="62" y="144"/>
                        </a:lnTo>
                        <a:lnTo>
                          <a:pt x="57" y="148"/>
                        </a:lnTo>
                        <a:lnTo>
                          <a:pt x="53" y="148"/>
                        </a:lnTo>
                        <a:lnTo>
                          <a:pt x="48" y="158"/>
                        </a:lnTo>
                        <a:lnTo>
                          <a:pt x="48" y="163"/>
                        </a:lnTo>
                        <a:lnTo>
                          <a:pt x="43" y="168"/>
                        </a:lnTo>
                        <a:lnTo>
                          <a:pt x="38" y="168"/>
                        </a:lnTo>
                        <a:lnTo>
                          <a:pt x="33" y="168"/>
                        </a:lnTo>
                        <a:lnTo>
                          <a:pt x="29" y="158"/>
                        </a:lnTo>
                        <a:lnTo>
                          <a:pt x="24" y="144"/>
                        </a:lnTo>
                        <a:lnTo>
                          <a:pt x="19" y="134"/>
                        </a:lnTo>
                        <a:lnTo>
                          <a:pt x="14" y="124"/>
                        </a:lnTo>
                        <a:lnTo>
                          <a:pt x="10" y="120"/>
                        </a:lnTo>
                        <a:lnTo>
                          <a:pt x="14" y="101"/>
                        </a:lnTo>
                        <a:lnTo>
                          <a:pt x="19" y="91"/>
                        </a:lnTo>
                        <a:lnTo>
                          <a:pt x="14" y="81"/>
                        </a:lnTo>
                        <a:lnTo>
                          <a:pt x="5" y="72"/>
                        </a:lnTo>
                        <a:lnTo>
                          <a:pt x="0" y="62"/>
                        </a:lnTo>
                        <a:lnTo>
                          <a:pt x="5" y="38"/>
                        </a:lnTo>
                        <a:lnTo>
                          <a:pt x="14" y="24"/>
                        </a:lnTo>
                        <a:lnTo>
                          <a:pt x="38" y="10"/>
                        </a:lnTo>
                        <a:lnTo>
                          <a:pt x="67" y="0"/>
                        </a:lnTo>
                        <a:lnTo>
                          <a:pt x="96" y="5"/>
                        </a:lnTo>
                        <a:lnTo>
                          <a:pt x="129" y="14"/>
                        </a:lnTo>
                        <a:lnTo>
                          <a:pt x="138" y="24"/>
                        </a:lnTo>
                        <a:lnTo>
                          <a:pt x="143" y="38"/>
                        </a:lnTo>
                        <a:lnTo>
                          <a:pt x="143" y="53"/>
                        </a:lnTo>
                        <a:lnTo>
                          <a:pt x="148" y="57"/>
                        </a:lnTo>
                        <a:lnTo>
                          <a:pt x="172" y="72"/>
                        </a:lnTo>
                        <a:lnTo>
                          <a:pt x="177" y="77"/>
                        </a:lnTo>
                        <a:lnTo>
                          <a:pt x="186" y="86"/>
                        </a:lnTo>
                      </a:path>
                    </a:pathLst>
                  </a:custGeom>
                  <a:solidFill>
                    <a:srgbClr val="E0A08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nvGrpSpPr>
                  <p:cNvPr id="323620" name="Group 207"/>
                  <p:cNvGrpSpPr>
                    <a:grpSpLocks/>
                  </p:cNvGrpSpPr>
                  <p:nvPr/>
                </p:nvGrpSpPr>
                <p:grpSpPr bwMode="auto">
                  <a:xfrm>
                    <a:off x="1467" y="1578"/>
                    <a:ext cx="149" cy="168"/>
                    <a:chOff x="1467" y="1578"/>
                    <a:chExt cx="149" cy="168"/>
                  </a:xfrm>
                </p:grpSpPr>
                <p:grpSp>
                  <p:nvGrpSpPr>
                    <p:cNvPr id="323621" name="Group 208"/>
                    <p:cNvGrpSpPr>
                      <a:grpSpLocks/>
                    </p:cNvGrpSpPr>
                    <p:nvPr/>
                  </p:nvGrpSpPr>
                  <p:grpSpPr bwMode="auto">
                    <a:xfrm>
                      <a:off x="1467" y="1578"/>
                      <a:ext cx="149" cy="168"/>
                      <a:chOff x="1467" y="1578"/>
                      <a:chExt cx="149" cy="168"/>
                    </a:xfrm>
                  </p:grpSpPr>
                  <p:sp>
                    <p:nvSpPr>
                      <p:cNvPr id="323623" name="Freeform 209"/>
                      <p:cNvSpPr>
                        <a:spLocks/>
                      </p:cNvSpPr>
                      <p:nvPr/>
                    </p:nvSpPr>
                    <p:spPr bwMode="auto">
                      <a:xfrm>
                        <a:off x="1573" y="1598"/>
                        <a:ext cx="43" cy="148"/>
                      </a:xfrm>
                      <a:custGeom>
                        <a:avLst/>
                        <a:gdLst>
                          <a:gd name="T0" fmla="*/ 42 w 43"/>
                          <a:gd name="T1" fmla="*/ 147 h 148"/>
                          <a:gd name="T2" fmla="*/ 37 w 43"/>
                          <a:gd name="T3" fmla="*/ 133 h 148"/>
                          <a:gd name="T4" fmla="*/ 33 w 43"/>
                          <a:gd name="T5" fmla="*/ 123 h 148"/>
                          <a:gd name="T6" fmla="*/ 33 w 43"/>
                          <a:gd name="T7" fmla="*/ 104 h 148"/>
                          <a:gd name="T8" fmla="*/ 37 w 43"/>
                          <a:gd name="T9" fmla="*/ 90 h 148"/>
                          <a:gd name="T10" fmla="*/ 42 w 43"/>
                          <a:gd name="T11" fmla="*/ 71 h 148"/>
                          <a:gd name="T12" fmla="*/ 42 w 43"/>
                          <a:gd name="T13" fmla="*/ 57 h 148"/>
                          <a:gd name="T14" fmla="*/ 33 w 43"/>
                          <a:gd name="T15" fmla="*/ 38 h 148"/>
                          <a:gd name="T16" fmla="*/ 23 w 43"/>
                          <a:gd name="T17" fmla="*/ 28 h 148"/>
                          <a:gd name="T18" fmla="*/ 9 w 43"/>
                          <a:gd name="T19" fmla="*/ 19 h 148"/>
                          <a:gd name="T20" fmla="*/ 0 w 43"/>
                          <a:gd name="T21" fmla="*/ 14 h 148"/>
                          <a:gd name="T22" fmla="*/ 5 w 43"/>
                          <a:gd name="T23" fmla="*/ 14 h 148"/>
                          <a:gd name="T24" fmla="*/ 9 w 43"/>
                          <a:gd name="T25" fmla="*/ 14 h 148"/>
                          <a:gd name="T26" fmla="*/ 14 w 43"/>
                          <a:gd name="T27" fmla="*/ 9 h 148"/>
                          <a:gd name="T28" fmla="*/ 14 w 43"/>
                          <a:gd name="T29" fmla="*/ 5 h 148"/>
                          <a:gd name="T30" fmla="*/ 14 w 43"/>
                          <a:gd name="T31" fmla="*/ 0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148">
                            <a:moveTo>
                              <a:pt x="42" y="147"/>
                            </a:moveTo>
                            <a:lnTo>
                              <a:pt x="37" y="133"/>
                            </a:lnTo>
                            <a:lnTo>
                              <a:pt x="33" y="123"/>
                            </a:lnTo>
                            <a:lnTo>
                              <a:pt x="33" y="104"/>
                            </a:lnTo>
                            <a:lnTo>
                              <a:pt x="37" y="90"/>
                            </a:lnTo>
                            <a:lnTo>
                              <a:pt x="42" y="71"/>
                            </a:lnTo>
                            <a:lnTo>
                              <a:pt x="42" y="57"/>
                            </a:lnTo>
                            <a:lnTo>
                              <a:pt x="33" y="38"/>
                            </a:lnTo>
                            <a:lnTo>
                              <a:pt x="23" y="28"/>
                            </a:lnTo>
                            <a:lnTo>
                              <a:pt x="9" y="19"/>
                            </a:lnTo>
                            <a:lnTo>
                              <a:pt x="0" y="14"/>
                            </a:lnTo>
                            <a:lnTo>
                              <a:pt x="5" y="14"/>
                            </a:lnTo>
                            <a:lnTo>
                              <a:pt x="9" y="14"/>
                            </a:lnTo>
                            <a:lnTo>
                              <a:pt x="14" y="9"/>
                            </a:lnTo>
                            <a:lnTo>
                              <a:pt x="14" y="5"/>
                            </a:lnTo>
                            <a:lnTo>
                              <a:pt x="1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24" name="Freeform 210"/>
                      <p:cNvSpPr>
                        <a:spLocks/>
                      </p:cNvSpPr>
                      <p:nvPr/>
                    </p:nvSpPr>
                    <p:spPr bwMode="auto">
                      <a:xfrm>
                        <a:off x="1501" y="1621"/>
                        <a:ext cx="53" cy="20"/>
                      </a:xfrm>
                      <a:custGeom>
                        <a:avLst/>
                        <a:gdLst>
                          <a:gd name="T0" fmla="*/ 52 w 53"/>
                          <a:gd name="T1" fmla="*/ 10 h 20"/>
                          <a:gd name="T2" fmla="*/ 43 w 53"/>
                          <a:gd name="T3" fmla="*/ 14 h 20"/>
                          <a:gd name="T4" fmla="*/ 33 w 53"/>
                          <a:gd name="T5" fmla="*/ 19 h 20"/>
                          <a:gd name="T6" fmla="*/ 19 w 53"/>
                          <a:gd name="T7" fmla="*/ 19 h 20"/>
                          <a:gd name="T8" fmla="*/ 14 w 53"/>
                          <a:gd name="T9" fmla="*/ 19 h 20"/>
                          <a:gd name="T10" fmla="*/ 5 w 53"/>
                          <a:gd name="T11" fmla="*/ 19 h 20"/>
                          <a:gd name="T12" fmla="*/ 0 w 53"/>
                          <a:gd name="T13" fmla="*/ 10 h 20"/>
                          <a:gd name="T14" fmla="*/ 0 w 53"/>
                          <a:gd name="T15" fmla="*/ 5 h 20"/>
                          <a:gd name="T16" fmla="*/ 5 w 53"/>
                          <a:gd name="T17" fmla="*/ 0 h 20"/>
                          <a:gd name="T18" fmla="*/ 14 w 53"/>
                          <a:gd name="T19" fmla="*/ 0 h 20"/>
                          <a:gd name="T20" fmla="*/ 24 w 53"/>
                          <a:gd name="T21" fmla="*/ 0 h 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0">
                            <a:moveTo>
                              <a:pt x="52" y="10"/>
                            </a:moveTo>
                            <a:lnTo>
                              <a:pt x="43" y="14"/>
                            </a:lnTo>
                            <a:lnTo>
                              <a:pt x="33" y="19"/>
                            </a:lnTo>
                            <a:lnTo>
                              <a:pt x="19" y="19"/>
                            </a:lnTo>
                            <a:lnTo>
                              <a:pt x="14" y="19"/>
                            </a:lnTo>
                            <a:lnTo>
                              <a:pt x="5" y="19"/>
                            </a:lnTo>
                            <a:lnTo>
                              <a:pt x="0" y="10"/>
                            </a:lnTo>
                            <a:lnTo>
                              <a:pt x="0" y="5"/>
                            </a:lnTo>
                            <a:lnTo>
                              <a:pt x="5" y="0"/>
                            </a:lnTo>
                            <a:lnTo>
                              <a:pt x="14" y="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25" name="Freeform 211"/>
                      <p:cNvSpPr>
                        <a:spLocks/>
                      </p:cNvSpPr>
                      <p:nvPr/>
                    </p:nvSpPr>
                    <p:spPr bwMode="auto">
                      <a:xfrm>
                        <a:off x="1543" y="1669"/>
                        <a:ext cx="26" cy="29"/>
                      </a:xfrm>
                      <a:custGeom>
                        <a:avLst/>
                        <a:gdLst>
                          <a:gd name="T0" fmla="*/ 0 w 26"/>
                          <a:gd name="T1" fmla="*/ 0 h 29"/>
                          <a:gd name="T2" fmla="*/ 10 w 26"/>
                          <a:gd name="T3" fmla="*/ 5 h 29"/>
                          <a:gd name="T4" fmla="*/ 15 w 26"/>
                          <a:gd name="T5" fmla="*/ 9 h 29"/>
                          <a:gd name="T6" fmla="*/ 20 w 26"/>
                          <a:gd name="T7" fmla="*/ 19 h 29"/>
                          <a:gd name="T8" fmla="*/ 25 w 26"/>
                          <a:gd name="T9" fmla="*/ 28 h 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9">
                            <a:moveTo>
                              <a:pt x="0" y="0"/>
                            </a:moveTo>
                            <a:lnTo>
                              <a:pt x="10" y="5"/>
                            </a:lnTo>
                            <a:lnTo>
                              <a:pt x="15" y="9"/>
                            </a:lnTo>
                            <a:lnTo>
                              <a:pt x="20" y="19"/>
                            </a:lnTo>
                            <a:lnTo>
                              <a:pt x="25" y="2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26" name="Freeform 212"/>
                      <p:cNvSpPr>
                        <a:spLocks/>
                      </p:cNvSpPr>
                      <p:nvPr/>
                    </p:nvSpPr>
                    <p:spPr bwMode="auto">
                      <a:xfrm>
                        <a:off x="1495" y="1593"/>
                        <a:ext cx="21" cy="23"/>
                      </a:xfrm>
                      <a:custGeom>
                        <a:avLst/>
                        <a:gdLst>
                          <a:gd name="T0" fmla="*/ 20 w 21"/>
                          <a:gd name="T1" fmla="*/ 0 h 23"/>
                          <a:gd name="T2" fmla="*/ 10 w 21"/>
                          <a:gd name="T3" fmla="*/ 22 h 23"/>
                          <a:gd name="T4" fmla="*/ 5 w 21"/>
                          <a:gd name="T5" fmla="*/ 18 h 23"/>
                          <a:gd name="T6" fmla="*/ 5 w 21"/>
                          <a:gd name="T7" fmla="*/ 13 h 23"/>
                          <a:gd name="T8" fmla="*/ 0 w 21"/>
                          <a:gd name="T9" fmla="*/ 13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23">
                            <a:moveTo>
                              <a:pt x="20" y="0"/>
                            </a:moveTo>
                            <a:lnTo>
                              <a:pt x="10" y="22"/>
                            </a:lnTo>
                            <a:lnTo>
                              <a:pt x="5" y="18"/>
                            </a:lnTo>
                            <a:lnTo>
                              <a:pt x="5" y="13"/>
                            </a:lnTo>
                            <a:lnTo>
                              <a:pt x="0" y="1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27" name="Freeform 213"/>
                      <p:cNvSpPr>
                        <a:spLocks/>
                      </p:cNvSpPr>
                      <p:nvPr/>
                    </p:nvSpPr>
                    <p:spPr bwMode="auto">
                      <a:xfrm>
                        <a:off x="1491" y="1611"/>
                        <a:ext cx="17" cy="17"/>
                      </a:xfrm>
                      <a:custGeom>
                        <a:avLst/>
                        <a:gdLst>
                          <a:gd name="T0" fmla="*/ 8 w 17"/>
                          <a:gd name="T1" fmla="*/ 16 h 17"/>
                          <a:gd name="T2" fmla="*/ 8 w 17"/>
                          <a:gd name="T3" fmla="*/ 8 h 17"/>
                          <a:gd name="T4" fmla="*/ 16 w 17"/>
                          <a:gd name="T5" fmla="*/ 8 h 17"/>
                          <a:gd name="T6" fmla="*/ 16 w 17"/>
                          <a:gd name="T7" fmla="*/ 0 h 17"/>
                          <a:gd name="T8" fmla="*/ 8 w 17"/>
                          <a:gd name="T9" fmla="*/ 0 h 17"/>
                          <a:gd name="T10" fmla="*/ 0 w 17"/>
                          <a:gd name="T11" fmla="*/ 0 h 17"/>
                          <a:gd name="T12" fmla="*/ 0 w 17"/>
                          <a:gd name="T13" fmla="*/ 8 h 17"/>
                          <a:gd name="T14" fmla="*/ 0 w 17"/>
                          <a:gd name="T15" fmla="*/ 16 h 17"/>
                          <a:gd name="T16" fmla="*/ 8 w 17"/>
                          <a:gd name="T17" fmla="*/ 16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17">
                            <a:moveTo>
                              <a:pt x="8" y="16"/>
                            </a:moveTo>
                            <a:lnTo>
                              <a:pt x="8" y="8"/>
                            </a:lnTo>
                            <a:lnTo>
                              <a:pt x="16" y="8"/>
                            </a:lnTo>
                            <a:lnTo>
                              <a:pt x="16" y="0"/>
                            </a:lnTo>
                            <a:lnTo>
                              <a:pt x="8" y="0"/>
                            </a:lnTo>
                            <a:lnTo>
                              <a:pt x="0" y="0"/>
                            </a:lnTo>
                            <a:lnTo>
                              <a:pt x="0" y="8"/>
                            </a:lnTo>
                            <a:lnTo>
                              <a:pt x="0" y="16"/>
                            </a:lnTo>
                            <a:lnTo>
                              <a:pt x="8" y="16"/>
                            </a:lnTo>
                          </a:path>
                        </a:pathLst>
                      </a:custGeom>
                      <a:solidFill>
                        <a:srgbClr val="C0804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28" name="Freeform 214"/>
                      <p:cNvSpPr>
                        <a:spLocks/>
                      </p:cNvSpPr>
                      <p:nvPr/>
                    </p:nvSpPr>
                    <p:spPr bwMode="auto">
                      <a:xfrm>
                        <a:off x="1467" y="1578"/>
                        <a:ext cx="25" cy="44"/>
                      </a:xfrm>
                      <a:custGeom>
                        <a:avLst/>
                        <a:gdLst>
                          <a:gd name="T0" fmla="*/ 0 w 25"/>
                          <a:gd name="T1" fmla="*/ 43 h 44"/>
                          <a:gd name="T2" fmla="*/ 0 w 25"/>
                          <a:gd name="T3" fmla="*/ 29 h 44"/>
                          <a:gd name="T4" fmla="*/ 5 w 25"/>
                          <a:gd name="T5" fmla="*/ 19 h 44"/>
                          <a:gd name="T6" fmla="*/ 14 w 25"/>
                          <a:gd name="T7" fmla="*/ 14 h 44"/>
                          <a:gd name="T8" fmla="*/ 24 w 25"/>
                          <a:gd name="T9" fmla="*/ 10 h 44"/>
                          <a:gd name="T10" fmla="*/ 24 w 25"/>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 h="44">
                            <a:moveTo>
                              <a:pt x="0" y="43"/>
                            </a:moveTo>
                            <a:lnTo>
                              <a:pt x="0" y="29"/>
                            </a:lnTo>
                            <a:lnTo>
                              <a:pt x="5" y="19"/>
                            </a:lnTo>
                            <a:lnTo>
                              <a:pt x="14" y="14"/>
                            </a:lnTo>
                            <a:lnTo>
                              <a:pt x="24" y="10"/>
                            </a:lnTo>
                            <a:lnTo>
                              <a:pt x="2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3629" name="Freeform 215"/>
                      <p:cNvSpPr>
                        <a:spLocks/>
                      </p:cNvSpPr>
                      <p:nvPr/>
                    </p:nvSpPr>
                    <p:spPr bwMode="auto">
                      <a:xfrm>
                        <a:off x="1491" y="1636"/>
                        <a:ext cx="35" cy="42"/>
                      </a:xfrm>
                      <a:custGeom>
                        <a:avLst/>
                        <a:gdLst>
                          <a:gd name="T0" fmla="*/ 19 w 35"/>
                          <a:gd name="T1" fmla="*/ 36 h 42"/>
                          <a:gd name="T2" fmla="*/ 24 w 35"/>
                          <a:gd name="T3" fmla="*/ 41 h 42"/>
                          <a:gd name="T4" fmla="*/ 34 w 35"/>
                          <a:gd name="T5" fmla="*/ 41 h 42"/>
                          <a:gd name="T6" fmla="*/ 34 w 35"/>
                          <a:gd name="T7" fmla="*/ 36 h 42"/>
                          <a:gd name="T8" fmla="*/ 34 w 35"/>
                          <a:gd name="T9" fmla="*/ 27 h 42"/>
                          <a:gd name="T10" fmla="*/ 29 w 35"/>
                          <a:gd name="T11" fmla="*/ 23 h 42"/>
                          <a:gd name="T12" fmla="*/ 19 w 35"/>
                          <a:gd name="T13" fmla="*/ 18 h 42"/>
                          <a:gd name="T14" fmla="*/ 10 w 35"/>
                          <a:gd name="T15" fmla="*/ 14 h 42"/>
                          <a:gd name="T16" fmla="*/ 5 w 35"/>
                          <a:gd name="T17" fmla="*/ 9 h 42"/>
                          <a:gd name="T18" fmla="*/ 0 w 35"/>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 h="42">
                            <a:moveTo>
                              <a:pt x="19" y="36"/>
                            </a:moveTo>
                            <a:lnTo>
                              <a:pt x="24" y="41"/>
                            </a:lnTo>
                            <a:lnTo>
                              <a:pt x="34" y="41"/>
                            </a:lnTo>
                            <a:lnTo>
                              <a:pt x="34" y="36"/>
                            </a:lnTo>
                            <a:lnTo>
                              <a:pt x="34" y="27"/>
                            </a:lnTo>
                            <a:lnTo>
                              <a:pt x="29" y="23"/>
                            </a:lnTo>
                            <a:lnTo>
                              <a:pt x="19" y="18"/>
                            </a:lnTo>
                            <a:lnTo>
                              <a:pt x="10" y="14"/>
                            </a:lnTo>
                            <a:lnTo>
                              <a:pt x="5" y="9"/>
                            </a:lnTo>
                            <a:lnTo>
                              <a:pt x="0"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22" name="Freeform 216"/>
                    <p:cNvSpPr>
                      <a:spLocks/>
                    </p:cNvSpPr>
                    <p:nvPr/>
                  </p:nvSpPr>
                  <p:spPr bwMode="auto">
                    <a:xfrm>
                      <a:off x="1520" y="1677"/>
                      <a:ext cx="39" cy="32"/>
                    </a:xfrm>
                    <a:custGeom>
                      <a:avLst/>
                      <a:gdLst>
                        <a:gd name="T0" fmla="*/ 0 w 39"/>
                        <a:gd name="T1" fmla="*/ 31 h 32"/>
                        <a:gd name="T2" fmla="*/ 38 w 39"/>
                        <a:gd name="T3" fmla="*/ 0 h 32"/>
                        <a:gd name="T4" fmla="*/ 0 60000 65536"/>
                        <a:gd name="T5" fmla="*/ 0 60000 65536"/>
                      </a:gdLst>
                      <a:ahLst/>
                      <a:cxnLst>
                        <a:cxn ang="T4">
                          <a:pos x="T0" y="T1"/>
                        </a:cxn>
                        <a:cxn ang="T5">
                          <a:pos x="T2" y="T3"/>
                        </a:cxn>
                      </a:cxnLst>
                      <a:rect l="0" t="0" r="r" b="b"/>
                      <a:pathLst>
                        <a:path w="39" h="32">
                          <a:moveTo>
                            <a:pt x="0" y="31"/>
                          </a:moveTo>
                          <a:lnTo>
                            <a:pt x="38"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sp>
              <p:nvSpPr>
                <p:cNvPr id="323618" name="Freeform 217"/>
                <p:cNvSpPr>
                  <a:spLocks/>
                </p:cNvSpPr>
                <p:nvPr/>
              </p:nvSpPr>
              <p:spPr bwMode="auto">
                <a:xfrm>
                  <a:off x="1410" y="1472"/>
                  <a:ext cx="211" cy="135"/>
                </a:xfrm>
                <a:custGeom>
                  <a:avLst/>
                  <a:gdLst>
                    <a:gd name="T0" fmla="*/ 200 w 211"/>
                    <a:gd name="T1" fmla="*/ 134 h 135"/>
                    <a:gd name="T2" fmla="*/ 186 w 211"/>
                    <a:gd name="T3" fmla="*/ 124 h 135"/>
                    <a:gd name="T4" fmla="*/ 181 w 211"/>
                    <a:gd name="T5" fmla="*/ 115 h 135"/>
                    <a:gd name="T6" fmla="*/ 177 w 211"/>
                    <a:gd name="T7" fmla="*/ 101 h 135"/>
                    <a:gd name="T8" fmla="*/ 172 w 211"/>
                    <a:gd name="T9" fmla="*/ 91 h 135"/>
                    <a:gd name="T10" fmla="*/ 167 w 211"/>
                    <a:gd name="T11" fmla="*/ 81 h 135"/>
                    <a:gd name="T12" fmla="*/ 158 w 211"/>
                    <a:gd name="T13" fmla="*/ 77 h 135"/>
                    <a:gd name="T14" fmla="*/ 148 w 211"/>
                    <a:gd name="T15" fmla="*/ 72 h 135"/>
                    <a:gd name="T16" fmla="*/ 138 w 211"/>
                    <a:gd name="T17" fmla="*/ 72 h 135"/>
                    <a:gd name="T18" fmla="*/ 134 w 211"/>
                    <a:gd name="T19" fmla="*/ 81 h 135"/>
                    <a:gd name="T20" fmla="*/ 129 w 211"/>
                    <a:gd name="T21" fmla="*/ 91 h 135"/>
                    <a:gd name="T22" fmla="*/ 129 w 211"/>
                    <a:gd name="T23" fmla="*/ 101 h 135"/>
                    <a:gd name="T24" fmla="*/ 138 w 211"/>
                    <a:gd name="T25" fmla="*/ 120 h 135"/>
                    <a:gd name="T26" fmla="*/ 124 w 211"/>
                    <a:gd name="T27" fmla="*/ 124 h 135"/>
                    <a:gd name="T28" fmla="*/ 119 w 211"/>
                    <a:gd name="T29" fmla="*/ 115 h 135"/>
                    <a:gd name="T30" fmla="*/ 110 w 211"/>
                    <a:gd name="T31" fmla="*/ 110 h 135"/>
                    <a:gd name="T32" fmla="*/ 105 w 211"/>
                    <a:gd name="T33" fmla="*/ 101 h 135"/>
                    <a:gd name="T34" fmla="*/ 100 w 211"/>
                    <a:gd name="T35" fmla="*/ 91 h 135"/>
                    <a:gd name="T36" fmla="*/ 100 w 211"/>
                    <a:gd name="T37" fmla="*/ 86 h 135"/>
                    <a:gd name="T38" fmla="*/ 95 w 211"/>
                    <a:gd name="T39" fmla="*/ 91 h 135"/>
                    <a:gd name="T40" fmla="*/ 86 w 211"/>
                    <a:gd name="T41" fmla="*/ 91 h 135"/>
                    <a:gd name="T42" fmla="*/ 81 w 211"/>
                    <a:gd name="T43" fmla="*/ 91 h 135"/>
                    <a:gd name="T44" fmla="*/ 76 w 211"/>
                    <a:gd name="T45" fmla="*/ 91 h 135"/>
                    <a:gd name="T46" fmla="*/ 72 w 211"/>
                    <a:gd name="T47" fmla="*/ 91 h 135"/>
                    <a:gd name="T48" fmla="*/ 67 w 211"/>
                    <a:gd name="T49" fmla="*/ 96 h 135"/>
                    <a:gd name="T50" fmla="*/ 57 w 211"/>
                    <a:gd name="T51" fmla="*/ 105 h 135"/>
                    <a:gd name="T52" fmla="*/ 48 w 211"/>
                    <a:gd name="T53" fmla="*/ 115 h 135"/>
                    <a:gd name="T54" fmla="*/ 43 w 211"/>
                    <a:gd name="T55" fmla="*/ 120 h 135"/>
                    <a:gd name="T56" fmla="*/ 29 w 211"/>
                    <a:gd name="T57" fmla="*/ 124 h 135"/>
                    <a:gd name="T58" fmla="*/ 19 w 211"/>
                    <a:gd name="T59" fmla="*/ 124 h 135"/>
                    <a:gd name="T60" fmla="*/ 10 w 211"/>
                    <a:gd name="T61" fmla="*/ 120 h 135"/>
                    <a:gd name="T62" fmla="*/ 5 w 211"/>
                    <a:gd name="T63" fmla="*/ 115 h 135"/>
                    <a:gd name="T64" fmla="*/ 0 w 211"/>
                    <a:gd name="T65" fmla="*/ 105 h 135"/>
                    <a:gd name="T66" fmla="*/ 5 w 211"/>
                    <a:gd name="T67" fmla="*/ 96 h 135"/>
                    <a:gd name="T68" fmla="*/ 10 w 211"/>
                    <a:gd name="T69" fmla="*/ 81 h 135"/>
                    <a:gd name="T70" fmla="*/ 14 w 211"/>
                    <a:gd name="T71" fmla="*/ 72 h 135"/>
                    <a:gd name="T72" fmla="*/ 14 w 211"/>
                    <a:gd name="T73" fmla="*/ 67 h 135"/>
                    <a:gd name="T74" fmla="*/ 24 w 211"/>
                    <a:gd name="T75" fmla="*/ 57 h 135"/>
                    <a:gd name="T76" fmla="*/ 33 w 211"/>
                    <a:gd name="T77" fmla="*/ 53 h 135"/>
                    <a:gd name="T78" fmla="*/ 43 w 211"/>
                    <a:gd name="T79" fmla="*/ 53 h 135"/>
                    <a:gd name="T80" fmla="*/ 48 w 211"/>
                    <a:gd name="T81" fmla="*/ 53 h 135"/>
                    <a:gd name="T82" fmla="*/ 57 w 211"/>
                    <a:gd name="T83" fmla="*/ 38 h 135"/>
                    <a:gd name="T84" fmla="*/ 67 w 211"/>
                    <a:gd name="T85" fmla="*/ 29 h 135"/>
                    <a:gd name="T86" fmla="*/ 86 w 211"/>
                    <a:gd name="T87" fmla="*/ 14 h 135"/>
                    <a:gd name="T88" fmla="*/ 110 w 211"/>
                    <a:gd name="T89" fmla="*/ 5 h 135"/>
                    <a:gd name="T90" fmla="*/ 134 w 211"/>
                    <a:gd name="T91" fmla="*/ 0 h 135"/>
                    <a:gd name="T92" fmla="*/ 148 w 211"/>
                    <a:gd name="T93" fmla="*/ 5 h 135"/>
                    <a:gd name="T94" fmla="*/ 153 w 211"/>
                    <a:gd name="T95" fmla="*/ 10 h 135"/>
                    <a:gd name="T96" fmla="*/ 158 w 211"/>
                    <a:gd name="T97" fmla="*/ 14 h 135"/>
                    <a:gd name="T98" fmla="*/ 167 w 211"/>
                    <a:gd name="T99" fmla="*/ 19 h 135"/>
                    <a:gd name="T100" fmla="*/ 177 w 211"/>
                    <a:gd name="T101" fmla="*/ 24 h 135"/>
                    <a:gd name="T102" fmla="*/ 186 w 211"/>
                    <a:gd name="T103" fmla="*/ 29 h 135"/>
                    <a:gd name="T104" fmla="*/ 191 w 211"/>
                    <a:gd name="T105" fmla="*/ 34 h 135"/>
                    <a:gd name="T106" fmla="*/ 196 w 211"/>
                    <a:gd name="T107" fmla="*/ 43 h 135"/>
                    <a:gd name="T108" fmla="*/ 200 w 211"/>
                    <a:gd name="T109" fmla="*/ 53 h 135"/>
                    <a:gd name="T110" fmla="*/ 200 w 211"/>
                    <a:gd name="T111" fmla="*/ 62 h 135"/>
                    <a:gd name="T112" fmla="*/ 205 w 211"/>
                    <a:gd name="T113" fmla="*/ 72 h 135"/>
                    <a:gd name="T114" fmla="*/ 205 w 211"/>
                    <a:gd name="T115" fmla="*/ 86 h 135"/>
                    <a:gd name="T116" fmla="*/ 210 w 211"/>
                    <a:gd name="T117" fmla="*/ 101 h 135"/>
                    <a:gd name="T118" fmla="*/ 205 w 211"/>
                    <a:gd name="T119" fmla="*/ 110 h 135"/>
                    <a:gd name="T120" fmla="*/ 205 w 211"/>
                    <a:gd name="T121" fmla="*/ 124 h 135"/>
                    <a:gd name="T122" fmla="*/ 200 w 211"/>
                    <a:gd name="T123" fmla="*/ 134 h 1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1" h="135">
                      <a:moveTo>
                        <a:pt x="200" y="134"/>
                      </a:moveTo>
                      <a:lnTo>
                        <a:pt x="186" y="124"/>
                      </a:lnTo>
                      <a:lnTo>
                        <a:pt x="181" y="115"/>
                      </a:lnTo>
                      <a:lnTo>
                        <a:pt x="177" y="101"/>
                      </a:lnTo>
                      <a:lnTo>
                        <a:pt x="172" y="91"/>
                      </a:lnTo>
                      <a:lnTo>
                        <a:pt x="167" y="81"/>
                      </a:lnTo>
                      <a:lnTo>
                        <a:pt x="158" y="77"/>
                      </a:lnTo>
                      <a:lnTo>
                        <a:pt x="148" y="72"/>
                      </a:lnTo>
                      <a:lnTo>
                        <a:pt x="138" y="72"/>
                      </a:lnTo>
                      <a:lnTo>
                        <a:pt x="134" y="81"/>
                      </a:lnTo>
                      <a:lnTo>
                        <a:pt x="129" y="91"/>
                      </a:lnTo>
                      <a:lnTo>
                        <a:pt x="129" y="101"/>
                      </a:lnTo>
                      <a:lnTo>
                        <a:pt x="138" y="120"/>
                      </a:lnTo>
                      <a:lnTo>
                        <a:pt x="124" y="124"/>
                      </a:lnTo>
                      <a:lnTo>
                        <a:pt x="119" y="115"/>
                      </a:lnTo>
                      <a:lnTo>
                        <a:pt x="110" y="110"/>
                      </a:lnTo>
                      <a:lnTo>
                        <a:pt x="105" y="101"/>
                      </a:lnTo>
                      <a:lnTo>
                        <a:pt x="100" y="91"/>
                      </a:lnTo>
                      <a:lnTo>
                        <a:pt x="100" y="86"/>
                      </a:lnTo>
                      <a:lnTo>
                        <a:pt x="95" y="91"/>
                      </a:lnTo>
                      <a:lnTo>
                        <a:pt x="86" y="91"/>
                      </a:lnTo>
                      <a:lnTo>
                        <a:pt x="81" y="91"/>
                      </a:lnTo>
                      <a:lnTo>
                        <a:pt x="76" y="91"/>
                      </a:lnTo>
                      <a:lnTo>
                        <a:pt x="72" y="91"/>
                      </a:lnTo>
                      <a:lnTo>
                        <a:pt x="67" y="96"/>
                      </a:lnTo>
                      <a:lnTo>
                        <a:pt x="57" y="105"/>
                      </a:lnTo>
                      <a:lnTo>
                        <a:pt x="48" y="115"/>
                      </a:lnTo>
                      <a:lnTo>
                        <a:pt x="43" y="120"/>
                      </a:lnTo>
                      <a:lnTo>
                        <a:pt x="29" y="124"/>
                      </a:lnTo>
                      <a:lnTo>
                        <a:pt x="19" y="124"/>
                      </a:lnTo>
                      <a:lnTo>
                        <a:pt x="10" y="120"/>
                      </a:lnTo>
                      <a:lnTo>
                        <a:pt x="5" y="115"/>
                      </a:lnTo>
                      <a:lnTo>
                        <a:pt x="0" y="105"/>
                      </a:lnTo>
                      <a:lnTo>
                        <a:pt x="5" y="96"/>
                      </a:lnTo>
                      <a:lnTo>
                        <a:pt x="10" y="81"/>
                      </a:lnTo>
                      <a:lnTo>
                        <a:pt x="14" y="72"/>
                      </a:lnTo>
                      <a:lnTo>
                        <a:pt x="14" y="67"/>
                      </a:lnTo>
                      <a:lnTo>
                        <a:pt x="24" y="57"/>
                      </a:lnTo>
                      <a:lnTo>
                        <a:pt x="33" y="53"/>
                      </a:lnTo>
                      <a:lnTo>
                        <a:pt x="43" y="53"/>
                      </a:lnTo>
                      <a:lnTo>
                        <a:pt x="48" y="53"/>
                      </a:lnTo>
                      <a:lnTo>
                        <a:pt x="57" y="38"/>
                      </a:lnTo>
                      <a:lnTo>
                        <a:pt x="67" y="29"/>
                      </a:lnTo>
                      <a:lnTo>
                        <a:pt x="86" y="14"/>
                      </a:lnTo>
                      <a:lnTo>
                        <a:pt x="110" y="5"/>
                      </a:lnTo>
                      <a:lnTo>
                        <a:pt x="134" y="0"/>
                      </a:lnTo>
                      <a:lnTo>
                        <a:pt x="148" y="5"/>
                      </a:lnTo>
                      <a:lnTo>
                        <a:pt x="153" y="10"/>
                      </a:lnTo>
                      <a:lnTo>
                        <a:pt x="158" y="14"/>
                      </a:lnTo>
                      <a:lnTo>
                        <a:pt x="167" y="19"/>
                      </a:lnTo>
                      <a:lnTo>
                        <a:pt x="177" y="24"/>
                      </a:lnTo>
                      <a:lnTo>
                        <a:pt x="186" y="29"/>
                      </a:lnTo>
                      <a:lnTo>
                        <a:pt x="191" y="34"/>
                      </a:lnTo>
                      <a:lnTo>
                        <a:pt x="196" y="43"/>
                      </a:lnTo>
                      <a:lnTo>
                        <a:pt x="200" y="53"/>
                      </a:lnTo>
                      <a:lnTo>
                        <a:pt x="200" y="62"/>
                      </a:lnTo>
                      <a:lnTo>
                        <a:pt x="205" y="72"/>
                      </a:lnTo>
                      <a:lnTo>
                        <a:pt x="205" y="86"/>
                      </a:lnTo>
                      <a:lnTo>
                        <a:pt x="210" y="101"/>
                      </a:lnTo>
                      <a:lnTo>
                        <a:pt x="205" y="110"/>
                      </a:lnTo>
                      <a:lnTo>
                        <a:pt x="205" y="124"/>
                      </a:lnTo>
                      <a:lnTo>
                        <a:pt x="200" y="134"/>
                      </a:lnTo>
                    </a:path>
                  </a:pathLst>
                </a:custGeom>
                <a:solidFill>
                  <a:srgbClr val="A0A0A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16" name="Freeform 218"/>
              <p:cNvSpPr>
                <a:spLocks/>
              </p:cNvSpPr>
              <p:nvPr/>
            </p:nvSpPr>
            <p:spPr bwMode="auto">
              <a:xfrm>
                <a:off x="722" y="1468"/>
                <a:ext cx="120" cy="120"/>
              </a:xfrm>
              <a:custGeom>
                <a:avLst/>
                <a:gdLst>
                  <a:gd name="T0" fmla="*/ 29 w 120"/>
                  <a:gd name="T1" fmla="*/ 0 h 120"/>
                  <a:gd name="T2" fmla="*/ 10 w 120"/>
                  <a:gd name="T3" fmla="*/ 0 h 120"/>
                  <a:gd name="T4" fmla="*/ 5 w 120"/>
                  <a:gd name="T5" fmla="*/ 5 h 120"/>
                  <a:gd name="T6" fmla="*/ 0 w 120"/>
                  <a:gd name="T7" fmla="*/ 19 h 120"/>
                  <a:gd name="T8" fmla="*/ 5 w 120"/>
                  <a:gd name="T9" fmla="*/ 33 h 120"/>
                  <a:gd name="T10" fmla="*/ 19 w 120"/>
                  <a:gd name="T11" fmla="*/ 43 h 120"/>
                  <a:gd name="T12" fmla="*/ 33 w 120"/>
                  <a:gd name="T13" fmla="*/ 43 h 120"/>
                  <a:gd name="T14" fmla="*/ 48 w 120"/>
                  <a:gd name="T15" fmla="*/ 76 h 120"/>
                  <a:gd name="T16" fmla="*/ 81 w 120"/>
                  <a:gd name="T17" fmla="*/ 100 h 120"/>
                  <a:gd name="T18" fmla="*/ 100 w 120"/>
                  <a:gd name="T19" fmla="*/ 109 h 120"/>
                  <a:gd name="T20" fmla="*/ 119 w 120"/>
                  <a:gd name="T21" fmla="*/ 119 h 120"/>
                  <a:gd name="T22" fmla="*/ 95 w 120"/>
                  <a:gd name="T23" fmla="*/ 90 h 120"/>
                  <a:gd name="T24" fmla="*/ 81 w 120"/>
                  <a:gd name="T25" fmla="*/ 71 h 120"/>
                  <a:gd name="T26" fmla="*/ 67 w 120"/>
                  <a:gd name="T27" fmla="*/ 52 h 120"/>
                  <a:gd name="T28" fmla="*/ 48 w 120"/>
                  <a:gd name="T29" fmla="*/ 29 h 120"/>
                  <a:gd name="T30" fmla="*/ 38 w 120"/>
                  <a:gd name="T31" fmla="*/ 24 h 120"/>
                  <a:gd name="T32" fmla="*/ 38 w 120"/>
                  <a:gd name="T33" fmla="*/ 14 h 120"/>
                  <a:gd name="T34" fmla="*/ 33 w 120"/>
                  <a:gd name="T35" fmla="*/ 10 h 120"/>
                  <a:gd name="T36" fmla="*/ 29 w 120"/>
                  <a:gd name="T37" fmla="*/ 0 h 1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20" h="120">
                    <a:moveTo>
                      <a:pt x="29" y="0"/>
                    </a:moveTo>
                    <a:lnTo>
                      <a:pt x="10" y="0"/>
                    </a:lnTo>
                    <a:lnTo>
                      <a:pt x="5" y="5"/>
                    </a:lnTo>
                    <a:lnTo>
                      <a:pt x="0" y="19"/>
                    </a:lnTo>
                    <a:lnTo>
                      <a:pt x="5" y="33"/>
                    </a:lnTo>
                    <a:lnTo>
                      <a:pt x="19" y="43"/>
                    </a:lnTo>
                    <a:lnTo>
                      <a:pt x="33" y="43"/>
                    </a:lnTo>
                    <a:lnTo>
                      <a:pt x="48" y="76"/>
                    </a:lnTo>
                    <a:lnTo>
                      <a:pt x="81" y="100"/>
                    </a:lnTo>
                    <a:lnTo>
                      <a:pt x="100" y="109"/>
                    </a:lnTo>
                    <a:lnTo>
                      <a:pt x="119" y="119"/>
                    </a:lnTo>
                    <a:lnTo>
                      <a:pt x="95" y="90"/>
                    </a:lnTo>
                    <a:lnTo>
                      <a:pt x="81" y="71"/>
                    </a:lnTo>
                    <a:lnTo>
                      <a:pt x="67" y="52"/>
                    </a:lnTo>
                    <a:lnTo>
                      <a:pt x="48" y="29"/>
                    </a:lnTo>
                    <a:lnTo>
                      <a:pt x="38" y="24"/>
                    </a:lnTo>
                    <a:lnTo>
                      <a:pt x="38" y="14"/>
                    </a:lnTo>
                    <a:lnTo>
                      <a:pt x="33" y="10"/>
                    </a:lnTo>
                    <a:lnTo>
                      <a:pt x="29" y="0"/>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sp>
          <p:nvSpPr>
            <p:cNvPr id="323610" name="Rectangle 219"/>
            <p:cNvSpPr>
              <a:spLocks noChangeArrowheads="1"/>
            </p:cNvSpPr>
            <p:nvPr/>
          </p:nvSpPr>
          <p:spPr bwMode="auto">
            <a:xfrm>
              <a:off x="602" y="2066"/>
              <a:ext cx="734" cy="304"/>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设 计</a:t>
              </a:r>
            </a:p>
          </p:txBody>
        </p:sp>
        <p:sp>
          <p:nvSpPr>
            <p:cNvPr id="323611" name="Rectangle 220"/>
            <p:cNvSpPr>
              <a:spLocks noChangeArrowheads="1"/>
            </p:cNvSpPr>
            <p:nvPr/>
          </p:nvSpPr>
          <p:spPr bwMode="auto">
            <a:xfrm>
              <a:off x="1814" y="2202"/>
              <a:ext cx="734" cy="304"/>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编 码</a:t>
              </a:r>
            </a:p>
          </p:txBody>
        </p:sp>
        <p:sp>
          <p:nvSpPr>
            <p:cNvPr id="323612" name="Rectangle 221"/>
            <p:cNvSpPr>
              <a:spLocks noChangeArrowheads="1"/>
            </p:cNvSpPr>
            <p:nvPr/>
          </p:nvSpPr>
          <p:spPr bwMode="auto">
            <a:xfrm>
              <a:off x="3119" y="2357"/>
              <a:ext cx="734" cy="304"/>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测 试</a:t>
              </a:r>
            </a:p>
          </p:txBody>
        </p:sp>
      </p:grpSp>
    </p:spTree>
    <p:extLst>
      <p:ext uri="{BB962C8B-B14F-4D97-AF65-F5344CB8AC3E}">
        <p14:creationId xmlns:p14="http://schemas.microsoft.com/office/powerpoint/2010/main" val="692435905"/>
      </p:ext>
    </p:extLst>
  </p:cSld>
  <p:clrMapOvr>
    <a:masterClrMapping/>
  </p:clrMapOvr>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7.7    </a:t>
            </a:r>
            <a:r>
              <a:rPr lang="zh-CN" altLang="en-US" sz="3600" b="1" dirty="0">
                <a:solidFill>
                  <a:schemeClr val="tx2"/>
                </a:solidFill>
                <a:latin typeface="黑体" pitchFamily="49" charset="-122"/>
                <a:ea typeface="黑体" pitchFamily="49" charset="-122"/>
              </a:rPr>
              <a:t>相关内容：质量保证</a:t>
            </a:r>
          </a:p>
        </p:txBody>
      </p:sp>
      <p:grpSp>
        <p:nvGrpSpPr>
          <p:cNvPr id="324611" name="Group 4"/>
          <p:cNvGrpSpPr>
            <a:grpSpLocks/>
          </p:cNvGrpSpPr>
          <p:nvPr/>
        </p:nvGrpSpPr>
        <p:grpSpPr bwMode="auto">
          <a:xfrm>
            <a:off x="932324" y="2187163"/>
            <a:ext cx="6996337" cy="3836005"/>
            <a:chOff x="1160" y="998"/>
            <a:chExt cx="3307" cy="2155"/>
          </a:xfrm>
          <a:solidFill>
            <a:schemeClr val="accent1"/>
          </a:solidFill>
        </p:grpSpPr>
        <p:sp>
          <p:nvSpPr>
            <p:cNvPr id="324612" name="Freeform 5"/>
            <p:cNvSpPr>
              <a:spLocks/>
            </p:cNvSpPr>
            <p:nvPr/>
          </p:nvSpPr>
          <p:spPr bwMode="auto">
            <a:xfrm>
              <a:off x="3190" y="1610"/>
              <a:ext cx="175" cy="305"/>
            </a:xfrm>
            <a:custGeom>
              <a:avLst/>
              <a:gdLst>
                <a:gd name="T0" fmla="*/ 0 w 175"/>
                <a:gd name="T1" fmla="*/ 247 h 305"/>
                <a:gd name="T2" fmla="*/ 0 w 175"/>
                <a:gd name="T3" fmla="*/ 0 h 305"/>
                <a:gd name="T4" fmla="*/ 174 w 175"/>
                <a:gd name="T5" fmla="*/ 71 h 305"/>
                <a:gd name="T6" fmla="*/ 119 w 175"/>
                <a:gd name="T7" fmla="*/ 304 h 305"/>
                <a:gd name="T8" fmla="*/ 0 w 175"/>
                <a:gd name="T9" fmla="*/ 247 h 3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305">
                  <a:moveTo>
                    <a:pt x="0" y="247"/>
                  </a:moveTo>
                  <a:lnTo>
                    <a:pt x="0" y="0"/>
                  </a:lnTo>
                  <a:lnTo>
                    <a:pt x="174" y="71"/>
                  </a:lnTo>
                  <a:lnTo>
                    <a:pt x="119" y="304"/>
                  </a:lnTo>
                  <a:lnTo>
                    <a:pt x="0" y="247"/>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13" name="Freeform 6"/>
            <p:cNvSpPr>
              <a:spLocks/>
            </p:cNvSpPr>
            <p:nvPr/>
          </p:nvSpPr>
          <p:spPr bwMode="auto">
            <a:xfrm>
              <a:off x="1698" y="1631"/>
              <a:ext cx="2738" cy="744"/>
            </a:xfrm>
            <a:custGeom>
              <a:avLst/>
              <a:gdLst>
                <a:gd name="T0" fmla="*/ 0 w 2738"/>
                <a:gd name="T1" fmla="*/ 0 h 744"/>
                <a:gd name="T2" fmla="*/ 912 w 2738"/>
                <a:gd name="T3" fmla="*/ 0 h 744"/>
                <a:gd name="T4" fmla="*/ 2737 w 2738"/>
                <a:gd name="T5" fmla="*/ 743 h 744"/>
                <a:gd name="T6" fmla="*/ 1039 w 2738"/>
                <a:gd name="T7" fmla="*/ 743 h 744"/>
                <a:gd name="T8" fmla="*/ 0 w 2738"/>
                <a:gd name="T9" fmla="*/ 0 h 7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38" h="744">
                  <a:moveTo>
                    <a:pt x="0" y="0"/>
                  </a:moveTo>
                  <a:lnTo>
                    <a:pt x="912" y="0"/>
                  </a:lnTo>
                  <a:lnTo>
                    <a:pt x="2737" y="743"/>
                  </a:lnTo>
                  <a:lnTo>
                    <a:pt x="1039" y="743"/>
                  </a:lnTo>
                  <a:lnTo>
                    <a:pt x="0" y="0"/>
                  </a:lnTo>
                </a:path>
              </a:pathLst>
            </a:custGeom>
            <a:grpFill/>
            <a:ln>
              <a:noFill/>
            </a:ln>
            <a:effectLst/>
            <a:extLst>
              <a:ext uri="{91240B29-F687-4F45-9708-019B960494DF}">
                <a14:hiddenLine xmlns:a14="http://schemas.microsoft.com/office/drawing/2010/main" w="25400" cap="rnd">
                  <a:solidFill>
                    <a:schemeClr val="tx1"/>
                  </a:solidFill>
                  <a:round/>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14" name="Rectangle 7"/>
            <p:cNvSpPr>
              <a:spLocks noChangeArrowheads="1"/>
            </p:cNvSpPr>
            <p:nvPr/>
          </p:nvSpPr>
          <p:spPr bwMode="auto">
            <a:xfrm>
              <a:off x="2742" y="2371"/>
              <a:ext cx="1689" cy="106"/>
            </a:xfrm>
            <a:prstGeom prst="rect">
              <a:avLst/>
            </a:prstGeom>
            <a:grpFill/>
            <a:ln w="12700">
              <a:solidFill>
                <a:srgbClr val="000000"/>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15" name="Freeform 8"/>
            <p:cNvSpPr>
              <a:spLocks/>
            </p:cNvSpPr>
            <p:nvPr/>
          </p:nvSpPr>
          <p:spPr bwMode="auto">
            <a:xfrm>
              <a:off x="1698" y="1631"/>
              <a:ext cx="1033" cy="844"/>
            </a:xfrm>
            <a:custGeom>
              <a:avLst/>
              <a:gdLst>
                <a:gd name="T0" fmla="*/ 1032 w 1033"/>
                <a:gd name="T1" fmla="*/ 731 h 844"/>
                <a:gd name="T2" fmla="*/ 0 w 1033"/>
                <a:gd name="T3" fmla="*/ 0 h 844"/>
                <a:gd name="T4" fmla="*/ 0 w 1033"/>
                <a:gd name="T5" fmla="*/ 63 h 844"/>
                <a:gd name="T6" fmla="*/ 1032 w 1033"/>
                <a:gd name="T7" fmla="*/ 843 h 844"/>
                <a:gd name="T8" fmla="*/ 1032 w 1033"/>
                <a:gd name="T9" fmla="*/ 731 h 8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3" h="844">
                  <a:moveTo>
                    <a:pt x="1032" y="731"/>
                  </a:moveTo>
                  <a:lnTo>
                    <a:pt x="0" y="0"/>
                  </a:lnTo>
                  <a:lnTo>
                    <a:pt x="0" y="63"/>
                  </a:lnTo>
                  <a:lnTo>
                    <a:pt x="1032" y="843"/>
                  </a:lnTo>
                  <a:lnTo>
                    <a:pt x="1032" y="731"/>
                  </a:lnTo>
                </a:path>
              </a:pathLst>
            </a:custGeom>
            <a:grp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16" name="Freeform 9"/>
            <p:cNvSpPr>
              <a:spLocks/>
            </p:cNvSpPr>
            <p:nvPr/>
          </p:nvSpPr>
          <p:spPr bwMode="auto">
            <a:xfrm>
              <a:off x="1698" y="1631"/>
              <a:ext cx="1041" cy="851"/>
            </a:xfrm>
            <a:custGeom>
              <a:avLst/>
              <a:gdLst>
                <a:gd name="T0" fmla="*/ 1040 w 1041"/>
                <a:gd name="T1" fmla="*/ 737 h 851"/>
                <a:gd name="T2" fmla="*/ 0 w 1041"/>
                <a:gd name="T3" fmla="*/ 0 h 851"/>
                <a:gd name="T4" fmla="*/ 0 w 1041"/>
                <a:gd name="T5" fmla="*/ 64 h 851"/>
                <a:gd name="T6" fmla="*/ 1040 w 1041"/>
                <a:gd name="T7" fmla="*/ 850 h 851"/>
                <a:gd name="T8" fmla="*/ 1040 w 1041"/>
                <a:gd name="T9" fmla="*/ 737 h 851"/>
                <a:gd name="T10" fmla="*/ 0 w 1041"/>
                <a:gd name="T11" fmla="*/ 0 h 851"/>
                <a:gd name="T12" fmla="*/ 0 w 1041"/>
                <a:gd name="T13" fmla="*/ 64 h 851"/>
                <a:gd name="T14" fmla="*/ 1040 w 1041"/>
                <a:gd name="T15" fmla="*/ 850 h 851"/>
                <a:gd name="T16" fmla="*/ 1040 w 1041"/>
                <a:gd name="T17" fmla="*/ 737 h 8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41" h="851">
                  <a:moveTo>
                    <a:pt x="1040" y="737"/>
                  </a:moveTo>
                  <a:lnTo>
                    <a:pt x="0" y="0"/>
                  </a:lnTo>
                  <a:lnTo>
                    <a:pt x="0" y="64"/>
                  </a:lnTo>
                  <a:lnTo>
                    <a:pt x="1040" y="850"/>
                  </a:lnTo>
                  <a:lnTo>
                    <a:pt x="1040" y="737"/>
                  </a:lnTo>
                  <a:lnTo>
                    <a:pt x="0" y="0"/>
                  </a:lnTo>
                  <a:lnTo>
                    <a:pt x="0" y="64"/>
                  </a:lnTo>
                  <a:lnTo>
                    <a:pt x="1040" y="850"/>
                  </a:lnTo>
                  <a:lnTo>
                    <a:pt x="1040" y="737"/>
                  </a:lnTo>
                </a:path>
              </a:pathLst>
            </a:custGeom>
            <a:grp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17" name="Freeform 10"/>
            <p:cNvSpPr>
              <a:spLocks/>
            </p:cNvSpPr>
            <p:nvPr/>
          </p:nvSpPr>
          <p:spPr bwMode="auto">
            <a:xfrm>
              <a:off x="2152" y="2361"/>
              <a:ext cx="287" cy="306"/>
            </a:xfrm>
            <a:custGeom>
              <a:avLst/>
              <a:gdLst>
                <a:gd name="T0" fmla="*/ 0 w 287"/>
                <a:gd name="T1" fmla="*/ 50 h 306"/>
                <a:gd name="T2" fmla="*/ 215 w 287"/>
                <a:gd name="T3" fmla="*/ 0 h 306"/>
                <a:gd name="T4" fmla="*/ 175 w 287"/>
                <a:gd name="T5" fmla="*/ 305 h 306"/>
                <a:gd name="T6" fmla="*/ 286 w 287"/>
                <a:gd name="T7" fmla="*/ 270 h 3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7" h="306">
                  <a:moveTo>
                    <a:pt x="0" y="50"/>
                  </a:moveTo>
                  <a:lnTo>
                    <a:pt x="215" y="0"/>
                  </a:lnTo>
                  <a:lnTo>
                    <a:pt x="175" y="305"/>
                  </a:lnTo>
                  <a:lnTo>
                    <a:pt x="286" y="27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18" name="Freeform 11"/>
            <p:cNvSpPr>
              <a:spLocks/>
            </p:cNvSpPr>
            <p:nvPr/>
          </p:nvSpPr>
          <p:spPr bwMode="auto">
            <a:xfrm>
              <a:off x="2255" y="2439"/>
              <a:ext cx="287" cy="305"/>
            </a:xfrm>
            <a:custGeom>
              <a:avLst/>
              <a:gdLst>
                <a:gd name="T0" fmla="*/ 0 w 287"/>
                <a:gd name="T1" fmla="*/ 49 h 305"/>
                <a:gd name="T2" fmla="*/ 215 w 287"/>
                <a:gd name="T3" fmla="*/ 0 h 305"/>
                <a:gd name="T4" fmla="*/ 183 w 287"/>
                <a:gd name="T5" fmla="*/ 304 h 305"/>
                <a:gd name="T6" fmla="*/ 286 w 287"/>
                <a:gd name="T7" fmla="*/ 269 h 3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7" h="305">
                  <a:moveTo>
                    <a:pt x="0" y="49"/>
                  </a:moveTo>
                  <a:lnTo>
                    <a:pt x="215" y="0"/>
                  </a:lnTo>
                  <a:lnTo>
                    <a:pt x="183" y="304"/>
                  </a:lnTo>
                  <a:lnTo>
                    <a:pt x="286" y="26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19" name="Freeform 12"/>
            <p:cNvSpPr>
              <a:spLocks/>
            </p:cNvSpPr>
            <p:nvPr/>
          </p:nvSpPr>
          <p:spPr bwMode="auto">
            <a:xfrm>
              <a:off x="2073" y="1872"/>
              <a:ext cx="263" cy="638"/>
            </a:xfrm>
            <a:custGeom>
              <a:avLst/>
              <a:gdLst>
                <a:gd name="T0" fmla="*/ 71 w 263"/>
                <a:gd name="T1" fmla="*/ 524 h 638"/>
                <a:gd name="T2" fmla="*/ 0 w 263"/>
                <a:gd name="T3" fmla="*/ 0 h 638"/>
                <a:gd name="T4" fmla="*/ 262 w 263"/>
                <a:gd name="T5" fmla="*/ 127 h 638"/>
                <a:gd name="T6" fmla="*/ 214 w 263"/>
                <a:gd name="T7" fmla="*/ 637 h 638"/>
                <a:gd name="T8" fmla="*/ 71 w 263"/>
                <a:gd name="T9" fmla="*/ 524 h 6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3" h="638">
                  <a:moveTo>
                    <a:pt x="71" y="524"/>
                  </a:moveTo>
                  <a:lnTo>
                    <a:pt x="0" y="0"/>
                  </a:lnTo>
                  <a:lnTo>
                    <a:pt x="262" y="127"/>
                  </a:lnTo>
                  <a:lnTo>
                    <a:pt x="214" y="637"/>
                  </a:lnTo>
                  <a:lnTo>
                    <a:pt x="71" y="524"/>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20" name="Oval 13"/>
            <p:cNvSpPr>
              <a:spLocks noChangeArrowheads="1"/>
            </p:cNvSpPr>
            <p:nvPr/>
          </p:nvSpPr>
          <p:spPr bwMode="auto">
            <a:xfrm>
              <a:off x="2168" y="1653"/>
              <a:ext cx="103" cy="282"/>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21" name="Freeform 14"/>
            <p:cNvSpPr>
              <a:spLocks/>
            </p:cNvSpPr>
            <p:nvPr/>
          </p:nvSpPr>
          <p:spPr bwMode="auto">
            <a:xfrm>
              <a:off x="2327" y="2006"/>
              <a:ext cx="358" cy="278"/>
            </a:xfrm>
            <a:custGeom>
              <a:avLst/>
              <a:gdLst>
                <a:gd name="T0" fmla="*/ 0 w 358"/>
                <a:gd name="T1" fmla="*/ 0 h 278"/>
                <a:gd name="T2" fmla="*/ 95 w 358"/>
                <a:gd name="T3" fmla="*/ 227 h 278"/>
                <a:gd name="T4" fmla="*/ 357 w 358"/>
                <a:gd name="T5" fmla="*/ 277 h 278"/>
                <a:gd name="T6" fmla="*/ 0 60000 65536"/>
                <a:gd name="T7" fmla="*/ 0 60000 65536"/>
                <a:gd name="T8" fmla="*/ 0 60000 65536"/>
              </a:gdLst>
              <a:ahLst/>
              <a:cxnLst>
                <a:cxn ang="T6">
                  <a:pos x="T0" y="T1"/>
                </a:cxn>
                <a:cxn ang="T7">
                  <a:pos x="T2" y="T3"/>
                </a:cxn>
                <a:cxn ang="T8">
                  <a:pos x="T4" y="T5"/>
                </a:cxn>
              </a:cxnLst>
              <a:rect l="0" t="0" r="r" b="b"/>
              <a:pathLst>
                <a:path w="358" h="278">
                  <a:moveTo>
                    <a:pt x="0" y="0"/>
                  </a:moveTo>
                  <a:lnTo>
                    <a:pt x="95" y="227"/>
                  </a:lnTo>
                  <a:lnTo>
                    <a:pt x="357" y="277"/>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22" name="Freeform 15"/>
            <p:cNvSpPr>
              <a:spLocks/>
            </p:cNvSpPr>
            <p:nvPr/>
          </p:nvSpPr>
          <p:spPr bwMode="auto">
            <a:xfrm>
              <a:off x="3803" y="2545"/>
              <a:ext cx="286" cy="298"/>
            </a:xfrm>
            <a:custGeom>
              <a:avLst/>
              <a:gdLst>
                <a:gd name="T0" fmla="*/ 285 w 286"/>
                <a:gd name="T1" fmla="*/ 42 h 298"/>
                <a:gd name="T2" fmla="*/ 71 w 286"/>
                <a:gd name="T3" fmla="*/ 0 h 298"/>
                <a:gd name="T4" fmla="*/ 111 w 286"/>
                <a:gd name="T5" fmla="*/ 297 h 298"/>
                <a:gd name="T6" fmla="*/ 0 w 286"/>
                <a:gd name="T7" fmla="*/ 269 h 2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 h="298">
                  <a:moveTo>
                    <a:pt x="285" y="42"/>
                  </a:moveTo>
                  <a:lnTo>
                    <a:pt x="71" y="0"/>
                  </a:lnTo>
                  <a:lnTo>
                    <a:pt x="111" y="297"/>
                  </a:lnTo>
                  <a:lnTo>
                    <a:pt x="0" y="26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23" name="Freeform 16"/>
            <p:cNvSpPr>
              <a:spLocks/>
            </p:cNvSpPr>
            <p:nvPr/>
          </p:nvSpPr>
          <p:spPr bwMode="auto">
            <a:xfrm>
              <a:off x="3795" y="2538"/>
              <a:ext cx="286" cy="298"/>
            </a:xfrm>
            <a:custGeom>
              <a:avLst/>
              <a:gdLst>
                <a:gd name="T0" fmla="*/ 285 w 286"/>
                <a:gd name="T1" fmla="*/ 42 h 298"/>
                <a:gd name="T2" fmla="*/ 71 w 286"/>
                <a:gd name="T3" fmla="*/ 0 h 298"/>
                <a:gd name="T4" fmla="*/ 111 w 286"/>
                <a:gd name="T5" fmla="*/ 297 h 298"/>
                <a:gd name="T6" fmla="*/ 0 w 286"/>
                <a:gd name="T7" fmla="*/ 269 h 2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 h="298">
                  <a:moveTo>
                    <a:pt x="285" y="42"/>
                  </a:moveTo>
                  <a:lnTo>
                    <a:pt x="71" y="0"/>
                  </a:lnTo>
                  <a:lnTo>
                    <a:pt x="111" y="297"/>
                  </a:lnTo>
                  <a:lnTo>
                    <a:pt x="0" y="26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24" name="Freeform 17"/>
            <p:cNvSpPr>
              <a:spLocks/>
            </p:cNvSpPr>
            <p:nvPr/>
          </p:nvSpPr>
          <p:spPr bwMode="auto">
            <a:xfrm>
              <a:off x="3700" y="2622"/>
              <a:ext cx="286" cy="306"/>
            </a:xfrm>
            <a:custGeom>
              <a:avLst/>
              <a:gdLst>
                <a:gd name="T0" fmla="*/ 285 w 286"/>
                <a:gd name="T1" fmla="*/ 50 h 306"/>
                <a:gd name="T2" fmla="*/ 71 w 286"/>
                <a:gd name="T3" fmla="*/ 0 h 306"/>
                <a:gd name="T4" fmla="*/ 103 w 286"/>
                <a:gd name="T5" fmla="*/ 305 h 306"/>
                <a:gd name="T6" fmla="*/ 0 w 286"/>
                <a:gd name="T7" fmla="*/ 270 h 3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 h="306">
                  <a:moveTo>
                    <a:pt x="285" y="50"/>
                  </a:moveTo>
                  <a:lnTo>
                    <a:pt x="71" y="0"/>
                  </a:lnTo>
                  <a:lnTo>
                    <a:pt x="103" y="305"/>
                  </a:lnTo>
                  <a:lnTo>
                    <a:pt x="0" y="27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25" name="Freeform 18"/>
            <p:cNvSpPr>
              <a:spLocks/>
            </p:cNvSpPr>
            <p:nvPr/>
          </p:nvSpPr>
          <p:spPr bwMode="auto">
            <a:xfrm>
              <a:off x="3692" y="2615"/>
              <a:ext cx="286" cy="306"/>
            </a:xfrm>
            <a:custGeom>
              <a:avLst/>
              <a:gdLst>
                <a:gd name="T0" fmla="*/ 285 w 286"/>
                <a:gd name="T1" fmla="*/ 50 h 306"/>
                <a:gd name="T2" fmla="*/ 71 w 286"/>
                <a:gd name="T3" fmla="*/ 0 h 306"/>
                <a:gd name="T4" fmla="*/ 103 w 286"/>
                <a:gd name="T5" fmla="*/ 305 h 306"/>
                <a:gd name="T6" fmla="*/ 0 w 286"/>
                <a:gd name="T7" fmla="*/ 270 h 3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 h="306">
                  <a:moveTo>
                    <a:pt x="285" y="50"/>
                  </a:moveTo>
                  <a:lnTo>
                    <a:pt x="71" y="0"/>
                  </a:lnTo>
                  <a:lnTo>
                    <a:pt x="103" y="305"/>
                  </a:lnTo>
                  <a:lnTo>
                    <a:pt x="0" y="27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26" name="Freeform 19"/>
            <p:cNvSpPr>
              <a:spLocks/>
            </p:cNvSpPr>
            <p:nvPr/>
          </p:nvSpPr>
          <p:spPr bwMode="auto">
            <a:xfrm>
              <a:off x="3914" y="2049"/>
              <a:ext cx="262" cy="638"/>
            </a:xfrm>
            <a:custGeom>
              <a:avLst/>
              <a:gdLst>
                <a:gd name="T0" fmla="*/ 190 w 262"/>
                <a:gd name="T1" fmla="*/ 524 h 638"/>
                <a:gd name="T2" fmla="*/ 261 w 262"/>
                <a:gd name="T3" fmla="*/ 0 h 638"/>
                <a:gd name="T4" fmla="*/ 0 w 262"/>
                <a:gd name="T5" fmla="*/ 127 h 638"/>
                <a:gd name="T6" fmla="*/ 47 w 262"/>
                <a:gd name="T7" fmla="*/ 637 h 638"/>
                <a:gd name="T8" fmla="*/ 190 w 262"/>
                <a:gd name="T9" fmla="*/ 524 h 6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638">
                  <a:moveTo>
                    <a:pt x="190" y="524"/>
                  </a:moveTo>
                  <a:lnTo>
                    <a:pt x="261" y="0"/>
                  </a:lnTo>
                  <a:lnTo>
                    <a:pt x="0" y="127"/>
                  </a:lnTo>
                  <a:lnTo>
                    <a:pt x="47" y="637"/>
                  </a:lnTo>
                  <a:lnTo>
                    <a:pt x="190" y="524"/>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27" name="Freeform 20"/>
            <p:cNvSpPr>
              <a:spLocks/>
            </p:cNvSpPr>
            <p:nvPr/>
          </p:nvSpPr>
          <p:spPr bwMode="auto">
            <a:xfrm>
              <a:off x="3906" y="2042"/>
              <a:ext cx="263" cy="638"/>
            </a:xfrm>
            <a:custGeom>
              <a:avLst/>
              <a:gdLst>
                <a:gd name="T0" fmla="*/ 191 w 263"/>
                <a:gd name="T1" fmla="*/ 524 h 638"/>
                <a:gd name="T2" fmla="*/ 262 w 263"/>
                <a:gd name="T3" fmla="*/ 0 h 638"/>
                <a:gd name="T4" fmla="*/ 0 w 263"/>
                <a:gd name="T5" fmla="*/ 127 h 638"/>
                <a:gd name="T6" fmla="*/ 48 w 263"/>
                <a:gd name="T7" fmla="*/ 637 h 638"/>
                <a:gd name="T8" fmla="*/ 191 w 263"/>
                <a:gd name="T9" fmla="*/ 524 h 6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3" h="638">
                  <a:moveTo>
                    <a:pt x="191" y="524"/>
                  </a:moveTo>
                  <a:lnTo>
                    <a:pt x="262" y="0"/>
                  </a:lnTo>
                  <a:lnTo>
                    <a:pt x="0" y="127"/>
                  </a:lnTo>
                  <a:lnTo>
                    <a:pt x="48" y="637"/>
                  </a:lnTo>
                  <a:lnTo>
                    <a:pt x="191" y="524"/>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28" name="Oval 21"/>
            <p:cNvSpPr>
              <a:spLocks noChangeArrowheads="1"/>
            </p:cNvSpPr>
            <p:nvPr/>
          </p:nvSpPr>
          <p:spPr bwMode="auto">
            <a:xfrm>
              <a:off x="3953" y="1802"/>
              <a:ext cx="103" cy="282"/>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29" name="Oval 22"/>
            <p:cNvSpPr>
              <a:spLocks noChangeArrowheads="1"/>
            </p:cNvSpPr>
            <p:nvPr/>
          </p:nvSpPr>
          <p:spPr bwMode="auto">
            <a:xfrm>
              <a:off x="3945" y="1795"/>
              <a:ext cx="119" cy="296"/>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30" name="Freeform 23"/>
            <p:cNvSpPr>
              <a:spLocks/>
            </p:cNvSpPr>
            <p:nvPr/>
          </p:nvSpPr>
          <p:spPr bwMode="auto">
            <a:xfrm>
              <a:off x="3557" y="2190"/>
              <a:ext cx="358" cy="271"/>
            </a:xfrm>
            <a:custGeom>
              <a:avLst/>
              <a:gdLst>
                <a:gd name="T0" fmla="*/ 357 w 358"/>
                <a:gd name="T1" fmla="*/ 0 h 271"/>
                <a:gd name="T2" fmla="*/ 262 w 358"/>
                <a:gd name="T3" fmla="*/ 227 h 271"/>
                <a:gd name="T4" fmla="*/ 0 w 358"/>
                <a:gd name="T5" fmla="*/ 270 h 271"/>
                <a:gd name="T6" fmla="*/ 0 60000 65536"/>
                <a:gd name="T7" fmla="*/ 0 60000 65536"/>
                <a:gd name="T8" fmla="*/ 0 60000 65536"/>
              </a:gdLst>
              <a:ahLst/>
              <a:cxnLst>
                <a:cxn ang="T6">
                  <a:pos x="T0" y="T1"/>
                </a:cxn>
                <a:cxn ang="T7">
                  <a:pos x="T2" y="T3"/>
                </a:cxn>
                <a:cxn ang="T8">
                  <a:pos x="T4" y="T5"/>
                </a:cxn>
              </a:cxnLst>
              <a:rect l="0" t="0" r="r" b="b"/>
              <a:pathLst>
                <a:path w="358" h="271">
                  <a:moveTo>
                    <a:pt x="357" y="0"/>
                  </a:moveTo>
                  <a:lnTo>
                    <a:pt x="262" y="227"/>
                  </a:lnTo>
                  <a:lnTo>
                    <a:pt x="0" y="27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31" name="Freeform 24"/>
            <p:cNvSpPr>
              <a:spLocks/>
            </p:cNvSpPr>
            <p:nvPr/>
          </p:nvSpPr>
          <p:spPr bwMode="auto">
            <a:xfrm>
              <a:off x="3549" y="2183"/>
              <a:ext cx="358" cy="270"/>
            </a:xfrm>
            <a:custGeom>
              <a:avLst/>
              <a:gdLst>
                <a:gd name="T0" fmla="*/ 357 w 358"/>
                <a:gd name="T1" fmla="*/ 0 h 270"/>
                <a:gd name="T2" fmla="*/ 262 w 358"/>
                <a:gd name="T3" fmla="*/ 227 h 270"/>
                <a:gd name="T4" fmla="*/ 0 w 358"/>
                <a:gd name="T5" fmla="*/ 269 h 270"/>
                <a:gd name="T6" fmla="*/ 0 60000 65536"/>
                <a:gd name="T7" fmla="*/ 0 60000 65536"/>
                <a:gd name="T8" fmla="*/ 0 60000 65536"/>
              </a:gdLst>
              <a:ahLst/>
              <a:cxnLst>
                <a:cxn ang="T6">
                  <a:pos x="T0" y="T1"/>
                </a:cxn>
                <a:cxn ang="T7">
                  <a:pos x="T2" y="T3"/>
                </a:cxn>
                <a:cxn ang="T8">
                  <a:pos x="T4" y="T5"/>
                </a:cxn>
              </a:cxnLst>
              <a:rect l="0" t="0" r="r" b="b"/>
              <a:pathLst>
                <a:path w="358" h="270">
                  <a:moveTo>
                    <a:pt x="357" y="0"/>
                  </a:moveTo>
                  <a:lnTo>
                    <a:pt x="262" y="227"/>
                  </a:lnTo>
                  <a:lnTo>
                    <a:pt x="0" y="26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32" name="Freeform 25"/>
            <p:cNvSpPr>
              <a:spLocks/>
            </p:cNvSpPr>
            <p:nvPr/>
          </p:nvSpPr>
          <p:spPr bwMode="auto">
            <a:xfrm>
              <a:off x="2127" y="1390"/>
              <a:ext cx="159" cy="291"/>
            </a:xfrm>
            <a:custGeom>
              <a:avLst/>
              <a:gdLst>
                <a:gd name="T0" fmla="*/ 16 w 159"/>
                <a:gd name="T1" fmla="*/ 0 h 291"/>
                <a:gd name="T2" fmla="*/ 0 w 159"/>
                <a:gd name="T3" fmla="*/ 127 h 291"/>
                <a:gd name="T4" fmla="*/ 158 w 159"/>
                <a:gd name="T5" fmla="*/ 290 h 291"/>
                <a:gd name="T6" fmla="*/ 0 60000 65536"/>
                <a:gd name="T7" fmla="*/ 0 60000 65536"/>
                <a:gd name="T8" fmla="*/ 0 60000 65536"/>
              </a:gdLst>
              <a:ahLst/>
              <a:cxnLst>
                <a:cxn ang="T6">
                  <a:pos x="T0" y="T1"/>
                </a:cxn>
                <a:cxn ang="T7">
                  <a:pos x="T2" y="T3"/>
                </a:cxn>
                <a:cxn ang="T8">
                  <a:pos x="T4" y="T5"/>
                </a:cxn>
              </a:cxnLst>
              <a:rect l="0" t="0" r="r" b="b"/>
              <a:pathLst>
                <a:path w="159" h="291">
                  <a:moveTo>
                    <a:pt x="16" y="0"/>
                  </a:moveTo>
                  <a:lnTo>
                    <a:pt x="0" y="127"/>
                  </a:lnTo>
                  <a:lnTo>
                    <a:pt x="158" y="29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33" name="Freeform 26"/>
            <p:cNvSpPr>
              <a:spLocks/>
            </p:cNvSpPr>
            <p:nvPr/>
          </p:nvSpPr>
          <p:spPr bwMode="auto">
            <a:xfrm>
              <a:off x="2119" y="1383"/>
              <a:ext cx="160" cy="291"/>
            </a:xfrm>
            <a:custGeom>
              <a:avLst/>
              <a:gdLst>
                <a:gd name="T0" fmla="*/ 16 w 160"/>
                <a:gd name="T1" fmla="*/ 0 h 291"/>
                <a:gd name="T2" fmla="*/ 0 w 160"/>
                <a:gd name="T3" fmla="*/ 127 h 291"/>
                <a:gd name="T4" fmla="*/ 159 w 160"/>
                <a:gd name="T5" fmla="*/ 290 h 291"/>
                <a:gd name="T6" fmla="*/ 0 60000 65536"/>
                <a:gd name="T7" fmla="*/ 0 60000 65536"/>
                <a:gd name="T8" fmla="*/ 0 60000 65536"/>
              </a:gdLst>
              <a:ahLst/>
              <a:cxnLst>
                <a:cxn ang="T6">
                  <a:pos x="T0" y="T1"/>
                </a:cxn>
                <a:cxn ang="T7">
                  <a:pos x="T2" y="T3"/>
                </a:cxn>
                <a:cxn ang="T8">
                  <a:pos x="T4" y="T5"/>
                </a:cxn>
              </a:cxnLst>
              <a:rect l="0" t="0" r="r" b="b"/>
              <a:pathLst>
                <a:path w="160" h="291">
                  <a:moveTo>
                    <a:pt x="16" y="0"/>
                  </a:moveTo>
                  <a:lnTo>
                    <a:pt x="0" y="127"/>
                  </a:lnTo>
                  <a:lnTo>
                    <a:pt x="159" y="29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34" name="Freeform 27"/>
            <p:cNvSpPr>
              <a:spLocks/>
            </p:cNvSpPr>
            <p:nvPr/>
          </p:nvSpPr>
          <p:spPr bwMode="auto">
            <a:xfrm>
              <a:off x="2381" y="1376"/>
              <a:ext cx="32" cy="269"/>
            </a:xfrm>
            <a:custGeom>
              <a:avLst/>
              <a:gdLst>
                <a:gd name="T0" fmla="*/ 0 w 32"/>
                <a:gd name="T1" fmla="*/ 0 h 269"/>
                <a:gd name="T2" fmla="*/ 31 w 32"/>
                <a:gd name="T3" fmla="*/ 162 h 269"/>
                <a:gd name="T4" fmla="*/ 31 w 32"/>
                <a:gd name="T5" fmla="*/ 268 h 269"/>
                <a:gd name="T6" fmla="*/ 0 60000 65536"/>
                <a:gd name="T7" fmla="*/ 0 60000 65536"/>
                <a:gd name="T8" fmla="*/ 0 60000 65536"/>
              </a:gdLst>
              <a:ahLst/>
              <a:cxnLst>
                <a:cxn ang="T6">
                  <a:pos x="T0" y="T1"/>
                </a:cxn>
                <a:cxn ang="T7">
                  <a:pos x="T2" y="T3"/>
                </a:cxn>
                <a:cxn ang="T8">
                  <a:pos x="T4" y="T5"/>
                </a:cxn>
              </a:cxnLst>
              <a:rect l="0" t="0" r="r" b="b"/>
              <a:pathLst>
                <a:path w="32" h="269">
                  <a:moveTo>
                    <a:pt x="0" y="0"/>
                  </a:moveTo>
                  <a:lnTo>
                    <a:pt x="31" y="162"/>
                  </a:lnTo>
                  <a:lnTo>
                    <a:pt x="31" y="268"/>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35" name="Freeform 28"/>
            <p:cNvSpPr>
              <a:spLocks/>
            </p:cNvSpPr>
            <p:nvPr/>
          </p:nvSpPr>
          <p:spPr bwMode="auto">
            <a:xfrm>
              <a:off x="2373" y="1369"/>
              <a:ext cx="32" cy="270"/>
            </a:xfrm>
            <a:custGeom>
              <a:avLst/>
              <a:gdLst>
                <a:gd name="T0" fmla="*/ 0 w 32"/>
                <a:gd name="T1" fmla="*/ 0 h 270"/>
                <a:gd name="T2" fmla="*/ 31 w 32"/>
                <a:gd name="T3" fmla="*/ 163 h 270"/>
                <a:gd name="T4" fmla="*/ 31 w 32"/>
                <a:gd name="T5" fmla="*/ 269 h 270"/>
                <a:gd name="T6" fmla="*/ 0 60000 65536"/>
                <a:gd name="T7" fmla="*/ 0 60000 65536"/>
                <a:gd name="T8" fmla="*/ 0 60000 65536"/>
              </a:gdLst>
              <a:ahLst/>
              <a:cxnLst>
                <a:cxn ang="T6">
                  <a:pos x="T0" y="T1"/>
                </a:cxn>
                <a:cxn ang="T7">
                  <a:pos x="T2" y="T3"/>
                </a:cxn>
                <a:cxn ang="T8">
                  <a:pos x="T4" y="T5"/>
                </a:cxn>
              </a:cxnLst>
              <a:rect l="0" t="0" r="r" b="b"/>
              <a:pathLst>
                <a:path w="32" h="270">
                  <a:moveTo>
                    <a:pt x="0" y="0"/>
                  </a:moveTo>
                  <a:lnTo>
                    <a:pt x="31" y="163"/>
                  </a:lnTo>
                  <a:lnTo>
                    <a:pt x="31" y="26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36" name="Oval 29"/>
            <p:cNvSpPr>
              <a:spLocks noChangeArrowheads="1"/>
            </p:cNvSpPr>
            <p:nvPr/>
          </p:nvSpPr>
          <p:spPr bwMode="auto">
            <a:xfrm>
              <a:off x="2206" y="1164"/>
              <a:ext cx="103" cy="183"/>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37" name="Oval 30"/>
            <p:cNvSpPr>
              <a:spLocks noChangeArrowheads="1"/>
            </p:cNvSpPr>
            <p:nvPr/>
          </p:nvSpPr>
          <p:spPr bwMode="auto">
            <a:xfrm>
              <a:off x="2198" y="1157"/>
              <a:ext cx="119" cy="197"/>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38" name="Oval 31"/>
            <p:cNvSpPr>
              <a:spLocks noChangeArrowheads="1"/>
            </p:cNvSpPr>
            <p:nvPr/>
          </p:nvSpPr>
          <p:spPr bwMode="auto">
            <a:xfrm>
              <a:off x="3245" y="1384"/>
              <a:ext cx="64" cy="252"/>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39" name="Oval 32"/>
            <p:cNvSpPr>
              <a:spLocks noChangeArrowheads="1"/>
            </p:cNvSpPr>
            <p:nvPr/>
          </p:nvSpPr>
          <p:spPr bwMode="auto">
            <a:xfrm>
              <a:off x="3237" y="1377"/>
              <a:ext cx="80" cy="267"/>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40" name="Freeform 33"/>
            <p:cNvSpPr>
              <a:spLocks/>
            </p:cNvSpPr>
            <p:nvPr/>
          </p:nvSpPr>
          <p:spPr bwMode="auto">
            <a:xfrm>
              <a:off x="3182" y="1680"/>
              <a:ext cx="199" cy="306"/>
            </a:xfrm>
            <a:custGeom>
              <a:avLst/>
              <a:gdLst>
                <a:gd name="T0" fmla="*/ 198 w 199"/>
                <a:gd name="T1" fmla="*/ 0 h 306"/>
                <a:gd name="T2" fmla="*/ 143 w 199"/>
                <a:gd name="T3" fmla="*/ 156 h 306"/>
                <a:gd name="T4" fmla="*/ 0 w 199"/>
                <a:gd name="T5" fmla="*/ 305 h 306"/>
                <a:gd name="T6" fmla="*/ 0 60000 65536"/>
                <a:gd name="T7" fmla="*/ 0 60000 65536"/>
                <a:gd name="T8" fmla="*/ 0 60000 65536"/>
              </a:gdLst>
              <a:ahLst/>
              <a:cxnLst>
                <a:cxn ang="T6">
                  <a:pos x="T0" y="T1"/>
                </a:cxn>
                <a:cxn ang="T7">
                  <a:pos x="T2" y="T3"/>
                </a:cxn>
                <a:cxn ang="T8">
                  <a:pos x="T4" y="T5"/>
                </a:cxn>
              </a:cxnLst>
              <a:rect l="0" t="0" r="r" b="b"/>
              <a:pathLst>
                <a:path w="199" h="306">
                  <a:moveTo>
                    <a:pt x="198" y="0"/>
                  </a:moveTo>
                  <a:lnTo>
                    <a:pt x="143" y="156"/>
                  </a:lnTo>
                  <a:lnTo>
                    <a:pt x="0" y="305"/>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41" name="Freeform 34"/>
            <p:cNvSpPr>
              <a:spLocks/>
            </p:cNvSpPr>
            <p:nvPr/>
          </p:nvSpPr>
          <p:spPr bwMode="auto">
            <a:xfrm>
              <a:off x="3174" y="1673"/>
              <a:ext cx="199" cy="306"/>
            </a:xfrm>
            <a:custGeom>
              <a:avLst/>
              <a:gdLst>
                <a:gd name="T0" fmla="*/ 198 w 199"/>
                <a:gd name="T1" fmla="*/ 0 h 306"/>
                <a:gd name="T2" fmla="*/ 143 w 199"/>
                <a:gd name="T3" fmla="*/ 156 h 306"/>
                <a:gd name="T4" fmla="*/ 0 w 199"/>
                <a:gd name="T5" fmla="*/ 305 h 306"/>
                <a:gd name="T6" fmla="*/ 0 60000 65536"/>
                <a:gd name="T7" fmla="*/ 0 60000 65536"/>
                <a:gd name="T8" fmla="*/ 0 60000 65536"/>
              </a:gdLst>
              <a:ahLst/>
              <a:cxnLst>
                <a:cxn ang="T6">
                  <a:pos x="T0" y="T1"/>
                </a:cxn>
                <a:cxn ang="T7">
                  <a:pos x="T2" y="T3"/>
                </a:cxn>
                <a:cxn ang="T8">
                  <a:pos x="T4" y="T5"/>
                </a:cxn>
              </a:cxnLst>
              <a:rect l="0" t="0" r="r" b="b"/>
              <a:pathLst>
                <a:path w="199" h="306">
                  <a:moveTo>
                    <a:pt x="198" y="0"/>
                  </a:moveTo>
                  <a:lnTo>
                    <a:pt x="143" y="156"/>
                  </a:lnTo>
                  <a:lnTo>
                    <a:pt x="0" y="305"/>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42" name="Freeform 35"/>
            <p:cNvSpPr>
              <a:spLocks/>
            </p:cNvSpPr>
            <p:nvPr/>
          </p:nvSpPr>
          <p:spPr bwMode="auto">
            <a:xfrm>
              <a:off x="3126" y="1617"/>
              <a:ext cx="73" cy="319"/>
            </a:xfrm>
            <a:custGeom>
              <a:avLst/>
              <a:gdLst>
                <a:gd name="T0" fmla="*/ 72 w 73"/>
                <a:gd name="T1" fmla="*/ 0 h 319"/>
                <a:gd name="T2" fmla="*/ 16 w 73"/>
                <a:gd name="T3" fmla="*/ 141 h 319"/>
                <a:gd name="T4" fmla="*/ 0 w 73"/>
                <a:gd name="T5" fmla="*/ 318 h 319"/>
                <a:gd name="T6" fmla="*/ 0 60000 65536"/>
                <a:gd name="T7" fmla="*/ 0 60000 65536"/>
                <a:gd name="T8" fmla="*/ 0 60000 65536"/>
              </a:gdLst>
              <a:ahLst/>
              <a:cxnLst>
                <a:cxn ang="T6">
                  <a:pos x="T0" y="T1"/>
                </a:cxn>
                <a:cxn ang="T7">
                  <a:pos x="T2" y="T3"/>
                </a:cxn>
                <a:cxn ang="T8">
                  <a:pos x="T4" y="T5"/>
                </a:cxn>
              </a:cxnLst>
              <a:rect l="0" t="0" r="r" b="b"/>
              <a:pathLst>
                <a:path w="73" h="319">
                  <a:moveTo>
                    <a:pt x="72" y="0"/>
                  </a:moveTo>
                  <a:lnTo>
                    <a:pt x="16" y="141"/>
                  </a:lnTo>
                  <a:lnTo>
                    <a:pt x="0" y="318"/>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43" name="Freeform 36"/>
            <p:cNvSpPr>
              <a:spLocks/>
            </p:cNvSpPr>
            <p:nvPr/>
          </p:nvSpPr>
          <p:spPr bwMode="auto">
            <a:xfrm>
              <a:off x="3118" y="1610"/>
              <a:ext cx="73" cy="319"/>
            </a:xfrm>
            <a:custGeom>
              <a:avLst/>
              <a:gdLst>
                <a:gd name="T0" fmla="*/ 72 w 73"/>
                <a:gd name="T1" fmla="*/ 0 h 319"/>
                <a:gd name="T2" fmla="*/ 16 w 73"/>
                <a:gd name="T3" fmla="*/ 141 h 319"/>
                <a:gd name="T4" fmla="*/ 0 w 73"/>
                <a:gd name="T5" fmla="*/ 318 h 319"/>
                <a:gd name="T6" fmla="*/ 0 60000 65536"/>
                <a:gd name="T7" fmla="*/ 0 60000 65536"/>
                <a:gd name="T8" fmla="*/ 0 60000 65536"/>
              </a:gdLst>
              <a:ahLst/>
              <a:cxnLst>
                <a:cxn ang="T6">
                  <a:pos x="T0" y="T1"/>
                </a:cxn>
                <a:cxn ang="T7">
                  <a:pos x="T2" y="T3"/>
                </a:cxn>
                <a:cxn ang="T8">
                  <a:pos x="T4" y="T5"/>
                </a:cxn>
              </a:cxnLst>
              <a:rect l="0" t="0" r="r" b="b"/>
              <a:pathLst>
                <a:path w="73" h="319">
                  <a:moveTo>
                    <a:pt x="72" y="0"/>
                  </a:moveTo>
                  <a:lnTo>
                    <a:pt x="16" y="141"/>
                  </a:lnTo>
                  <a:lnTo>
                    <a:pt x="0" y="318"/>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36933" name="Rectangle 37"/>
            <p:cNvSpPr>
              <a:spLocks noChangeArrowheads="1"/>
            </p:cNvSpPr>
            <p:nvPr/>
          </p:nvSpPr>
          <p:spPr bwMode="auto">
            <a:xfrm>
              <a:off x="1271" y="1075"/>
              <a:ext cx="818" cy="258"/>
            </a:xfrm>
            <a:prstGeom prst="rect">
              <a:avLst/>
            </a:prstGeom>
            <a:grp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90487" tIns="44450" rIns="90487" bIns="44450">
              <a:spAutoFit/>
            </a:bodyPr>
            <a:lstStyle/>
            <a:p>
              <a:pPr eaLnBrk="0" hangingPunct="0">
                <a:defRPr/>
              </a:pPr>
              <a:r>
                <a:rPr lang="zh-CN" altLang="en-US" sz="2400" b="1" dirty="0" smtClean="0">
                  <a:solidFill>
                    <a:schemeClr val="bg1"/>
                  </a:solidFill>
                  <a:latin typeface="Helvetica" pitchFamily="34" charset="0"/>
                  <a:ea typeface="宋体" pitchFamily="2" charset="-122"/>
                </a:rPr>
                <a:t>评审负责人</a:t>
              </a:r>
              <a:endParaRPr lang="en-US" sz="2400" b="1" dirty="0">
                <a:solidFill>
                  <a:schemeClr val="bg1"/>
                </a:solidFill>
                <a:latin typeface="Helvetica" pitchFamily="34" charset="0"/>
                <a:ea typeface="宋体" pitchFamily="2" charset="-122"/>
              </a:endParaRPr>
            </a:p>
          </p:txBody>
        </p:sp>
        <p:sp>
          <p:nvSpPr>
            <p:cNvPr id="336935" name="Rectangle 39"/>
            <p:cNvSpPr>
              <a:spLocks noChangeArrowheads="1"/>
            </p:cNvSpPr>
            <p:nvPr/>
          </p:nvSpPr>
          <p:spPr bwMode="auto">
            <a:xfrm>
              <a:off x="3387" y="1380"/>
              <a:ext cx="379" cy="258"/>
            </a:xfrm>
            <a:prstGeom prst="rect">
              <a:avLst/>
            </a:prstGeom>
            <a:grp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90487" tIns="44450" rIns="90487" bIns="44450">
              <a:spAutoFit/>
            </a:bodyPr>
            <a:lstStyle/>
            <a:p>
              <a:pPr eaLnBrk="0" hangingPunct="0">
                <a:defRPr/>
              </a:pPr>
              <a:r>
                <a:rPr lang="zh-CN" altLang="en-US" sz="2400" b="1" dirty="0" smtClean="0">
                  <a:solidFill>
                    <a:schemeClr val="bg1"/>
                  </a:solidFill>
                  <a:latin typeface="Helvetica" pitchFamily="34" charset="0"/>
                  <a:ea typeface="宋体" pitchFamily="2" charset="-122"/>
                </a:rPr>
                <a:t>厂商</a:t>
              </a:r>
              <a:endParaRPr lang="en-US" sz="2400" b="1" dirty="0">
                <a:solidFill>
                  <a:schemeClr val="bg1"/>
                </a:solidFill>
                <a:latin typeface="Helvetica" pitchFamily="34" charset="0"/>
                <a:ea typeface="宋体" pitchFamily="2" charset="-122"/>
              </a:endParaRPr>
            </a:p>
          </p:txBody>
        </p:sp>
        <p:sp>
          <p:nvSpPr>
            <p:cNvPr id="336936" name="Rectangle 40"/>
            <p:cNvSpPr>
              <a:spLocks noChangeArrowheads="1"/>
            </p:cNvSpPr>
            <p:nvPr/>
          </p:nvSpPr>
          <p:spPr bwMode="auto">
            <a:xfrm>
              <a:off x="1911" y="2701"/>
              <a:ext cx="671" cy="258"/>
            </a:xfrm>
            <a:prstGeom prst="rect">
              <a:avLst/>
            </a:prstGeom>
            <a:grp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90487" tIns="44450" rIns="90487" bIns="44450">
              <a:spAutoFit/>
            </a:bodyPr>
            <a:lstStyle/>
            <a:p>
              <a:pPr eaLnBrk="0" hangingPunct="0">
                <a:defRPr/>
              </a:pPr>
              <a:r>
                <a:rPr lang="zh-CN" altLang="en-US" sz="2400" b="1" dirty="0" smtClean="0">
                  <a:solidFill>
                    <a:schemeClr val="bg1"/>
                  </a:solidFill>
                  <a:latin typeface="Helvetica" pitchFamily="34" charset="0"/>
                  <a:ea typeface="宋体" pitchFamily="2" charset="-122"/>
                </a:rPr>
                <a:t>记录人员</a:t>
              </a:r>
              <a:endParaRPr lang="en-US" sz="2400" b="1" dirty="0">
                <a:solidFill>
                  <a:schemeClr val="bg1"/>
                </a:solidFill>
                <a:latin typeface="Helvetica" pitchFamily="34" charset="0"/>
                <a:ea typeface="宋体" pitchFamily="2" charset="-122"/>
              </a:endParaRPr>
            </a:p>
          </p:txBody>
        </p:sp>
        <p:sp>
          <p:nvSpPr>
            <p:cNvPr id="336937" name="Rectangle 41"/>
            <p:cNvSpPr>
              <a:spLocks noChangeArrowheads="1"/>
            </p:cNvSpPr>
            <p:nvPr/>
          </p:nvSpPr>
          <p:spPr bwMode="auto">
            <a:xfrm>
              <a:off x="3942" y="2652"/>
              <a:ext cx="525" cy="258"/>
            </a:xfrm>
            <a:prstGeom prst="rect">
              <a:avLst/>
            </a:prstGeom>
            <a:grp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90487" tIns="44450" rIns="90487" bIns="44450">
              <a:spAutoFit/>
            </a:bodyPr>
            <a:lstStyle/>
            <a:p>
              <a:pPr eaLnBrk="0" hangingPunct="0">
                <a:defRPr/>
              </a:pPr>
              <a:r>
                <a:rPr lang="zh-CN" altLang="en-US" sz="2400" b="1" dirty="0" smtClean="0">
                  <a:solidFill>
                    <a:schemeClr val="bg1"/>
                  </a:solidFill>
                  <a:latin typeface="Helvetica" pitchFamily="34" charset="0"/>
                  <a:ea typeface="宋体" pitchFamily="2" charset="-122"/>
                </a:rPr>
                <a:t>评审员</a:t>
              </a:r>
              <a:endParaRPr lang="en-US" sz="2400" b="1" dirty="0">
                <a:solidFill>
                  <a:schemeClr val="bg1"/>
                </a:solidFill>
                <a:latin typeface="Helvetica" pitchFamily="34" charset="0"/>
                <a:ea typeface="宋体" pitchFamily="2" charset="-122"/>
              </a:endParaRPr>
            </a:p>
          </p:txBody>
        </p:sp>
        <p:sp>
          <p:nvSpPr>
            <p:cNvPr id="324649" name="Freeform 42"/>
            <p:cNvSpPr>
              <a:spLocks/>
            </p:cNvSpPr>
            <p:nvPr/>
          </p:nvSpPr>
          <p:spPr bwMode="auto">
            <a:xfrm>
              <a:off x="2365" y="1935"/>
              <a:ext cx="286" cy="129"/>
            </a:xfrm>
            <a:custGeom>
              <a:avLst/>
              <a:gdLst>
                <a:gd name="T0" fmla="*/ 71 w 286"/>
                <a:gd name="T1" fmla="*/ 128 h 129"/>
                <a:gd name="T2" fmla="*/ 285 w 286"/>
                <a:gd name="T3" fmla="*/ 114 h 129"/>
                <a:gd name="T4" fmla="*/ 158 w 286"/>
                <a:gd name="T5" fmla="*/ 0 h 129"/>
                <a:gd name="T6" fmla="*/ 0 w 286"/>
                <a:gd name="T7" fmla="*/ 50 h 129"/>
                <a:gd name="T8" fmla="*/ 71 w 286"/>
                <a:gd name="T9" fmla="*/ 128 h 129"/>
                <a:gd name="T10" fmla="*/ 285 w 286"/>
                <a:gd name="T11" fmla="*/ 114 h 129"/>
                <a:gd name="T12" fmla="*/ 158 w 286"/>
                <a:gd name="T13" fmla="*/ 0 h 129"/>
                <a:gd name="T14" fmla="*/ 0 w 286"/>
                <a:gd name="T15" fmla="*/ 50 h 129"/>
                <a:gd name="T16" fmla="*/ 71 w 286"/>
                <a:gd name="T17" fmla="*/ 128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6" h="129">
                  <a:moveTo>
                    <a:pt x="71" y="128"/>
                  </a:moveTo>
                  <a:lnTo>
                    <a:pt x="285" y="114"/>
                  </a:lnTo>
                  <a:lnTo>
                    <a:pt x="158" y="0"/>
                  </a:lnTo>
                  <a:lnTo>
                    <a:pt x="0" y="50"/>
                  </a:lnTo>
                  <a:lnTo>
                    <a:pt x="71" y="128"/>
                  </a:lnTo>
                  <a:lnTo>
                    <a:pt x="285" y="114"/>
                  </a:lnTo>
                  <a:lnTo>
                    <a:pt x="158" y="0"/>
                  </a:lnTo>
                  <a:lnTo>
                    <a:pt x="0" y="50"/>
                  </a:lnTo>
                  <a:lnTo>
                    <a:pt x="71" y="128"/>
                  </a:lnTo>
                </a:path>
              </a:pathLst>
            </a:custGeom>
            <a:grp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50" name="Freeform 43"/>
            <p:cNvSpPr>
              <a:spLocks/>
            </p:cNvSpPr>
            <p:nvPr/>
          </p:nvSpPr>
          <p:spPr bwMode="auto">
            <a:xfrm>
              <a:off x="3150" y="2126"/>
              <a:ext cx="287" cy="129"/>
            </a:xfrm>
            <a:custGeom>
              <a:avLst/>
              <a:gdLst>
                <a:gd name="T0" fmla="*/ 215 w 287"/>
                <a:gd name="T1" fmla="*/ 0 h 129"/>
                <a:gd name="T2" fmla="*/ 0 w 287"/>
                <a:gd name="T3" fmla="*/ 14 h 129"/>
                <a:gd name="T4" fmla="*/ 119 w 287"/>
                <a:gd name="T5" fmla="*/ 128 h 129"/>
                <a:gd name="T6" fmla="*/ 286 w 287"/>
                <a:gd name="T7" fmla="*/ 78 h 129"/>
                <a:gd name="T8" fmla="*/ 215 w 287"/>
                <a:gd name="T9" fmla="*/ 0 h 129"/>
                <a:gd name="T10" fmla="*/ 0 w 287"/>
                <a:gd name="T11" fmla="*/ 14 h 129"/>
                <a:gd name="T12" fmla="*/ 119 w 287"/>
                <a:gd name="T13" fmla="*/ 128 h 129"/>
                <a:gd name="T14" fmla="*/ 286 w 287"/>
                <a:gd name="T15" fmla="*/ 78 h 129"/>
                <a:gd name="T16" fmla="*/ 215 w 287"/>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7" h="129">
                  <a:moveTo>
                    <a:pt x="215" y="0"/>
                  </a:moveTo>
                  <a:lnTo>
                    <a:pt x="0" y="14"/>
                  </a:lnTo>
                  <a:lnTo>
                    <a:pt x="119" y="128"/>
                  </a:lnTo>
                  <a:lnTo>
                    <a:pt x="286" y="78"/>
                  </a:lnTo>
                  <a:lnTo>
                    <a:pt x="215" y="0"/>
                  </a:lnTo>
                  <a:lnTo>
                    <a:pt x="0" y="14"/>
                  </a:lnTo>
                  <a:lnTo>
                    <a:pt x="119" y="128"/>
                  </a:lnTo>
                  <a:lnTo>
                    <a:pt x="286" y="78"/>
                  </a:lnTo>
                  <a:lnTo>
                    <a:pt x="215" y="0"/>
                  </a:lnTo>
                </a:path>
              </a:pathLst>
            </a:custGeom>
            <a:grp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51" name="Freeform 44"/>
            <p:cNvSpPr>
              <a:spLocks/>
            </p:cNvSpPr>
            <p:nvPr/>
          </p:nvSpPr>
          <p:spPr bwMode="auto">
            <a:xfrm>
              <a:off x="2865" y="1907"/>
              <a:ext cx="286" cy="129"/>
            </a:xfrm>
            <a:custGeom>
              <a:avLst/>
              <a:gdLst>
                <a:gd name="T0" fmla="*/ 214 w 286"/>
                <a:gd name="T1" fmla="*/ 0 h 129"/>
                <a:gd name="T2" fmla="*/ 0 w 286"/>
                <a:gd name="T3" fmla="*/ 14 h 129"/>
                <a:gd name="T4" fmla="*/ 119 w 286"/>
                <a:gd name="T5" fmla="*/ 128 h 129"/>
                <a:gd name="T6" fmla="*/ 285 w 286"/>
                <a:gd name="T7" fmla="*/ 78 h 129"/>
                <a:gd name="T8" fmla="*/ 214 w 286"/>
                <a:gd name="T9" fmla="*/ 0 h 129"/>
                <a:gd name="T10" fmla="*/ 0 w 286"/>
                <a:gd name="T11" fmla="*/ 14 h 129"/>
                <a:gd name="T12" fmla="*/ 119 w 286"/>
                <a:gd name="T13" fmla="*/ 128 h 129"/>
                <a:gd name="T14" fmla="*/ 285 w 286"/>
                <a:gd name="T15" fmla="*/ 78 h 129"/>
                <a:gd name="T16" fmla="*/ 214 w 286"/>
                <a:gd name="T17" fmla="*/ 0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6" h="129">
                  <a:moveTo>
                    <a:pt x="214" y="0"/>
                  </a:moveTo>
                  <a:lnTo>
                    <a:pt x="0" y="14"/>
                  </a:lnTo>
                  <a:lnTo>
                    <a:pt x="119" y="128"/>
                  </a:lnTo>
                  <a:lnTo>
                    <a:pt x="285" y="78"/>
                  </a:lnTo>
                  <a:lnTo>
                    <a:pt x="214" y="0"/>
                  </a:lnTo>
                  <a:lnTo>
                    <a:pt x="0" y="14"/>
                  </a:lnTo>
                  <a:lnTo>
                    <a:pt x="119" y="128"/>
                  </a:lnTo>
                  <a:lnTo>
                    <a:pt x="285" y="78"/>
                  </a:lnTo>
                  <a:lnTo>
                    <a:pt x="214" y="0"/>
                  </a:lnTo>
                </a:path>
              </a:pathLst>
            </a:custGeom>
            <a:grp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52" name="Freeform 45"/>
            <p:cNvSpPr>
              <a:spLocks/>
            </p:cNvSpPr>
            <p:nvPr/>
          </p:nvSpPr>
          <p:spPr bwMode="auto">
            <a:xfrm>
              <a:off x="2238" y="1666"/>
              <a:ext cx="286" cy="129"/>
            </a:xfrm>
            <a:custGeom>
              <a:avLst/>
              <a:gdLst>
                <a:gd name="T0" fmla="*/ 71 w 286"/>
                <a:gd name="T1" fmla="*/ 128 h 129"/>
                <a:gd name="T2" fmla="*/ 285 w 286"/>
                <a:gd name="T3" fmla="*/ 114 h 129"/>
                <a:gd name="T4" fmla="*/ 158 w 286"/>
                <a:gd name="T5" fmla="*/ 0 h 129"/>
                <a:gd name="T6" fmla="*/ 0 w 286"/>
                <a:gd name="T7" fmla="*/ 50 h 129"/>
                <a:gd name="T8" fmla="*/ 71 w 286"/>
                <a:gd name="T9" fmla="*/ 128 h 129"/>
                <a:gd name="T10" fmla="*/ 285 w 286"/>
                <a:gd name="T11" fmla="*/ 114 h 129"/>
                <a:gd name="T12" fmla="*/ 158 w 286"/>
                <a:gd name="T13" fmla="*/ 0 h 129"/>
                <a:gd name="T14" fmla="*/ 0 w 286"/>
                <a:gd name="T15" fmla="*/ 50 h 129"/>
                <a:gd name="T16" fmla="*/ 71 w 286"/>
                <a:gd name="T17" fmla="*/ 128 h 1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6" h="129">
                  <a:moveTo>
                    <a:pt x="71" y="128"/>
                  </a:moveTo>
                  <a:lnTo>
                    <a:pt x="285" y="114"/>
                  </a:lnTo>
                  <a:lnTo>
                    <a:pt x="158" y="0"/>
                  </a:lnTo>
                  <a:lnTo>
                    <a:pt x="0" y="50"/>
                  </a:lnTo>
                  <a:lnTo>
                    <a:pt x="71" y="128"/>
                  </a:lnTo>
                  <a:lnTo>
                    <a:pt x="285" y="114"/>
                  </a:lnTo>
                  <a:lnTo>
                    <a:pt x="158" y="0"/>
                  </a:lnTo>
                  <a:lnTo>
                    <a:pt x="0" y="50"/>
                  </a:lnTo>
                  <a:lnTo>
                    <a:pt x="71" y="128"/>
                  </a:lnTo>
                </a:path>
              </a:pathLst>
            </a:custGeom>
            <a:grp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53" name="Freeform 46"/>
            <p:cNvSpPr>
              <a:spLocks/>
            </p:cNvSpPr>
            <p:nvPr/>
          </p:nvSpPr>
          <p:spPr bwMode="auto">
            <a:xfrm>
              <a:off x="2135" y="1362"/>
              <a:ext cx="223" cy="263"/>
            </a:xfrm>
            <a:custGeom>
              <a:avLst/>
              <a:gdLst>
                <a:gd name="T0" fmla="*/ 0 w 223"/>
                <a:gd name="T1" fmla="*/ 0 h 263"/>
                <a:gd name="T2" fmla="*/ 222 w 223"/>
                <a:gd name="T3" fmla="*/ 0 h 263"/>
                <a:gd name="T4" fmla="*/ 182 w 223"/>
                <a:gd name="T5" fmla="*/ 255 h 263"/>
                <a:gd name="T6" fmla="*/ 63 w 223"/>
                <a:gd name="T7" fmla="*/ 262 h 263"/>
                <a:gd name="T8" fmla="*/ 0 w 223"/>
                <a:gd name="T9" fmla="*/ 0 h 2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3" h="263">
                  <a:moveTo>
                    <a:pt x="0" y="0"/>
                  </a:moveTo>
                  <a:lnTo>
                    <a:pt x="222" y="0"/>
                  </a:lnTo>
                  <a:lnTo>
                    <a:pt x="182" y="255"/>
                  </a:lnTo>
                  <a:lnTo>
                    <a:pt x="63" y="262"/>
                  </a:lnTo>
                  <a:lnTo>
                    <a:pt x="0" y="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54" name="Freeform 47"/>
            <p:cNvSpPr>
              <a:spLocks/>
            </p:cNvSpPr>
            <p:nvPr/>
          </p:nvSpPr>
          <p:spPr bwMode="auto">
            <a:xfrm>
              <a:off x="2782" y="1453"/>
              <a:ext cx="175" cy="305"/>
            </a:xfrm>
            <a:custGeom>
              <a:avLst/>
              <a:gdLst>
                <a:gd name="T0" fmla="*/ 0 w 175"/>
                <a:gd name="T1" fmla="*/ 247 h 305"/>
                <a:gd name="T2" fmla="*/ 0 w 175"/>
                <a:gd name="T3" fmla="*/ 0 h 305"/>
                <a:gd name="T4" fmla="*/ 174 w 175"/>
                <a:gd name="T5" fmla="*/ 71 h 305"/>
                <a:gd name="T6" fmla="*/ 119 w 175"/>
                <a:gd name="T7" fmla="*/ 304 h 305"/>
                <a:gd name="T8" fmla="*/ 0 w 175"/>
                <a:gd name="T9" fmla="*/ 247 h 3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5" h="305">
                  <a:moveTo>
                    <a:pt x="0" y="247"/>
                  </a:moveTo>
                  <a:lnTo>
                    <a:pt x="0" y="0"/>
                  </a:lnTo>
                  <a:lnTo>
                    <a:pt x="174" y="71"/>
                  </a:lnTo>
                  <a:lnTo>
                    <a:pt x="119" y="304"/>
                  </a:lnTo>
                  <a:lnTo>
                    <a:pt x="0" y="247"/>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55" name="Oval 48"/>
            <p:cNvSpPr>
              <a:spLocks noChangeArrowheads="1"/>
            </p:cNvSpPr>
            <p:nvPr/>
          </p:nvSpPr>
          <p:spPr bwMode="auto">
            <a:xfrm>
              <a:off x="2837" y="1228"/>
              <a:ext cx="64" cy="252"/>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56" name="Oval 49"/>
            <p:cNvSpPr>
              <a:spLocks noChangeArrowheads="1"/>
            </p:cNvSpPr>
            <p:nvPr/>
          </p:nvSpPr>
          <p:spPr bwMode="auto">
            <a:xfrm>
              <a:off x="2829" y="1220"/>
              <a:ext cx="80" cy="267"/>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57" name="Freeform 50"/>
            <p:cNvSpPr>
              <a:spLocks/>
            </p:cNvSpPr>
            <p:nvPr/>
          </p:nvSpPr>
          <p:spPr bwMode="auto">
            <a:xfrm>
              <a:off x="2774" y="1524"/>
              <a:ext cx="199" cy="305"/>
            </a:xfrm>
            <a:custGeom>
              <a:avLst/>
              <a:gdLst>
                <a:gd name="T0" fmla="*/ 198 w 199"/>
                <a:gd name="T1" fmla="*/ 0 h 305"/>
                <a:gd name="T2" fmla="*/ 143 w 199"/>
                <a:gd name="T3" fmla="*/ 156 h 305"/>
                <a:gd name="T4" fmla="*/ 0 w 199"/>
                <a:gd name="T5" fmla="*/ 304 h 305"/>
                <a:gd name="T6" fmla="*/ 0 60000 65536"/>
                <a:gd name="T7" fmla="*/ 0 60000 65536"/>
                <a:gd name="T8" fmla="*/ 0 60000 65536"/>
              </a:gdLst>
              <a:ahLst/>
              <a:cxnLst>
                <a:cxn ang="T6">
                  <a:pos x="T0" y="T1"/>
                </a:cxn>
                <a:cxn ang="T7">
                  <a:pos x="T2" y="T3"/>
                </a:cxn>
                <a:cxn ang="T8">
                  <a:pos x="T4" y="T5"/>
                </a:cxn>
              </a:cxnLst>
              <a:rect l="0" t="0" r="r" b="b"/>
              <a:pathLst>
                <a:path w="199" h="305">
                  <a:moveTo>
                    <a:pt x="198" y="0"/>
                  </a:moveTo>
                  <a:lnTo>
                    <a:pt x="143" y="156"/>
                  </a:lnTo>
                  <a:lnTo>
                    <a:pt x="0" y="304"/>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58" name="Freeform 51"/>
            <p:cNvSpPr>
              <a:spLocks/>
            </p:cNvSpPr>
            <p:nvPr/>
          </p:nvSpPr>
          <p:spPr bwMode="auto">
            <a:xfrm>
              <a:off x="2766" y="1516"/>
              <a:ext cx="199" cy="306"/>
            </a:xfrm>
            <a:custGeom>
              <a:avLst/>
              <a:gdLst>
                <a:gd name="T0" fmla="*/ 198 w 199"/>
                <a:gd name="T1" fmla="*/ 0 h 306"/>
                <a:gd name="T2" fmla="*/ 143 w 199"/>
                <a:gd name="T3" fmla="*/ 156 h 306"/>
                <a:gd name="T4" fmla="*/ 0 w 199"/>
                <a:gd name="T5" fmla="*/ 305 h 306"/>
                <a:gd name="T6" fmla="*/ 0 60000 65536"/>
                <a:gd name="T7" fmla="*/ 0 60000 65536"/>
                <a:gd name="T8" fmla="*/ 0 60000 65536"/>
              </a:gdLst>
              <a:ahLst/>
              <a:cxnLst>
                <a:cxn ang="T6">
                  <a:pos x="T0" y="T1"/>
                </a:cxn>
                <a:cxn ang="T7">
                  <a:pos x="T2" y="T3"/>
                </a:cxn>
                <a:cxn ang="T8">
                  <a:pos x="T4" y="T5"/>
                </a:cxn>
              </a:cxnLst>
              <a:rect l="0" t="0" r="r" b="b"/>
              <a:pathLst>
                <a:path w="199" h="306">
                  <a:moveTo>
                    <a:pt x="198" y="0"/>
                  </a:moveTo>
                  <a:lnTo>
                    <a:pt x="143" y="156"/>
                  </a:lnTo>
                  <a:lnTo>
                    <a:pt x="0" y="305"/>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59" name="Freeform 52"/>
            <p:cNvSpPr>
              <a:spLocks/>
            </p:cNvSpPr>
            <p:nvPr/>
          </p:nvSpPr>
          <p:spPr bwMode="auto">
            <a:xfrm>
              <a:off x="2718" y="1460"/>
              <a:ext cx="73" cy="320"/>
            </a:xfrm>
            <a:custGeom>
              <a:avLst/>
              <a:gdLst>
                <a:gd name="T0" fmla="*/ 72 w 73"/>
                <a:gd name="T1" fmla="*/ 0 h 320"/>
                <a:gd name="T2" fmla="*/ 16 w 73"/>
                <a:gd name="T3" fmla="*/ 142 h 320"/>
                <a:gd name="T4" fmla="*/ 0 w 73"/>
                <a:gd name="T5" fmla="*/ 319 h 320"/>
                <a:gd name="T6" fmla="*/ 0 60000 65536"/>
                <a:gd name="T7" fmla="*/ 0 60000 65536"/>
                <a:gd name="T8" fmla="*/ 0 60000 65536"/>
              </a:gdLst>
              <a:ahLst/>
              <a:cxnLst>
                <a:cxn ang="T6">
                  <a:pos x="T0" y="T1"/>
                </a:cxn>
                <a:cxn ang="T7">
                  <a:pos x="T2" y="T3"/>
                </a:cxn>
                <a:cxn ang="T8">
                  <a:pos x="T4" y="T5"/>
                </a:cxn>
              </a:cxnLst>
              <a:rect l="0" t="0" r="r" b="b"/>
              <a:pathLst>
                <a:path w="73" h="320">
                  <a:moveTo>
                    <a:pt x="72" y="0"/>
                  </a:moveTo>
                  <a:lnTo>
                    <a:pt x="16" y="142"/>
                  </a:lnTo>
                  <a:lnTo>
                    <a:pt x="0" y="31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60" name="Freeform 53"/>
            <p:cNvSpPr>
              <a:spLocks/>
            </p:cNvSpPr>
            <p:nvPr/>
          </p:nvSpPr>
          <p:spPr bwMode="auto">
            <a:xfrm>
              <a:off x="2710" y="1453"/>
              <a:ext cx="73" cy="320"/>
            </a:xfrm>
            <a:custGeom>
              <a:avLst/>
              <a:gdLst>
                <a:gd name="T0" fmla="*/ 72 w 73"/>
                <a:gd name="T1" fmla="*/ 0 h 320"/>
                <a:gd name="T2" fmla="*/ 16 w 73"/>
                <a:gd name="T3" fmla="*/ 142 h 320"/>
                <a:gd name="T4" fmla="*/ 0 w 73"/>
                <a:gd name="T5" fmla="*/ 319 h 320"/>
                <a:gd name="T6" fmla="*/ 0 60000 65536"/>
                <a:gd name="T7" fmla="*/ 0 60000 65536"/>
                <a:gd name="T8" fmla="*/ 0 60000 65536"/>
              </a:gdLst>
              <a:ahLst/>
              <a:cxnLst>
                <a:cxn ang="T6">
                  <a:pos x="T0" y="T1"/>
                </a:cxn>
                <a:cxn ang="T7">
                  <a:pos x="T2" y="T3"/>
                </a:cxn>
                <a:cxn ang="T8">
                  <a:pos x="T4" y="T5"/>
                </a:cxn>
              </a:cxnLst>
              <a:rect l="0" t="0" r="r" b="b"/>
              <a:pathLst>
                <a:path w="73" h="320">
                  <a:moveTo>
                    <a:pt x="72" y="0"/>
                  </a:moveTo>
                  <a:lnTo>
                    <a:pt x="16" y="142"/>
                  </a:lnTo>
                  <a:lnTo>
                    <a:pt x="0" y="31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grpSp>
          <p:nvGrpSpPr>
            <p:cNvPr id="324661" name="Group 54"/>
            <p:cNvGrpSpPr>
              <a:grpSpLocks/>
            </p:cNvGrpSpPr>
            <p:nvPr/>
          </p:nvGrpSpPr>
          <p:grpSpPr bwMode="auto">
            <a:xfrm>
              <a:off x="1577" y="1305"/>
              <a:ext cx="492" cy="920"/>
              <a:chOff x="1577" y="1305"/>
              <a:chExt cx="492" cy="920"/>
            </a:xfrm>
            <a:grpFill/>
          </p:grpSpPr>
          <p:sp>
            <p:nvSpPr>
              <p:cNvPr id="324676" name="Freeform 55"/>
              <p:cNvSpPr>
                <a:spLocks/>
              </p:cNvSpPr>
              <p:nvPr/>
            </p:nvSpPr>
            <p:spPr bwMode="auto">
              <a:xfrm>
                <a:off x="1651" y="1913"/>
                <a:ext cx="225" cy="249"/>
              </a:xfrm>
              <a:custGeom>
                <a:avLst/>
                <a:gdLst>
                  <a:gd name="T0" fmla="*/ 0 w 225"/>
                  <a:gd name="T1" fmla="*/ 40 h 249"/>
                  <a:gd name="T2" fmla="*/ 168 w 225"/>
                  <a:gd name="T3" fmla="*/ 0 h 249"/>
                  <a:gd name="T4" fmla="*/ 137 w 225"/>
                  <a:gd name="T5" fmla="*/ 248 h 249"/>
                  <a:gd name="T6" fmla="*/ 224 w 225"/>
                  <a:gd name="T7" fmla="*/ 219 h 2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5" h="249">
                    <a:moveTo>
                      <a:pt x="0" y="40"/>
                    </a:moveTo>
                    <a:lnTo>
                      <a:pt x="168" y="0"/>
                    </a:lnTo>
                    <a:lnTo>
                      <a:pt x="137" y="248"/>
                    </a:lnTo>
                    <a:lnTo>
                      <a:pt x="224" y="21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77" name="Freeform 56"/>
              <p:cNvSpPr>
                <a:spLocks/>
              </p:cNvSpPr>
              <p:nvPr/>
            </p:nvSpPr>
            <p:spPr bwMode="auto">
              <a:xfrm>
                <a:off x="1645" y="1908"/>
                <a:ext cx="225" cy="249"/>
              </a:xfrm>
              <a:custGeom>
                <a:avLst/>
                <a:gdLst>
                  <a:gd name="T0" fmla="*/ 0 w 225"/>
                  <a:gd name="T1" fmla="*/ 40 h 249"/>
                  <a:gd name="T2" fmla="*/ 168 w 225"/>
                  <a:gd name="T3" fmla="*/ 0 h 249"/>
                  <a:gd name="T4" fmla="*/ 137 w 225"/>
                  <a:gd name="T5" fmla="*/ 248 h 249"/>
                  <a:gd name="T6" fmla="*/ 224 w 225"/>
                  <a:gd name="T7" fmla="*/ 219 h 24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5" h="249">
                    <a:moveTo>
                      <a:pt x="0" y="40"/>
                    </a:moveTo>
                    <a:lnTo>
                      <a:pt x="168" y="0"/>
                    </a:lnTo>
                    <a:lnTo>
                      <a:pt x="137" y="248"/>
                    </a:lnTo>
                    <a:lnTo>
                      <a:pt x="224" y="21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78" name="Freeform 57"/>
              <p:cNvSpPr>
                <a:spLocks/>
              </p:cNvSpPr>
              <p:nvPr/>
            </p:nvSpPr>
            <p:spPr bwMode="auto">
              <a:xfrm>
                <a:off x="1732" y="1977"/>
                <a:ext cx="225" cy="248"/>
              </a:xfrm>
              <a:custGeom>
                <a:avLst/>
                <a:gdLst>
                  <a:gd name="T0" fmla="*/ 0 w 225"/>
                  <a:gd name="T1" fmla="*/ 40 h 248"/>
                  <a:gd name="T2" fmla="*/ 168 w 225"/>
                  <a:gd name="T3" fmla="*/ 0 h 248"/>
                  <a:gd name="T4" fmla="*/ 143 w 225"/>
                  <a:gd name="T5" fmla="*/ 247 h 248"/>
                  <a:gd name="T6" fmla="*/ 224 w 225"/>
                  <a:gd name="T7" fmla="*/ 218 h 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5" h="248">
                    <a:moveTo>
                      <a:pt x="0" y="40"/>
                    </a:moveTo>
                    <a:lnTo>
                      <a:pt x="168" y="0"/>
                    </a:lnTo>
                    <a:lnTo>
                      <a:pt x="143" y="247"/>
                    </a:lnTo>
                    <a:lnTo>
                      <a:pt x="224" y="218"/>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79" name="Freeform 58"/>
              <p:cNvSpPr>
                <a:spLocks/>
              </p:cNvSpPr>
              <p:nvPr/>
            </p:nvSpPr>
            <p:spPr bwMode="auto">
              <a:xfrm>
                <a:off x="1726" y="1971"/>
                <a:ext cx="225" cy="248"/>
              </a:xfrm>
              <a:custGeom>
                <a:avLst/>
                <a:gdLst>
                  <a:gd name="T0" fmla="*/ 0 w 225"/>
                  <a:gd name="T1" fmla="*/ 40 h 248"/>
                  <a:gd name="T2" fmla="*/ 168 w 225"/>
                  <a:gd name="T3" fmla="*/ 0 h 248"/>
                  <a:gd name="T4" fmla="*/ 143 w 225"/>
                  <a:gd name="T5" fmla="*/ 247 h 248"/>
                  <a:gd name="T6" fmla="*/ 224 w 225"/>
                  <a:gd name="T7" fmla="*/ 218 h 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5" h="248">
                    <a:moveTo>
                      <a:pt x="0" y="40"/>
                    </a:moveTo>
                    <a:lnTo>
                      <a:pt x="168" y="0"/>
                    </a:lnTo>
                    <a:lnTo>
                      <a:pt x="143" y="247"/>
                    </a:lnTo>
                    <a:lnTo>
                      <a:pt x="224" y="218"/>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80" name="Freeform 59"/>
              <p:cNvSpPr>
                <a:spLocks/>
              </p:cNvSpPr>
              <p:nvPr/>
            </p:nvSpPr>
            <p:spPr bwMode="auto">
              <a:xfrm>
                <a:off x="1583" y="1510"/>
                <a:ext cx="206" cy="519"/>
              </a:xfrm>
              <a:custGeom>
                <a:avLst/>
                <a:gdLst>
                  <a:gd name="T0" fmla="*/ 56 w 206"/>
                  <a:gd name="T1" fmla="*/ 426 h 519"/>
                  <a:gd name="T2" fmla="*/ 0 w 206"/>
                  <a:gd name="T3" fmla="*/ 0 h 519"/>
                  <a:gd name="T4" fmla="*/ 205 w 206"/>
                  <a:gd name="T5" fmla="*/ 104 h 519"/>
                  <a:gd name="T6" fmla="*/ 168 w 206"/>
                  <a:gd name="T7" fmla="*/ 518 h 519"/>
                  <a:gd name="T8" fmla="*/ 56 w 206"/>
                  <a:gd name="T9" fmla="*/ 426 h 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519">
                    <a:moveTo>
                      <a:pt x="56" y="426"/>
                    </a:moveTo>
                    <a:lnTo>
                      <a:pt x="0" y="0"/>
                    </a:lnTo>
                    <a:lnTo>
                      <a:pt x="205" y="104"/>
                    </a:lnTo>
                    <a:lnTo>
                      <a:pt x="168" y="518"/>
                    </a:lnTo>
                    <a:lnTo>
                      <a:pt x="56" y="426"/>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81" name="Freeform 60"/>
              <p:cNvSpPr>
                <a:spLocks/>
              </p:cNvSpPr>
              <p:nvPr/>
            </p:nvSpPr>
            <p:spPr bwMode="auto">
              <a:xfrm>
                <a:off x="1577" y="1504"/>
                <a:ext cx="206" cy="519"/>
              </a:xfrm>
              <a:custGeom>
                <a:avLst/>
                <a:gdLst>
                  <a:gd name="T0" fmla="*/ 56 w 206"/>
                  <a:gd name="T1" fmla="*/ 426 h 519"/>
                  <a:gd name="T2" fmla="*/ 0 w 206"/>
                  <a:gd name="T3" fmla="*/ 0 h 519"/>
                  <a:gd name="T4" fmla="*/ 205 w 206"/>
                  <a:gd name="T5" fmla="*/ 104 h 519"/>
                  <a:gd name="T6" fmla="*/ 168 w 206"/>
                  <a:gd name="T7" fmla="*/ 518 h 519"/>
                  <a:gd name="T8" fmla="*/ 56 w 206"/>
                  <a:gd name="T9" fmla="*/ 426 h 5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6" h="519">
                    <a:moveTo>
                      <a:pt x="56" y="426"/>
                    </a:moveTo>
                    <a:lnTo>
                      <a:pt x="0" y="0"/>
                    </a:lnTo>
                    <a:lnTo>
                      <a:pt x="205" y="104"/>
                    </a:lnTo>
                    <a:lnTo>
                      <a:pt x="168" y="518"/>
                    </a:lnTo>
                    <a:lnTo>
                      <a:pt x="56" y="426"/>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82" name="Oval 61"/>
              <p:cNvSpPr>
                <a:spLocks noChangeArrowheads="1"/>
              </p:cNvSpPr>
              <p:nvPr/>
            </p:nvSpPr>
            <p:spPr bwMode="auto">
              <a:xfrm>
                <a:off x="1647" y="1311"/>
                <a:ext cx="77" cy="226"/>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83" name="Oval 62"/>
              <p:cNvSpPr>
                <a:spLocks noChangeArrowheads="1"/>
              </p:cNvSpPr>
              <p:nvPr/>
            </p:nvSpPr>
            <p:spPr bwMode="auto">
              <a:xfrm>
                <a:off x="1641" y="1305"/>
                <a:ext cx="89" cy="237"/>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84" name="Freeform 63"/>
              <p:cNvSpPr>
                <a:spLocks/>
              </p:cNvSpPr>
              <p:nvPr/>
            </p:nvSpPr>
            <p:spPr bwMode="auto">
              <a:xfrm>
                <a:off x="1788" y="1625"/>
                <a:ext cx="281" cy="226"/>
              </a:xfrm>
              <a:custGeom>
                <a:avLst/>
                <a:gdLst>
                  <a:gd name="T0" fmla="*/ 0 w 281"/>
                  <a:gd name="T1" fmla="*/ 0 h 226"/>
                  <a:gd name="T2" fmla="*/ 75 w 281"/>
                  <a:gd name="T3" fmla="*/ 185 h 226"/>
                  <a:gd name="T4" fmla="*/ 280 w 281"/>
                  <a:gd name="T5" fmla="*/ 225 h 226"/>
                  <a:gd name="T6" fmla="*/ 0 60000 65536"/>
                  <a:gd name="T7" fmla="*/ 0 60000 65536"/>
                  <a:gd name="T8" fmla="*/ 0 60000 65536"/>
                </a:gdLst>
                <a:ahLst/>
                <a:cxnLst>
                  <a:cxn ang="T6">
                    <a:pos x="T0" y="T1"/>
                  </a:cxn>
                  <a:cxn ang="T7">
                    <a:pos x="T2" y="T3"/>
                  </a:cxn>
                  <a:cxn ang="T8">
                    <a:pos x="T4" y="T5"/>
                  </a:cxn>
                </a:cxnLst>
                <a:rect l="0" t="0" r="r" b="b"/>
                <a:pathLst>
                  <a:path w="281" h="226">
                    <a:moveTo>
                      <a:pt x="0" y="0"/>
                    </a:moveTo>
                    <a:lnTo>
                      <a:pt x="75" y="185"/>
                    </a:lnTo>
                    <a:lnTo>
                      <a:pt x="280" y="225"/>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85" name="Freeform 64"/>
              <p:cNvSpPr>
                <a:spLocks/>
              </p:cNvSpPr>
              <p:nvPr/>
            </p:nvSpPr>
            <p:spPr bwMode="auto">
              <a:xfrm>
                <a:off x="1782" y="1620"/>
                <a:ext cx="281" cy="225"/>
              </a:xfrm>
              <a:custGeom>
                <a:avLst/>
                <a:gdLst>
                  <a:gd name="T0" fmla="*/ 0 w 281"/>
                  <a:gd name="T1" fmla="*/ 0 h 225"/>
                  <a:gd name="T2" fmla="*/ 75 w 281"/>
                  <a:gd name="T3" fmla="*/ 184 h 225"/>
                  <a:gd name="T4" fmla="*/ 280 w 281"/>
                  <a:gd name="T5" fmla="*/ 224 h 225"/>
                  <a:gd name="T6" fmla="*/ 0 60000 65536"/>
                  <a:gd name="T7" fmla="*/ 0 60000 65536"/>
                  <a:gd name="T8" fmla="*/ 0 60000 65536"/>
                </a:gdLst>
                <a:ahLst/>
                <a:cxnLst>
                  <a:cxn ang="T6">
                    <a:pos x="T0" y="T1"/>
                  </a:cxn>
                  <a:cxn ang="T7">
                    <a:pos x="T2" y="T3"/>
                  </a:cxn>
                  <a:cxn ang="T8">
                    <a:pos x="T4" y="T5"/>
                  </a:cxn>
                </a:cxnLst>
                <a:rect l="0" t="0" r="r" b="b"/>
                <a:pathLst>
                  <a:path w="281" h="225">
                    <a:moveTo>
                      <a:pt x="0" y="0"/>
                    </a:moveTo>
                    <a:lnTo>
                      <a:pt x="75" y="184"/>
                    </a:lnTo>
                    <a:lnTo>
                      <a:pt x="280" y="224"/>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grpSp>
        <p:sp>
          <p:nvSpPr>
            <p:cNvPr id="336961" name="Rectangle 65"/>
            <p:cNvSpPr>
              <a:spLocks noChangeArrowheads="1"/>
            </p:cNvSpPr>
            <p:nvPr/>
          </p:nvSpPr>
          <p:spPr bwMode="auto">
            <a:xfrm>
              <a:off x="2479" y="998"/>
              <a:ext cx="945" cy="206"/>
            </a:xfrm>
            <a:prstGeom prst="rect">
              <a:avLst/>
            </a:prstGeom>
            <a:grp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90487" tIns="44450" rIns="90487" bIns="44450">
              <a:spAutoFit/>
            </a:bodyPr>
            <a:lstStyle/>
            <a:p>
              <a:pPr eaLnBrk="0" hangingPunct="0">
                <a:defRPr/>
              </a:pPr>
              <a:r>
                <a:rPr lang="zh-CN" altLang="en-US" b="1" i="1" dirty="0" smtClean="0">
                  <a:solidFill>
                    <a:schemeClr val="bg1"/>
                  </a:solidFill>
                  <a:latin typeface="Helvetica" pitchFamily="34" charset="0"/>
                  <a:ea typeface="宋体" pitchFamily="2" charset="-122"/>
                </a:rPr>
                <a:t>标准持有者</a:t>
              </a:r>
              <a:r>
                <a:rPr lang="en-US" b="1" i="1" dirty="0" smtClean="0">
                  <a:solidFill>
                    <a:schemeClr val="bg1"/>
                  </a:solidFill>
                  <a:latin typeface="Helvetica" pitchFamily="34" charset="0"/>
                  <a:ea typeface="宋体" pitchFamily="2" charset="-122"/>
                </a:rPr>
                <a:t>(</a:t>
              </a:r>
              <a:r>
                <a:rPr lang="en-US" b="1" i="1" dirty="0">
                  <a:solidFill>
                    <a:schemeClr val="bg1"/>
                  </a:solidFill>
                  <a:latin typeface="Helvetica" pitchFamily="34" charset="0"/>
                  <a:ea typeface="宋体" pitchFamily="2" charset="-122"/>
                </a:rPr>
                <a:t>SQA)</a:t>
              </a:r>
            </a:p>
          </p:txBody>
        </p:sp>
        <p:sp>
          <p:nvSpPr>
            <p:cNvPr id="336962" name="Rectangle 66"/>
            <p:cNvSpPr>
              <a:spLocks noChangeArrowheads="1"/>
            </p:cNvSpPr>
            <p:nvPr/>
          </p:nvSpPr>
          <p:spPr bwMode="auto">
            <a:xfrm>
              <a:off x="1160" y="2240"/>
              <a:ext cx="646" cy="167"/>
            </a:xfrm>
            <a:prstGeom prst="rect">
              <a:avLst/>
            </a:prstGeom>
            <a:grp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90487" tIns="44450" rIns="90487" bIns="44450">
              <a:spAutoFit/>
            </a:bodyPr>
            <a:lstStyle/>
            <a:p>
              <a:pPr algn="ctr" eaLnBrk="0" hangingPunct="0">
                <a:lnSpc>
                  <a:spcPct val="75000"/>
                </a:lnSpc>
                <a:defRPr/>
              </a:pPr>
              <a:r>
                <a:rPr lang="zh-CN" altLang="en-US" b="1" i="1" dirty="0" smtClean="0">
                  <a:solidFill>
                    <a:schemeClr val="bg1"/>
                  </a:solidFill>
                  <a:latin typeface="Helvetica" pitchFamily="34" charset="0"/>
                  <a:ea typeface="宋体" pitchFamily="2" charset="-122"/>
                </a:rPr>
                <a:t>维护</a:t>
              </a:r>
              <a:r>
                <a:rPr lang="en-US" altLang="zh-CN" b="1" i="1" dirty="0">
                  <a:solidFill>
                    <a:schemeClr val="bg1"/>
                  </a:solidFill>
                  <a:latin typeface="Helvetica" pitchFamily="34" charset="0"/>
                  <a:ea typeface="宋体" pitchFamily="2" charset="-122"/>
                </a:rPr>
                <a:t>Oracle</a:t>
              </a:r>
              <a:endParaRPr lang="en-US" b="1" i="1" dirty="0">
                <a:solidFill>
                  <a:schemeClr val="bg1"/>
                </a:solidFill>
                <a:latin typeface="Helvetica" pitchFamily="34" charset="0"/>
                <a:ea typeface="宋体" pitchFamily="2" charset="-122"/>
              </a:endParaRPr>
            </a:p>
          </p:txBody>
        </p:sp>
        <p:grpSp>
          <p:nvGrpSpPr>
            <p:cNvPr id="324664" name="Group 67"/>
            <p:cNvGrpSpPr>
              <a:grpSpLocks/>
            </p:cNvGrpSpPr>
            <p:nvPr/>
          </p:nvGrpSpPr>
          <p:grpSpPr bwMode="auto">
            <a:xfrm>
              <a:off x="2821" y="1795"/>
              <a:ext cx="627" cy="1133"/>
              <a:chOff x="2821" y="1795"/>
              <a:chExt cx="627" cy="1133"/>
            </a:xfrm>
            <a:grpFill/>
          </p:grpSpPr>
          <p:sp>
            <p:nvSpPr>
              <p:cNvPr id="324666" name="Freeform 68"/>
              <p:cNvSpPr>
                <a:spLocks/>
              </p:cNvSpPr>
              <p:nvPr/>
            </p:nvSpPr>
            <p:spPr bwMode="auto">
              <a:xfrm>
                <a:off x="2908" y="2545"/>
                <a:ext cx="286" cy="298"/>
              </a:xfrm>
              <a:custGeom>
                <a:avLst/>
                <a:gdLst>
                  <a:gd name="T0" fmla="*/ 0 w 286"/>
                  <a:gd name="T1" fmla="*/ 42 h 298"/>
                  <a:gd name="T2" fmla="*/ 214 w 286"/>
                  <a:gd name="T3" fmla="*/ 0 h 298"/>
                  <a:gd name="T4" fmla="*/ 174 w 286"/>
                  <a:gd name="T5" fmla="*/ 297 h 298"/>
                  <a:gd name="T6" fmla="*/ 285 w 286"/>
                  <a:gd name="T7" fmla="*/ 269 h 2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 h="298">
                    <a:moveTo>
                      <a:pt x="0" y="42"/>
                    </a:moveTo>
                    <a:lnTo>
                      <a:pt x="214" y="0"/>
                    </a:lnTo>
                    <a:lnTo>
                      <a:pt x="174" y="297"/>
                    </a:lnTo>
                    <a:lnTo>
                      <a:pt x="285" y="26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67" name="Freeform 69"/>
              <p:cNvSpPr>
                <a:spLocks/>
              </p:cNvSpPr>
              <p:nvPr/>
            </p:nvSpPr>
            <p:spPr bwMode="auto">
              <a:xfrm>
                <a:off x="2916" y="2538"/>
                <a:ext cx="286" cy="298"/>
              </a:xfrm>
              <a:custGeom>
                <a:avLst/>
                <a:gdLst>
                  <a:gd name="T0" fmla="*/ 0 w 286"/>
                  <a:gd name="T1" fmla="*/ 42 h 298"/>
                  <a:gd name="T2" fmla="*/ 214 w 286"/>
                  <a:gd name="T3" fmla="*/ 0 h 298"/>
                  <a:gd name="T4" fmla="*/ 174 w 286"/>
                  <a:gd name="T5" fmla="*/ 297 h 298"/>
                  <a:gd name="T6" fmla="*/ 285 w 286"/>
                  <a:gd name="T7" fmla="*/ 269 h 2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 h="298">
                    <a:moveTo>
                      <a:pt x="0" y="42"/>
                    </a:moveTo>
                    <a:lnTo>
                      <a:pt x="214" y="0"/>
                    </a:lnTo>
                    <a:lnTo>
                      <a:pt x="174" y="297"/>
                    </a:lnTo>
                    <a:lnTo>
                      <a:pt x="285" y="26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68" name="Freeform 70"/>
              <p:cNvSpPr>
                <a:spLocks/>
              </p:cNvSpPr>
              <p:nvPr/>
            </p:nvSpPr>
            <p:spPr bwMode="auto">
              <a:xfrm>
                <a:off x="3011" y="2622"/>
                <a:ext cx="286" cy="306"/>
              </a:xfrm>
              <a:custGeom>
                <a:avLst/>
                <a:gdLst>
                  <a:gd name="T0" fmla="*/ 0 w 286"/>
                  <a:gd name="T1" fmla="*/ 50 h 306"/>
                  <a:gd name="T2" fmla="*/ 214 w 286"/>
                  <a:gd name="T3" fmla="*/ 0 h 306"/>
                  <a:gd name="T4" fmla="*/ 182 w 286"/>
                  <a:gd name="T5" fmla="*/ 305 h 306"/>
                  <a:gd name="T6" fmla="*/ 285 w 286"/>
                  <a:gd name="T7" fmla="*/ 270 h 3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 h="306">
                    <a:moveTo>
                      <a:pt x="0" y="50"/>
                    </a:moveTo>
                    <a:lnTo>
                      <a:pt x="214" y="0"/>
                    </a:lnTo>
                    <a:lnTo>
                      <a:pt x="182" y="305"/>
                    </a:lnTo>
                    <a:lnTo>
                      <a:pt x="285" y="27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69" name="Freeform 71"/>
              <p:cNvSpPr>
                <a:spLocks/>
              </p:cNvSpPr>
              <p:nvPr/>
            </p:nvSpPr>
            <p:spPr bwMode="auto">
              <a:xfrm>
                <a:off x="3019" y="2615"/>
                <a:ext cx="286" cy="306"/>
              </a:xfrm>
              <a:custGeom>
                <a:avLst/>
                <a:gdLst>
                  <a:gd name="T0" fmla="*/ 0 w 286"/>
                  <a:gd name="T1" fmla="*/ 50 h 306"/>
                  <a:gd name="T2" fmla="*/ 214 w 286"/>
                  <a:gd name="T3" fmla="*/ 0 h 306"/>
                  <a:gd name="T4" fmla="*/ 182 w 286"/>
                  <a:gd name="T5" fmla="*/ 305 h 306"/>
                  <a:gd name="T6" fmla="*/ 285 w 286"/>
                  <a:gd name="T7" fmla="*/ 270 h 30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6" h="306">
                    <a:moveTo>
                      <a:pt x="0" y="50"/>
                    </a:moveTo>
                    <a:lnTo>
                      <a:pt x="214" y="0"/>
                    </a:lnTo>
                    <a:lnTo>
                      <a:pt x="182" y="305"/>
                    </a:lnTo>
                    <a:lnTo>
                      <a:pt x="285" y="27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70" name="Freeform 72"/>
              <p:cNvSpPr>
                <a:spLocks/>
              </p:cNvSpPr>
              <p:nvPr/>
            </p:nvSpPr>
            <p:spPr bwMode="auto">
              <a:xfrm>
                <a:off x="2821" y="2049"/>
                <a:ext cx="262" cy="638"/>
              </a:xfrm>
              <a:custGeom>
                <a:avLst/>
                <a:gdLst>
                  <a:gd name="T0" fmla="*/ 71 w 262"/>
                  <a:gd name="T1" fmla="*/ 524 h 638"/>
                  <a:gd name="T2" fmla="*/ 0 w 262"/>
                  <a:gd name="T3" fmla="*/ 0 h 638"/>
                  <a:gd name="T4" fmla="*/ 261 w 262"/>
                  <a:gd name="T5" fmla="*/ 127 h 638"/>
                  <a:gd name="T6" fmla="*/ 214 w 262"/>
                  <a:gd name="T7" fmla="*/ 637 h 638"/>
                  <a:gd name="T8" fmla="*/ 71 w 262"/>
                  <a:gd name="T9" fmla="*/ 524 h 6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2" h="638">
                    <a:moveTo>
                      <a:pt x="71" y="524"/>
                    </a:moveTo>
                    <a:lnTo>
                      <a:pt x="0" y="0"/>
                    </a:lnTo>
                    <a:lnTo>
                      <a:pt x="261" y="127"/>
                    </a:lnTo>
                    <a:lnTo>
                      <a:pt x="214" y="637"/>
                    </a:lnTo>
                    <a:lnTo>
                      <a:pt x="71" y="524"/>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71" name="Freeform 73"/>
              <p:cNvSpPr>
                <a:spLocks/>
              </p:cNvSpPr>
              <p:nvPr/>
            </p:nvSpPr>
            <p:spPr bwMode="auto">
              <a:xfrm>
                <a:off x="2828" y="2042"/>
                <a:ext cx="263" cy="638"/>
              </a:xfrm>
              <a:custGeom>
                <a:avLst/>
                <a:gdLst>
                  <a:gd name="T0" fmla="*/ 71 w 263"/>
                  <a:gd name="T1" fmla="*/ 524 h 638"/>
                  <a:gd name="T2" fmla="*/ 0 w 263"/>
                  <a:gd name="T3" fmla="*/ 0 h 638"/>
                  <a:gd name="T4" fmla="*/ 262 w 263"/>
                  <a:gd name="T5" fmla="*/ 127 h 638"/>
                  <a:gd name="T6" fmla="*/ 214 w 263"/>
                  <a:gd name="T7" fmla="*/ 637 h 638"/>
                  <a:gd name="T8" fmla="*/ 71 w 263"/>
                  <a:gd name="T9" fmla="*/ 524 h 6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3" h="638">
                    <a:moveTo>
                      <a:pt x="71" y="524"/>
                    </a:moveTo>
                    <a:lnTo>
                      <a:pt x="0" y="0"/>
                    </a:lnTo>
                    <a:lnTo>
                      <a:pt x="262" y="127"/>
                    </a:lnTo>
                    <a:lnTo>
                      <a:pt x="214" y="637"/>
                    </a:lnTo>
                    <a:lnTo>
                      <a:pt x="71" y="524"/>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72" name="Oval 74"/>
              <p:cNvSpPr>
                <a:spLocks noChangeArrowheads="1"/>
              </p:cNvSpPr>
              <p:nvPr/>
            </p:nvSpPr>
            <p:spPr bwMode="auto">
              <a:xfrm>
                <a:off x="2940" y="1802"/>
                <a:ext cx="103" cy="282"/>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73" name="Oval 75"/>
              <p:cNvSpPr>
                <a:spLocks noChangeArrowheads="1"/>
              </p:cNvSpPr>
              <p:nvPr/>
            </p:nvSpPr>
            <p:spPr bwMode="auto">
              <a:xfrm>
                <a:off x="2932" y="1795"/>
                <a:ext cx="119" cy="296"/>
              </a:xfrm>
              <a:prstGeom prst="ellipse">
                <a:avLst/>
              </a:prstGeom>
              <a:grpFill/>
              <a:ln w="25400">
                <a:solidFill>
                  <a:schemeClr val="tx1"/>
                </a:solidFill>
                <a:round/>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pPr>
                  <a:defRPr/>
                </a:pPr>
                <a:endParaRPr lang="zh-CN" altLang="en-US">
                  <a:solidFill>
                    <a:schemeClr val="bg1"/>
                  </a:solidFill>
                  <a:ea typeface="宋体" pitchFamily="2" charset="-122"/>
                </a:endParaRPr>
              </a:p>
            </p:txBody>
          </p:sp>
          <p:sp>
            <p:nvSpPr>
              <p:cNvPr id="324674" name="Freeform 76"/>
              <p:cNvSpPr>
                <a:spLocks/>
              </p:cNvSpPr>
              <p:nvPr/>
            </p:nvSpPr>
            <p:spPr bwMode="auto">
              <a:xfrm>
                <a:off x="3082" y="2190"/>
                <a:ext cx="358" cy="271"/>
              </a:xfrm>
              <a:custGeom>
                <a:avLst/>
                <a:gdLst>
                  <a:gd name="T0" fmla="*/ 0 w 358"/>
                  <a:gd name="T1" fmla="*/ 0 h 271"/>
                  <a:gd name="T2" fmla="*/ 95 w 358"/>
                  <a:gd name="T3" fmla="*/ 227 h 271"/>
                  <a:gd name="T4" fmla="*/ 357 w 358"/>
                  <a:gd name="T5" fmla="*/ 270 h 271"/>
                  <a:gd name="T6" fmla="*/ 0 60000 65536"/>
                  <a:gd name="T7" fmla="*/ 0 60000 65536"/>
                  <a:gd name="T8" fmla="*/ 0 60000 65536"/>
                </a:gdLst>
                <a:ahLst/>
                <a:cxnLst>
                  <a:cxn ang="T6">
                    <a:pos x="T0" y="T1"/>
                  </a:cxn>
                  <a:cxn ang="T7">
                    <a:pos x="T2" y="T3"/>
                  </a:cxn>
                  <a:cxn ang="T8">
                    <a:pos x="T4" y="T5"/>
                  </a:cxn>
                </a:cxnLst>
                <a:rect l="0" t="0" r="r" b="b"/>
                <a:pathLst>
                  <a:path w="358" h="271">
                    <a:moveTo>
                      <a:pt x="0" y="0"/>
                    </a:moveTo>
                    <a:lnTo>
                      <a:pt x="95" y="227"/>
                    </a:lnTo>
                    <a:lnTo>
                      <a:pt x="357" y="270"/>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sp>
            <p:nvSpPr>
              <p:cNvPr id="324675" name="Freeform 77"/>
              <p:cNvSpPr>
                <a:spLocks/>
              </p:cNvSpPr>
              <p:nvPr/>
            </p:nvSpPr>
            <p:spPr bwMode="auto">
              <a:xfrm>
                <a:off x="3090" y="2183"/>
                <a:ext cx="358" cy="270"/>
              </a:xfrm>
              <a:custGeom>
                <a:avLst/>
                <a:gdLst>
                  <a:gd name="T0" fmla="*/ 0 w 358"/>
                  <a:gd name="T1" fmla="*/ 0 h 270"/>
                  <a:gd name="T2" fmla="*/ 95 w 358"/>
                  <a:gd name="T3" fmla="*/ 227 h 270"/>
                  <a:gd name="T4" fmla="*/ 357 w 358"/>
                  <a:gd name="T5" fmla="*/ 269 h 270"/>
                  <a:gd name="T6" fmla="*/ 0 60000 65536"/>
                  <a:gd name="T7" fmla="*/ 0 60000 65536"/>
                  <a:gd name="T8" fmla="*/ 0 60000 65536"/>
                </a:gdLst>
                <a:ahLst/>
                <a:cxnLst>
                  <a:cxn ang="T6">
                    <a:pos x="T0" y="T1"/>
                  </a:cxn>
                  <a:cxn ang="T7">
                    <a:pos x="T2" y="T3"/>
                  </a:cxn>
                  <a:cxn ang="T8">
                    <a:pos x="T4" y="T5"/>
                  </a:cxn>
                </a:cxnLst>
                <a:rect l="0" t="0" r="r" b="b"/>
                <a:pathLst>
                  <a:path w="358" h="270">
                    <a:moveTo>
                      <a:pt x="0" y="0"/>
                    </a:moveTo>
                    <a:lnTo>
                      <a:pt x="95" y="227"/>
                    </a:lnTo>
                    <a:lnTo>
                      <a:pt x="357" y="269"/>
                    </a:lnTo>
                  </a:path>
                </a:pathLst>
              </a:custGeom>
              <a:grp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a:lstStyle/>
              <a:p>
                <a:pPr>
                  <a:defRPr/>
                </a:pPr>
                <a:endParaRPr lang="zh-CN" altLang="en-US">
                  <a:solidFill>
                    <a:schemeClr val="bg1"/>
                  </a:solidFill>
                  <a:ea typeface="宋体" pitchFamily="2" charset="-122"/>
                </a:endParaRPr>
              </a:p>
            </p:txBody>
          </p:sp>
        </p:grpSp>
        <p:sp>
          <p:nvSpPr>
            <p:cNvPr id="336974" name="Rectangle 78"/>
            <p:cNvSpPr>
              <a:spLocks noChangeArrowheads="1"/>
            </p:cNvSpPr>
            <p:nvPr/>
          </p:nvSpPr>
          <p:spPr bwMode="auto">
            <a:xfrm>
              <a:off x="2775" y="2947"/>
              <a:ext cx="526" cy="206"/>
            </a:xfrm>
            <a:prstGeom prst="rect">
              <a:avLst/>
            </a:prstGeom>
            <a:grp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bg2"/>
                    </a:outerShdw>
                  </a:effectLst>
                </a14:hiddenEffects>
              </a:ext>
            </a:extLst>
          </p:spPr>
          <p:txBody>
            <a:bodyPr wrap="none" lIns="90487" tIns="44450" rIns="90487" bIns="44450">
              <a:spAutoFit/>
            </a:bodyPr>
            <a:lstStyle/>
            <a:p>
              <a:pPr eaLnBrk="0" hangingPunct="0">
                <a:defRPr/>
              </a:pPr>
              <a:r>
                <a:rPr lang="zh-CN" altLang="en-US" b="1" i="1" dirty="0" smtClean="0">
                  <a:solidFill>
                    <a:schemeClr val="bg1"/>
                  </a:solidFill>
                  <a:latin typeface="Helvetica" pitchFamily="34" charset="0"/>
                  <a:ea typeface="宋体" pitchFamily="2" charset="-122"/>
                </a:rPr>
                <a:t>用户代表</a:t>
              </a:r>
              <a:endParaRPr lang="en-US" b="1" i="1" dirty="0">
                <a:solidFill>
                  <a:schemeClr val="bg1"/>
                </a:solidFill>
                <a:latin typeface="Helvetica" pitchFamily="34" charset="0"/>
                <a:ea typeface="宋体" pitchFamily="2" charset="-122"/>
              </a:endParaRPr>
            </a:p>
          </p:txBody>
        </p:sp>
      </p:grpSp>
    </p:spTree>
    <p:extLst>
      <p:ext uri="{BB962C8B-B14F-4D97-AF65-F5344CB8AC3E}">
        <p14:creationId xmlns:p14="http://schemas.microsoft.com/office/powerpoint/2010/main" val="23738655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85" y="1196752"/>
            <a:ext cx="8680237"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9552" y="332656"/>
            <a:ext cx="4560864" cy="523220"/>
          </a:xfrm>
          <a:prstGeom prst="rect">
            <a:avLst/>
          </a:prstGeom>
          <a:noFill/>
        </p:spPr>
        <p:txBody>
          <a:bodyPr wrap="none" rtlCol="0">
            <a:spAutoFit/>
          </a:bodyPr>
          <a:lstStyle/>
          <a:p>
            <a:pPr marL="285750" indent="-285750">
              <a:buFont typeface="Wingdings" pitchFamily="2" charset="2"/>
              <a:buChar char="p"/>
            </a:pPr>
            <a:r>
              <a:rPr lang="zh-CN" altLang="en-US" sz="2800" dirty="0" smtClean="0">
                <a:solidFill>
                  <a:srgbClr val="FF0000"/>
                </a:solidFill>
                <a:latin typeface="微软雅黑" pitchFamily="34" charset="-122"/>
                <a:ea typeface="微软雅黑" pitchFamily="34" charset="-122"/>
              </a:rPr>
              <a:t> 与可靠性相关的时间参数</a:t>
            </a:r>
            <a:endParaRPr lang="zh-CN" altLang="en-US" sz="2800" dirty="0">
              <a:solidFill>
                <a:srgbClr val="FF0000"/>
              </a:solidFill>
              <a:latin typeface="微软雅黑" pitchFamily="34" charset="-122"/>
              <a:ea typeface="微软雅黑" pitchFamily="34" charset="-122"/>
            </a:endParaRPr>
          </a:p>
        </p:txBody>
      </p:sp>
      <p:pic>
        <p:nvPicPr>
          <p:cNvPr id="1853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56" y="4581128"/>
            <a:ext cx="818515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097237"/>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7.7    </a:t>
            </a:r>
            <a:r>
              <a:rPr lang="zh-CN" altLang="en-US" sz="3600" b="1" dirty="0">
                <a:solidFill>
                  <a:schemeClr val="tx2"/>
                </a:solidFill>
                <a:latin typeface="黑体" pitchFamily="49" charset="-122"/>
                <a:ea typeface="黑体" pitchFamily="49" charset="-122"/>
              </a:rPr>
              <a:t>相关内容：软件质量管理体系</a:t>
            </a:r>
          </a:p>
        </p:txBody>
      </p:sp>
      <p:graphicFrame>
        <p:nvGraphicFramePr>
          <p:cNvPr id="325635" name="Object 4"/>
          <p:cNvGraphicFramePr>
            <a:graphicFrameLocks noGrp="1" noChangeAspect="1"/>
          </p:cNvGraphicFramePr>
          <p:nvPr>
            <p:ph/>
            <p:extLst>
              <p:ext uri="{D42A27DB-BD31-4B8C-83A1-F6EECF244321}">
                <p14:modId xmlns:p14="http://schemas.microsoft.com/office/powerpoint/2010/main" val="1323117315"/>
              </p:ext>
            </p:extLst>
          </p:nvPr>
        </p:nvGraphicFramePr>
        <p:xfrm>
          <a:off x="1539875" y="1355725"/>
          <a:ext cx="6062663" cy="5097463"/>
        </p:xfrm>
        <a:graphic>
          <a:graphicData uri="http://schemas.openxmlformats.org/presentationml/2006/ole">
            <mc:AlternateContent xmlns:mc="http://schemas.openxmlformats.org/markup-compatibility/2006">
              <mc:Choice xmlns:v="urn:schemas-microsoft-com:vml" Requires="v">
                <p:oleObj spid="_x0000_s175140" name="VISIO" r:id="rId3" imgW="6062472" imgH="5097780" progId="Visio.Drawing.5">
                  <p:embed/>
                </p:oleObj>
              </mc:Choice>
              <mc:Fallback>
                <p:oleObj name="VISIO" r:id="rId3" imgW="6062472" imgH="5097780" progId="Visio.Drawing.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875" y="1355725"/>
                        <a:ext cx="6062663" cy="5097463"/>
                      </a:xfrm>
                      <a:prstGeom prst="rect">
                        <a:avLst/>
                      </a:prstGeom>
                      <a:noFill/>
                      <a:ln>
                        <a:noFill/>
                      </a:ln>
                      <a:effectLst>
                        <a:outerShdw dist="107763" dir="135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27584799"/>
      </p:ext>
    </p:extLst>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Text Box 3"/>
          <p:cNvSpPr txBox="1">
            <a:spLocks noChangeArrowheads="1"/>
          </p:cNvSpPr>
          <p:nvPr/>
        </p:nvSpPr>
        <p:spPr bwMode="auto">
          <a:xfrm>
            <a:off x="179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smtClean="0">
                <a:solidFill>
                  <a:schemeClr val="tx2"/>
                </a:solidFill>
                <a:latin typeface="黑体" pitchFamily="49" charset="-122"/>
                <a:ea typeface="黑体" pitchFamily="49" charset="-122"/>
              </a:rPr>
              <a:t>7.7    </a:t>
            </a:r>
            <a:r>
              <a:rPr lang="zh-CN" altLang="en-US" sz="3600" b="1" dirty="0">
                <a:solidFill>
                  <a:schemeClr val="tx2"/>
                </a:solidFill>
                <a:latin typeface="黑体" pitchFamily="49" charset="-122"/>
                <a:ea typeface="黑体" pitchFamily="49" charset="-122"/>
              </a:rPr>
              <a:t>相关内容：配置管理</a:t>
            </a:r>
          </a:p>
        </p:txBody>
      </p:sp>
      <p:grpSp>
        <p:nvGrpSpPr>
          <p:cNvPr id="326659" name="Group 4"/>
          <p:cNvGrpSpPr>
            <a:grpSpLocks/>
          </p:cNvGrpSpPr>
          <p:nvPr/>
        </p:nvGrpSpPr>
        <p:grpSpPr bwMode="auto">
          <a:xfrm>
            <a:off x="395288" y="1628775"/>
            <a:ext cx="8378825" cy="4764088"/>
            <a:chOff x="6" y="837"/>
            <a:chExt cx="5721" cy="3325"/>
          </a:xfrm>
        </p:grpSpPr>
        <p:sp>
          <p:nvSpPr>
            <p:cNvPr id="326660" name="Freeform 5"/>
            <p:cNvSpPr>
              <a:spLocks/>
            </p:cNvSpPr>
            <p:nvPr/>
          </p:nvSpPr>
          <p:spPr bwMode="auto">
            <a:xfrm>
              <a:off x="3071" y="3824"/>
              <a:ext cx="667" cy="320"/>
            </a:xfrm>
            <a:custGeom>
              <a:avLst/>
              <a:gdLst>
                <a:gd name="T0" fmla="*/ 0 w 667"/>
                <a:gd name="T1" fmla="*/ 123 h 320"/>
                <a:gd name="T2" fmla="*/ 290 w 667"/>
                <a:gd name="T3" fmla="*/ 260 h 320"/>
                <a:gd name="T4" fmla="*/ 513 w 667"/>
                <a:gd name="T5" fmla="*/ 226 h 320"/>
                <a:gd name="T6" fmla="*/ 428 w 667"/>
                <a:gd name="T7" fmla="*/ 319 h 320"/>
                <a:gd name="T8" fmla="*/ 666 w 667"/>
                <a:gd name="T9" fmla="*/ 199 h 320"/>
                <a:gd name="T10" fmla="*/ 513 w 667"/>
                <a:gd name="T11" fmla="*/ 76 h 320"/>
                <a:gd name="T12" fmla="*/ 506 w 667"/>
                <a:gd name="T13" fmla="*/ 159 h 320"/>
                <a:gd name="T14" fmla="*/ 346 w 667"/>
                <a:gd name="T15" fmla="*/ 146 h 320"/>
                <a:gd name="T16" fmla="*/ 149 w 667"/>
                <a:gd name="T17" fmla="*/ 0 h 320"/>
                <a:gd name="T18" fmla="*/ 0 w 667"/>
                <a:gd name="T19" fmla="*/ 123 h 3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7" h="320">
                  <a:moveTo>
                    <a:pt x="0" y="123"/>
                  </a:moveTo>
                  <a:lnTo>
                    <a:pt x="290" y="260"/>
                  </a:lnTo>
                  <a:lnTo>
                    <a:pt x="513" y="226"/>
                  </a:lnTo>
                  <a:lnTo>
                    <a:pt x="428" y="319"/>
                  </a:lnTo>
                  <a:lnTo>
                    <a:pt x="666" y="199"/>
                  </a:lnTo>
                  <a:lnTo>
                    <a:pt x="513" y="76"/>
                  </a:lnTo>
                  <a:lnTo>
                    <a:pt x="506" y="159"/>
                  </a:lnTo>
                  <a:lnTo>
                    <a:pt x="346" y="146"/>
                  </a:lnTo>
                  <a:lnTo>
                    <a:pt x="149" y="0"/>
                  </a:lnTo>
                  <a:lnTo>
                    <a:pt x="0" y="123"/>
                  </a:lnTo>
                </a:path>
              </a:pathLst>
            </a:custGeom>
            <a:solidFill>
              <a:srgbClr val="FDA4B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661" name="Freeform 6"/>
            <p:cNvSpPr>
              <a:spLocks/>
            </p:cNvSpPr>
            <p:nvPr/>
          </p:nvSpPr>
          <p:spPr bwMode="auto">
            <a:xfrm>
              <a:off x="3224" y="3321"/>
              <a:ext cx="523" cy="391"/>
            </a:xfrm>
            <a:custGeom>
              <a:avLst/>
              <a:gdLst>
                <a:gd name="T0" fmla="*/ 0 w 523"/>
                <a:gd name="T1" fmla="*/ 310 h 391"/>
                <a:gd name="T2" fmla="*/ 287 w 523"/>
                <a:gd name="T3" fmla="*/ 390 h 391"/>
                <a:gd name="T4" fmla="*/ 490 w 523"/>
                <a:gd name="T5" fmla="*/ 300 h 391"/>
                <a:gd name="T6" fmla="*/ 522 w 523"/>
                <a:gd name="T7" fmla="*/ 60 h 391"/>
                <a:gd name="T8" fmla="*/ 276 w 523"/>
                <a:gd name="T9" fmla="*/ 0 h 391"/>
                <a:gd name="T10" fmla="*/ 192 w 523"/>
                <a:gd name="T11" fmla="*/ 111 h 391"/>
                <a:gd name="T12" fmla="*/ 149 w 523"/>
                <a:gd name="T13" fmla="*/ 21 h 391"/>
                <a:gd name="T14" fmla="*/ 107 w 523"/>
                <a:gd name="T15" fmla="*/ 190 h 391"/>
                <a:gd name="T16" fmla="*/ 266 w 523"/>
                <a:gd name="T17" fmla="*/ 220 h 391"/>
                <a:gd name="T18" fmla="*/ 213 w 523"/>
                <a:gd name="T19" fmla="*/ 171 h 391"/>
                <a:gd name="T20" fmla="*/ 298 w 523"/>
                <a:gd name="T21" fmla="*/ 100 h 391"/>
                <a:gd name="T22" fmla="*/ 447 w 523"/>
                <a:gd name="T23" fmla="*/ 130 h 391"/>
                <a:gd name="T24" fmla="*/ 415 w 523"/>
                <a:gd name="T25" fmla="*/ 261 h 391"/>
                <a:gd name="T26" fmla="*/ 266 w 523"/>
                <a:gd name="T27" fmla="*/ 310 h 391"/>
                <a:gd name="T28" fmla="*/ 64 w 523"/>
                <a:gd name="T29" fmla="*/ 250 h 391"/>
                <a:gd name="T30" fmla="*/ 0 w 523"/>
                <a:gd name="T31" fmla="*/ 310 h 39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3" h="391">
                  <a:moveTo>
                    <a:pt x="0" y="310"/>
                  </a:moveTo>
                  <a:lnTo>
                    <a:pt x="287" y="390"/>
                  </a:lnTo>
                  <a:lnTo>
                    <a:pt x="490" y="300"/>
                  </a:lnTo>
                  <a:lnTo>
                    <a:pt x="522" y="60"/>
                  </a:lnTo>
                  <a:lnTo>
                    <a:pt x="276" y="0"/>
                  </a:lnTo>
                  <a:lnTo>
                    <a:pt x="192" y="111"/>
                  </a:lnTo>
                  <a:lnTo>
                    <a:pt x="149" y="21"/>
                  </a:lnTo>
                  <a:lnTo>
                    <a:pt x="107" y="190"/>
                  </a:lnTo>
                  <a:lnTo>
                    <a:pt x="266" y="220"/>
                  </a:lnTo>
                  <a:lnTo>
                    <a:pt x="213" y="171"/>
                  </a:lnTo>
                  <a:lnTo>
                    <a:pt x="298" y="100"/>
                  </a:lnTo>
                  <a:lnTo>
                    <a:pt x="447" y="130"/>
                  </a:lnTo>
                  <a:lnTo>
                    <a:pt x="415" y="261"/>
                  </a:lnTo>
                  <a:lnTo>
                    <a:pt x="266" y="310"/>
                  </a:lnTo>
                  <a:lnTo>
                    <a:pt x="64" y="250"/>
                  </a:lnTo>
                  <a:lnTo>
                    <a:pt x="0" y="310"/>
                  </a:lnTo>
                </a:path>
              </a:pathLst>
            </a:custGeom>
            <a:solidFill>
              <a:srgbClr val="FDA4B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662" name="Freeform 7"/>
            <p:cNvSpPr>
              <a:spLocks/>
            </p:cNvSpPr>
            <p:nvPr/>
          </p:nvSpPr>
          <p:spPr bwMode="auto">
            <a:xfrm>
              <a:off x="1615" y="2600"/>
              <a:ext cx="512" cy="511"/>
            </a:xfrm>
            <a:custGeom>
              <a:avLst/>
              <a:gdLst>
                <a:gd name="T0" fmla="*/ 0 w 512"/>
                <a:gd name="T1" fmla="*/ 60 h 511"/>
                <a:gd name="T2" fmla="*/ 150 w 512"/>
                <a:gd name="T3" fmla="*/ 369 h 511"/>
                <a:gd name="T4" fmla="*/ 362 w 512"/>
                <a:gd name="T5" fmla="*/ 450 h 511"/>
                <a:gd name="T6" fmla="*/ 224 w 512"/>
                <a:gd name="T7" fmla="*/ 510 h 511"/>
                <a:gd name="T8" fmla="*/ 511 w 512"/>
                <a:gd name="T9" fmla="*/ 500 h 511"/>
                <a:gd name="T10" fmla="*/ 469 w 512"/>
                <a:gd name="T11" fmla="*/ 279 h 511"/>
                <a:gd name="T12" fmla="*/ 405 w 512"/>
                <a:gd name="T13" fmla="*/ 369 h 511"/>
                <a:gd name="T14" fmla="*/ 277 w 512"/>
                <a:gd name="T15" fmla="*/ 270 h 511"/>
                <a:gd name="T16" fmla="*/ 214 w 512"/>
                <a:gd name="T17" fmla="*/ 0 h 511"/>
                <a:gd name="T18" fmla="*/ 0 w 512"/>
                <a:gd name="T19" fmla="*/ 60 h 5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2" h="511">
                  <a:moveTo>
                    <a:pt x="0" y="60"/>
                  </a:moveTo>
                  <a:lnTo>
                    <a:pt x="150" y="369"/>
                  </a:lnTo>
                  <a:lnTo>
                    <a:pt x="362" y="450"/>
                  </a:lnTo>
                  <a:lnTo>
                    <a:pt x="224" y="510"/>
                  </a:lnTo>
                  <a:lnTo>
                    <a:pt x="511" y="500"/>
                  </a:lnTo>
                  <a:lnTo>
                    <a:pt x="469" y="279"/>
                  </a:lnTo>
                  <a:lnTo>
                    <a:pt x="405" y="369"/>
                  </a:lnTo>
                  <a:lnTo>
                    <a:pt x="277" y="270"/>
                  </a:lnTo>
                  <a:lnTo>
                    <a:pt x="214" y="0"/>
                  </a:lnTo>
                  <a:lnTo>
                    <a:pt x="0" y="60"/>
                  </a:lnTo>
                </a:path>
              </a:pathLst>
            </a:custGeom>
            <a:solidFill>
              <a:srgbClr val="FDA4B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663" name="Freeform 8"/>
            <p:cNvSpPr>
              <a:spLocks/>
            </p:cNvSpPr>
            <p:nvPr/>
          </p:nvSpPr>
          <p:spPr bwMode="auto">
            <a:xfrm>
              <a:off x="2477" y="2570"/>
              <a:ext cx="267" cy="511"/>
            </a:xfrm>
            <a:custGeom>
              <a:avLst/>
              <a:gdLst>
                <a:gd name="T0" fmla="*/ 107 w 267"/>
                <a:gd name="T1" fmla="*/ 0 h 511"/>
                <a:gd name="T2" fmla="*/ 118 w 267"/>
                <a:gd name="T3" fmla="*/ 270 h 511"/>
                <a:gd name="T4" fmla="*/ 75 w 267"/>
                <a:gd name="T5" fmla="*/ 390 h 511"/>
                <a:gd name="T6" fmla="*/ 0 w 267"/>
                <a:gd name="T7" fmla="*/ 321 h 511"/>
                <a:gd name="T8" fmla="*/ 64 w 267"/>
                <a:gd name="T9" fmla="*/ 510 h 511"/>
                <a:gd name="T10" fmla="*/ 245 w 267"/>
                <a:gd name="T11" fmla="*/ 430 h 511"/>
                <a:gd name="T12" fmla="*/ 149 w 267"/>
                <a:gd name="T13" fmla="*/ 411 h 511"/>
                <a:gd name="T14" fmla="*/ 255 w 267"/>
                <a:gd name="T15" fmla="*/ 280 h 511"/>
                <a:gd name="T16" fmla="*/ 266 w 267"/>
                <a:gd name="T17" fmla="*/ 40 h 511"/>
                <a:gd name="T18" fmla="*/ 107 w 267"/>
                <a:gd name="T19" fmla="*/ 60 h 5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7" h="511">
                  <a:moveTo>
                    <a:pt x="107" y="0"/>
                  </a:moveTo>
                  <a:lnTo>
                    <a:pt x="118" y="270"/>
                  </a:lnTo>
                  <a:lnTo>
                    <a:pt x="75" y="390"/>
                  </a:lnTo>
                  <a:lnTo>
                    <a:pt x="0" y="321"/>
                  </a:lnTo>
                  <a:lnTo>
                    <a:pt x="64" y="510"/>
                  </a:lnTo>
                  <a:lnTo>
                    <a:pt x="245" y="430"/>
                  </a:lnTo>
                  <a:lnTo>
                    <a:pt x="149" y="411"/>
                  </a:lnTo>
                  <a:lnTo>
                    <a:pt x="255" y="280"/>
                  </a:lnTo>
                  <a:lnTo>
                    <a:pt x="266" y="40"/>
                  </a:lnTo>
                  <a:lnTo>
                    <a:pt x="107" y="60"/>
                  </a:lnTo>
                </a:path>
              </a:pathLst>
            </a:custGeom>
            <a:solidFill>
              <a:srgbClr val="FDA4B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664" name="Freeform 9"/>
            <p:cNvSpPr>
              <a:spLocks/>
            </p:cNvSpPr>
            <p:nvPr/>
          </p:nvSpPr>
          <p:spPr bwMode="auto">
            <a:xfrm>
              <a:off x="3340" y="2711"/>
              <a:ext cx="492" cy="491"/>
            </a:xfrm>
            <a:custGeom>
              <a:avLst/>
              <a:gdLst>
                <a:gd name="T0" fmla="*/ 299 w 492"/>
                <a:gd name="T1" fmla="*/ 0 h 491"/>
                <a:gd name="T2" fmla="*/ 213 w 492"/>
                <a:gd name="T3" fmla="*/ 270 h 491"/>
                <a:gd name="T4" fmla="*/ 64 w 492"/>
                <a:gd name="T5" fmla="*/ 370 h 491"/>
                <a:gd name="T6" fmla="*/ 32 w 492"/>
                <a:gd name="T7" fmla="*/ 280 h 491"/>
                <a:gd name="T8" fmla="*/ 0 w 492"/>
                <a:gd name="T9" fmla="*/ 460 h 491"/>
                <a:gd name="T10" fmla="*/ 213 w 492"/>
                <a:gd name="T11" fmla="*/ 490 h 491"/>
                <a:gd name="T12" fmla="*/ 139 w 492"/>
                <a:gd name="T13" fmla="*/ 421 h 491"/>
                <a:gd name="T14" fmla="*/ 363 w 492"/>
                <a:gd name="T15" fmla="*/ 330 h 491"/>
                <a:gd name="T16" fmla="*/ 491 w 492"/>
                <a:gd name="T17" fmla="*/ 20 h 491"/>
                <a:gd name="T18" fmla="*/ 299 w 492"/>
                <a:gd name="T19" fmla="*/ 0 h 4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92" h="491">
                  <a:moveTo>
                    <a:pt x="299" y="0"/>
                  </a:moveTo>
                  <a:lnTo>
                    <a:pt x="213" y="270"/>
                  </a:lnTo>
                  <a:lnTo>
                    <a:pt x="64" y="370"/>
                  </a:lnTo>
                  <a:lnTo>
                    <a:pt x="32" y="280"/>
                  </a:lnTo>
                  <a:lnTo>
                    <a:pt x="0" y="460"/>
                  </a:lnTo>
                  <a:lnTo>
                    <a:pt x="213" y="490"/>
                  </a:lnTo>
                  <a:lnTo>
                    <a:pt x="139" y="421"/>
                  </a:lnTo>
                  <a:lnTo>
                    <a:pt x="363" y="330"/>
                  </a:lnTo>
                  <a:lnTo>
                    <a:pt x="491" y="20"/>
                  </a:lnTo>
                  <a:lnTo>
                    <a:pt x="299" y="0"/>
                  </a:lnTo>
                </a:path>
              </a:pathLst>
            </a:custGeom>
            <a:solidFill>
              <a:srgbClr val="FDA4B5"/>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665" name="Freeform 10"/>
            <p:cNvSpPr>
              <a:spLocks/>
            </p:cNvSpPr>
            <p:nvPr/>
          </p:nvSpPr>
          <p:spPr bwMode="auto">
            <a:xfrm>
              <a:off x="6" y="837"/>
              <a:ext cx="4646" cy="1593"/>
            </a:xfrm>
            <a:custGeom>
              <a:avLst/>
              <a:gdLst>
                <a:gd name="T0" fmla="*/ 447 w 4646"/>
                <a:gd name="T1" fmla="*/ 0 h 1593"/>
                <a:gd name="T2" fmla="*/ 0 w 4646"/>
                <a:gd name="T3" fmla="*/ 410 h 1593"/>
                <a:gd name="T4" fmla="*/ 895 w 4646"/>
                <a:gd name="T5" fmla="*/ 1592 h 1593"/>
                <a:gd name="T6" fmla="*/ 4645 w 4646"/>
                <a:gd name="T7" fmla="*/ 1592 h 1593"/>
                <a:gd name="T8" fmla="*/ 4645 w 4646"/>
                <a:gd name="T9" fmla="*/ 551 h 1593"/>
                <a:gd name="T10" fmla="*/ 447 w 4646"/>
                <a:gd name="T11" fmla="*/ 0 h 159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46" h="1593">
                  <a:moveTo>
                    <a:pt x="447" y="0"/>
                  </a:moveTo>
                  <a:lnTo>
                    <a:pt x="0" y="410"/>
                  </a:lnTo>
                  <a:lnTo>
                    <a:pt x="895" y="1592"/>
                  </a:lnTo>
                  <a:lnTo>
                    <a:pt x="4645" y="1592"/>
                  </a:lnTo>
                  <a:lnTo>
                    <a:pt x="4645" y="551"/>
                  </a:lnTo>
                  <a:lnTo>
                    <a:pt x="447" y="0"/>
                  </a:lnTo>
                </a:path>
              </a:pathLst>
            </a:custGeom>
            <a:solidFill>
              <a:srgbClr val="C1CE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666" name="Rectangle 11"/>
            <p:cNvSpPr>
              <a:spLocks noChangeArrowheads="1"/>
            </p:cNvSpPr>
            <p:nvPr/>
          </p:nvSpPr>
          <p:spPr bwMode="auto">
            <a:xfrm>
              <a:off x="249" y="2947"/>
              <a:ext cx="1527"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indent="1588" eaLnBrk="0" hangingPunct="0">
                <a:lnSpc>
                  <a:spcPct val="90000"/>
                </a:lnSpc>
                <a:spcBef>
                  <a:spcPct val="25000"/>
                </a:spcBef>
              </a:pPr>
              <a:r>
                <a:rPr kumimoji="1" lang="zh-CN" altLang="en-US" b="1">
                  <a:solidFill>
                    <a:schemeClr val="tx2"/>
                  </a:solidFill>
                </a:rPr>
                <a:t>置工作产品于配置管理之下</a:t>
              </a:r>
            </a:p>
          </p:txBody>
        </p:sp>
        <p:grpSp>
          <p:nvGrpSpPr>
            <p:cNvPr id="326667" name="Group 12"/>
            <p:cNvGrpSpPr>
              <a:grpSpLocks/>
            </p:cNvGrpSpPr>
            <p:nvPr/>
          </p:nvGrpSpPr>
          <p:grpSpPr bwMode="auto">
            <a:xfrm>
              <a:off x="3339" y="2260"/>
              <a:ext cx="712" cy="653"/>
              <a:chOff x="3339" y="2260"/>
              <a:chExt cx="712" cy="653"/>
            </a:xfrm>
          </p:grpSpPr>
          <p:graphicFrame>
            <p:nvGraphicFramePr>
              <p:cNvPr id="326813" name="Object 13">
                <a:hlinkClick r:id="" action="ppaction://ole?verb=0"/>
              </p:cNvPr>
              <p:cNvGraphicFramePr>
                <a:graphicFrameLocks/>
              </p:cNvGraphicFramePr>
              <p:nvPr/>
            </p:nvGraphicFramePr>
            <p:xfrm>
              <a:off x="3683" y="2260"/>
              <a:ext cx="368" cy="402"/>
            </p:xfrm>
            <a:graphic>
              <a:graphicData uri="http://schemas.openxmlformats.org/presentationml/2006/ole">
                <mc:AlternateContent xmlns:mc="http://schemas.openxmlformats.org/markup-compatibility/2006">
                  <mc:Choice xmlns:v="urn:schemas-microsoft-com:vml" Requires="v">
                    <p:oleObj spid="_x0000_s176708" name="Microsoft ClipArt Gallery" r:id="rId3" imgW="2525713" imgH="3224213" progId="MS_ClipArt_Gallery">
                      <p:embed/>
                    </p:oleObj>
                  </mc:Choice>
                  <mc:Fallback>
                    <p:oleObj name="Microsoft ClipArt Gallery" r:id="rId3" imgW="2525713" imgH="3224213" progId="MS_ClipArt_Gallery">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 y="2260"/>
                            <a:ext cx="368"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814" name="Object 14">
                <a:hlinkClick r:id="" action="ppaction://ole?verb=0"/>
              </p:cNvPr>
              <p:cNvGraphicFramePr>
                <a:graphicFrameLocks/>
              </p:cNvGraphicFramePr>
              <p:nvPr/>
            </p:nvGraphicFramePr>
            <p:xfrm>
              <a:off x="3566" y="2380"/>
              <a:ext cx="368" cy="402"/>
            </p:xfrm>
            <a:graphic>
              <a:graphicData uri="http://schemas.openxmlformats.org/presentationml/2006/ole">
                <mc:AlternateContent xmlns:mc="http://schemas.openxmlformats.org/markup-compatibility/2006">
                  <mc:Choice xmlns:v="urn:schemas-microsoft-com:vml" Requires="v">
                    <p:oleObj spid="_x0000_s176709" name="Microsoft ClipArt Gallery" r:id="rId5" imgW="2525713" imgH="3224213" progId="MS_ClipArt_Gallery">
                      <p:embed/>
                    </p:oleObj>
                  </mc:Choice>
                  <mc:Fallback>
                    <p:oleObj name="Microsoft ClipArt Gallery" r:id="rId5" imgW="2525713" imgH="3224213" progId="MS_ClipArt_Gallery">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6" y="2380"/>
                            <a:ext cx="368"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815" name="Object 15">
                <a:hlinkClick r:id="" action="ppaction://ole?verb=0"/>
              </p:cNvPr>
              <p:cNvGraphicFramePr>
                <a:graphicFrameLocks/>
              </p:cNvGraphicFramePr>
              <p:nvPr/>
            </p:nvGraphicFramePr>
            <p:xfrm>
              <a:off x="3438" y="2511"/>
              <a:ext cx="368" cy="402"/>
            </p:xfrm>
            <a:graphic>
              <a:graphicData uri="http://schemas.openxmlformats.org/presentationml/2006/ole">
                <mc:AlternateContent xmlns:mc="http://schemas.openxmlformats.org/markup-compatibility/2006">
                  <mc:Choice xmlns:v="urn:schemas-microsoft-com:vml" Requires="v">
                    <p:oleObj spid="_x0000_s176710" name="Microsoft ClipArt Gallery" r:id="rId6" imgW="2525713" imgH="3224213" progId="MS_ClipArt_Gallery">
                      <p:embed/>
                    </p:oleObj>
                  </mc:Choice>
                  <mc:Fallback>
                    <p:oleObj name="Microsoft ClipArt Gallery" r:id="rId6" imgW="2525713" imgH="3224213" progId="MS_ClipArt_Gallery">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 y="2511"/>
                            <a:ext cx="368"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816" name="Object 16">
                <a:hlinkClick r:id="" action="ppaction://ole?verb=0"/>
              </p:cNvPr>
              <p:cNvGraphicFramePr>
                <a:graphicFrameLocks/>
              </p:cNvGraphicFramePr>
              <p:nvPr/>
            </p:nvGraphicFramePr>
            <p:xfrm>
              <a:off x="3339" y="2660"/>
              <a:ext cx="172" cy="147"/>
            </p:xfrm>
            <a:graphic>
              <a:graphicData uri="http://schemas.openxmlformats.org/presentationml/2006/ole">
                <mc:AlternateContent xmlns:mc="http://schemas.openxmlformats.org/markup-compatibility/2006">
                  <mc:Choice xmlns:v="urn:schemas-microsoft-com:vml" Requires="v">
                    <p:oleObj spid="_x0000_s176711" name="Microsoft ClipArt Gallery" r:id="rId7" imgW="2728913" imgH="2728913" progId="MS_ClipArt_Gallery">
                      <p:embed/>
                    </p:oleObj>
                  </mc:Choice>
                  <mc:Fallback>
                    <p:oleObj name="Microsoft ClipArt Gallery" r:id="rId7"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9" y="2660"/>
                            <a:ext cx="172"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26668" name="Rectangle 17"/>
            <p:cNvSpPr>
              <a:spLocks noChangeArrowheads="1"/>
            </p:cNvSpPr>
            <p:nvPr/>
          </p:nvSpPr>
          <p:spPr bwMode="auto">
            <a:xfrm>
              <a:off x="3943" y="2696"/>
              <a:ext cx="1784"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49213" indent="1588" eaLnBrk="0" hangingPunct="0">
                <a:lnSpc>
                  <a:spcPct val="90000"/>
                </a:lnSpc>
                <a:spcBef>
                  <a:spcPct val="25000"/>
                </a:spcBef>
              </a:pPr>
              <a:r>
                <a:rPr kumimoji="1" lang="zh-CN" altLang="en-US" b="1">
                  <a:solidFill>
                    <a:schemeClr val="tx2"/>
                  </a:solidFill>
                </a:rPr>
                <a:t>记录、评审、批准、跟踪与控制</a:t>
              </a:r>
            </a:p>
          </p:txBody>
        </p:sp>
        <p:sp>
          <p:nvSpPr>
            <p:cNvPr id="326669" name="Rectangle 18"/>
            <p:cNvSpPr>
              <a:spLocks noChangeArrowheads="1"/>
            </p:cNvSpPr>
            <p:nvPr/>
          </p:nvSpPr>
          <p:spPr bwMode="auto">
            <a:xfrm>
              <a:off x="3823" y="3278"/>
              <a:ext cx="1464"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49213" indent="1588" eaLnBrk="0" hangingPunct="0">
                <a:lnSpc>
                  <a:spcPct val="90000"/>
                </a:lnSpc>
                <a:spcBef>
                  <a:spcPct val="25000"/>
                </a:spcBef>
              </a:pPr>
              <a:r>
                <a:rPr kumimoji="1" lang="zh-CN" altLang="en-US" sz="2000" b="1">
                  <a:solidFill>
                    <a:schemeClr val="tx2"/>
                  </a:solidFill>
                </a:rPr>
                <a:t>控制对基线的更改</a:t>
              </a:r>
            </a:p>
          </p:txBody>
        </p:sp>
        <p:sp>
          <p:nvSpPr>
            <p:cNvPr id="326670" name="Rectangle 19"/>
            <p:cNvSpPr>
              <a:spLocks noChangeArrowheads="1"/>
            </p:cNvSpPr>
            <p:nvPr/>
          </p:nvSpPr>
          <p:spPr bwMode="auto">
            <a:xfrm>
              <a:off x="3849" y="3768"/>
              <a:ext cx="1618"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indent="1588" eaLnBrk="0" hangingPunct="0">
                <a:lnSpc>
                  <a:spcPct val="90000"/>
                </a:lnSpc>
                <a:spcBef>
                  <a:spcPct val="25000"/>
                </a:spcBef>
              </a:pPr>
              <a:r>
                <a:rPr kumimoji="1" lang="zh-CN" altLang="en-US" sz="2000" b="1">
                  <a:solidFill>
                    <a:schemeClr val="tx2"/>
                  </a:solidFill>
                </a:rPr>
                <a:t>控制对基线的发布</a:t>
              </a:r>
            </a:p>
          </p:txBody>
        </p:sp>
        <p:grpSp>
          <p:nvGrpSpPr>
            <p:cNvPr id="326671" name="Group 20"/>
            <p:cNvGrpSpPr>
              <a:grpSpLocks/>
            </p:cNvGrpSpPr>
            <p:nvPr/>
          </p:nvGrpSpPr>
          <p:grpSpPr bwMode="auto">
            <a:xfrm>
              <a:off x="2500" y="2238"/>
              <a:ext cx="389" cy="584"/>
              <a:chOff x="2500" y="2238"/>
              <a:chExt cx="389" cy="584"/>
            </a:xfrm>
          </p:grpSpPr>
          <p:graphicFrame>
            <p:nvGraphicFramePr>
              <p:cNvPr id="326809" name="Object 21">
                <a:hlinkClick r:id="" action="ppaction://ole?verb=0"/>
              </p:cNvPr>
              <p:cNvGraphicFramePr>
                <a:graphicFrameLocks/>
              </p:cNvGraphicFramePr>
              <p:nvPr/>
            </p:nvGraphicFramePr>
            <p:xfrm>
              <a:off x="2628" y="2238"/>
              <a:ext cx="261" cy="223"/>
            </p:xfrm>
            <a:graphic>
              <a:graphicData uri="http://schemas.openxmlformats.org/presentationml/2006/ole">
                <mc:AlternateContent xmlns:mc="http://schemas.openxmlformats.org/markup-compatibility/2006">
                  <mc:Choice xmlns:v="urn:schemas-microsoft-com:vml" Requires="v">
                    <p:oleObj spid="_x0000_s176712" name="Microsoft ClipArt Gallery" r:id="rId9" imgW="2728913" imgH="2728913" progId="MS_ClipArt_Gallery">
                      <p:embed/>
                    </p:oleObj>
                  </mc:Choice>
                  <mc:Fallback>
                    <p:oleObj name="Microsoft ClipArt Gallery" r:id="rId9"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8" y="2238"/>
                            <a:ext cx="261"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810" name="Object 22">
                <a:hlinkClick r:id="" action="ppaction://ole?verb=0"/>
              </p:cNvPr>
              <p:cNvGraphicFramePr>
                <a:graphicFrameLocks/>
              </p:cNvGraphicFramePr>
              <p:nvPr/>
            </p:nvGraphicFramePr>
            <p:xfrm>
              <a:off x="2585" y="2358"/>
              <a:ext cx="261" cy="224"/>
            </p:xfrm>
            <a:graphic>
              <a:graphicData uri="http://schemas.openxmlformats.org/presentationml/2006/ole">
                <mc:AlternateContent xmlns:mc="http://schemas.openxmlformats.org/markup-compatibility/2006">
                  <mc:Choice xmlns:v="urn:schemas-microsoft-com:vml" Requires="v">
                    <p:oleObj spid="_x0000_s176713" name="Microsoft ClipArt Gallery" r:id="rId10" imgW="2728913" imgH="2728913" progId="MS_ClipArt_Gallery">
                      <p:embed/>
                    </p:oleObj>
                  </mc:Choice>
                  <mc:Fallback>
                    <p:oleObj name="Microsoft ClipArt Gallery" r:id="rId10"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5" y="2358"/>
                            <a:ext cx="26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811" name="Object 23">
                <a:hlinkClick r:id="" action="ppaction://ole?verb=0"/>
              </p:cNvPr>
              <p:cNvGraphicFramePr>
                <a:graphicFrameLocks/>
              </p:cNvGraphicFramePr>
              <p:nvPr/>
            </p:nvGraphicFramePr>
            <p:xfrm>
              <a:off x="2542" y="2478"/>
              <a:ext cx="261" cy="224"/>
            </p:xfrm>
            <a:graphic>
              <a:graphicData uri="http://schemas.openxmlformats.org/presentationml/2006/ole">
                <mc:AlternateContent xmlns:mc="http://schemas.openxmlformats.org/markup-compatibility/2006">
                  <mc:Choice xmlns:v="urn:schemas-microsoft-com:vml" Requires="v">
                    <p:oleObj spid="_x0000_s176714" name="Microsoft ClipArt Gallery" r:id="rId11" imgW="2728913" imgH="2728913" progId="MS_ClipArt_Gallery">
                      <p:embed/>
                    </p:oleObj>
                  </mc:Choice>
                  <mc:Fallback>
                    <p:oleObj name="Microsoft ClipArt Gallery" r:id="rId11"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2" y="2478"/>
                            <a:ext cx="26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812" name="Object 24">
                <a:hlinkClick r:id="" action="ppaction://ole?verb=0"/>
              </p:cNvPr>
              <p:cNvGraphicFramePr>
                <a:graphicFrameLocks/>
              </p:cNvGraphicFramePr>
              <p:nvPr/>
            </p:nvGraphicFramePr>
            <p:xfrm>
              <a:off x="2500" y="2598"/>
              <a:ext cx="261" cy="224"/>
            </p:xfrm>
            <a:graphic>
              <a:graphicData uri="http://schemas.openxmlformats.org/presentationml/2006/ole">
                <mc:AlternateContent xmlns:mc="http://schemas.openxmlformats.org/markup-compatibility/2006">
                  <mc:Choice xmlns:v="urn:schemas-microsoft-com:vml" Requires="v">
                    <p:oleObj spid="_x0000_s176715" name="Microsoft ClipArt Gallery" r:id="rId12" imgW="2728913" imgH="2728913" progId="MS_ClipArt_Gallery">
                      <p:embed/>
                    </p:oleObj>
                  </mc:Choice>
                  <mc:Fallback>
                    <p:oleObj name="Microsoft ClipArt Gallery" r:id="rId12"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0" y="2598"/>
                            <a:ext cx="26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26672" name="Group 25"/>
            <p:cNvGrpSpPr>
              <a:grpSpLocks/>
            </p:cNvGrpSpPr>
            <p:nvPr/>
          </p:nvGrpSpPr>
          <p:grpSpPr bwMode="auto">
            <a:xfrm>
              <a:off x="1642" y="3170"/>
              <a:ext cx="1646" cy="992"/>
              <a:chOff x="1642" y="3170"/>
              <a:chExt cx="1646" cy="992"/>
            </a:xfrm>
          </p:grpSpPr>
          <p:graphicFrame>
            <p:nvGraphicFramePr>
              <p:cNvPr id="326693" name="Object 26">
                <a:hlinkClick r:id="" action="ppaction://ole?verb=0"/>
              </p:cNvPr>
              <p:cNvGraphicFramePr>
                <a:graphicFrameLocks/>
              </p:cNvGraphicFramePr>
              <p:nvPr/>
            </p:nvGraphicFramePr>
            <p:xfrm>
              <a:off x="1642" y="3335"/>
              <a:ext cx="752" cy="792"/>
            </p:xfrm>
            <a:graphic>
              <a:graphicData uri="http://schemas.openxmlformats.org/presentationml/2006/ole">
                <mc:AlternateContent xmlns:mc="http://schemas.openxmlformats.org/markup-compatibility/2006">
                  <mc:Choice xmlns:v="urn:schemas-microsoft-com:vml" Requires="v">
                    <p:oleObj spid="_x0000_s176716" name="Microsoft ClipArt Gallery" r:id="rId13" imgW="3402013" imgH="3808413" progId="MS_ClipArt_Gallery">
                      <p:embed/>
                    </p:oleObj>
                  </mc:Choice>
                  <mc:Fallback>
                    <p:oleObj name="Microsoft ClipArt Gallery" r:id="rId13" imgW="3402013" imgH="3808413" progId="MS_ClipArt_Gallery">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42" y="3335"/>
                            <a:ext cx="752" cy="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26694" name="Group 27"/>
              <p:cNvGrpSpPr>
                <a:grpSpLocks/>
              </p:cNvGrpSpPr>
              <p:nvPr/>
            </p:nvGrpSpPr>
            <p:grpSpPr bwMode="auto">
              <a:xfrm>
                <a:off x="2268" y="3334"/>
                <a:ext cx="421" cy="821"/>
                <a:chOff x="2268" y="3334"/>
                <a:chExt cx="421" cy="821"/>
              </a:xfrm>
            </p:grpSpPr>
            <p:sp>
              <p:nvSpPr>
                <p:cNvPr id="326754" name="Rectangle 28"/>
                <p:cNvSpPr>
                  <a:spLocks noChangeArrowheads="1"/>
                </p:cNvSpPr>
                <p:nvPr/>
              </p:nvSpPr>
              <p:spPr bwMode="auto">
                <a:xfrm>
                  <a:off x="2268" y="3334"/>
                  <a:ext cx="421" cy="821"/>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55" name="Group 29"/>
                <p:cNvGrpSpPr>
                  <a:grpSpLocks/>
                </p:cNvGrpSpPr>
                <p:nvPr/>
              </p:nvGrpSpPr>
              <p:grpSpPr bwMode="auto">
                <a:xfrm>
                  <a:off x="2296" y="3373"/>
                  <a:ext cx="360" cy="226"/>
                  <a:chOff x="2296" y="3373"/>
                  <a:chExt cx="360" cy="226"/>
                </a:xfrm>
              </p:grpSpPr>
              <p:sp>
                <p:nvSpPr>
                  <p:cNvPr id="326792" name="Rectangle 30"/>
                  <p:cNvSpPr>
                    <a:spLocks noChangeArrowheads="1"/>
                  </p:cNvSpPr>
                  <p:nvPr/>
                </p:nvSpPr>
                <p:spPr bwMode="auto">
                  <a:xfrm>
                    <a:off x="2296" y="3373"/>
                    <a:ext cx="360" cy="226"/>
                  </a:xfrm>
                  <a:prstGeom prst="rect">
                    <a:avLst/>
                  </a:prstGeom>
                  <a:solidFill>
                    <a:srgbClr val="9F9F9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93" name="Group 31"/>
                  <p:cNvGrpSpPr>
                    <a:grpSpLocks/>
                  </p:cNvGrpSpPr>
                  <p:nvPr/>
                </p:nvGrpSpPr>
                <p:grpSpPr bwMode="auto">
                  <a:xfrm>
                    <a:off x="2410" y="3406"/>
                    <a:ext cx="157" cy="191"/>
                    <a:chOff x="2410" y="3406"/>
                    <a:chExt cx="157" cy="191"/>
                  </a:xfrm>
                </p:grpSpPr>
                <p:grpSp>
                  <p:nvGrpSpPr>
                    <p:cNvPr id="326794" name="Group 32"/>
                    <p:cNvGrpSpPr>
                      <a:grpSpLocks/>
                    </p:cNvGrpSpPr>
                    <p:nvPr/>
                  </p:nvGrpSpPr>
                  <p:grpSpPr bwMode="auto">
                    <a:xfrm>
                      <a:off x="2410" y="3406"/>
                      <a:ext cx="157" cy="42"/>
                      <a:chOff x="2410" y="3406"/>
                      <a:chExt cx="157" cy="42"/>
                    </a:xfrm>
                  </p:grpSpPr>
                  <p:sp>
                    <p:nvSpPr>
                      <p:cNvPr id="326804" name="Freeform 33"/>
                      <p:cNvSpPr>
                        <a:spLocks/>
                      </p:cNvSpPr>
                      <p:nvPr/>
                    </p:nvSpPr>
                    <p:spPr bwMode="auto">
                      <a:xfrm>
                        <a:off x="2410" y="3409"/>
                        <a:ext cx="157" cy="39"/>
                      </a:xfrm>
                      <a:custGeom>
                        <a:avLst/>
                        <a:gdLst>
                          <a:gd name="T0" fmla="*/ 8 w 157"/>
                          <a:gd name="T1" fmla="*/ 16 h 39"/>
                          <a:gd name="T2" fmla="*/ 23 w 157"/>
                          <a:gd name="T3" fmla="*/ 32 h 39"/>
                          <a:gd name="T4" fmla="*/ 148 w 157"/>
                          <a:gd name="T5" fmla="*/ 32 h 39"/>
                          <a:gd name="T6" fmla="*/ 133 w 157"/>
                          <a:gd name="T7" fmla="*/ 13 h 39"/>
                          <a:gd name="T8" fmla="*/ 133 w 157"/>
                          <a:gd name="T9" fmla="*/ 0 h 39"/>
                          <a:gd name="T10" fmla="*/ 156 w 157"/>
                          <a:gd name="T11" fmla="*/ 25 h 39"/>
                          <a:gd name="T12" fmla="*/ 156 w 157"/>
                          <a:gd name="T13" fmla="*/ 38 h 39"/>
                          <a:gd name="T14" fmla="*/ 19 w 157"/>
                          <a:gd name="T15" fmla="*/ 38 h 39"/>
                          <a:gd name="T16" fmla="*/ 0 w 157"/>
                          <a:gd name="T17" fmla="*/ 16 h 39"/>
                          <a:gd name="T18" fmla="*/ 8 w 157"/>
                          <a:gd name="T19" fmla="*/ 16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7" h="39">
                            <a:moveTo>
                              <a:pt x="8" y="16"/>
                            </a:moveTo>
                            <a:lnTo>
                              <a:pt x="23" y="32"/>
                            </a:lnTo>
                            <a:lnTo>
                              <a:pt x="148" y="32"/>
                            </a:lnTo>
                            <a:lnTo>
                              <a:pt x="133" y="13"/>
                            </a:lnTo>
                            <a:lnTo>
                              <a:pt x="133" y="0"/>
                            </a:lnTo>
                            <a:lnTo>
                              <a:pt x="156" y="25"/>
                            </a:lnTo>
                            <a:lnTo>
                              <a:pt x="156" y="38"/>
                            </a:lnTo>
                            <a:lnTo>
                              <a:pt x="19" y="38"/>
                            </a:lnTo>
                            <a:lnTo>
                              <a:pt x="0" y="16"/>
                            </a:lnTo>
                            <a:lnTo>
                              <a:pt x="8" y="16"/>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805" name="Freeform 34"/>
                      <p:cNvSpPr>
                        <a:spLocks/>
                      </p:cNvSpPr>
                      <p:nvPr/>
                    </p:nvSpPr>
                    <p:spPr bwMode="auto">
                      <a:xfrm>
                        <a:off x="2410" y="3406"/>
                        <a:ext cx="72" cy="18"/>
                      </a:xfrm>
                      <a:custGeom>
                        <a:avLst/>
                        <a:gdLst>
                          <a:gd name="T0" fmla="*/ 7 w 72"/>
                          <a:gd name="T1" fmla="*/ 6 h 18"/>
                          <a:gd name="T2" fmla="*/ 7 w 72"/>
                          <a:gd name="T3" fmla="*/ 0 h 18"/>
                          <a:gd name="T4" fmla="*/ 4 w 72"/>
                          <a:gd name="T5" fmla="*/ 0 h 18"/>
                          <a:gd name="T6" fmla="*/ 0 w 72"/>
                          <a:gd name="T7" fmla="*/ 6 h 18"/>
                          <a:gd name="T8" fmla="*/ 0 w 72"/>
                          <a:gd name="T9" fmla="*/ 17 h 18"/>
                          <a:gd name="T10" fmla="*/ 71 w 72"/>
                          <a:gd name="T11" fmla="*/ 17 h 18"/>
                          <a:gd name="T12" fmla="*/ 71 w 72"/>
                          <a:gd name="T13" fmla="*/ 6 h 18"/>
                          <a:gd name="T14" fmla="*/ 7 w 72"/>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18">
                            <a:moveTo>
                              <a:pt x="7" y="6"/>
                            </a:moveTo>
                            <a:lnTo>
                              <a:pt x="7" y="0"/>
                            </a:lnTo>
                            <a:lnTo>
                              <a:pt x="4" y="0"/>
                            </a:lnTo>
                            <a:lnTo>
                              <a:pt x="0" y="6"/>
                            </a:lnTo>
                            <a:lnTo>
                              <a:pt x="0" y="17"/>
                            </a:lnTo>
                            <a:lnTo>
                              <a:pt x="71" y="17"/>
                            </a:lnTo>
                            <a:lnTo>
                              <a:pt x="71" y="6"/>
                            </a:lnTo>
                            <a:lnTo>
                              <a:pt x="7" y="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806" name="Freeform 35"/>
                      <p:cNvSpPr>
                        <a:spLocks/>
                      </p:cNvSpPr>
                      <p:nvPr/>
                    </p:nvSpPr>
                    <p:spPr bwMode="auto">
                      <a:xfrm>
                        <a:off x="2477" y="3406"/>
                        <a:ext cx="71" cy="18"/>
                      </a:xfrm>
                      <a:custGeom>
                        <a:avLst/>
                        <a:gdLst>
                          <a:gd name="T0" fmla="*/ 63 w 71"/>
                          <a:gd name="T1" fmla="*/ 6 h 18"/>
                          <a:gd name="T2" fmla="*/ 59 w 71"/>
                          <a:gd name="T3" fmla="*/ 0 h 18"/>
                          <a:gd name="T4" fmla="*/ 66 w 71"/>
                          <a:gd name="T5" fmla="*/ 0 h 18"/>
                          <a:gd name="T6" fmla="*/ 70 w 71"/>
                          <a:gd name="T7" fmla="*/ 6 h 18"/>
                          <a:gd name="T8" fmla="*/ 70 w 71"/>
                          <a:gd name="T9" fmla="*/ 17 h 18"/>
                          <a:gd name="T10" fmla="*/ 0 w 71"/>
                          <a:gd name="T11" fmla="*/ 17 h 18"/>
                          <a:gd name="T12" fmla="*/ 0 w 71"/>
                          <a:gd name="T13" fmla="*/ 6 h 18"/>
                          <a:gd name="T14" fmla="*/ 63 w 71"/>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18">
                            <a:moveTo>
                              <a:pt x="63" y="6"/>
                            </a:moveTo>
                            <a:lnTo>
                              <a:pt x="59" y="0"/>
                            </a:lnTo>
                            <a:lnTo>
                              <a:pt x="66" y="0"/>
                            </a:lnTo>
                            <a:lnTo>
                              <a:pt x="70" y="6"/>
                            </a:lnTo>
                            <a:lnTo>
                              <a:pt x="70" y="17"/>
                            </a:lnTo>
                            <a:lnTo>
                              <a:pt x="0" y="17"/>
                            </a:lnTo>
                            <a:lnTo>
                              <a:pt x="0" y="6"/>
                            </a:lnTo>
                            <a:lnTo>
                              <a:pt x="63" y="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807" name="Freeform 36"/>
                      <p:cNvSpPr>
                        <a:spLocks/>
                      </p:cNvSpPr>
                      <p:nvPr/>
                    </p:nvSpPr>
                    <p:spPr bwMode="auto">
                      <a:xfrm>
                        <a:off x="2410" y="3406"/>
                        <a:ext cx="17" cy="17"/>
                      </a:xfrm>
                      <a:custGeom>
                        <a:avLst/>
                        <a:gdLst>
                          <a:gd name="T0" fmla="*/ 16 w 17"/>
                          <a:gd name="T1" fmla="*/ 16 h 17"/>
                          <a:gd name="T2" fmla="*/ 16 w 17"/>
                          <a:gd name="T3" fmla="*/ 0 h 17"/>
                          <a:gd name="T4" fmla="*/ 8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16"/>
                            </a:moveTo>
                            <a:lnTo>
                              <a:pt x="16" y="0"/>
                            </a:lnTo>
                            <a:lnTo>
                              <a:pt x="8" y="0"/>
                            </a:lnTo>
                            <a:lnTo>
                              <a:pt x="0" y="16"/>
                            </a:lnTo>
                            <a:lnTo>
                              <a:pt x="16"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808" name="Freeform 37"/>
                      <p:cNvSpPr>
                        <a:spLocks/>
                      </p:cNvSpPr>
                      <p:nvPr/>
                    </p:nvSpPr>
                    <p:spPr bwMode="auto">
                      <a:xfrm>
                        <a:off x="2538" y="3406"/>
                        <a:ext cx="17" cy="17"/>
                      </a:xfrm>
                      <a:custGeom>
                        <a:avLst/>
                        <a:gdLst>
                          <a:gd name="T0" fmla="*/ 5 w 17"/>
                          <a:gd name="T1" fmla="*/ 16 h 17"/>
                          <a:gd name="T2" fmla="*/ 0 w 17"/>
                          <a:gd name="T3" fmla="*/ 0 h 17"/>
                          <a:gd name="T4" fmla="*/ 10 w 17"/>
                          <a:gd name="T5" fmla="*/ 0 h 17"/>
                          <a:gd name="T6" fmla="*/ 16 w 17"/>
                          <a:gd name="T7" fmla="*/ 16 h 17"/>
                          <a:gd name="T8" fmla="*/ 5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5" y="16"/>
                            </a:moveTo>
                            <a:lnTo>
                              <a:pt x="0" y="0"/>
                            </a:lnTo>
                            <a:lnTo>
                              <a:pt x="10" y="0"/>
                            </a:lnTo>
                            <a:lnTo>
                              <a:pt x="16" y="16"/>
                            </a:lnTo>
                            <a:lnTo>
                              <a:pt x="5"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6795" name="Group 38"/>
                    <p:cNvGrpSpPr>
                      <a:grpSpLocks/>
                    </p:cNvGrpSpPr>
                    <p:nvPr/>
                  </p:nvGrpSpPr>
                  <p:grpSpPr bwMode="auto">
                    <a:xfrm>
                      <a:off x="2414" y="3526"/>
                      <a:ext cx="125" cy="71"/>
                      <a:chOff x="2414" y="3526"/>
                      <a:chExt cx="125" cy="71"/>
                    </a:xfrm>
                  </p:grpSpPr>
                  <p:sp>
                    <p:nvSpPr>
                      <p:cNvPr id="326796" name="Rectangle 39"/>
                      <p:cNvSpPr>
                        <a:spLocks noChangeArrowheads="1"/>
                      </p:cNvSpPr>
                      <p:nvPr/>
                    </p:nvSpPr>
                    <p:spPr bwMode="auto">
                      <a:xfrm>
                        <a:off x="2414" y="3526"/>
                        <a:ext cx="125" cy="26"/>
                      </a:xfrm>
                      <a:prstGeom prst="rect">
                        <a:avLst/>
                      </a:prstGeom>
                      <a:solidFill>
                        <a:srgbClr val="80808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97" name="Rectangle 40"/>
                      <p:cNvSpPr>
                        <a:spLocks noChangeArrowheads="1"/>
                      </p:cNvSpPr>
                      <p:nvPr/>
                    </p:nvSpPr>
                    <p:spPr bwMode="auto">
                      <a:xfrm>
                        <a:off x="2423" y="3529"/>
                        <a:ext cx="108" cy="1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98" name="Group 41"/>
                      <p:cNvGrpSpPr>
                        <a:grpSpLocks/>
                      </p:cNvGrpSpPr>
                      <p:nvPr/>
                    </p:nvGrpSpPr>
                    <p:grpSpPr bwMode="auto">
                      <a:xfrm>
                        <a:off x="2465" y="3570"/>
                        <a:ext cx="28" cy="27"/>
                        <a:chOff x="2465" y="3570"/>
                        <a:chExt cx="28" cy="27"/>
                      </a:xfrm>
                    </p:grpSpPr>
                    <p:sp>
                      <p:nvSpPr>
                        <p:cNvPr id="326799" name="Oval 42"/>
                        <p:cNvSpPr>
                          <a:spLocks noChangeArrowheads="1"/>
                        </p:cNvSpPr>
                        <p:nvPr/>
                      </p:nvSpPr>
                      <p:spPr bwMode="auto">
                        <a:xfrm>
                          <a:off x="2465" y="3570"/>
                          <a:ext cx="28" cy="24"/>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800" name="Group 43"/>
                        <p:cNvGrpSpPr>
                          <a:grpSpLocks/>
                        </p:cNvGrpSpPr>
                        <p:nvPr/>
                      </p:nvGrpSpPr>
                      <p:grpSpPr bwMode="auto">
                        <a:xfrm>
                          <a:off x="2465" y="3570"/>
                          <a:ext cx="25" cy="27"/>
                          <a:chOff x="2465" y="3570"/>
                          <a:chExt cx="25" cy="27"/>
                        </a:xfrm>
                      </p:grpSpPr>
                      <p:sp>
                        <p:nvSpPr>
                          <p:cNvPr id="326801" name="Oval 44"/>
                          <p:cNvSpPr>
                            <a:spLocks noChangeArrowheads="1"/>
                          </p:cNvSpPr>
                          <p:nvPr/>
                        </p:nvSpPr>
                        <p:spPr bwMode="auto">
                          <a:xfrm>
                            <a:off x="2465" y="3570"/>
                            <a:ext cx="24" cy="18"/>
                          </a:xfrm>
                          <a:prstGeom prst="ellipse">
                            <a:avLst/>
                          </a:prstGeom>
                          <a:solidFill>
                            <a:srgbClr val="C0C0C0"/>
                          </a:soli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802" name="Oval 45"/>
                          <p:cNvSpPr>
                            <a:spLocks noChangeArrowheads="1"/>
                          </p:cNvSpPr>
                          <p:nvPr/>
                        </p:nvSpPr>
                        <p:spPr bwMode="auto">
                          <a:xfrm>
                            <a:off x="2477" y="3575"/>
                            <a:ext cx="1" cy="1"/>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803" name="Freeform 46"/>
                          <p:cNvSpPr>
                            <a:spLocks/>
                          </p:cNvSpPr>
                          <p:nvPr/>
                        </p:nvSpPr>
                        <p:spPr bwMode="auto">
                          <a:xfrm>
                            <a:off x="2473" y="3580"/>
                            <a:ext cx="17" cy="17"/>
                          </a:xfrm>
                          <a:custGeom>
                            <a:avLst/>
                            <a:gdLst>
                              <a:gd name="T0" fmla="*/ 6 w 17"/>
                              <a:gd name="T1" fmla="*/ 0 h 17"/>
                              <a:gd name="T2" fmla="*/ 0 w 17"/>
                              <a:gd name="T3" fmla="*/ 16 h 17"/>
                              <a:gd name="T4" fmla="*/ 16 w 17"/>
                              <a:gd name="T5" fmla="*/ 16 h 17"/>
                              <a:gd name="T6" fmla="*/ 10 w 17"/>
                              <a:gd name="T7" fmla="*/ 0 h 17"/>
                              <a:gd name="T8" fmla="*/ 6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6" y="0"/>
                                </a:moveTo>
                                <a:lnTo>
                                  <a:pt x="0" y="16"/>
                                </a:lnTo>
                                <a:lnTo>
                                  <a:pt x="16" y="16"/>
                                </a:lnTo>
                                <a:lnTo>
                                  <a:pt x="10" y="0"/>
                                </a:lnTo>
                                <a:lnTo>
                                  <a:pt x="6" y="0"/>
                                </a:lnTo>
                              </a:path>
                            </a:pathLst>
                          </a:custGeom>
                          <a:solidFill>
                            <a:srgbClr val="3F3F3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grpSp>
            <p:grpSp>
              <p:nvGrpSpPr>
                <p:cNvPr id="326756" name="Group 47"/>
                <p:cNvGrpSpPr>
                  <a:grpSpLocks/>
                </p:cNvGrpSpPr>
                <p:nvPr/>
              </p:nvGrpSpPr>
              <p:grpSpPr bwMode="auto">
                <a:xfrm>
                  <a:off x="2296" y="3634"/>
                  <a:ext cx="360" cy="229"/>
                  <a:chOff x="2296" y="3634"/>
                  <a:chExt cx="360" cy="229"/>
                </a:xfrm>
              </p:grpSpPr>
              <p:sp>
                <p:nvSpPr>
                  <p:cNvPr id="326775" name="Rectangle 48"/>
                  <p:cNvSpPr>
                    <a:spLocks noChangeArrowheads="1"/>
                  </p:cNvSpPr>
                  <p:nvPr/>
                </p:nvSpPr>
                <p:spPr bwMode="auto">
                  <a:xfrm>
                    <a:off x="2296" y="3634"/>
                    <a:ext cx="360" cy="229"/>
                  </a:xfrm>
                  <a:prstGeom prst="rect">
                    <a:avLst/>
                  </a:prstGeom>
                  <a:solidFill>
                    <a:srgbClr val="9F9F9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76" name="Group 49"/>
                  <p:cNvGrpSpPr>
                    <a:grpSpLocks/>
                  </p:cNvGrpSpPr>
                  <p:nvPr/>
                </p:nvGrpSpPr>
                <p:grpSpPr bwMode="auto">
                  <a:xfrm>
                    <a:off x="2410" y="3669"/>
                    <a:ext cx="157" cy="190"/>
                    <a:chOff x="2410" y="3669"/>
                    <a:chExt cx="157" cy="190"/>
                  </a:xfrm>
                </p:grpSpPr>
                <p:grpSp>
                  <p:nvGrpSpPr>
                    <p:cNvPr id="326777" name="Group 50"/>
                    <p:cNvGrpSpPr>
                      <a:grpSpLocks/>
                    </p:cNvGrpSpPr>
                    <p:nvPr/>
                  </p:nvGrpSpPr>
                  <p:grpSpPr bwMode="auto">
                    <a:xfrm>
                      <a:off x="2410" y="3669"/>
                      <a:ext cx="157" cy="41"/>
                      <a:chOff x="2410" y="3669"/>
                      <a:chExt cx="157" cy="41"/>
                    </a:xfrm>
                  </p:grpSpPr>
                  <p:sp>
                    <p:nvSpPr>
                      <p:cNvPr id="326787" name="Freeform 51"/>
                      <p:cNvSpPr>
                        <a:spLocks/>
                      </p:cNvSpPr>
                      <p:nvPr/>
                    </p:nvSpPr>
                    <p:spPr bwMode="auto">
                      <a:xfrm>
                        <a:off x="2410" y="3672"/>
                        <a:ext cx="157" cy="38"/>
                      </a:xfrm>
                      <a:custGeom>
                        <a:avLst/>
                        <a:gdLst>
                          <a:gd name="T0" fmla="*/ 8 w 157"/>
                          <a:gd name="T1" fmla="*/ 15 h 38"/>
                          <a:gd name="T2" fmla="*/ 23 w 157"/>
                          <a:gd name="T3" fmla="*/ 31 h 38"/>
                          <a:gd name="T4" fmla="*/ 148 w 157"/>
                          <a:gd name="T5" fmla="*/ 31 h 38"/>
                          <a:gd name="T6" fmla="*/ 133 w 157"/>
                          <a:gd name="T7" fmla="*/ 12 h 38"/>
                          <a:gd name="T8" fmla="*/ 133 w 157"/>
                          <a:gd name="T9" fmla="*/ 0 h 38"/>
                          <a:gd name="T10" fmla="*/ 156 w 157"/>
                          <a:gd name="T11" fmla="*/ 25 h 38"/>
                          <a:gd name="T12" fmla="*/ 156 w 157"/>
                          <a:gd name="T13" fmla="*/ 37 h 38"/>
                          <a:gd name="T14" fmla="*/ 19 w 157"/>
                          <a:gd name="T15" fmla="*/ 37 h 38"/>
                          <a:gd name="T16" fmla="*/ 0 w 157"/>
                          <a:gd name="T17" fmla="*/ 15 h 38"/>
                          <a:gd name="T18" fmla="*/ 8 w 157"/>
                          <a:gd name="T19" fmla="*/ 15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7" h="38">
                            <a:moveTo>
                              <a:pt x="8" y="15"/>
                            </a:moveTo>
                            <a:lnTo>
                              <a:pt x="23" y="31"/>
                            </a:lnTo>
                            <a:lnTo>
                              <a:pt x="148" y="31"/>
                            </a:lnTo>
                            <a:lnTo>
                              <a:pt x="133" y="12"/>
                            </a:lnTo>
                            <a:lnTo>
                              <a:pt x="133" y="0"/>
                            </a:lnTo>
                            <a:lnTo>
                              <a:pt x="156" y="25"/>
                            </a:lnTo>
                            <a:lnTo>
                              <a:pt x="156" y="37"/>
                            </a:lnTo>
                            <a:lnTo>
                              <a:pt x="19" y="37"/>
                            </a:lnTo>
                            <a:lnTo>
                              <a:pt x="0" y="15"/>
                            </a:lnTo>
                            <a:lnTo>
                              <a:pt x="8" y="15"/>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88" name="Freeform 52"/>
                      <p:cNvSpPr>
                        <a:spLocks/>
                      </p:cNvSpPr>
                      <p:nvPr/>
                    </p:nvSpPr>
                    <p:spPr bwMode="auto">
                      <a:xfrm>
                        <a:off x="2410" y="3669"/>
                        <a:ext cx="72" cy="17"/>
                      </a:xfrm>
                      <a:custGeom>
                        <a:avLst/>
                        <a:gdLst>
                          <a:gd name="T0" fmla="*/ 7 w 72"/>
                          <a:gd name="T1" fmla="*/ 5 h 17"/>
                          <a:gd name="T2" fmla="*/ 7 w 72"/>
                          <a:gd name="T3" fmla="*/ 0 h 17"/>
                          <a:gd name="T4" fmla="*/ 4 w 72"/>
                          <a:gd name="T5" fmla="*/ 0 h 17"/>
                          <a:gd name="T6" fmla="*/ 0 w 72"/>
                          <a:gd name="T7" fmla="*/ 5 h 17"/>
                          <a:gd name="T8" fmla="*/ 0 w 72"/>
                          <a:gd name="T9" fmla="*/ 16 h 17"/>
                          <a:gd name="T10" fmla="*/ 71 w 72"/>
                          <a:gd name="T11" fmla="*/ 16 h 17"/>
                          <a:gd name="T12" fmla="*/ 71 w 72"/>
                          <a:gd name="T13" fmla="*/ 5 h 17"/>
                          <a:gd name="T14" fmla="*/ 7 w 72"/>
                          <a:gd name="T15" fmla="*/ 5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17">
                            <a:moveTo>
                              <a:pt x="7" y="5"/>
                            </a:moveTo>
                            <a:lnTo>
                              <a:pt x="7" y="0"/>
                            </a:lnTo>
                            <a:lnTo>
                              <a:pt x="4" y="0"/>
                            </a:lnTo>
                            <a:lnTo>
                              <a:pt x="0" y="5"/>
                            </a:lnTo>
                            <a:lnTo>
                              <a:pt x="0" y="16"/>
                            </a:lnTo>
                            <a:lnTo>
                              <a:pt x="71" y="16"/>
                            </a:lnTo>
                            <a:lnTo>
                              <a:pt x="71" y="5"/>
                            </a:lnTo>
                            <a:lnTo>
                              <a:pt x="7" y="5"/>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89" name="Freeform 53"/>
                      <p:cNvSpPr>
                        <a:spLocks/>
                      </p:cNvSpPr>
                      <p:nvPr/>
                    </p:nvSpPr>
                    <p:spPr bwMode="auto">
                      <a:xfrm>
                        <a:off x="2477" y="3669"/>
                        <a:ext cx="71" cy="17"/>
                      </a:xfrm>
                      <a:custGeom>
                        <a:avLst/>
                        <a:gdLst>
                          <a:gd name="T0" fmla="*/ 63 w 71"/>
                          <a:gd name="T1" fmla="*/ 5 h 17"/>
                          <a:gd name="T2" fmla="*/ 59 w 71"/>
                          <a:gd name="T3" fmla="*/ 0 h 17"/>
                          <a:gd name="T4" fmla="*/ 66 w 71"/>
                          <a:gd name="T5" fmla="*/ 0 h 17"/>
                          <a:gd name="T6" fmla="*/ 70 w 71"/>
                          <a:gd name="T7" fmla="*/ 5 h 17"/>
                          <a:gd name="T8" fmla="*/ 70 w 71"/>
                          <a:gd name="T9" fmla="*/ 16 h 17"/>
                          <a:gd name="T10" fmla="*/ 0 w 71"/>
                          <a:gd name="T11" fmla="*/ 16 h 17"/>
                          <a:gd name="T12" fmla="*/ 0 w 71"/>
                          <a:gd name="T13" fmla="*/ 5 h 17"/>
                          <a:gd name="T14" fmla="*/ 63 w 71"/>
                          <a:gd name="T15" fmla="*/ 5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17">
                            <a:moveTo>
                              <a:pt x="63" y="5"/>
                            </a:moveTo>
                            <a:lnTo>
                              <a:pt x="59" y="0"/>
                            </a:lnTo>
                            <a:lnTo>
                              <a:pt x="66" y="0"/>
                            </a:lnTo>
                            <a:lnTo>
                              <a:pt x="70" y="5"/>
                            </a:lnTo>
                            <a:lnTo>
                              <a:pt x="70" y="16"/>
                            </a:lnTo>
                            <a:lnTo>
                              <a:pt x="0" y="16"/>
                            </a:lnTo>
                            <a:lnTo>
                              <a:pt x="0" y="5"/>
                            </a:lnTo>
                            <a:lnTo>
                              <a:pt x="63" y="5"/>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90" name="Freeform 54"/>
                      <p:cNvSpPr>
                        <a:spLocks/>
                      </p:cNvSpPr>
                      <p:nvPr/>
                    </p:nvSpPr>
                    <p:spPr bwMode="auto">
                      <a:xfrm>
                        <a:off x="2410" y="3669"/>
                        <a:ext cx="17" cy="17"/>
                      </a:xfrm>
                      <a:custGeom>
                        <a:avLst/>
                        <a:gdLst>
                          <a:gd name="T0" fmla="*/ 16 w 17"/>
                          <a:gd name="T1" fmla="*/ 16 h 17"/>
                          <a:gd name="T2" fmla="*/ 16 w 17"/>
                          <a:gd name="T3" fmla="*/ 0 h 17"/>
                          <a:gd name="T4" fmla="*/ 8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16"/>
                            </a:moveTo>
                            <a:lnTo>
                              <a:pt x="16" y="0"/>
                            </a:lnTo>
                            <a:lnTo>
                              <a:pt x="8" y="0"/>
                            </a:lnTo>
                            <a:lnTo>
                              <a:pt x="0" y="16"/>
                            </a:lnTo>
                            <a:lnTo>
                              <a:pt x="16"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91" name="Freeform 55"/>
                      <p:cNvSpPr>
                        <a:spLocks/>
                      </p:cNvSpPr>
                      <p:nvPr/>
                    </p:nvSpPr>
                    <p:spPr bwMode="auto">
                      <a:xfrm>
                        <a:off x="2538" y="3669"/>
                        <a:ext cx="17" cy="17"/>
                      </a:xfrm>
                      <a:custGeom>
                        <a:avLst/>
                        <a:gdLst>
                          <a:gd name="T0" fmla="*/ 5 w 17"/>
                          <a:gd name="T1" fmla="*/ 16 h 17"/>
                          <a:gd name="T2" fmla="*/ 0 w 17"/>
                          <a:gd name="T3" fmla="*/ 0 h 17"/>
                          <a:gd name="T4" fmla="*/ 10 w 17"/>
                          <a:gd name="T5" fmla="*/ 0 h 17"/>
                          <a:gd name="T6" fmla="*/ 16 w 17"/>
                          <a:gd name="T7" fmla="*/ 16 h 17"/>
                          <a:gd name="T8" fmla="*/ 5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5" y="16"/>
                            </a:moveTo>
                            <a:lnTo>
                              <a:pt x="0" y="0"/>
                            </a:lnTo>
                            <a:lnTo>
                              <a:pt x="10" y="0"/>
                            </a:lnTo>
                            <a:lnTo>
                              <a:pt x="16" y="16"/>
                            </a:lnTo>
                            <a:lnTo>
                              <a:pt x="5"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6778" name="Group 56"/>
                    <p:cNvGrpSpPr>
                      <a:grpSpLocks/>
                    </p:cNvGrpSpPr>
                    <p:nvPr/>
                  </p:nvGrpSpPr>
                  <p:grpSpPr bwMode="auto">
                    <a:xfrm>
                      <a:off x="2414" y="3789"/>
                      <a:ext cx="125" cy="70"/>
                      <a:chOff x="2414" y="3789"/>
                      <a:chExt cx="125" cy="70"/>
                    </a:xfrm>
                  </p:grpSpPr>
                  <p:sp>
                    <p:nvSpPr>
                      <p:cNvPr id="326779" name="Rectangle 57"/>
                      <p:cNvSpPr>
                        <a:spLocks noChangeArrowheads="1"/>
                      </p:cNvSpPr>
                      <p:nvPr/>
                    </p:nvSpPr>
                    <p:spPr bwMode="auto">
                      <a:xfrm>
                        <a:off x="2414" y="3789"/>
                        <a:ext cx="125" cy="27"/>
                      </a:xfrm>
                      <a:prstGeom prst="rect">
                        <a:avLst/>
                      </a:prstGeom>
                      <a:solidFill>
                        <a:srgbClr val="80808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80" name="Rectangle 58"/>
                      <p:cNvSpPr>
                        <a:spLocks noChangeArrowheads="1"/>
                      </p:cNvSpPr>
                      <p:nvPr/>
                    </p:nvSpPr>
                    <p:spPr bwMode="auto">
                      <a:xfrm>
                        <a:off x="2423" y="3793"/>
                        <a:ext cx="108" cy="1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81" name="Group 59"/>
                      <p:cNvGrpSpPr>
                        <a:grpSpLocks/>
                      </p:cNvGrpSpPr>
                      <p:nvPr/>
                    </p:nvGrpSpPr>
                    <p:grpSpPr bwMode="auto">
                      <a:xfrm>
                        <a:off x="2465" y="3834"/>
                        <a:ext cx="28" cy="25"/>
                        <a:chOff x="2465" y="3834"/>
                        <a:chExt cx="28" cy="25"/>
                      </a:xfrm>
                    </p:grpSpPr>
                    <p:sp>
                      <p:nvSpPr>
                        <p:cNvPr id="326782" name="Oval 60"/>
                        <p:cNvSpPr>
                          <a:spLocks noChangeArrowheads="1"/>
                        </p:cNvSpPr>
                        <p:nvPr/>
                      </p:nvSpPr>
                      <p:spPr bwMode="auto">
                        <a:xfrm>
                          <a:off x="2465" y="3837"/>
                          <a:ext cx="28" cy="19"/>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83" name="Group 61"/>
                        <p:cNvGrpSpPr>
                          <a:grpSpLocks/>
                        </p:cNvGrpSpPr>
                        <p:nvPr/>
                      </p:nvGrpSpPr>
                      <p:grpSpPr bwMode="auto">
                        <a:xfrm>
                          <a:off x="2465" y="3834"/>
                          <a:ext cx="25" cy="25"/>
                          <a:chOff x="2465" y="3834"/>
                          <a:chExt cx="25" cy="25"/>
                        </a:xfrm>
                      </p:grpSpPr>
                      <p:sp>
                        <p:nvSpPr>
                          <p:cNvPr id="326784" name="Oval 62"/>
                          <p:cNvSpPr>
                            <a:spLocks noChangeArrowheads="1"/>
                          </p:cNvSpPr>
                          <p:nvPr/>
                        </p:nvSpPr>
                        <p:spPr bwMode="auto">
                          <a:xfrm>
                            <a:off x="2465" y="3834"/>
                            <a:ext cx="24" cy="22"/>
                          </a:xfrm>
                          <a:prstGeom prst="ellipse">
                            <a:avLst/>
                          </a:prstGeom>
                          <a:solidFill>
                            <a:srgbClr val="C0C0C0"/>
                          </a:soli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85" name="Oval 63"/>
                          <p:cNvSpPr>
                            <a:spLocks noChangeArrowheads="1"/>
                          </p:cNvSpPr>
                          <p:nvPr/>
                        </p:nvSpPr>
                        <p:spPr bwMode="auto">
                          <a:xfrm>
                            <a:off x="2477" y="3836"/>
                            <a:ext cx="1" cy="6"/>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86" name="Freeform 64"/>
                          <p:cNvSpPr>
                            <a:spLocks/>
                          </p:cNvSpPr>
                          <p:nvPr/>
                        </p:nvSpPr>
                        <p:spPr bwMode="auto">
                          <a:xfrm>
                            <a:off x="2473" y="3842"/>
                            <a:ext cx="17" cy="17"/>
                          </a:xfrm>
                          <a:custGeom>
                            <a:avLst/>
                            <a:gdLst>
                              <a:gd name="T0" fmla="*/ 6 w 17"/>
                              <a:gd name="T1" fmla="*/ 0 h 17"/>
                              <a:gd name="T2" fmla="*/ 0 w 17"/>
                              <a:gd name="T3" fmla="*/ 16 h 17"/>
                              <a:gd name="T4" fmla="*/ 16 w 17"/>
                              <a:gd name="T5" fmla="*/ 16 h 17"/>
                              <a:gd name="T6" fmla="*/ 10 w 17"/>
                              <a:gd name="T7" fmla="*/ 0 h 17"/>
                              <a:gd name="T8" fmla="*/ 6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6" y="0"/>
                                </a:moveTo>
                                <a:lnTo>
                                  <a:pt x="0" y="16"/>
                                </a:lnTo>
                                <a:lnTo>
                                  <a:pt x="16" y="16"/>
                                </a:lnTo>
                                <a:lnTo>
                                  <a:pt x="10" y="0"/>
                                </a:lnTo>
                                <a:lnTo>
                                  <a:pt x="6" y="0"/>
                                </a:lnTo>
                              </a:path>
                            </a:pathLst>
                          </a:custGeom>
                          <a:solidFill>
                            <a:srgbClr val="3F3F3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grpSp>
            <p:grpSp>
              <p:nvGrpSpPr>
                <p:cNvPr id="326757" name="Group 65"/>
                <p:cNvGrpSpPr>
                  <a:grpSpLocks/>
                </p:cNvGrpSpPr>
                <p:nvPr/>
              </p:nvGrpSpPr>
              <p:grpSpPr bwMode="auto">
                <a:xfrm>
                  <a:off x="2296" y="3897"/>
                  <a:ext cx="360" cy="228"/>
                  <a:chOff x="2296" y="3897"/>
                  <a:chExt cx="360" cy="228"/>
                </a:xfrm>
              </p:grpSpPr>
              <p:sp>
                <p:nvSpPr>
                  <p:cNvPr id="326758" name="Rectangle 66"/>
                  <p:cNvSpPr>
                    <a:spLocks noChangeArrowheads="1"/>
                  </p:cNvSpPr>
                  <p:nvPr/>
                </p:nvSpPr>
                <p:spPr bwMode="auto">
                  <a:xfrm>
                    <a:off x="2296" y="3897"/>
                    <a:ext cx="360" cy="228"/>
                  </a:xfrm>
                  <a:prstGeom prst="rect">
                    <a:avLst/>
                  </a:prstGeom>
                  <a:solidFill>
                    <a:srgbClr val="9F9F9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59" name="Group 67"/>
                  <p:cNvGrpSpPr>
                    <a:grpSpLocks/>
                  </p:cNvGrpSpPr>
                  <p:nvPr/>
                </p:nvGrpSpPr>
                <p:grpSpPr bwMode="auto">
                  <a:xfrm>
                    <a:off x="2410" y="3931"/>
                    <a:ext cx="157" cy="191"/>
                    <a:chOff x="2410" y="3931"/>
                    <a:chExt cx="157" cy="191"/>
                  </a:xfrm>
                </p:grpSpPr>
                <p:grpSp>
                  <p:nvGrpSpPr>
                    <p:cNvPr id="326760" name="Group 68"/>
                    <p:cNvGrpSpPr>
                      <a:grpSpLocks/>
                    </p:cNvGrpSpPr>
                    <p:nvPr/>
                  </p:nvGrpSpPr>
                  <p:grpSpPr bwMode="auto">
                    <a:xfrm>
                      <a:off x="2410" y="3931"/>
                      <a:ext cx="157" cy="43"/>
                      <a:chOff x="2410" y="3931"/>
                      <a:chExt cx="157" cy="43"/>
                    </a:xfrm>
                  </p:grpSpPr>
                  <p:sp>
                    <p:nvSpPr>
                      <p:cNvPr id="326770" name="Freeform 69"/>
                      <p:cNvSpPr>
                        <a:spLocks/>
                      </p:cNvSpPr>
                      <p:nvPr/>
                    </p:nvSpPr>
                    <p:spPr bwMode="auto">
                      <a:xfrm>
                        <a:off x="2410" y="3933"/>
                        <a:ext cx="157" cy="41"/>
                      </a:xfrm>
                      <a:custGeom>
                        <a:avLst/>
                        <a:gdLst>
                          <a:gd name="T0" fmla="*/ 8 w 157"/>
                          <a:gd name="T1" fmla="*/ 13 h 41"/>
                          <a:gd name="T2" fmla="*/ 23 w 157"/>
                          <a:gd name="T3" fmla="*/ 30 h 41"/>
                          <a:gd name="T4" fmla="*/ 148 w 157"/>
                          <a:gd name="T5" fmla="*/ 30 h 41"/>
                          <a:gd name="T6" fmla="*/ 133 w 157"/>
                          <a:gd name="T7" fmla="*/ 10 h 41"/>
                          <a:gd name="T8" fmla="*/ 133 w 157"/>
                          <a:gd name="T9" fmla="*/ 0 h 41"/>
                          <a:gd name="T10" fmla="*/ 156 w 157"/>
                          <a:gd name="T11" fmla="*/ 27 h 41"/>
                          <a:gd name="T12" fmla="*/ 156 w 157"/>
                          <a:gd name="T13" fmla="*/ 40 h 41"/>
                          <a:gd name="T14" fmla="*/ 19 w 157"/>
                          <a:gd name="T15" fmla="*/ 40 h 41"/>
                          <a:gd name="T16" fmla="*/ 0 w 157"/>
                          <a:gd name="T17" fmla="*/ 13 h 41"/>
                          <a:gd name="T18" fmla="*/ 8 w 157"/>
                          <a:gd name="T19" fmla="*/ 1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7" h="41">
                            <a:moveTo>
                              <a:pt x="8" y="13"/>
                            </a:moveTo>
                            <a:lnTo>
                              <a:pt x="23" y="30"/>
                            </a:lnTo>
                            <a:lnTo>
                              <a:pt x="148" y="30"/>
                            </a:lnTo>
                            <a:lnTo>
                              <a:pt x="133" y="10"/>
                            </a:lnTo>
                            <a:lnTo>
                              <a:pt x="133" y="0"/>
                            </a:lnTo>
                            <a:lnTo>
                              <a:pt x="156" y="27"/>
                            </a:lnTo>
                            <a:lnTo>
                              <a:pt x="156" y="40"/>
                            </a:lnTo>
                            <a:lnTo>
                              <a:pt x="19" y="40"/>
                            </a:lnTo>
                            <a:lnTo>
                              <a:pt x="0" y="13"/>
                            </a:lnTo>
                            <a:lnTo>
                              <a:pt x="8" y="13"/>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71" name="Freeform 70"/>
                      <p:cNvSpPr>
                        <a:spLocks/>
                      </p:cNvSpPr>
                      <p:nvPr/>
                    </p:nvSpPr>
                    <p:spPr bwMode="auto">
                      <a:xfrm>
                        <a:off x="2410" y="3931"/>
                        <a:ext cx="72" cy="17"/>
                      </a:xfrm>
                      <a:custGeom>
                        <a:avLst/>
                        <a:gdLst>
                          <a:gd name="T0" fmla="*/ 7 w 72"/>
                          <a:gd name="T1" fmla="*/ 6 h 17"/>
                          <a:gd name="T2" fmla="*/ 7 w 72"/>
                          <a:gd name="T3" fmla="*/ 0 h 17"/>
                          <a:gd name="T4" fmla="*/ 4 w 72"/>
                          <a:gd name="T5" fmla="*/ 0 h 17"/>
                          <a:gd name="T6" fmla="*/ 0 w 72"/>
                          <a:gd name="T7" fmla="*/ 6 h 17"/>
                          <a:gd name="T8" fmla="*/ 0 w 72"/>
                          <a:gd name="T9" fmla="*/ 16 h 17"/>
                          <a:gd name="T10" fmla="*/ 71 w 72"/>
                          <a:gd name="T11" fmla="*/ 16 h 17"/>
                          <a:gd name="T12" fmla="*/ 71 w 72"/>
                          <a:gd name="T13" fmla="*/ 6 h 17"/>
                          <a:gd name="T14" fmla="*/ 7 w 72"/>
                          <a:gd name="T15" fmla="*/ 6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17">
                            <a:moveTo>
                              <a:pt x="7" y="6"/>
                            </a:moveTo>
                            <a:lnTo>
                              <a:pt x="7" y="0"/>
                            </a:lnTo>
                            <a:lnTo>
                              <a:pt x="4" y="0"/>
                            </a:lnTo>
                            <a:lnTo>
                              <a:pt x="0" y="6"/>
                            </a:lnTo>
                            <a:lnTo>
                              <a:pt x="0" y="16"/>
                            </a:lnTo>
                            <a:lnTo>
                              <a:pt x="71" y="16"/>
                            </a:lnTo>
                            <a:lnTo>
                              <a:pt x="71" y="6"/>
                            </a:lnTo>
                            <a:lnTo>
                              <a:pt x="7" y="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72" name="Freeform 71"/>
                      <p:cNvSpPr>
                        <a:spLocks/>
                      </p:cNvSpPr>
                      <p:nvPr/>
                    </p:nvSpPr>
                    <p:spPr bwMode="auto">
                      <a:xfrm>
                        <a:off x="2477" y="3931"/>
                        <a:ext cx="71" cy="17"/>
                      </a:xfrm>
                      <a:custGeom>
                        <a:avLst/>
                        <a:gdLst>
                          <a:gd name="T0" fmla="*/ 63 w 71"/>
                          <a:gd name="T1" fmla="*/ 6 h 17"/>
                          <a:gd name="T2" fmla="*/ 59 w 71"/>
                          <a:gd name="T3" fmla="*/ 0 h 17"/>
                          <a:gd name="T4" fmla="*/ 66 w 71"/>
                          <a:gd name="T5" fmla="*/ 0 h 17"/>
                          <a:gd name="T6" fmla="*/ 70 w 71"/>
                          <a:gd name="T7" fmla="*/ 6 h 17"/>
                          <a:gd name="T8" fmla="*/ 70 w 71"/>
                          <a:gd name="T9" fmla="*/ 16 h 17"/>
                          <a:gd name="T10" fmla="*/ 0 w 71"/>
                          <a:gd name="T11" fmla="*/ 16 h 17"/>
                          <a:gd name="T12" fmla="*/ 0 w 71"/>
                          <a:gd name="T13" fmla="*/ 6 h 17"/>
                          <a:gd name="T14" fmla="*/ 63 w 71"/>
                          <a:gd name="T15" fmla="*/ 6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17">
                            <a:moveTo>
                              <a:pt x="63" y="6"/>
                            </a:moveTo>
                            <a:lnTo>
                              <a:pt x="59" y="0"/>
                            </a:lnTo>
                            <a:lnTo>
                              <a:pt x="66" y="0"/>
                            </a:lnTo>
                            <a:lnTo>
                              <a:pt x="70" y="6"/>
                            </a:lnTo>
                            <a:lnTo>
                              <a:pt x="70" y="16"/>
                            </a:lnTo>
                            <a:lnTo>
                              <a:pt x="0" y="16"/>
                            </a:lnTo>
                            <a:lnTo>
                              <a:pt x="0" y="6"/>
                            </a:lnTo>
                            <a:lnTo>
                              <a:pt x="63" y="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73" name="Freeform 72"/>
                      <p:cNvSpPr>
                        <a:spLocks/>
                      </p:cNvSpPr>
                      <p:nvPr/>
                    </p:nvSpPr>
                    <p:spPr bwMode="auto">
                      <a:xfrm>
                        <a:off x="2410" y="3931"/>
                        <a:ext cx="17" cy="17"/>
                      </a:xfrm>
                      <a:custGeom>
                        <a:avLst/>
                        <a:gdLst>
                          <a:gd name="T0" fmla="*/ 16 w 17"/>
                          <a:gd name="T1" fmla="*/ 16 h 17"/>
                          <a:gd name="T2" fmla="*/ 16 w 17"/>
                          <a:gd name="T3" fmla="*/ 0 h 17"/>
                          <a:gd name="T4" fmla="*/ 8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16"/>
                            </a:moveTo>
                            <a:lnTo>
                              <a:pt x="16" y="0"/>
                            </a:lnTo>
                            <a:lnTo>
                              <a:pt x="8" y="0"/>
                            </a:lnTo>
                            <a:lnTo>
                              <a:pt x="0" y="16"/>
                            </a:lnTo>
                            <a:lnTo>
                              <a:pt x="16"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74" name="Freeform 73"/>
                      <p:cNvSpPr>
                        <a:spLocks/>
                      </p:cNvSpPr>
                      <p:nvPr/>
                    </p:nvSpPr>
                    <p:spPr bwMode="auto">
                      <a:xfrm>
                        <a:off x="2538" y="3931"/>
                        <a:ext cx="17" cy="17"/>
                      </a:xfrm>
                      <a:custGeom>
                        <a:avLst/>
                        <a:gdLst>
                          <a:gd name="T0" fmla="*/ 5 w 17"/>
                          <a:gd name="T1" fmla="*/ 16 h 17"/>
                          <a:gd name="T2" fmla="*/ 0 w 17"/>
                          <a:gd name="T3" fmla="*/ 0 h 17"/>
                          <a:gd name="T4" fmla="*/ 10 w 17"/>
                          <a:gd name="T5" fmla="*/ 0 h 17"/>
                          <a:gd name="T6" fmla="*/ 16 w 17"/>
                          <a:gd name="T7" fmla="*/ 16 h 17"/>
                          <a:gd name="T8" fmla="*/ 5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5" y="16"/>
                            </a:moveTo>
                            <a:lnTo>
                              <a:pt x="0" y="0"/>
                            </a:lnTo>
                            <a:lnTo>
                              <a:pt x="10" y="0"/>
                            </a:lnTo>
                            <a:lnTo>
                              <a:pt x="16" y="16"/>
                            </a:lnTo>
                            <a:lnTo>
                              <a:pt x="5"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6761" name="Group 74"/>
                    <p:cNvGrpSpPr>
                      <a:grpSpLocks/>
                    </p:cNvGrpSpPr>
                    <p:nvPr/>
                  </p:nvGrpSpPr>
                  <p:grpSpPr bwMode="auto">
                    <a:xfrm>
                      <a:off x="2414" y="4047"/>
                      <a:ext cx="125" cy="75"/>
                      <a:chOff x="2414" y="4047"/>
                      <a:chExt cx="125" cy="75"/>
                    </a:xfrm>
                  </p:grpSpPr>
                  <p:sp>
                    <p:nvSpPr>
                      <p:cNvPr id="326762" name="Rectangle 75"/>
                      <p:cNvSpPr>
                        <a:spLocks noChangeArrowheads="1"/>
                      </p:cNvSpPr>
                      <p:nvPr/>
                    </p:nvSpPr>
                    <p:spPr bwMode="auto">
                      <a:xfrm>
                        <a:off x="2414" y="4047"/>
                        <a:ext cx="125" cy="30"/>
                      </a:xfrm>
                      <a:prstGeom prst="rect">
                        <a:avLst/>
                      </a:prstGeom>
                      <a:solidFill>
                        <a:srgbClr val="80808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63" name="Rectangle 76"/>
                      <p:cNvSpPr>
                        <a:spLocks noChangeArrowheads="1"/>
                      </p:cNvSpPr>
                      <p:nvPr/>
                    </p:nvSpPr>
                    <p:spPr bwMode="auto">
                      <a:xfrm>
                        <a:off x="2423" y="4053"/>
                        <a:ext cx="108" cy="1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64" name="Group 77"/>
                      <p:cNvGrpSpPr>
                        <a:grpSpLocks/>
                      </p:cNvGrpSpPr>
                      <p:nvPr/>
                    </p:nvGrpSpPr>
                    <p:grpSpPr bwMode="auto">
                      <a:xfrm>
                        <a:off x="2465" y="4094"/>
                        <a:ext cx="28" cy="28"/>
                        <a:chOff x="2465" y="4094"/>
                        <a:chExt cx="28" cy="28"/>
                      </a:xfrm>
                    </p:grpSpPr>
                    <p:sp>
                      <p:nvSpPr>
                        <p:cNvPr id="326765" name="Oval 78"/>
                        <p:cNvSpPr>
                          <a:spLocks noChangeArrowheads="1"/>
                        </p:cNvSpPr>
                        <p:nvPr/>
                      </p:nvSpPr>
                      <p:spPr bwMode="auto">
                        <a:xfrm>
                          <a:off x="2465" y="4095"/>
                          <a:ext cx="28" cy="23"/>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66" name="Group 79"/>
                        <p:cNvGrpSpPr>
                          <a:grpSpLocks/>
                        </p:cNvGrpSpPr>
                        <p:nvPr/>
                      </p:nvGrpSpPr>
                      <p:grpSpPr bwMode="auto">
                        <a:xfrm>
                          <a:off x="2465" y="4094"/>
                          <a:ext cx="25" cy="28"/>
                          <a:chOff x="2465" y="4094"/>
                          <a:chExt cx="25" cy="28"/>
                        </a:xfrm>
                      </p:grpSpPr>
                      <p:sp>
                        <p:nvSpPr>
                          <p:cNvPr id="326767" name="Oval 80"/>
                          <p:cNvSpPr>
                            <a:spLocks noChangeArrowheads="1"/>
                          </p:cNvSpPr>
                          <p:nvPr/>
                        </p:nvSpPr>
                        <p:spPr bwMode="auto">
                          <a:xfrm>
                            <a:off x="2465" y="4095"/>
                            <a:ext cx="24" cy="19"/>
                          </a:xfrm>
                          <a:prstGeom prst="ellipse">
                            <a:avLst/>
                          </a:prstGeom>
                          <a:solidFill>
                            <a:srgbClr val="C0C0C0"/>
                          </a:soli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68" name="Oval 81"/>
                          <p:cNvSpPr>
                            <a:spLocks noChangeArrowheads="1"/>
                          </p:cNvSpPr>
                          <p:nvPr/>
                        </p:nvSpPr>
                        <p:spPr bwMode="auto">
                          <a:xfrm>
                            <a:off x="2477" y="4094"/>
                            <a:ext cx="1" cy="7"/>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69" name="Freeform 82"/>
                          <p:cNvSpPr>
                            <a:spLocks/>
                          </p:cNvSpPr>
                          <p:nvPr/>
                        </p:nvSpPr>
                        <p:spPr bwMode="auto">
                          <a:xfrm>
                            <a:off x="2473" y="4105"/>
                            <a:ext cx="17" cy="17"/>
                          </a:xfrm>
                          <a:custGeom>
                            <a:avLst/>
                            <a:gdLst>
                              <a:gd name="T0" fmla="*/ 6 w 17"/>
                              <a:gd name="T1" fmla="*/ 0 h 17"/>
                              <a:gd name="T2" fmla="*/ 0 w 17"/>
                              <a:gd name="T3" fmla="*/ 16 h 17"/>
                              <a:gd name="T4" fmla="*/ 16 w 17"/>
                              <a:gd name="T5" fmla="*/ 16 h 17"/>
                              <a:gd name="T6" fmla="*/ 10 w 17"/>
                              <a:gd name="T7" fmla="*/ 0 h 17"/>
                              <a:gd name="T8" fmla="*/ 6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6" y="0"/>
                                </a:moveTo>
                                <a:lnTo>
                                  <a:pt x="0" y="16"/>
                                </a:lnTo>
                                <a:lnTo>
                                  <a:pt x="16" y="16"/>
                                </a:lnTo>
                                <a:lnTo>
                                  <a:pt x="10" y="0"/>
                                </a:lnTo>
                                <a:lnTo>
                                  <a:pt x="6" y="0"/>
                                </a:lnTo>
                              </a:path>
                            </a:pathLst>
                          </a:custGeom>
                          <a:solidFill>
                            <a:srgbClr val="3F3F3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grpSp>
          </p:grpSp>
          <p:grpSp>
            <p:nvGrpSpPr>
              <p:cNvPr id="326695" name="Group 83"/>
              <p:cNvGrpSpPr>
                <a:grpSpLocks/>
              </p:cNvGrpSpPr>
              <p:nvPr/>
            </p:nvGrpSpPr>
            <p:grpSpPr bwMode="auto">
              <a:xfrm>
                <a:off x="2685" y="3334"/>
                <a:ext cx="419" cy="821"/>
                <a:chOff x="2685" y="3334"/>
                <a:chExt cx="419" cy="821"/>
              </a:xfrm>
            </p:grpSpPr>
            <p:sp>
              <p:nvSpPr>
                <p:cNvPr id="326699" name="Rectangle 84"/>
                <p:cNvSpPr>
                  <a:spLocks noChangeArrowheads="1"/>
                </p:cNvSpPr>
                <p:nvPr/>
              </p:nvSpPr>
              <p:spPr bwMode="auto">
                <a:xfrm>
                  <a:off x="2685" y="3334"/>
                  <a:ext cx="419" cy="821"/>
                </a:xfrm>
                <a:prstGeom prst="rect">
                  <a:avLst/>
                </a:prstGeom>
                <a:solidFill>
                  <a:srgbClr val="C0C0C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00" name="Group 85"/>
                <p:cNvGrpSpPr>
                  <a:grpSpLocks/>
                </p:cNvGrpSpPr>
                <p:nvPr/>
              </p:nvGrpSpPr>
              <p:grpSpPr bwMode="auto">
                <a:xfrm>
                  <a:off x="2711" y="3373"/>
                  <a:ext cx="362" cy="226"/>
                  <a:chOff x="2711" y="3373"/>
                  <a:chExt cx="362" cy="226"/>
                </a:xfrm>
              </p:grpSpPr>
              <p:sp>
                <p:nvSpPr>
                  <p:cNvPr id="326737" name="Rectangle 86"/>
                  <p:cNvSpPr>
                    <a:spLocks noChangeArrowheads="1"/>
                  </p:cNvSpPr>
                  <p:nvPr/>
                </p:nvSpPr>
                <p:spPr bwMode="auto">
                  <a:xfrm>
                    <a:off x="2711" y="3373"/>
                    <a:ext cx="362" cy="226"/>
                  </a:xfrm>
                  <a:prstGeom prst="rect">
                    <a:avLst/>
                  </a:prstGeom>
                  <a:solidFill>
                    <a:srgbClr val="9F9F9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38" name="Group 87"/>
                  <p:cNvGrpSpPr>
                    <a:grpSpLocks/>
                  </p:cNvGrpSpPr>
                  <p:nvPr/>
                </p:nvGrpSpPr>
                <p:grpSpPr bwMode="auto">
                  <a:xfrm>
                    <a:off x="2824" y="3406"/>
                    <a:ext cx="159" cy="191"/>
                    <a:chOff x="2824" y="3406"/>
                    <a:chExt cx="159" cy="191"/>
                  </a:xfrm>
                </p:grpSpPr>
                <p:grpSp>
                  <p:nvGrpSpPr>
                    <p:cNvPr id="326739" name="Group 88"/>
                    <p:cNvGrpSpPr>
                      <a:grpSpLocks/>
                    </p:cNvGrpSpPr>
                    <p:nvPr/>
                  </p:nvGrpSpPr>
                  <p:grpSpPr bwMode="auto">
                    <a:xfrm>
                      <a:off x="2824" y="3406"/>
                      <a:ext cx="159" cy="42"/>
                      <a:chOff x="2824" y="3406"/>
                      <a:chExt cx="159" cy="42"/>
                    </a:xfrm>
                  </p:grpSpPr>
                  <p:sp>
                    <p:nvSpPr>
                      <p:cNvPr id="326749" name="Freeform 89"/>
                      <p:cNvSpPr>
                        <a:spLocks/>
                      </p:cNvSpPr>
                      <p:nvPr/>
                    </p:nvSpPr>
                    <p:spPr bwMode="auto">
                      <a:xfrm>
                        <a:off x="2824" y="3409"/>
                        <a:ext cx="159" cy="39"/>
                      </a:xfrm>
                      <a:custGeom>
                        <a:avLst/>
                        <a:gdLst>
                          <a:gd name="T0" fmla="*/ 8 w 159"/>
                          <a:gd name="T1" fmla="*/ 16 h 39"/>
                          <a:gd name="T2" fmla="*/ 23 w 159"/>
                          <a:gd name="T3" fmla="*/ 32 h 39"/>
                          <a:gd name="T4" fmla="*/ 150 w 159"/>
                          <a:gd name="T5" fmla="*/ 32 h 39"/>
                          <a:gd name="T6" fmla="*/ 135 w 159"/>
                          <a:gd name="T7" fmla="*/ 13 h 39"/>
                          <a:gd name="T8" fmla="*/ 135 w 159"/>
                          <a:gd name="T9" fmla="*/ 0 h 39"/>
                          <a:gd name="T10" fmla="*/ 158 w 159"/>
                          <a:gd name="T11" fmla="*/ 25 h 39"/>
                          <a:gd name="T12" fmla="*/ 158 w 159"/>
                          <a:gd name="T13" fmla="*/ 38 h 39"/>
                          <a:gd name="T14" fmla="*/ 19 w 159"/>
                          <a:gd name="T15" fmla="*/ 38 h 39"/>
                          <a:gd name="T16" fmla="*/ 0 w 159"/>
                          <a:gd name="T17" fmla="*/ 16 h 39"/>
                          <a:gd name="T18" fmla="*/ 8 w 159"/>
                          <a:gd name="T19" fmla="*/ 16 h 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9" h="39">
                            <a:moveTo>
                              <a:pt x="8" y="16"/>
                            </a:moveTo>
                            <a:lnTo>
                              <a:pt x="23" y="32"/>
                            </a:lnTo>
                            <a:lnTo>
                              <a:pt x="150" y="32"/>
                            </a:lnTo>
                            <a:lnTo>
                              <a:pt x="135" y="13"/>
                            </a:lnTo>
                            <a:lnTo>
                              <a:pt x="135" y="0"/>
                            </a:lnTo>
                            <a:lnTo>
                              <a:pt x="158" y="25"/>
                            </a:lnTo>
                            <a:lnTo>
                              <a:pt x="158" y="38"/>
                            </a:lnTo>
                            <a:lnTo>
                              <a:pt x="19" y="38"/>
                            </a:lnTo>
                            <a:lnTo>
                              <a:pt x="0" y="16"/>
                            </a:lnTo>
                            <a:lnTo>
                              <a:pt x="8" y="16"/>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50" name="Freeform 90"/>
                      <p:cNvSpPr>
                        <a:spLocks/>
                      </p:cNvSpPr>
                      <p:nvPr/>
                    </p:nvSpPr>
                    <p:spPr bwMode="auto">
                      <a:xfrm>
                        <a:off x="2824" y="3406"/>
                        <a:ext cx="73" cy="18"/>
                      </a:xfrm>
                      <a:custGeom>
                        <a:avLst/>
                        <a:gdLst>
                          <a:gd name="T0" fmla="*/ 8 w 73"/>
                          <a:gd name="T1" fmla="*/ 6 h 18"/>
                          <a:gd name="T2" fmla="*/ 8 w 73"/>
                          <a:gd name="T3" fmla="*/ 0 h 18"/>
                          <a:gd name="T4" fmla="*/ 4 w 73"/>
                          <a:gd name="T5" fmla="*/ 0 h 18"/>
                          <a:gd name="T6" fmla="*/ 0 w 73"/>
                          <a:gd name="T7" fmla="*/ 6 h 18"/>
                          <a:gd name="T8" fmla="*/ 0 w 73"/>
                          <a:gd name="T9" fmla="*/ 17 h 18"/>
                          <a:gd name="T10" fmla="*/ 72 w 73"/>
                          <a:gd name="T11" fmla="*/ 17 h 18"/>
                          <a:gd name="T12" fmla="*/ 72 w 73"/>
                          <a:gd name="T13" fmla="*/ 6 h 18"/>
                          <a:gd name="T14" fmla="*/ 8 w 73"/>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18">
                            <a:moveTo>
                              <a:pt x="8" y="6"/>
                            </a:moveTo>
                            <a:lnTo>
                              <a:pt x="8" y="0"/>
                            </a:lnTo>
                            <a:lnTo>
                              <a:pt x="4" y="0"/>
                            </a:lnTo>
                            <a:lnTo>
                              <a:pt x="0" y="6"/>
                            </a:lnTo>
                            <a:lnTo>
                              <a:pt x="0" y="17"/>
                            </a:lnTo>
                            <a:lnTo>
                              <a:pt x="72" y="17"/>
                            </a:lnTo>
                            <a:lnTo>
                              <a:pt x="72" y="6"/>
                            </a:lnTo>
                            <a:lnTo>
                              <a:pt x="8" y="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51" name="Freeform 91"/>
                      <p:cNvSpPr>
                        <a:spLocks/>
                      </p:cNvSpPr>
                      <p:nvPr/>
                    </p:nvSpPr>
                    <p:spPr bwMode="auto">
                      <a:xfrm>
                        <a:off x="2892" y="3406"/>
                        <a:ext cx="72" cy="18"/>
                      </a:xfrm>
                      <a:custGeom>
                        <a:avLst/>
                        <a:gdLst>
                          <a:gd name="T0" fmla="*/ 64 w 72"/>
                          <a:gd name="T1" fmla="*/ 6 h 18"/>
                          <a:gd name="T2" fmla="*/ 60 w 72"/>
                          <a:gd name="T3" fmla="*/ 0 h 18"/>
                          <a:gd name="T4" fmla="*/ 67 w 72"/>
                          <a:gd name="T5" fmla="*/ 0 h 18"/>
                          <a:gd name="T6" fmla="*/ 71 w 72"/>
                          <a:gd name="T7" fmla="*/ 6 h 18"/>
                          <a:gd name="T8" fmla="*/ 71 w 72"/>
                          <a:gd name="T9" fmla="*/ 17 h 18"/>
                          <a:gd name="T10" fmla="*/ 0 w 72"/>
                          <a:gd name="T11" fmla="*/ 17 h 18"/>
                          <a:gd name="T12" fmla="*/ 0 w 72"/>
                          <a:gd name="T13" fmla="*/ 6 h 18"/>
                          <a:gd name="T14" fmla="*/ 64 w 72"/>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18">
                            <a:moveTo>
                              <a:pt x="64" y="6"/>
                            </a:moveTo>
                            <a:lnTo>
                              <a:pt x="60" y="0"/>
                            </a:lnTo>
                            <a:lnTo>
                              <a:pt x="67" y="0"/>
                            </a:lnTo>
                            <a:lnTo>
                              <a:pt x="71" y="6"/>
                            </a:lnTo>
                            <a:lnTo>
                              <a:pt x="71" y="17"/>
                            </a:lnTo>
                            <a:lnTo>
                              <a:pt x="0" y="17"/>
                            </a:lnTo>
                            <a:lnTo>
                              <a:pt x="0" y="6"/>
                            </a:lnTo>
                            <a:lnTo>
                              <a:pt x="64" y="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52" name="Freeform 92"/>
                      <p:cNvSpPr>
                        <a:spLocks/>
                      </p:cNvSpPr>
                      <p:nvPr/>
                    </p:nvSpPr>
                    <p:spPr bwMode="auto">
                      <a:xfrm>
                        <a:off x="2824" y="3406"/>
                        <a:ext cx="17" cy="17"/>
                      </a:xfrm>
                      <a:custGeom>
                        <a:avLst/>
                        <a:gdLst>
                          <a:gd name="T0" fmla="*/ 16 w 17"/>
                          <a:gd name="T1" fmla="*/ 16 h 17"/>
                          <a:gd name="T2" fmla="*/ 16 w 17"/>
                          <a:gd name="T3" fmla="*/ 0 h 17"/>
                          <a:gd name="T4" fmla="*/ 8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16"/>
                            </a:moveTo>
                            <a:lnTo>
                              <a:pt x="16" y="0"/>
                            </a:lnTo>
                            <a:lnTo>
                              <a:pt x="8" y="0"/>
                            </a:lnTo>
                            <a:lnTo>
                              <a:pt x="0" y="16"/>
                            </a:lnTo>
                            <a:lnTo>
                              <a:pt x="16"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53" name="Freeform 93"/>
                      <p:cNvSpPr>
                        <a:spLocks/>
                      </p:cNvSpPr>
                      <p:nvPr/>
                    </p:nvSpPr>
                    <p:spPr bwMode="auto">
                      <a:xfrm>
                        <a:off x="2955" y="3406"/>
                        <a:ext cx="17" cy="17"/>
                      </a:xfrm>
                      <a:custGeom>
                        <a:avLst/>
                        <a:gdLst>
                          <a:gd name="T0" fmla="*/ 6 w 17"/>
                          <a:gd name="T1" fmla="*/ 16 h 17"/>
                          <a:gd name="T2" fmla="*/ 0 w 17"/>
                          <a:gd name="T3" fmla="*/ 0 h 17"/>
                          <a:gd name="T4" fmla="*/ 10 w 17"/>
                          <a:gd name="T5" fmla="*/ 0 h 17"/>
                          <a:gd name="T6" fmla="*/ 16 w 17"/>
                          <a:gd name="T7" fmla="*/ 16 h 17"/>
                          <a:gd name="T8" fmla="*/ 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6" y="16"/>
                            </a:moveTo>
                            <a:lnTo>
                              <a:pt x="0" y="0"/>
                            </a:lnTo>
                            <a:lnTo>
                              <a:pt x="10" y="0"/>
                            </a:lnTo>
                            <a:lnTo>
                              <a:pt x="16" y="16"/>
                            </a:lnTo>
                            <a:lnTo>
                              <a:pt x="6"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6740" name="Group 94"/>
                    <p:cNvGrpSpPr>
                      <a:grpSpLocks/>
                    </p:cNvGrpSpPr>
                    <p:nvPr/>
                  </p:nvGrpSpPr>
                  <p:grpSpPr bwMode="auto">
                    <a:xfrm>
                      <a:off x="2828" y="3526"/>
                      <a:ext cx="127" cy="71"/>
                      <a:chOff x="2828" y="3526"/>
                      <a:chExt cx="127" cy="71"/>
                    </a:xfrm>
                  </p:grpSpPr>
                  <p:sp>
                    <p:nvSpPr>
                      <p:cNvPr id="326741" name="Rectangle 95"/>
                      <p:cNvSpPr>
                        <a:spLocks noChangeArrowheads="1"/>
                      </p:cNvSpPr>
                      <p:nvPr/>
                    </p:nvSpPr>
                    <p:spPr bwMode="auto">
                      <a:xfrm>
                        <a:off x="2828" y="3526"/>
                        <a:ext cx="127" cy="26"/>
                      </a:xfrm>
                      <a:prstGeom prst="rect">
                        <a:avLst/>
                      </a:prstGeom>
                      <a:solidFill>
                        <a:srgbClr val="80808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42" name="Rectangle 96"/>
                      <p:cNvSpPr>
                        <a:spLocks noChangeArrowheads="1"/>
                      </p:cNvSpPr>
                      <p:nvPr/>
                    </p:nvSpPr>
                    <p:spPr bwMode="auto">
                      <a:xfrm>
                        <a:off x="2837" y="3529"/>
                        <a:ext cx="111" cy="1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43" name="Group 97"/>
                      <p:cNvGrpSpPr>
                        <a:grpSpLocks/>
                      </p:cNvGrpSpPr>
                      <p:nvPr/>
                    </p:nvGrpSpPr>
                    <p:grpSpPr bwMode="auto">
                      <a:xfrm>
                        <a:off x="2881" y="3570"/>
                        <a:ext cx="27" cy="27"/>
                        <a:chOff x="2881" y="3570"/>
                        <a:chExt cx="27" cy="27"/>
                      </a:xfrm>
                    </p:grpSpPr>
                    <p:sp>
                      <p:nvSpPr>
                        <p:cNvPr id="326744" name="Oval 98"/>
                        <p:cNvSpPr>
                          <a:spLocks noChangeArrowheads="1"/>
                        </p:cNvSpPr>
                        <p:nvPr/>
                      </p:nvSpPr>
                      <p:spPr bwMode="auto">
                        <a:xfrm>
                          <a:off x="2881" y="3570"/>
                          <a:ext cx="27" cy="24"/>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45" name="Group 99"/>
                        <p:cNvGrpSpPr>
                          <a:grpSpLocks/>
                        </p:cNvGrpSpPr>
                        <p:nvPr/>
                      </p:nvGrpSpPr>
                      <p:grpSpPr bwMode="auto">
                        <a:xfrm>
                          <a:off x="2881" y="3570"/>
                          <a:ext cx="24" cy="27"/>
                          <a:chOff x="2881" y="3570"/>
                          <a:chExt cx="24" cy="27"/>
                        </a:xfrm>
                      </p:grpSpPr>
                      <p:sp>
                        <p:nvSpPr>
                          <p:cNvPr id="326746" name="Oval 100"/>
                          <p:cNvSpPr>
                            <a:spLocks noChangeArrowheads="1"/>
                          </p:cNvSpPr>
                          <p:nvPr/>
                        </p:nvSpPr>
                        <p:spPr bwMode="auto">
                          <a:xfrm>
                            <a:off x="2881" y="3570"/>
                            <a:ext cx="24" cy="18"/>
                          </a:xfrm>
                          <a:prstGeom prst="ellipse">
                            <a:avLst/>
                          </a:prstGeom>
                          <a:solidFill>
                            <a:srgbClr val="C0C0C0"/>
                          </a:soli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47" name="Oval 101"/>
                          <p:cNvSpPr>
                            <a:spLocks noChangeArrowheads="1"/>
                          </p:cNvSpPr>
                          <p:nvPr/>
                        </p:nvSpPr>
                        <p:spPr bwMode="auto">
                          <a:xfrm>
                            <a:off x="2892" y="3575"/>
                            <a:ext cx="1" cy="1"/>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48" name="Freeform 102"/>
                          <p:cNvSpPr>
                            <a:spLocks/>
                          </p:cNvSpPr>
                          <p:nvPr/>
                        </p:nvSpPr>
                        <p:spPr bwMode="auto">
                          <a:xfrm>
                            <a:off x="2888" y="3580"/>
                            <a:ext cx="17" cy="17"/>
                          </a:xfrm>
                          <a:custGeom>
                            <a:avLst/>
                            <a:gdLst>
                              <a:gd name="T0" fmla="*/ 6 w 17"/>
                              <a:gd name="T1" fmla="*/ 0 h 17"/>
                              <a:gd name="T2" fmla="*/ 0 w 17"/>
                              <a:gd name="T3" fmla="*/ 16 h 17"/>
                              <a:gd name="T4" fmla="*/ 16 w 17"/>
                              <a:gd name="T5" fmla="*/ 16 h 17"/>
                              <a:gd name="T6" fmla="*/ 10 w 17"/>
                              <a:gd name="T7" fmla="*/ 0 h 17"/>
                              <a:gd name="T8" fmla="*/ 6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6" y="0"/>
                                </a:moveTo>
                                <a:lnTo>
                                  <a:pt x="0" y="16"/>
                                </a:lnTo>
                                <a:lnTo>
                                  <a:pt x="16" y="16"/>
                                </a:lnTo>
                                <a:lnTo>
                                  <a:pt x="10" y="0"/>
                                </a:lnTo>
                                <a:lnTo>
                                  <a:pt x="6" y="0"/>
                                </a:lnTo>
                              </a:path>
                            </a:pathLst>
                          </a:custGeom>
                          <a:solidFill>
                            <a:srgbClr val="3F3F3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grpSp>
            <p:grpSp>
              <p:nvGrpSpPr>
                <p:cNvPr id="326701" name="Group 103"/>
                <p:cNvGrpSpPr>
                  <a:grpSpLocks/>
                </p:cNvGrpSpPr>
                <p:nvPr/>
              </p:nvGrpSpPr>
              <p:grpSpPr bwMode="auto">
                <a:xfrm>
                  <a:off x="2711" y="3634"/>
                  <a:ext cx="362" cy="229"/>
                  <a:chOff x="2711" y="3634"/>
                  <a:chExt cx="362" cy="229"/>
                </a:xfrm>
              </p:grpSpPr>
              <p:sp>
                <p:nvSpPr>
                  <p:cNvPr id="326720" name="Rectangle 104"/>
                  <p:cNvSpPr>
                    <a:spLocks noChangeArrowheads="1"/>
                  </p:cNvSpPr>
                  <p:nvPr/>
                </p:nvSpPr>
                <p:spPr bwMode="auto">
                  <a:xfrm>
                    <a:off x="2711" y="3634"/>
                    <a:ext cx="362" cy="229"/>
                  </a:xfrm>
                  <a:prstGeom prst="rect">
                    <a:avLst/>
                  </a:prstGeom>
                  <a:solidFill>
                    <a:srgbClr val="9F9F9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21" name="Group 105"/>
                  <p:cNvGrpSpPr>
                    <a:grpSpLocks/>
                  </p:cNvGrpSpPr>
                  <p:nvPr/>
                </p:nvGrpSpPr>
                <p:grpSpPr bwMode="auto">
                  <a:xfrm>
                    <a:off x="2824" y="3669"/>
                    <a:ext cx="159" cy="190"/>
                    <a:chOff x="2824" y="3669"/>
                    <a:chExt cx="159" cy="190"/>
                  </a:xfrm>
                </p:grpSpPr>
                <p:grpSp>
                  <p:nvGrpSpPr>
                    <p:cNvPr id="326722" name="Group 106"/>
                    <p:cNvGrpSpPr>
                      <a:grpSpLocks/>
                    </p:cNvGrpSpPr>
                    <p:nvPr/>
                  </p:nvGrpSpPr>
                  <p:grpSpPr bwMode="auto">
                    <a:xfrm>
                      <a:off x="2824" y="3669"/>
                      <a:ext cx="159" cy="41"/>
                      <a:chOff x="2824" y="3669"/>
                      <a:chExt cx="159" cy="41"/>
                    </a:xfrm>
                  </p:grpSpPr>
                  <p:sp>
                    <p:nvSpPr>
                      <p:cNvPr id="326732" name="Freeform 107"/>
                      <p:cNvSpPr>
                        <a:spLocks/>
                      </p:cNvSpPr>
                      <p:nvPr/>
                    </p:nvSpPr>
                    <p:spPr bwMode="auto">
                      <a:xfrm>
                        <a:off x="2824" y="3672"/>
                        <a:ext cx="159" cy="38"/>
                      </a:xfrm>
                      <a:custGeom>
                        <a:avLst/>
                        <a:gdLst>
                          <a:gd name="T0" fmla="*/ 8 w 159"/>
                          <a:gd name="T1" fmla="*/ 15 h 38"/>
                          <a:gd name="T2" fmla="*/ 23 w 159"/>
                          <a:gd name="T3" fmla="*/ 31 h 38"/>
                          <a:gd name="T4" fmla="*/ 150 w 159"/>
                          <a:gd name="T5" fmla="*/ 31 h 38"/>
                          <a:gd name="T6" fmla="*/ 135 w 159"/>
                          <a:gd name="T7" fmla="*/ 12 h 38"/>
                          <a:gd name="T8" fmla="*/ 135 w 159"/>
                          <a:gd name="T9" fmla="*/ 0 h 38"/>
                          <a:gd name="T10" fmla="*/ 158 w 159"/>
                          <a:gd name="T11" fmla="*/ 25 h 38"/>
                          <a:gd name="T12" fmla="*/ 158 w 159"/>
                          <a:gd name="T13" fmla="*/ 37 h 38"/>
                          <a:gd name="T14" fmla="*/ 19 w 159"/>
                          <a:gd name="T15" fmla="*/ 37 h 38"/>
                          <a:gd name="T16" fmla="*/ 0 w 159"/>
                          <a:gd name="T17" fmla="*/ 15 h 38"/>
                          <a:gd name="T18" fmla="*/ 8 w 159"/>
                          <a:gd name="T19" fmla="*/ 15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9" h="38">
                            <a:moveTo>
                              <a:pt x="8" y="15"/>
                            </a:moveTo>
                            <a:lnTo>
                              <a:pt x="23" y="31"/>
                            </a:lnTo>
                            <a:lnTo>
                              <a:pt x="150" y="31"/>
                            </a:lnTo>
                            <a:lnTo>
                              <a:pt x="135" y="12"/>
                            </a:lnTo>
                            <a:lnTo>
                              <a:pt x="135" y="0"/>
                            </a:lnTo>
                            <a:lnTo>
                              <a:pt x="158" y="25"/>
                            </a:lnTo>
                            <a:lnTo>
                              <a:pt x="158" y="37"/>
                            </a:lnTo>
                            <a:lnTo>
                              <a:pt x="19" y="37"/>
                            </a:lnTo>
                            <a:lnTo>
                              <a:pt x="0" y="15"/>
                            </a:lnTo>
                            <a:lnTo>
                              <a:pt x="8" y="15"/>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33" name="Freeform 108"/>
                      <p:cNvSpPr>
                        <a:spLocks/>
                      </p:cNvSpPr>
                      <p:nvPr/>
                    </p:nvSpPr>
                    <p:spPr bwMode="auto">
                      <a:xfrm>
                        <a:off x="2824" y="3669"/>
                        <a:ext cx="73" cy="17"/>
                      </a:xfrm>
                      <a:custGeom>
                        <a:avLst/>
                        <a:gdLst>
                          <a:gd name="T0" fmla="*/ 8 w 73"/>
                          <a:gd name="T1" fmla="*/ 5 h 17"/>
                          <a:gd name="T2" fmla="*/ 8 w 73"/>
                          <a:gd name="T3" fmla="*/ 0 h 17"/>
                          <a:gd name="T4" fmla="*/ 4 w 73"/>
                          <a:gd name="T5" fmla="*/ 0 h 17"/>
                          <a:gd name="T6" fmla="*/ 0 w 73"/>
                          <a:gd name="T7" fmla="*/ 5 h 17"/>
                          <a:gd name="T8" fmla="*/ 0 w 73"/>
                          <a:gd name="T9" fmla="*/ 16 h 17"/>
                          <a:gd name="T10" fmla="*/ 72 w 73"/>
                          <a:gd name="T11" fmla="*/ 16 h 17"/>
                          <a:gd name="T12" fmla="*/ 72 w 73"/>
                          <a:gd name="T13" fmla="*/ 5 h 17"/>
                          <a:gd name="T14" fmla="*/ 8 w 73"/>
                          <a:gd name="T15" fmla="*/ 5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17">
                            <a:moveTo>
                              <a:pt x="8" y="5"/>
                            </a:moveTo>
                            <a:lnTo>
                              <a:pt x="8" y="0"/>
                            </a:lnTo>
                            <a:lnTo>
                              <a:pt x="4" y="0"/>
                            </a:lnTo>
                            <a:lnTo>
                              <a:pt x="0" y="5"/>
                            </a:lnTo>
                            <a:lnTo>
                              <a:pt x="0" y="16"/>
                            </a:lnTo>
                            <a:lnTo>
                              <a:pt x="72" y="16"/>
                            </a:lnTo>
                            <a:lnTo>
                              <a:pt x="72" y="5"/>
                            </a:lnTo>
                            <a:lnTo>
                              <a:pt x="8" y="5"/>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34" name="Freeform 109"/>
                      <p:cNvSpPr>
                        <a:spLocks/>
                      </p:cNvSpPr>
                      <p:nvPr/>
                    </p:nvSpPr>
                    <p:spPr bwMode="auto">
                      <a:xfrm>
                        <a:off x="2892" y="3669"/>
                        <a:ext cx="72" cy="17"/>
                      </a:xfrm>
                      <a:custGeom>
                        <a:avLst/>
                        <a:gdLst>
                          <a:gd name="T0" fmla="*/ 64 w 72"/>
                          <a:gd name="T1" fmla="*/ 5 h 17"/>
                          <a:gd name="T2" fmla="*/ 60 w 72"/>
                          <a:gd name="T3" fmla="*/ 0 h 17"/>
                          <a:gd name="T4" fmla="*/ 67 w 72"/>
                          <a:gd name="T5" fmla="*/ 0 h 17"/>
                          <a:gd name="T6" fmla="*/ 71 w 72"/>
                          <a:gd name="T7" fmla="*/ 5 h 17"/>
                          <a:gd name="T8" fmla="*/ 71 w 72"/>
                          <a:gd name="T9" fmla="*/ 16 h 17"/>
                          <a:gd name="T10" fmla="*/ 0 w 72"/>
                          <a:gd name="T11" fmla="*/ 16 h 17"/>
                          <a:gd name="T12" fmla="*/ 0 w 72"/>
                          <a:gd name="T13" fmla="*/ 5 h 17"/>
                          <a:gd name="T14" fmla="*/ 64 w 72"/>
                          <a:gd name="T15" fmla="*/ 5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17">
                            <a:moveTo>
                              <a:pt x="64" y="5"/>
                            </a:moveTo>
                            <a:lnTo>
                              <a:pt x="60" y="0"/>
                            </a:lnTo>
                            <a:lnTo>
                              <a:pt x="67" y="0"/>
                            </a:lnTo>
                            <a:lnTo>
                              <a:pt x="71" y="5"/>
                            </a:lnTo>
                            <a:lnTo>
                              <a:pt x="71" y="16"/>
                            </a:lnTo>
                            <a:lnTo>
                              <a:pt x="0" y="16"/>
                            </a:lnTo>
                            <a:lnTo>
                              <a:pt x="0" y="5"/>
                            </a:lnTo>
                            <a:lnTo>
                              <a:pt x="64" y="5"/>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35" name="Freeform 110"/>
                      <p:cNvSpPr>
                        <a:spLocks/>
                      </p:cNvSpPr>
                      <p:nvPr/>
                    </p:nvSpPr>
                    <p:spPr bwMode="auto">
                      <a:xfrm>
                        <a:off x="2824" y="3669"/>
                        <a:ext cx="17" cy="17"/>
                      </a:xfrm>
                      <a:custGeom>
                        <a:avLst/>
                        <a:gdLst>
                          <a:gd name="T0" fmla="*/ 16 w 17"/>
                          <a:gd name="T1" fmla="*/ 16 h 17"/>
                          <a:gd name="T2" fmla="*/ 16 w 17"/>
                          <a:gd name="T3" fmla="*/ 0 h 17"/>
                          <a:gd name="T4" fmla="*/ 8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16"/>
                            </a:moveTo>
                            <a:lnTo>
                              <a:pt x="16" y="0"/>
                            </a:lnTo>
                            <a:lnTo>
                              <a:pt x="8" y="0"/>
                            </a:lnTo>
                            <a:lnTo>
                              <a:pt x="0" y="16"/>
                            </a:lnTo>
                            <a:lnTo>
                              <a:pt x="16"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36" name="Freeform 111"/>
                      <p:cNvSpPr>
                        <a:spLocks/>
                      </p:cNvSpPr>
                      <p:nvPr/>
                    </p:nvSpPr>
                    <p:spPr bwMode="auto">
                      <a:xfrm>
                        <a:off x="2955" y="3669"/>
                        <a:ext cx="17" cy="17"/>
                      </a:xfrm>
                      <a:custGeom>
                        <a:avLst/>
                        <a:gdLst>
                          <a:gd name="T0" fmla="*/ 6 w 17"/>
                          <a:gd name="T1" fmla="*/ 16 h 17"/>
                          <a:gd name="T2" fmla="*/ 0 w 17"/>
                          <a:gd name="T3" fmla="*/ 0 h 17"/>
                          <a:gd name="T4" fmla="*/ 10 w 17"/>
                          <a:gd name="T5" fmla="*/ 0 h 17"/>
                          <a:gd name="T6" fmla="*/ 16 w 17"/>
                          <a:gd name="T7" fmla="*/ 16 h 17"/>
                          <a:gd name="T8" fmla="*/ 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6" y="16"/>
                            </a:moveTo>
                            <a:lnTo>
                              <a:pt x="0" y="0"/>
                            </a:lnTo>
                            <a:lnTo>
                              <a:pt x="10" y="0"/>
                            </a:lnTo>
                            <a:lnTo>
                              <a:pt x="16" y="16"/>
                            </a:lnTo>
                            <a:lnTo>
                              <a:pt x="6"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6723" name="Group 112"/>
                    <p:cNvGrpSpPr>
                      <a:grpSpLocks/>
                    </p:cNvGrpSpPr>
                    <p:nvPr/>
                  </p:nvGrpSpPr>
                  <p:grpSpPr bwMode="auto">
                    <a:xfrm>
                      <a:off x="2828" y="3789"/>
                      <a:ext cx="127" cy="70"/>
                      <a:chOff x="2828" y="3789"/>
                      <a:chExt cx="127" cy="70"/>
                    </a:xfrm>
                  </p:grpSpPr>
                  <p:sp>
                    <p:nvSpPr>
                      <p:cNvPr id="326724" name="Rectangle 113"/>
                      <p:cNvSpPr>
                        <a:spLocks noChangeArrowheads="1"/>
                      </p:cNvSpPr>
                      <p:nvPr/>
                    </p:nvSpPr>
                    <p:spPr bwMode="auto">
                      <a:xfrm>
                        <a:off x="2828" y="3789"/>
                        <a:ext cx="127" cy="27"/>
                      </a:xfrm>
                      <a:prstGeom prst="rect">
                        <a:avLst/>
                      </a:prstGeom>
                      <a:solidFill>
                        <a:srgbClr val="80808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25" name="Rectangle 114"/>
                      <p:cNvSpPr>
                        <a:spLocks noChangeArrowheads="1"/>
                      </p:cNvSpPr>
                      <p:nvPr/>
                    </p:nvSpPr>
                    <p:spPr bwMode="auto">
                      <a:xfrm>
                        <a:off x="2837" y="3793"/>
                        <a:ext cx="111" cy="17"/>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26" name="Group 115"/>
                      <p:cNvGrpSpPr>
                        <a:grpSpLocks/>
                      </p:cNvGrpSpPr>
                      <p:nvPr/>
                    </p:nvGrpSpPr>
                    <p:grpSpPr bwMode="auto">
                      <a:xfrm>
                        <a:off x="2881" y="3834"/>
                        <a:ext cx="27" cy="25"/>
                        <a:chOff x="2881" y="3834"/>
                        <a:chExt cx="27" cy="25"/>
                      </a:xfrm>
                    </p:grpSpPr>
                    <p:sp>
                      <p:nvSpPr>
                        <p:cNvPr id="326727" name="Oval 116"/>
                        <p:cNvSpPr>
                          <a:spLocks noChangeArrowheads="1"/>
                        </p:cNvSpPr>
                        <p:nvPr/>
                      </p:nvSpPr>
                      <p:spPr bwMode="auto">
                        <a:xfrm>
                          <a:off x="2881" y="3837"/>
                          <a:ext cx="27" cy="19"/>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28" name="Group 117"/>
                        <p:cNvGrpSpPr>
                          <a:grpSpLocks/>
                        </p:cNvGrpSpPr>
                        <p:nvPr/>
                      </p:nvGrpSpPr>
                      <p:grpSpPr bwMode="auto">
                        <a:xfrm>
                          <a:off x="2881" y="3834"/>
                          <a:ext cx="24" cy="25"/>
                          <a:chOff x="2881" y="3834"/>
                          <a:chExt cx="24" cy="25"/>
                        </a:xfrm>
                      </p:grpSpPr>
                      <p:sp>
                        <p:nvSpPr>
                          <p:cNvPr id="326729" name="Oval 118"/>
                          <p:cNvSpPr>
                            <a:spLocks noChangeArrowheads="1"/>
                          </p:cNvSpPr>
                          <p:nvPr/>
                        </p:nvSpPr>
                        <p:spPr bwMode="auto">
                          <a:xfrm>
                            <a:off x="2881" y="3834"/>
                            <a:ext cx="24" cy="22"/>
                          </a:xfrm>
                          <a:prstGeom prst="ellipse">
                            <a:avLst/>
                          </a:prstGeom>
                          <a:solidFill>
                            <a:srgbClr val="C0C0C0"/>
                          </a:soli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30" name="Oval 119"/>
                          <p:cNvSpPr>
                            <a:spLocks noChangeArrowheads="1"/>
                          </p:cNvSpPr>
                          <p:nvPr/>
                        </p:nvSpPr>
                        <p:spPr bwMode="auto">
                          <a:xfrm>
                            <a:off x="2892" y="3836"/>
                            <a:ext cx="1" cy="6"/>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31" name="Freeform 120"/>
                          <p:cNvSpPr>
                            <a:spLocks/>
                          </p:cNvSpPr>
                          <p:nvPr/>
                        </p:nvSpPr>
                        <p:spPr bwMode="auto">
                          <a:xfrm>
                            <a:off x="2888" y="3842"/>
                            <a:ext cx="17" cy="17"/>
                          </a:xfrm>
                          <a:custGeom>
                            <a:avLst/>
                            <a:gdLst>
                              <a:gd name="T0" fmla="*/ 6 w 17"/>
                              <a:gd name="T1" fmla="*/ 0 h 17"/>
                              <a:gd name="T2" fmla="*/ 0 w 17"/>
                              <a:gd name="T3" fmla="*/ 16 h 17"/>
                              <a:gd name="T4" fmla="*/ 16 w 17"/>
                              <a:gd name="T5" fmla="*/ 16 h 17"/>
                              <a:gd name="T6" fmla="*/ 10 w 17"/>
                              <a:gd name="T7" fmla="*/ 0 h 17"/>
                              <a:gd name="T8" fmla="*/ 6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6" y="0"/>
                                </a:moveTo>
                                <a:lnTo>
                                  <a:pt x="0" y="16"/>
                                </a:lnTo>
                                <a:lnTo>
                                  <a:pt x="16" y="16"/>
                                </a:lnTo>
                                <a:lnTo>
                                  <a:pt x="10" y="0"/>
                                </a:lnTo>
                                <a:lnTo>
                                  <a:pt x="6" y="0"/>
                                </a:lnTo>
                              </a:path>
                            </a:pathLst>
                          </a:custGeom>
                          <a:solidFill>
                            <a:srgbClr val="3F3F3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grpSp>
            <p:grpSp>
              <p:nvGrpSpPr>
                <p:cNvPr id="326702" name="Group 121"/>
                <p:cNvGrpSpPr>
                  <a:grpSpLocks/>
                </p:cNvGrpSpPr>
                <p:nvPr/>
              </p:nvGrpSpPr>
              <p:grpSpPr bwMode="auto">
                <a:xfrm>
                  <a:off x="2711" y="3897"/>
                  <a:ext cx="362" cy="228"/>
                  <a:chOff x="2711" y="3897"/>
                  <a:chExt cx="362" cy="228"/>
                </a:xfrm>
              </p:grpSpPr>
              <p:sp>
                <p:nvSpPr>
                  <p:cNvPr id="326703" name="Rectangle 122"/>
                  <p:cNvSpPr>
                    <a:spLocks noChangeArrowheads="1"/>
                  </p:cNvSpPr>
                  <p:nvPr/>
                </p:nvSpPr>
                <p:spPr bwMode="auto">
                  <a:xfrm>
                    <a:off x="2711" y="3897"/>
                    <a:ext cx="362" cy="228"/>
                  </a:xfrm>
                  <a:prstGeom prst="rect">
                    <a:avLst/>
                  </a:prstGeom>
                  <a:solidFill>
                    <a:srgbClr val="9F9F9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04" name="Group 123"/>
                  <p:cNvGrpSpPr>
                    <a:grpSpLocks/>
                  </p:cNvGrpSpPr>
                  <p:nvPr/>
                </p:nvGrpSpPr>
                <p:grpSpPr bwMode="auto">
                  <a:xfrm>
                    <a:off x="2824" y="3931"/>
                    <a:ext cx="159" cy="191"/>
                    <a:chOff x="2824" y="3931"/>
                    <a:chExt cx="159" cy="191"/>
                  </a:xfrm>
                </p:grpSpPr>
                <p:grpSp>
                  <p:nvGrpSpPr>
                    <p:cNvPr id="326705" name="Group 124"/>
                    <p:cNvGrpSpPr>
                      <a:grpSpLocks/>
                    </p:cNvGrpSpPr>
                    <p:nvPr/>
                  </p:nvGrpSpPr>
                  <p:grpSpPr bwMode="auto">
                    <a:xfrm>
                      <a:off x="2824" y="3931"/>
                      <a:ext cx="159" cy="43"/>
                      <a:chOff x="2824" y="3931"/>
                      <a:chExt cx="159" cy="43"/>
                    </a:xfrm>
                  </p:grpSpPr>
                  <p:sp>
                    <p:nvSpPr>
                      <p:cNvPr id="326715" name="Freeform 125"/>
                      <p:cNvSpPr>
                        <a:spLocks/>
                      </p:cNvSpPr>
                      <p:nvPr/>
                    </p:nvSpPr>
                    <p:spPr bwMode="auto">
                      <a:xfrm>
                        <a:off x="2824" y="3933"/>
                        <a:ext cx="159" cy="41"/>
                      </a:xfrm>
                      <a:custGeom>
                        <a:avLst/>
                        <a:gdLst>
                          <a:gd name="T0" fmla="*/ 8 w 159"/>
                          <a:gd name="T1" fmla="*/ 13 h 41"/>
                          <a:gd name="T2" fmla="*/ 23 w 159"/>
                          <a:gd name="T3" fmla="*/ 30 h 41"/>
                          <a:gd name="T4" fmla="*/ 150 w 159"/>
                          <a:gd name="T5" fmla="*/ 30 h 41"/>
                          <a:gd name="T6" fmla="*/ 135 w 159"/>
                          <a:gd name="T7" fmla="*/ 10 h 41"/>
                          <a:gd name="T8" fmla="*/ 135 w 159"/>
                          <a:gd name="T9" fmla="*/ 0 h 41"/>
                          <a:gd name="T10" fmla="*/ 158 w 159"/>
                          <a:gd name="T11" fmla="*/ 27 h 41"/>
                          <a:gd name="T12" fmla="*/ 158 w 159"/>
                          <a:gd name="T13" fmla="*/ 40 h 41"/>
                          <a:gd name="T14" fmla="*/ 19 w 159"/>
                          <a:gd name="T15" fmla="*/ 40 h 41"/>
                          <a:gd name="T16" fmla="*/ 0 w 159"/>
                          <a:gd name="T17" fmla="*/ 13 h 41"/>
                          <a:gd name="T18" fmla="*/ 8 w 159"/>
                          <a:gd name="T19" fmla="*/ 13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9" h="41">
                            <a:moveTo>
                              <a:pt x="8" y="13"/>
                            </a:moveTo>
                            <a:lnTo>
                              <a:pt x="23" y="30"/>
                            </a:lnTo>
                            <a:lnTo>
                              <a:pt x="150" y="30"/>
                            </a:lnTo>
                            <a:lnTo>
                              <a:pt x="135" y="10"/>
                            </a:lnTo>
                            <a:lnTo>
                              <a:pt x="135" y="0"/>
                            </a:lnTo>
                            <a:lnTo>
                              <a:pt x="158" y="27"/>
                            </a:lnTo>
                            <a:lnTo>
                              <a:pt x="158" y="40"/>
                            </a:lnTo>
                            <a:lnTo>
                              <a:pt x="19" y="40"/>
                            </a:lnTo>
                            <a:lnTo>
                              <a:pt x="0" y="13"/>
                            </a:lnTo>
                            <a:lnTo>
                              <a:pt x="8" y="13"/>
                            </a:lnTo>
                          </a:path>
                        </a:pathLst>
                      </a:custGeom>
                      <a:solidFill>
                        <a:srgbClr val="5F5F5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16" name="Freeform 126"/>
                      <p:cNvSpPr>
                        <a:spLocks/>
                      </p:cNvSpPr>
                      <p:nvPr/>
                    </p:nvSpPr>
                    <p:spPr bwMode="auto">
                      <a:xfrm>
                        <a:off x="2824" y="3931"/>
                        <a:ext cx="73" cy="17"/>
                      </a:xfrm>
                      <a:custGeom>
                        <a:avLst/>
                        <a:gdLst>
                          <a:gd name="T0" fmla="*/ 8 w 73"/>
                          <a:gd name="T1" fmla="*/ 6 h 17"/>
                          <a:gd name="T2" fmla="*/ 8 w 73"/>
                          <a:gd name="T3" fmla="*/ 0 h 17"/>
                          <a:gd name="T4" fmla="*/ 4 w 73"/>
                          <a:gd name="T5" fmla="*/ 0 h 17"/>
                          <a:gd name="T6" fmla="*/ 0 w 73"/>
                          <a:gd name="T7" fmla="*/ 6 h 17"/>
                          <a:gd name="T8" fmla="*/ 0 w 73"/>
                          <a:gd name="T9" fmla="*/ 16 h 17"/>
                          <a:gd name="T10" fmla="*/ 72 w 73"/>
                          <a:gd name="T11" fmla="*/ 16 h 17"/>
                          <a:gd name="T12" fmla="*/ 72 w 73"/>
                          <a:gd name="T13" fmla="*/ 6 h 17"/>
                          <a:gd name="T14" fmla="*/ 8 w 73"/>
                          <a:gd name="T15" fmla="*/ 6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3" h="17">
                            <a:moveTo>
                              <a:pt x="8" y="6"/>
                            </a:moveTo>
                            <a:lnTo>
                              <a:pt x="8" y="0"/>
                            </a:lnTo>
                            <a:lnTo>
                              <a:pt x="4" y="0"/>
                            </a:lnTo>
                            <a:lnTo>
                              <a:pt x="0" y="6"/>
                            </a:lnTo>
                            <a:lnTo>
                              <a:pt x="0" y="16"/>
                            </a:lnTo>
                            <a:lnTo>
                              <a:pt x="72" y="16"/>
                            </a:lnTo>
                            <a:lnTo>
                              <a:pt x="72" y="6"/>
                            </a:lnTo>
                            <a:lnTo>
                              <a:pt x="8" y="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17" name="Freeform 127"/>
                      <p:cNvSpPr>
                        <a:spLocks/>
                      </p:cNvSpPr>
                      <p:nvPr/>
                    </p:nvSpPr>
                    <p:spPr bwMode="auto">
                      <a:xfrm>
                        <a:off x="2892" y="3931"/>
                        <a:ext cx="72" cy="17"/>
                      </a:xfrm>
                      <a:custGeom>
                        <a:avLst/>
                        <a:gdLst>
                          <a:gd name="T0" fmla="*/ 64 w 72"/>
                          <a:gd name="T1" fmla="*/ 6 h 17"/>
                          <a:gd name="T2" fmla="*/ 60 w 72"/>
                          <a:gd name="T3" fmla="*/ 0 h 17"/>
                          <a:gd name="T4" fmla="*/ 67 w 72"/>
                          <a:gd name="T5" fmla="*/ 0 h 17"/>
                          <a:gd name="T6" fmla="*/ 71 w 72"/>
                          <a:gd name="T7" fmla="*/ 6 h 17"/>
                          <a:gd name="T8" fmla="*/ 71 w 72"/>
                          <a:gd name="T9" fmla="*/ 16 h 17"/>
                          <a:gd name="T10" fmla="*/ 0 w 72"/>
                          <a:gd name="T11" fmla="*/ 16 h 17"/>
                          <a:gd name="T12" fmla="*/ 0 w 72"/>
                          <a:gd name="T13" fmla="*/ 6 h 17"/>
                          <a:gd name="T14" fmla="*/ 64 w 72"/>
                          <a:gd name="T15" fmla="*/ 6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17">
                            <a:moveTo>
                              <a:pt x="64" y="6"/>
                            </a:moveTo>
                            <a:lnTo>
                              <a:pt x="60" y="0"/>
                            </a:lnTo>
                            <a:lnTo>
                              <a:pt x="67" y="0"/>
                            </a:lnTo>
                            <a:lnTo>
                              <a:pt x="71" y="6"/>
                            </a:lnTo>
                            <a:lnTo>
                              <a:pt x="71" y="16"/>
                            </a:lnTo>
                            <a:lnTo>
                              <a:pt x="0" y="16"/>
                            </a:lnTo>
                            <a:lnTo>
                              <a:pt x="0" y="6"/>
                            </a:lnTo>
                            <a:lnTo>
                              <a:pt x="64" y="6"/>
                            </a:lnTo>
                          </a:path>
                        </a:pathLst>
                      </a:custGeom>
                      <a:solidFill>
                        <a:srgbClr val="C0C0C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18" name="Freeform 128"/>
                      <p:cNvSpPr>
                        <a:spLocks/>
                      </p:cNvSpPr>
                      <p:nvPr/>
                    </p:nvSpPr>
                    <p:spPr bwMode="auto">
                      <a:xfrm>
                        <a:off x="2824" y="3931"/>
                        <a:ext cx="17" cy="17"/>
                      </a:xfrm>
                      <a:custGeom>
                        <a:avLst/>
                        <a:gdLst>
                          <a:gd name="T0" fmla="*/ 16 w 17"/>
                          <a:gd name="T1" fmla="*/ 16 h 17"/>
                          <a:gd name="T2" fmla="*/ 16 w 17"/>
                          <a:gd name="T3" fmla="*/ 0 h 17"/>
                          <a:gd name="T4" fmla="*/ 8 w 17"/>
                          <a:gd name="T5" fmla="*/ 0 h 17"/>
                          <a:gd name="T6" fmla="*/ 0 w 17"/>
                          <a:gd name="T7" fmla="*/ 16 h 17"/>
                          <a:gd name="T8" fmla="*/ 1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16" y="16"/>
                            </a:moveTo>
                            <a:lnTo>
                              <a:pt x="16" y="0"/>
                            </a:lnTo>
                            <a:lnTo>
                              <a:pt x="8" y="0"/>
                            </a:lnTo>
                            <a:lnTo>
                              <a:pt x="0" y="16"/>
                            </a:lnTo>
                            <a:lnTo>
                              <a:pt x="16"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719" name="Freeform 129"/>
                      <p:cNvSpPr>
                        <a:spLocks/>
                      </p:cNvSpPr>
                      <p:nvPr/>
                    </p:nvSpPr>
                    <p:spPr bwMode="auto">
                      <a:xfrm>
                        <a:off x="2955" y="3931"/>
                        <a:ext cx="17" cy="17"/>
                      </a:xfrm>
                      <a:custGeom>
                        <a:avLst/>
                        <a:gdLst>
                          <a:gd name="T0" fmla="*/ 6 w 17"/>
                          <a:gd name="T1" fmla="*/ 16 h 17"/>
                          <a:gd name="T2" fmla="*/ 0 w 17"/>
                          <a:gd name="T3" fmla="*/ 0 h 17"/>
                          <a:gd name="T4" fmla="*/ 10 w 17"/>
                          <a:gd name="T5" fmla="*/ 0 h 17"/>
                          <a:gd name="T6" fmla="*/ 16 w 17"/>
                          <a:gd name="T7" fmla="*/ 16 h 17"/>
                          <a:gd name="T8" fmla="*/ 6 w 17"/>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6" y="16"/>
                            </a:moveTo>
                            <a:lnTo>
                              <a:pt x="0" y="0"/>
                            </a:lnTo>
                            <a:lnTo>
                              <a:pt x="10" y="0"/>
                            </a:lnTo>
                            <a:lnTo>
                              <a:pt x="16" y="16"/>
                            </a:lnTo>
                            <a:lnTo>
                              <a:pt x="6" y="16"/>
                            </a:lnTo>
                          </a:path>
                        </a:pathLst>
                      </a:custGeom>
                      <a:solidFill>
                        <a:srgbClr val="8080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nvGrpSpPr>
                    <p:cNvPr id="326706" name="Group 130"/>
                    <p:cNvGrpSpPr>
                      <a:grpSpLocks/>
                    </p:cNvGrpSpPr>
                    <p:nvPr/>
                  </p:nvGrpSpPr>
                  <p:grpSpPr bwMode="auto">
                    <a:xfrm>
                      <a:off x="2828" y="4047"/>
                      <a:ext cx="127" cy="75"/>
                      <a:chOff x="2828" y="4047"/>
                      <a:chExt cx="127" cy="75"/>
                    </a:xfrm>
                  </p:grpSpPr>
                  <p:sp>
                    <p:nvSpPr>
                      <p:cNvPr id="326707" name="Rectangle 131"/>
                      <p:cNvSpPr>
                        <a:spLocks noChangeArrowheads="1"/>
                      </p:cNvSpPr>
                      <p:nvPr/>
                    </p:nvSpPr>
                    <p:spPr bwMode="auto">
                      <a:xfrm>
                        <a:off x="2828" y="4047"/>
                        <a:ext cx="127" cy="30"/>
                      </a:xfrm>
                      <a:prstGeom prst="rect">
                        <a:avLst/>
                      </a:prstGeom>
                      <a:solidFill>
                        <a:srgbClr val="80808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08" name="Rectangle 132"/>
                      <p:cNvSpPr>
                        <a:spLocks noChangeArrowheads="1"/>
                      </p:cNvSpPr>
                      <p:nvPr/>
                    </p:nvSpPr>
                    <p:spPr bwMode="auto">
                      <a:xfrm>
                        <a:off x="2837" y="4053"/>
                        <a:ext cx="111" cy="19"/>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09" name="Group 133"/>
                      <p:cNvGrpSpPr>
                        <a:grpSpLocks/>
                      </p:cNvGrpSpPr>
                      <p:nvPr/>
                    </p:nvGrpSpPr>
                    <p:grpSpPr bwMode="auto">
                      <a:xfrm>
                        <a:off x="2881" y="4094"/>
                        <a:ext cx="27" cy="28"/>
                        <a:chOff x="2881" y="4094"/>
                        <a:chExt cx="27" cy="28"/>
                      </a:xfrm>
                    </p:grpSpPr>
                    <p:sp>
                      <p:nvSpPr>
                        <p:cNvPr id="326710" name="Oval 134"/>
                        <p:cNvSpPr>
                          <a:spLocks noChangeArrowheads="1"/>
                        </p:cNvSpPr>
                        <p:nvPr/>
                      </p:nvSpPr>
                      <p:spPr bwMode="auto">
                        <a:xfrm>
                          <a:off x="2881" y="4095"/>
                          <a:ext cx="27" cy="23"/>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711" name="Group 135"/>
                        <p:cNvGrpSpPr>
                          <a:grpSpLocks/>
                        </p:cNvGrpSpPr>
                        <p:nvPr/>
                      </p:nvGrpSpPr>
                      <p:grpSpPr bwMode="auto">
                        <a:xfrm>
                          <a:off x="2881" y="4094"/>
                          <a:ext cx="24" cy="28"/>
                          <a:chOff x="2881" y="4094"/>
                          <a:chExt cx="24" cy="28"/>
                        </a:xfrm>
                      </p:grpSpPr>
                      <p:sp>
                        <p:nvSpPr>
                          <p:cNvPr id="326712" name="Oval 136"/>
                          <p:cNvSpPr>
                            <a:spLocks noChangeArrowheads="1"/>
                          </p:cNvSpPr>
                          <p:nvPr/>
                        </p:nvSpPr>
                        <p:spPr bwMode="auto">
                          <a:xfrm>
                            <a:off x="2881" y="4095"/>
                            <a:ext cx="24" cy="19"/>
                          </a:xfrm>
                          <a:prstGeom prst="ellipse">
                            <a:avLst/>
                          </a:prstGeom>
                          <a:solidFill>
                            <a:srgbClr val="C0C0C0"/>
                          </a:solidFill>
                          <a:ln w="12700">
                            <a:solidFill>
                              <a:srgbClr val="808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13" name="Oval 137"/>
                          <p:cNvSpPr>
                            <a:spLocks noChangeArrowheads="1"/>
                          </p:cNvSpPr>
                          <p:nvPr/>
                        </p:nvSpPr>
                        <p:spPr bwMode="auto">
                          <a:xfrm>
                            <a:off x="2892" y="4094"/>
                            <a:ext cx="1" cy="7"/>
                          </a:xfrm>
                          <a:prstGeom prst="ellipse">
                            <a:avLst/>
                          </a:prstGeom>
                          <a:solidFill>
                            <a:srgbClr val="3F3F3F"/>
                          </a:solidFill>
                          <a:ln w="12700">
                            <a:solidFill>
                              <a:srgbClr val="3F3F3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714" name="Freeform 138"/>
                          <p:cNvSpPr>
                            <a:spLocks/>
                          </p:cNvSpPr>
                          <p:nvPr/>
                        </p:nvSpPr>
                        <p:spPr bwMode="auto">
                          <a:xfrm>
                            <a:off x="2888" y="4105"/>
                            <a:ext cx="17" cy="17"/>
                          </a:xfrm>
                          <a:custGeom>
                            <a:avLst/>
                            <a:gdLst>
                              <a:gd name="T0" fmla="*/ 6 w 17"/>
                              <a:gd name="T1" fmla="*/ 0 h 17"/>
                              <a:gd name="T2" fmla="*/ 0 w 17"/>
                              <a:gd name="T3" fmla="*/ 16 h 17"/>
                              <a:gd name="T4" fmla="*/ 16 w 17"/>
                              <a:gd name="T5" fmla="*/ 16 h 17"/>
                              <a:gd name="T6" fmla="*/ 10 w 17"/>
                              <a:gd name="T7" fmla="*/ 0 h 17"/>
                              <a:gd name="T8" fmla="*/ 6 w 17"/>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7">
                                <a:moveTo>
                                  <a:pt x="6" y="0"/>
                                </a:moveTo>
                                <a:lnTo>
                                  <a:pt x="0" y="16"/>
                                </a:lnTo>
                                <a:lnTo>
                                  <a:pt x="16" y="16"/>
                                </a:lnTo>
                                <a:lnTo>
                                  <a:pt x="10" y="0"/>
                                </a:lnTo>
                                <a:lnTo>
                                  <a:pt x="6" y="0"/>
                                </a:lnTo>
                              </a:path>
                            </a:pathLst>
                          </a:custGeom>
                          <a:solidFill>
                            <a:srgbClr val="3F3F3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grpSp>
                  </p:grpSp>
                </p:grpSp>
              </p:grpSp>
            </p:grpSp>
          </p:grpSp>
          <p:sp>
            <p:nvSpPr>
              <p:cNvPr id="326696" name="Freeform 139"/>
              <p:cNvSpPr>
                <a:spLocks/>
              </p:cNvSpPr>
              <p:nvPr/>
            </p:nvSpPr>
            <p:spPr bwMode="auto">
              <a:xfrm>
                <a:off x="2270" y="3173"/>
                <a:ext cx="1013" cy="158"/>
              </a:xfrm>
              <a:custGeom>
                <a:avLst/>
                <a:gdLst>
                  <a:gd name="T0" fmla="*/ 1012 w 1013"/>
                  <a:gd name="T1" fmla="*/ 0 h 158"/>
                  <a:gd name="T2" fmla="*/ 887 w 1013"/>
                  <a:gd name="T3" fmla="*/ 157 h 158"/>
                  <a:gd name="T4" fmla="*/ 0 w 1013"/>
                  <a:gd name="T5" fmla="*/ 157 h 158"/>
                  <a:gd name="T6" fmla="*/ 147 w 1013"/>
                  <a:gd name="T7" fmla="*/ 0 h 158"/>
                  <a:gd name="T8" fmla="*/ 1012 w 1013"/>
                  <a:gd name="T9" fmla="*/ 0 h 1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3" h="158">
                    <a:moveTo>
                      <a:pt x="1012" y="0"/>
                    </a:moveTo>
                    <a:lnTo>
                      <a:pt x="887" y="157"/>
                    </a:lnTo>
                    <a:lnTo>
                      <a:pt x="0" y="157"/>
                    </a:lnTo>
                    <a:lnTo>
                      <a:pt x="147" y="0"/>
                    </a:lnTo>
                    <a:lnTo>
                      <a:pt x="1012" y="0"/>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697" name="Freeform 140"/>
              <p:cNvSpPr>
                <a:spLocks/>
              </p:cNvSpPr>
              <p:nvPr/>
            </p:nvSpPr>
            <p:spPr bwMode="auto">
              <a:xfrm>
                <a:off x="3107" y="3170"/>
                <a:ext cx="181" cy="992"/>
              </a:xfrm>
              <a:custGeom>
                <a:avLst/>
                <a:gdLst>
                  <a:gd name="T0" fmla="*/ 175 w 181"/>
                  <a:gd name="T1" fmla="*/ 0 h 992"/>
                  <a:gd name="T2" fmla="*/ 180 w 181"/>
                  <a:gd name="T3" fmla="*/ 14 h 992"/>
                  <a:gd name="T4" fmla="*/ 180 w 181"/>
                  <a:gd name="T5" fmla="*/ 830 h 992"/>
                  <a:gd name="T6" fmla="*/ 0 w 181"/>
                  <a:gd name="T7" fmla="*/ 991 h 992"/>
                  <a:gd name="T8" fmla="*/ 0 w 181"/>
                  <a:gd name="T9" fmla="*/ 165 h 992"/>
                  <a:gd name="T10" fmla="*/ 175 w 181"/>
                  <a:gd name="T11" fmla="*/ 0 h 9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1" h="992">
                    <a:moveTo>
                      <a:pt x="175" y="0"/>
                    </a:moveTo>
                    <a:lnTo>
                      <a:pt x="180" y="14"/>
                    </a:lnTo>
                    <a:lnTo>
                      <a:pt x="180" y="830"/>
                    </a:lnTo>
                    <a:lnTo>
                      <a:pt x="0" y="991"/>
                    </a:lnTo>
                    <a:lnTo>
                      <a:pt x="0" y="165"/>
                    </a:lnTo>
                    <a:lnTo>
                      <a:pt x="175" y="0"/>
                    </a:lnTo>
                  </a:path>
                </a:pathLst>
              </a:custGeom>
              <a:solidFill>
                <a:srgbClr val="CECECE"/>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chemeClr val="tx2"/>
                  </a:solidFill>
                </a:endParaRPr>
              </a:p>
            </p:txBody>
          </p:sp>
          <p:sp>
            <p:nvSpPr>
              <p:cNvPr id="326698" name="Rectangle 141"/>
              <p:cNvSpPr>
                <a:spLocks noChangeArrowheads="1"/>
              </p:cNvSpPr>
              <p:nvPr/>
            </p:nvSpPr>
            <p:spPr bwMode="auto">
              <a:xfrm>
                <a:off x="1718" y="3176"/>
                <a:ext cx="548"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285750" indent="-285750" eaLnBrk="0" hangingPunct="0">
                  <a:lnSpc>
                    <a:spcPct val="90000"/>
                  </a:lnSpc>
                  <a:spcBef>
                    <a:spcPct val="25000"/>
                  </a:spcBef>
                </a:pPr>
                <a:r>
                  <a:rPr kumimoji="1" lang="zh-CN" altLang="en-US" sz="1600" b="1">
                    <a:solidFill>
                      <a:schemeClr val="tx2"/>
                    </a:solidFill>
                    <a:latin typeface="Times New Roman" pitchFamily="18" charset="0"/>
                  </a:rPr>
                  <a:t>基线库</a:t>
                </a:r>
              </a:p>
            </p:txBody>
          </p:sp>
        </p:grpSp>
        <p:graphicFrame>
          <p:nvGraphicFramePr>
            <p:cNvPr id="326673" name="Object 142">
              <a:hlinkClick r:id="" action="ppaction://ole?verb=0"/>
            </p:cNvPr>
            <p:cNvGraphicFramePr>
              <a:graphicFrameLocks/>
            </p:cNvGraphicFramePr>
            <p:nvPr/>
          </p:nvGraphicFramePr>
          <p:xfrm>
            <a:off x="4098" y="1940"/>
            <a:ext cx="368" cy="402"/>
          </p:xfrm>
          <a:graphic>
            <a:graphicData uri="http://schemas.openxmlformats.org/presentationml/2006/ole">
              <mc:AlternateContent xmlns:mc="http://schemas.openxmlformats.org/markup-compatibility/2006">
                <mc:Choice xmlns:v="urn:schemas-microsoft-com:vml" Requires="v">
                  <p:oleObj spid="_x0000_s176717" name="Microsoft ClipArt Gallery" r:id="rId15" imgW="2525713" imgH="3224213" progId="MS_ClipArt_Gallery">
                    <p:embed/>
                  </p:oleObj>
                </mc:Choice>
                <mc:Fallback>
                  <p:oleObj name="Microsoft ClipArt Gallery" r:id="rId15" imgW="2525713" imgH="3224213" progId="MS_ClipArt_Gallery">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8" y="1940"/>
                          <a:ext cx="368"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674" name="Object 143">
              <a:hlinkClick r:id="" action="ppaction://ole?verb=0"/>
            </p:cNvPr>
            <p:cNvGraphicFramePr>
              <a:graphicFrameLocks/>
            </p:cNvGraphicFramePr>
            <p:nvPr/>
          </p:nvGraphicFramePr>
          <p:xfrm>
            <a:off x="4020" y="2120"/>
            <a:ext cx="172" cy="147"/>
          </p:xfrm>
          <a:graphic>
            <a:graphicData uri="http://schemas.openxmlformats.org/presentationml/2006/ole">
              <mc:AlternateContent xmlns:mc="http://schemas.openxmlformats.org/markup-compatibility/2006">
                <mc:Choice xmlns:v="urn:schemas-microsoft-com:vml" Requires="v">
                  <p:oleObj spid="_x0000_s176718" name="Microsoft ClipArt Gallery" r:id="rId16" imgW="2728913" imgH="2728913" progId="MS_ClipArt_Gallery">
                    <p:embed/>
                  </p:oleObj>
                </mc:Choice>
                <mc:Fallback>
                  <p:oleObj name="Microsoft ClipArt Gallery" r:id="rId16"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0" y="2120"/>
                          <a:ext cx="172" cy="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675" name="Object 144">
              <a:hlinkClick r:id="" action="ppaction://ole?verb=0"/>
            </p:cNvPr>
            <p:cNvGraphicFramePr>
              <a:graphicFrameLocks/>
            </p:cNvGraphicFramePr>
            <p:nvPr/>
          </p:nvGraphicFramePr>
          <p:xfrm>
            <a:off x="1084" y="1794"/>
            <a:ext cx="379" cy="466"/>
          </p:xfrm>
          <a:graphic>
            <a:graphicData uri="http://schemas.openxmlformats.org/presentationml/2006/ole">
              <mc:AlternateContent xmlns:mc="http://schemas.openxmlformats.org/markup-compatibility/2006">
                <mc:Choice xmlns:v="urn:schemas-microsoft-com:vml" Requires="v">
                  <p:oleObj spid="_x0000_s176719" name="Microsoft ClipArt Gallery" r:id="rId17" imgW="2347913" imgH="3389313" progId="MS_ClipArt_Gallery">
                    <p:embed/>
                  </p:oleObj>
                </mc:Choice>
                <mc:Fallback>
                  <p:oleObj name="Microsoft ClipArt Gallery" r:id="rId17" imgW="2347913" imgH="3389313" progId="MS_ClipArt_Gallery">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 y="1794"/>
                          <a:ext cx="379"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676" name="Object 145">
              <a:hlinkClick r:id="" action="ppaction://ole?verb=0"/>
            </p:cNvPr>
            <p:cNvGraphicFramePr>
              <a:graphicFrameLocks/>
            </p:cNvGraphicFramePr>
            <p:nvPr/>
          </p:nvGraphicFramePr>
          <p:xfrm>
            <a:off x="2628" y="1947"/>
            <a:ext cx="261" cy="224"/>
          </p:xfrm>
          <a:graphic>
            <a:graphicData uri="http://schemas.openxmlformats.org/presentationml/2006/ole">
              <mc:AlternateContent xmlns:mc="http://schemas.openxmlformats.org/markup-compatibility/2006">
                <mc:Choice xmlns:v="urn:schemas-microsoft-com:vml" Requires="v">
                  <p:oleObj spid="_x0000_s176720" name="Microsoft ClipArt Gallery" r:id="rId19" imgW="2728913" imgH="2728913" progId="MS_ClipArt_Gallery">
                    <p:embed/>
                  </p:oleObj>
                </mc:Choice>
                <mc:Fallback>
                  <p:oleObj name="Microsoft ClipArt Gallery" r:id="rId19" imgW="2728913" imgH="2728913" progId="MS_ClipArt_Gallery">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8" y="1947"/>
                          <a:ext cx="26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6677" name="Arc 146"/>
            <p:cNvSpPr>
              <a:spLocks/>
            </p:cNvSpPr>
            <p:nvPr/>
          </p:nvSpPr>
          <p:spPr bwMode="auto">
            <a:xfrm>
              <a:off x="2873" y="1878"/>
              <a:ext cx="373" cy="204"/>
            </a:xfrm>
            <a:custGeom>
              <a:avLst/>
              <a:gdLst>
                <a:gd name="T0" fmla="*/ 0 w 21600"/>
                <a:gd name="T1" fmla="*/ 0 h 21706"/>
                <a:gd name="T2" fmla="*/ 0 w 21600"/>
                <a:gd name="T3" fmla="*/ 0 h 21706"/>
                <a:gd name="T4" fmla="*/ 0 w 21600"/>
                <a:gd name="T5" fmla="*/ 0 h 21706"/>
                <a:gd name="T6" fmla="*/ 0 60000 65536"/>
                <a:gd name="T7" fmla="*/ 0 60000 65536"/>
                <a:gd name="T8" fmla="*/ 0 60000 65536"/>
              </a:gdLst>
              <a:ahLst/>
              <a:cxnLst>
                <a:cxn ang="T6">
                  <a:pos x="T0" y="T1"/>
                </a:cxn>
                <a:cxn ang="T7">
                  <a:pos x="T2" y="T3"/>
                </a:cxn>
                <a:cxn ang="T8">
                  <a:pos x="T4" y="T5"/>
                </a:cxn>
              </a:cxnLst>
              <a:rect l="0" t="0" r="r" b="b"/>
              <a:pathLst>
                <a:path w="21600" h="21706" fill="none" extrusionOk="0">
                  <a:moveTo>
                    <a:pt x="21599" y="0"/>
                  </a:moveTo>
                  <a:cubicBezTo>
                    <a:pt x="21599" y="35"/>
                    <a:pt x="21600" y="70"/>
                    <a:pt x="21600" y="106"/>
                  </a:cubicBezTo>
                  <a:cubicBezTo>
                    <a:pt x="21600" y="12035"/>
                    <a:pt x="11929" y="21705"/>
                    <a:pt x="0" y="21706"/>
                  </a:cubicBezTo>
                </a:path>
                <a:path w="21600" h="21706" stroke="0" extrusionOk="0">
                  <a:moveTo>
                    <a:pt x="21599" y="0"/>
                  </a:moveTo>
                  <a:cubicBezTo>
                    <a:pt x="21599" y="35"/>
                    <a:pt x="21600" y="70"/>
                    <a:pt x="21600" y="106"/>
                  </a:cubicBezTo>
                  <a:cubicBezTo>
                    <a:pt x="21600" y="12035"/>
                    <a:pt x="11929" y="21705"/>
                    <a:pt x="0" y="21706"/>
                  </a:cubicBezTo>
                  <a:lnTo>
                    <a:pt x="0" y="106"/>
                  </a:lnTo>
                  <a:lnTo>
                    <a:pt x="21599"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678" name="Arc 147"/>
            <p:cNvSpPr>
              <a:spLocks/>
            </p:cNvSpPr>
            <p:nvPr/>
          </p:nvSpPr>
          <p:spPr bwMode="auto">
            <a:xfrm>
              <a:off x="2263" y="1727"/>
              <a:ext cx="321" cy="34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533" y="21599"/>
                  </a:moveTo>
                  <a:cubicBezTo>
                    <a:pt x="9629" y="21562"/>
                    <a:pt x="0" y="11903"/>
                    <a:pt x="0" y="0"/>
                  </a:cubicBezTo>
                </a:path>
                <a:path w="21600" h="21600" stroke="0" extrusionOk="0">
                  <a:moveTo>
                    <a:pt x="21533" y="21599"/>
                  </a:moveTo>
                  <a:cubicBezTo>
                    <a:pt x="9629" y="21562"/>
                    <a:pt x="0" y="11903"/>
                    <a:pt x="0" y="0"/>
                  </a:cubicBezTo>
                  <a:lnTo>
                    <a:pt x="21600" y="0"/>
                  </a:lnTo>
                  <a:lnTo>
                    <a:pt x="21533" y="21599"/>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679" name="Arc 148"/>
            <p:cNvSpPr>
              <a:spLocks/>
            </p:cNvSpPr>
            <p:nvPr/>
          </p:nvSpPr>
          <p:spPr bwMode="auto">
            <a:xfrm>
              <a:off x="1503" y="1737"/>
              <a:ext cx="360" cy="272"/>
            </a:xfrm>
            <a:custGeom>
              <a:avLst/>
              <a:gdLst>
                <a:gd name="T0" fmla="*/ 0 w 21600"/>
                <a:gd name="T1" fmla="*/ 0 h 21680"/>
                <a:gd name="T2" fmla="*/ 0 w 21600"/>
                <a:gd name="T3" fmla="*/ 0 h 21680"/>
                <a:gd name="T4" fmla="*/ 0 w 21600"/>
                <a:gd name="T5" fmla="*/ 0 h 21680"/>
                <a:gd name="T6" fmla="*/ 0 60000 65536"/>
                <a:gd name="T7" fmla="*/ 0 60000 65536"/>
                <a:gd name="T8" fmla="*/ 0 60000 65536"/>
              </a:gdLst>
              <a:ahLst/>
              <a:cxnLst>
                <a:cxn ang="T6">
                  <a:pos x="T0" y="T1"/>
                </a:cxn>
                <a:cxn ang="T7">
                  <a:pos x="T2" y="T3"/>
                </a:cxn>
                <a:cxn ang="T8">
                  <a:pos x="T4" y="T5"/>
                </a:cxn>
              </a:cxnLst>
              <a:rect l="0" t="0" r="r" b="b"/>
              <a:pathLst>
                <a:path w="21600" h="21680" fill="none" extrusionOk="0">
                  <a:moveTo>
                    <a:pt x="21599" y="0"/>
                  </a:moveTo>
                  <a:cubicBezTo>
                    <a:pt x="21599" y="26"/>
                    <a:pt x="21600" y="53"/>
                    <a:pt x="21600" y="80"/>
                  </a:cubicBezTo>
                  <a:cubicBezTo>
                    <a:pt x="21600" y="12009"/>
                    <a:pt x="11929" y="21679"/>
                    <a:pt x="0" y="21680"/>
                  </a:cubicBezTo>
                </a:path>
                <a:path w="21600" h="21680" stroke="0" extrusionOk="0">
                  <a:moveTo>
                    <a:pt x="21599" y="0"/>
                  </a:moveTo>
                  <a:cubicBezTo>
                    <a:pt x="21599" y="26"/>
                    <a:pt x="21600" y="53"/>
                    <a:pt x="21600" y="80"/>
                  </a:cubicBezTo>
                  <a:cubicBezTo>
                    <a:pt x="21600" y="12009"/>
                    <a:pt x="11929" y="21679"/>
                    <a:pt x="0" y="21680"/>
                  </a:cubicBezTo>
                  <a:lnTo>
                    <a:pt x="0" y="80"/>
                  </a:lnTo>
                  <a:lnTo>
                    <a:pt x="21599" y="0"/>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680" name="Arc 149"/>
            <p:cNvSpPr>
              <a:spLocks/>
            </p:cNvSpPr>
            <p:nvPr/>
          </p:nvSpPr>
          <p:spPr bwMode="auto">
            <a:xfrm>
              <a:off x="3667" y="1888"/>
              <a:ext cx="297" cy="323"/>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527" y="21599"/>
                  </a:moveTo>
                  <a:cubicBezTo>
                    <a:pt x="9626" y="21559"/>
                    <a:pt x="0" y="11900"/>
                    <a:pt x="0" y="0"/>
                  </a:cubicBezTo>
                </a:path>
                <a:path w="21600" h="21600" stroke="0" extrusionOk="0">
                  <a:moveTo>
                    <a:pt x="21527" y="21599"/>
                  </a:moveTo>
                  <a:cubicBezTo>
                    <a:pt x="9626" y="21559"/>
                    <a:pt x="0" y="11900"/>
                    <a:pt x="0" y="0"/>
                  </a:cubicBezTo>
                  <a:lnTo>
                    <a:pt x="21600" y="0"/>
                  </a:lnTo>
                  <a:lnTo>
                    <a:pt x="21527" y="21599"/>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681" name="Arc 150"/>
            <p:cNvSpPr>
              <a:spLocks/>
            </p:cNvSpPr>
            <p:nvPr/>
          </p:nvSpPr>
          <p:spPr bwMode="auto">
            <a:xfrm>
              <a:off x="676" y="1554"/>
              <a:ext cx="365" cy="494"/>
            </a:xfrm>
            <a:custGeom>
              <a:avLst/>
              <a:gdLst>
                <a:gd name="T0" fmla="*/ 0 w 21600"/>
                <a:gd name="T1" fmla="*/ 0 h 21644"/>
                <a:gd name="T2" fmla="*/ 0 w 21600"/>
                <a:gd name="T3" fmla="*/ 0 h 21644"/>
                <a:gd name="T4" fmla="*/ 0 w 21600"/>
                <a:gd name="T5" fmla="*/ 0 h 21644"/>
                <a:gd name="T6" fmla="*/ 0 60000 65536"/>
                <a:gd name="T7" fmla="*/ 0 60000 65536"/>
                <a:gd name="T8" fmla="*/ 0 60000 65536"/>
              </a:gdLst>
              <a:ahLst/>
              <a:cxnLst>
                <a:cxn ang="T6">
                  <a:pos x="T0" y="T1"/>
                </a:cxn>
                <a:cxn ang="T7">
                  <a:pos x="T2" y="T3"/>
                </a:cxn>
                <a:cxn ang="T8">
                  <a:pos x="T4" y="T5"/>
                </a:cxn>
              </a:cxnLst>
              <a:rect l="0" t="0" r="r" b="b"/>
              <a:pathLst>
                <a:path w="21600" h="21644" fill="none" extrusionOk="0">
                  <a:moveTo>
                    <a:pt x="21541" y="21643"/>
                  </a:moveTo>
                  <a:cubicBezTo>
                    <a:pt x="9634" y="21611"/>
                    <a:pt x="0" y="11950"/>
                    <a:pt x="0" y="44"/>
                  </a:cubicBezTo>
                  <a:cubicBezTo>
                    <a:pt x="-1" y="29"/>
                    <a:pt x="0" y="14"/>
                    <a:pt x="0" y="0"/>
                  </a:cubicBezTo>
                </a:path>
                <a:path w="21600" h="21644" stroke="0" extrusionOk="0">
                  <a:moveTo>
                    <a:pt x="21541" y="21643"/>
                  </a:moveTo>
                  <a:cubicBezTo>
                    <a:pt x="9634" y="21611"/>
                    <a:pt x="0" y="11950"/>
                    <a:pt x="0" y="44"/>
                  </a:cubicBezTo>
                  <a:cubicBezTo>
                    <a:pt x="-1" y="29"/>
                    <a:pt x="0" y="14"/>
                    <a:pt x="0" y="0"/>
                  </a:cubicBezTo>
                  <a:lnTo>
                    <a:pt x="21600" y="44"/>
                  </a:lnTo>
                  <a:lnTo>
                    <a:pt x="21541" y="21643"/>
                  </a:lnTo>
                  <a:close/>
                </a:path>
              </a:pathLst>
            </a:custGeom>
            <a:noFill/>
            <a:ln w="25400" cap="rnd">
              <a:solidFill>
                <a:schemeClr val="tx1"/>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682" name="Line 151"/>
            <p:cNvSpPr>
              <a:spLocks noChangeShapeType="1"/>
            </p:cNvSpPr>
            <p:nvPr/>
          </p:nvSpPr>
          <p:spPr bwMode="auto">
            <a:xfrm>
              <a:off x="1142" y="1334"/>
              <a:ext cx="517" cy="7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sp>
          <p:nvSpPr>
            <p:cNvPr id="326683" name="Line 152"/>
            <p:cNvSpPr>
              <a:spLocks noChangeShapeType="1"/>
            </p:cNvSpPr>
            <p:nvPr/>
          </p:nvSpPr>
          <p:spPr bwMode="auto">
            <a:xfrm>
              <a:off x="2443" y="1534"/>
              <a:ext cx="547" cy="7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tx2"/>
                </a:solidFill>
              </a:endParaRPr>
            </a:p>
          </p:txBody>
        </p:sp>
        <p:grpSp>
          <p:nvGrpSpPr>
            <p:cNvPr id="326684" name="Group 153"/>
            <p:cNvGrpSpPr>
              <a:grpSpLocks/>
            </p:cNvGrpSpPr>
            <p:nvPr/>
          </p:nvGrpSpPr>
          <p:grpSpPr bwMode="auto">
            <a:xfrm>
              <a:off x="1201" y="2113"/>
              <a:ext cx="667" cy="738"/>
              <a:chOff x="1201" y="2113"/>
              <a:chExt cx="667" cy="738"/>
            </a:xfrm>
          </p:grpSpPr>
          <p:graphicFrame>
            <p:nvGraphicFramePr>
              <p:cNvPr id="326689" name="Object 154">
                <a:hlinkClick r:id="" action="ppaction://ole?verb=0"/>
              </p:cNvPr>
              <p:cNvGraphicFramePr>
                <a:graphicFrameLocks/>
              </p:cNvGraphicFramePr>
              <p:nvPr/>
            </p:nvGraphicFramePr>
            <p:xfrm>
              <a:off x="1201" y="2113"/>
              <a:ext cx="379" cy="467"/>
            </p:xfrm>
            <a:graphic>
              <a:graphicData uri="http://schemas.openxmlformats.org/presentationml/2006/ole">
                <mc:AlternateContent xmlns:mc="http://schemas.openxmlformats.org/markup-compatibility/2006">
                  <mc:Choice xmlns:v="urn:schemas-microsoft-com:vml" Requires="v">
                    <p:oleObj spid="_x0000_s176721" name="Microsoft ClipArt Gallery" r:id="rId20" imgW="2347913" imgH="3389313" progId="MS_ClipArt_Gallery">
                      <p:embed/>
                    </p:oleObj>
                  </mc:Choice>
                  <mc:Fallback>
                    <p:oleObj name="Microsoft ClipArt Gallery" r:id="rId20" imgW="2347913" imgH="3389313" progId="MS_ClipArt_Gallery">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01" y="2113"/>
                            <a:ext cx="379" cy="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690" name="Object 155">
                <a:hlinkClick r:id="" action="ppaction://ole?verb=0"/>
              </p:cNvPr>
              <p:cNvGraphicFramePr>
                <a:graphicFrameLocks/>
              </p:cNvGraphicFramePr>
              <p:nvPr/>
            </p:nvGraphicFramePr>
            <p:xfrm>
              <a:off x="1297" y="2204"/>
              <a:ext cx="379" cy="466"/>
            </p:xfrm>
            <a:graphic>
              <a:graphicData uri="http://schemas.openxmlformats.org/presentationml/2006/ole">
                <mc:AlternateContent xmlns:mc="http://schemas.openxmlformats.org/markup-compatibility/2006">
                  <mc:Choice xmlns:v="urn:schemas-microsoft-com:vml" Requires="v">
                    <p:oleObj spid="_x0000_s176722" name="Microsoft ClipArt Gallery" r:id="rId21" imgW="2347913" imgH="3389313" progId="MS_ClipArt_Gallery">
                      <p:embed/>
                    </p:oleObj>
                  </mc:Choice>
                  <mc:Fallback>
                    <p:oleObj name="Microsoft ClipArt Gallery" r:id="rId21" imgW="2347913" imgH="3389313" progId="MS_ClipArt_Gallery">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7" y="2204"/>
                            <a:ext cx="379"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691" name="Object 156">
                <a:hlinkClick r:id="" action="ppaction://ole?verb=0"/>
              </p:cNvPr>
              <p:cNvGraphicFramePr>
                <a:graphicFrameLocks/>
              </p:cNvGraphicFramePr>
              <p:nvPr/>
            </p:nvGraphicFramePr>
            <p:xfrm>
              <a:off x="1393" y="2294"/>
              <a:ext cx="379" cy="466"/>
            </p:xfrm>
            <a:graphic>
              <a:graphicData uri="http://schemas.openxmlformats.org/presentationml/2006/ole">
                <mc:AlternateContent xmlns:mc="http://schemas.openxmlformats.org/markup-compatibility/2006">
                  <mc:Choice xmlns:v="urn:schemas-microsoft-com:vml" Requires="v">
                    <p:oleObj spid="_x0000_s176723" name="Microsoft ClipArt Gallery" r:id="rId22" imgW="2347913" imgH="3389313" progId="MS_ClipArt_Gallery">
                      <p:embed/>
                    </p:oleObj>
                  </mc:Choice>
                  <mc:Fallback>
                    <p:oleObj name="Microsoft ClipArt Gallery" r:id="rId22" imgW="2347913" imgH="3389313" progId="MS_ClipArt_Gallery">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3" y="2294"/>
                            <a:ext cx="379"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692" name="Object 157">
                <a:hlinkClick r:id="" action="ppaction://ole?verb=0"/>
              </p:cNvPr>
              <p:cNvGraphicFramePr>
                <a:graphicFrameLocks/>
              </p:cNvGraphicFramePr>
              <p:nvPr/>
            </p:nvGraphicFramePr>
            <p:xfrm>
              <a:off x="1489" y="2384"/>
              <a:ext cx="379" cy="467"/>
            </p:xfrm>
            <a:graphic>
              <a:graphicData uri="http://schemas.openxmlformats.org/presentationml/2006/ole">
                <mc:AlternateContent xmlns:mc="http://schemas.openxmlformats.org/markup-compatibility/2006">
                  <mc:Choice xmlns:v="urn:schemas-microsoft-com:vml" Requires="v">
                    <p:oleObj spid="_x0000_s176724" name="Microsoft ClipArt Gallery" r:id="rId23" imgW="2347913" imgH="3389313" progId="MS_ClipArt_Gallery">
                      <p:embed/>
                    </p:oleObj>
                  </mc:Choice>
                  <mc:Fallback>
                    <p:oleObj name="Microsoft ClipArt Gallery" r:id="rId23" imgW="2347913" imgH="3389313" progId="MS_ClipArt_Gallery">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89" y="2384"/>
                            <a:ext cx="379" cy="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26685" name="Group 158"/>
            <p:cNvGrpSpPr>
              <a:grpSpLocks/>
            </p:cNvGrpSpPr>
            <p:nvPr/>
          </p:nvGrpSpPr>
          <p:grpSpPr bwMode="auto">
            <a:xfrm>
              <a:off x="392" y="1086"/>
              <a:ext cx="3344" cy="604"/>
              <a:chOff x="797" y="2852"/>
              <a:chExt cx="3344" cy="604"/>
            </a:xfrm>
          </p:grpSpPr>
          <p:sp>
            <p:nvSpPr>
              <p:cNvPr id="326686" name="Rectangle 159"/>
              <p:cNvSpPr>
                <a:spLocks noChangeArrowheads="1"/>
              </p:cNvSpPr>
              <p:nvPr/>
            </p:nvSpPr>
            <p:spPr bwMode="auto">
              <a:xfrm>
                <a:off x="797" y="2852"/>
                <a:ext cx="734" cy="353"/>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需求</a:t>
                </a:r>
              </a:p>
            </p:txBody>
          </p:sp>
          <p:sp>
            <p:nvSpPr>
              <p:cNvPr id="326687" name="Rectangle 160"/>
              <p:cNvSpPr>
                <a:spLocks noChangeArrowheads="1"/>
              </p:cNvSpPr>
              <p:nvPr/>
            </p:nvSpPr>
            <p:spPr bwMode="auto">
              <a:xfrm>
                <a:off x="2102" y="2981"/>
                <a:ext cx="734" cy="353"/>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b="1">
                    <a:solidFill>
                      <a:schemeClr val="tx2"/>
                    </a:solidFill>
                  </a:rPr>
                  <a:t>设计</a:t>
                </a:r>
              </a:p>
            </p:txBody>
          </p:sp>
          <p:sp>
            <p:nvSpPr>
              <p:cNvPr id="326688" name="Rectangle 161"/>
              <p:cNvSpPr>
                <a:spLocks noChangeArrowheads="1"/>
              </p:cNvSpPr>
              <p:nvPr/>
            </p:nvSpPr>
            <p:spPr bwMode="auto">
              <a:xfrm>
                <a:off x="3407" y="3136"/>
                <a:ext cx="734" cy="320"/>
              </a:xfrm>
              <a:prstGeom prst="rect">
                <a:avLst/>
              </a:prstGeom>
              <a:solidFill>
                <a:srgbClr val="FFFFFF"/>
              </a:solidFill>
              <a:ln w="2857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lnSpc>
                    <a:spcPct val="150000"/>
                  </a:lnSpc>
                  <a:spcAft>
                    <a:spcPct val="50000"/>
                  </a:spcAft>
                </a:pPr>
                <a:r>
                  <a:rPr kumimoji="1" lang="zh-CN" altLang="en-US" sz="1600" b="1">
                    <a:solidFill>
                      <a:schemeClr val="tx2"/>
                    </a:solidFill>
                  </a:rPr>
                  <a:t>实现测试</a:t>
                </a:r>
              </a:p>
            </p:txBody>
          </p:sp>
        </p:grpSp>
      </p:grpSp>
    </p:spTree>
    <p:extLst>
      <p:ext uri="{BB962C8B-B14F-4D97-AF65-F5344CB8AC3E}">
        <p14:creationId xmlns:p14="http://schemas.microsoft.com/office/powerpoint/2010/main" val="1974665049"/>
      </p:ext>
    </p:extLst>
  </p:cSld>
  <p:clrMapOvr>
    <a:masterClrMapping/>
  </p:clrMapOvr>
  <p:timing>
    <p:tnLst>
      <p:par>
        <p:cT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ext Box 2"/>
          <p:cNvSpPr>
            <a:spLocks noGrp="1" noChangeArrowheads="1"/>
          </p:cNvSpPr>
          <p:nvPr>
            <p:ph type="title"/>
          </p:nvPr>
        </p:nvSpPr>
        <p:spPr>
          <a:xfrm>
            <a:off x="457200" y="765175"/>
            <a:ext cx="8229600" cy="1143000"/>
          </a:xfrm>
        </p:spPr>
        <p:txBody>
          <a:bodyPr/>
          <a:lstStyle/>
          <a:p>
            <a:pPr eaLnBrk="1" hangingPunct="1">
              <a:spcBef>
                <a:spcPct val="50000"/>
              </a:spcBef>
              <a:defRPr/>
            </a:pPr>
            <a:r>
              <a:rPr lang="en-US" altLang="zh-CN" b="1" dirty="0" smtClean="0">
                <a:solidFill>
                  <a:schemeClr val="tx2"/>
                </a:solidFill>
                <a:effectLst>
                  <a:outerShdw blurRad="38100" dist="38100" dir="2700000" algn="tl">
                    <a:srgbClr val="000000">
                      <a:alpha val="43137"/>
                    </a:srgbClr>
                  </a:outerShdw>
                </a:effectLst>
                <a:latin typeface="华文仿宋" pitchFamily="2" charset="-122"/>
                <a:ea typeface="华文仿宋" pitchFamily="2" charset="-122"/>
              </a:rPr>
              <a:t>7.7    </a:t>
            </a:r>
            <a:r>
              <a:rPr lang="zh-CN" altLang="en-US" b="1" dirty="0" smtClean="0">
                <a:solidFill>
                  <a:schemeClr val="tx2"/>
                </a:solidFill>
                <a:effectLst>
                  <a:outerShdw blurRad="38100" dist="38100" dir="2700000" algn="tl">
                    <a:srgbClr val="000000">
                      <a:alpha val="43137"/>
                    </a:srgbClr>
                  </a:outerShdw>
                </a:effectLst>
                <a:latin typeface="华文仿宋" pitchFamily="2" charset="-122"/>
                <a:ea typeface="华文仿宋" pitchFamily="2" charset="-122"/>
              </a:rPr>
              <a:t>相关内容：缺陷管理</a:t>
            </a:r>
          </a:p>
        </p:txBody>
      </p:sp>
      <p:graphicFrame>
        <p:nvGraphicFramePr>
          <p:cNvPr id="327683" name="Object 4"/>
          <p:cNvGraphicFramePr>
            <a:graphicFrameLocks noGrp="1" noChangeAspect="1"/>
          </p:cNvGraphicFramePr>
          <p:nvPr>
            <p:ph sz="quarter" idx="2"/>
            <p:extLst>
              <p:ext uri="{D42A27DB-BD31-4B8C-83A1-F6EECF244321}">
                <p14:modId xmlns:p14="http://schemas.microsoft.com/office/powerpoint/2010/main" val="1168341484"/>
              </p:ext>
            </p:extLst>
          </p:nvPr>
        </p:nvGraphicFramePr>
        <p:xfrm>
          <a:off x="6659563" y="3789363"/>
          <a:ext cx="2133600" cy="2689225"/>
        </p:xfrm>
        <a:graphic>
          <a:graphicData uri="http://schemas.openxmlformats.org/presentationml/2006/ole">
            <mc:AlternateContent xmlns:mc="http://schemas.openxmlformats.org/markup-compatibility/2006">
              <mc:Choice xmlns:v="urn:schemas-microsoft-com:vml" Requires="v">
                <p:oleObj spid="_x0000_s177188" name="Clip" r:id="rId3" imgW="2673229" imgH="3753016" progId="MS_ClipArt_Gallery.2">
                  <p:embed/>
                </p:oleObj>
              </mc:Choice>
              <mc:Fallback>
                <p:oleObj name="Clip" r:id="rId3" imgW="2673229" imgH="3753016"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3789363"/>
                        <a:ext cx="2133600" cy="2689225"/>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39973" name="Rectangle 5"/>
          <p:cNvSpPr>
            <a:spLocks noChangeArrowheads="1"/>
          </p:cNvSpPr>
          <p:nvPr/>
        </p:nvSpPr>
        <p:spPr bwMode="auto">
          <a:xfrm>
            <a:off x="971550" y="1989138"/>
            <a:ext cx="6840538" cy="2678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defRPr/>
            </a:pPr>
            <a:r>
              <a:rPr lang="en-US" altLang="zh-CN"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1</a:t>
            </a:r>
            <a:r>
              <a:rPr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a:t>
            </a:r>
            <a:r>
              <a:rPr kumimoji="1"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强制按照统一的流程处理缺陷；</a:t>
            </a:r>
          </a:p>
          <a:p>
            <a:pPr>
              <a:defRPr/>
            </a:pPr>
            <a:r>
              <a:rPr lang="en-US" altLang="zh-CN"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2</a:t>
            </a:r>
            <a:r>
              <a:rPr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a:t>
            </a:r>
            <a:r>
              <a:rPr kumimoji="1"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对缺陷实现全生命周期的闭环管理；</a:t>
            </a:r>
          </a:p>
          <a:p>
            <a:pPr>
              <a:defRPr/>
            </a:pPr>
            <a:r>
              <a:rPr lang="en-US" altLang="zh-CN"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3</a:t>
            </a:r>
            <a:r>
              <a:rPr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a:t>
            </a:r>
            <a:r>
              <a:rPr kumimoji="1"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依据缺陷的相对和绝对重要性来修复问题；</a:t>
            </a:r>
          </a:p>
          <a:p>
            <a:pPr>
              <a:defRPr/>
            </a:pPr>
            <a:r>
              <a:rPr lang="en-US" altLang="zh-CN"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4</a:t>
            </a:r>
            <a:r>
              <a:rPr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a:t>
            </a:r>
            <a:r>
              <a:rPr kumimoji="1"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有利于缺陷信息的清楚传达；</a:t>
            </a:r>
          </a:p>
          <a:p>
            <a:pPr>
              <a:defRPr/>
            </a:pPr>
            <a:r>
              <a:rPr lang="en-US" altLang="zh-CN"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5</a:t>
            </a:r>
            <a:r>
              <a:rPr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a:t>
            </a:r>
            <a:r>
              <a:rPr kumimoji="1"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透明的缺陷修复进展；</a:t>
            </a:r>
          </a:p>
          <a:p>
            <a:pPr>
              <a:defRPr/>
            </a:pPr>
            <a:r>
              <a:rPr lang="en-US" altLang="zh-CN"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6</a:t>
            </a:r>
            <a:r>
              <a:rPr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a:t>
            </a:r>
            <a:r>
              <a:rPr kumimoji="1"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获得更多有价值的信息；</a:t>
            </a:r>
          </a:p>
          <a:p>
            <a:pPr>
              <a:defRPr/>
            </a:pPr>
            <a:r>
              <a:rPr lang="en-US" altLang="zh-CN"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7</a:t>
            </a:r>
            <a:r>
              <a:rPr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a:t>
            </a:r>
            <a:r>
              <a:rPr kumimoji="1" lang="zh-CN" altLang="en-US" sz="2400" b="1" dirty="0">
                <a:solidFill>
                  <a:schemeClr val="tx2"/>
                </a:solidFill>
                <a:effectLst>
                  <a:outerShdw blurRad="38100" dist="38100" dir="2700000" algn="tl">
                    <a:srgbClr val="000000">
                      <a:alpha val="43137"/>
                    </a:srgbClr>
                  </a:outerShdw>
                </a:effectLst>
                <a:latin typeface="华文仿宋" pitchFamily="2" charset="-122"/>
                <a:ea typeface="华文仿宋" pitchFamily="2" charset="-122"/>
              </a:rPr>
              <a:t>为技术支持和市场部门提供支持。</a:t>
            </a:r>
          </a:p>
        </p:txBody>
      </p:sp>
      <p:sp>
        <p:nvSpPr>
          <p:cNvPr id="327685" name="Rectangle 6"/>
          <p:cNvSpPr>
            <a:spLocks noChangeArrowheads="1"/>
          </p:cNvSpPr>
          <p:nvPr/>
        </p:nvSpPr>
        <p:spPr bwMode="auto">
          <a:xfrm>
            <a:off x="0" y="2982913"/>
            <a:ext cx="18415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defRPr/>
            </a:pPr>
            <a:endParaRPr lang="zh-CN" altLang="en-US">
              <a:solidFill>
                <a:schemeClr val="tx2"/>
              </a:solidFill>
              <a:effectLst>
                <a:outerShdw blurRad="38100" dist="38100" dir="2700000" algn="tl">
                  <a:srgbClr val="000000">
                    <a:alpha val="43137"/>
                  </a:srgbClr>
                </a:outerShdw>
              </a:effectLst>
              <a:ea typeface="宋体" pitchFamily="2" charset="-122"/>
            </a:endParaRPr>
          </a:p>
        </p:txBody>
      </p:sp>
    </p:spTree>
    <p:extLst>
      <p:ext uri="{BB962C8B-B14F-4D97-AF65-F5344CB8AC3E}">
        <p14:creationId xmlns:p14="http://schemas.microsoft.com/office/powerpoint/2010/main" val="1444394424"/>
      </p:ext>
    </p:extLst>
  </p:cSld>
  <p:clrMapOvr>
    <a:masterClrMapping/>
  </p:clrMapOvr>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6" name="Picture 3" descr="PE07267_"/>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1042988" y="3644900"/>
            <a:ext cx="7273925" cy="2449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8707" name="Rectangle 4"/>
          <p:cNvSpPr>
            <a:spLocks noChangeArrowheads="1"/>
          </p:cNvSpPr>
          <p:nvPr/>
        </p:nvSpPr>
        <p:spPr bwMode="auto">
          <a:xfrm>
            <a:off x="395288" y="1557338"/>
            <a:ext cx="8137525" cy="147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600" b="1">
                <a:solidFill>
                  <a:schemeClr val="tx2"/>
                </a:solidFill>
                <a:latin typeface="黑体" pitchFamily="49" charset="-122"/>
                <a:ea typeface="黑体" pitchFamily="49" charset="-122"/>
              </a:rPr>
              <a:t>让我们共同携手</a:t>
            </a:r>
          </a:p>
          <a:p>
            <a:pPr algn="ctr">
              <a:spcBef>
                <a:spcPct val="50000"/>
              </a:spcBef>
            </a:pPr>
            <a:r>
              <a:rPr lang="zh-CN" altLang="en-US" sz="3600" b="1">
                <a:solidFill>
                  <a:schemeClr val="tx2"/>
                </a:solidFill>
                <a:latin typeface="黑体" pitchFamily="49" charset="-122"/>
                <a:ea typeface="黑体" pitchFamily="49" charset="-122"/>
              </a:rPr>
              <a:t>推进软件可靠性工程进展！</a:t>
            </a:r>
          </a:p>
        </p:txBody>
      </p:sp>
    </p:spTree>
    <p:extLst>
      <p:ext uri="{BB962C8B-B14F-4D97-AF65-F5344CB8AC3E}">
        <p14:creationId xmlns:p14="http://schemas.microsoft.com/office/powerpoint/2010/main" val="15283316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title"/>
          </p:nvPr>
        </p:nvSpPr>
        <p:spPr bwMode="auto">
          <a:xfrm>
            <a:off x="179512" y="188913"/>
            <a:ext cx="8856984" cy="685800"/>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dirty="0">
                <a:solidFill>
                  <a:schemeClr val="bg1"/>
                </a:solidFill>
                <a:latin typeface="华文细黑" panose="02010600040101010101" pitchFamily="2" charset="-122"/>
                <a:ea typeface="华文细黑" panose="02010600040101010101" pitchFamily="2" charset="-122"/>
              </a:rPr>
              <a:t>4</a:t>
            </a:r>
            <a:r>
              <a:rPr lang="zh-CN" altLang="en-US" sz="3200" b="1" dirty="0">
                <a:solidFill>
                  <a:schemeClr val="bg1"/>
                </a:solidFill>
                <a:latin typeface="华文细黑" panose="02010600040101010101" pitchFamily="2" charset="-122"/>
                <a:ea typeface="华文细黑" panose="02010600040101010101" pitchFamily="2" charset="-122"/>
              </a:rPr>
              <a:t>、</a:t>
            </a:r>
            <a:r>
              <a:rPr lang="zh-CN" altLang="en-US" sz="3200" b="1" dirty="0" smtClean="0">
                <a:solidFill>
                  <a:schemeClr val="bg1"/>
                </a:solidFill>
                <a:latin typeface="华文细黑" panose="02010600040101010101" pitchFamily="2" charset="-122"/>
                <a:ea typeface="华文细黑" panose="02010600040101010101" pitchFamily="2" charset="-122"/>
              </a:rPr>
              <a:t>平均故障间隔时间</a:t>
            </a:r>
            <a:r>
              <a:rPr lang="en-US" altLang="zh-CN" sz="3200" b="1" dirty="0" smtClean="0">
                <a:solidFill>
                  <a:schemeClr val="bg1"/>
                </a:solidFill>
                <a:latin typeface="华文细黑" panose="02010600040101010101" pitchFamily="2" charset="-122"/>
                <a:ea typeface="华文细黑" panose="02010600040101010101" pitchFamily="2" charset="-122"/>
              </a:rPr>
              <a:t>/</a:t>
            </a:r>
            <a:r>
              <a:rPr lang="zh-CN" altLang="en-US" sz="3200" b="1" dirty="0" smtClean="0">
                <a:solidFill>
                  <a:schemeClr val="bg1"/>
                </a:solidFill>
                <a:latin typeface="华文细黑" panose="02010600040101010101" pitchFamily="2" charset="-122"/>
                <a:ea typeface="华文细黑" panose="02010600040101010101" pitchFamily="2" charset="-122"/>
              </a:rPr>
              <a:t>平均失效前时间（</a:t>
            </a:r>
            <a:r>
              <a:rPr lang="en-US" altLang="zh-CN" sz="3200" b="1" dirty="0" smtClean="0">
                <a:solidFill>
                  <a:schemeClr val="bg1"/>
                </a:solidFill>
                <a:latin typeface="华文细黑" panose="02010600040101010101" pitchFamily="2" charset="-122"/>
                <a:ea typeface="华文细黑" panose="02010600040101010101" pitchFamily="2" charset="-122"/>
              </a:rPr>
              <a:t>MTTF</a:t>
            </a:r>
            <a:r>
              <a:rPr lang="zh-CN" altLang="en-US" sz="3200" b="1" dirty="0" smtClean="0">
                <a:solidFill>
                  <a:schemeClr val="bg1"/>
                </a:solidFill>
                <a:latin typeface="华文细黑" panose="02010600040101010101" pitchFamily="2" charset="-122"/>
                <a:ea typeface="华文细黑" panose="02010600040101010101" pitchFamily="2" charset="-122"/>
              </a:rPr>
              <a:t>）</a:t>
            </a:r>
            <a:endParaRPr lang="zh-CN" altLang="en-US" sz="3200" b="1" dirty="0">
              <a:solidFill>
                <a:schemeClr val="bg1"/>
              </a:solidFill>
              <a:latin typeface="华文细黑" panose="02010600040101010101" pitchFamily="2" charset="-122"/>
              <a:ea typeface="华文细黑" panose="02010600040101010101"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029874243"/>
              </p:ext>
            </p:extLst>
          </p:nvPr>
        </p:nvGraphicFramePr>
        <p:xfrm>
          <a:off x="539553" y="5368448"/>
          <a:ext cx="4824535" cy="1228904"/>
        </p:xfrm>
        <a:graphic>
          <a:graphicData uri="http://schemas.openxmlformats.org/presentationml/2006/ole">
            <mc:AlternateContent xmlns:mc="http://schemas.openxmlformats.org/markup-compatibility/2006">
              <mc:Choice xmlns:v="urn:schemas-microsoft-com:vml" Requires="v">
                <p:oleObj spid="_x0000_s163917" name="Equation" r:id="rId4" imgW="2590560" imgH="660240" progId="Equation.DSMT4">
                  <p:embed/>
                </p:oleObj>
              </mc:Choice>
              <mc:Fallback>
                <p:oleObj name="Equation" r:id="rId4" imgW="2590560" imgH="660240" progId="Equation.DSMT4">
                  <p:embed/>
                  <p:pic>
                    <p:nvPicPr>
                      <p:cNvPr id="0" name="Object 7"/>
                      <p:cNvPicPr>
                        <a:picLocks noChangeAspect="1" noChangeArrowheads="1"/>
                      </p:cNvPicPr>
                      <p:nvPr/>
                    </p:nvPicPr>
                    <p:blipFill>
                      <a:blip r:embed="rId5"/>
                      <a:srcRect/>
                      <a:stretch>
                        <a:fillRect/>
                      </a:stretch>
                    </p:blipFill>
                    <p:spPr bwMode="auto">
                      <a:xfrm>
                        <a:off x="539553" y="5368448"/>
                        <a:ext cx="4824535" cy="1228904"/>
                      </a:xfrm>
                      <a:prstGeom prst="rect">
                        <a:avLst/>
                      </a:prstGeom>
                      <a:noFill/>
                      <a:ln>
                        <a:noFill/>
                      </a:ln>
                      <a:effectLst/>
                    </p:spPr>
                  </p:pic>
                </p:oleObj>
              </mc:Fallback>
            </mc:AlternateContent>
          </a:graphicData>
        </a:graphic>
      </p:graphicFrame>
      <p:sp>
        <p:nvSpPr>
          <p:cNvPr id="6" name="矩形 5"/>
          <p:cNvSpPr/>
          <p:nvPr/>
        </p:nvSpPr>
        <p:spPr>
          <a:xfrm>
            <a:off x="467544" y="4797152"/>
            <a:ext cx="3129383" cy="430887"/>
          </a:xfrm>
          <a:prstGeom prst="rect">
            <a:avLst/>
          </a:prstGeom>
        </p:spPr>
        <p:txBody>
          <a:bodyPr wrap="none">
            <a:spAutoFit/>
          </a:bodyPr>
          <a:lstStyle/>
          <a:p>
            <a:r>
              <a:rPr lang="en-US" altLang="zh-CN" sz="2200" b="1" dirty="0" smtClean="0">
                <a:solidFill>
                  <a:schemeClr val="accent1"/>
                </a:solidFill>
              </a:rPr>
              <a:t>MTBF</a:t>
            </a:r>
            <a:r>
              <a:rPr lang="zh-CN" altLang="en-US" sz="2200" b="1" dirty="0" smtClean="0">
                <a:solidFill>
                  <a:schemeClr val="accent1"/>
                </a:solidFill>
              </a:rPr>
              <a:t>又称为平均寿命：</a:t>
            </a:r>
            <a:endParaRPr lang="zh-CN" altLang="en-US" sz="2200" dirty="0"/>
          </a:p>
        </p:txBody>
      </p:sp>
      <p:pic>
        <p:nvPicPr>
          <p:cNvPr id="163912" name="Picture 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330" y="980728"/>
            <a:ext cx="8312150"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7">
            <a:extLst>
              <a:ext uri="{28A0092B-C50C-407E-A947-70E740481C1C}">
                <a14:useLocalDpi xmlns:a14="http://schemas.microsoft.com/office/drawing/2010/main" val="0"/>
              </a:ext>
            </a:extLst>
          </a:blip>
          <a:srcRect l="25000" t="22000" r="28999" b="40666"/>
          <a:stretch>
            <a:fillRect/>
          </a:stretch>
        </p:blipFill>
        <p:spPr bwMode="auto">
          <a:xfrm>
            <a:off x="5580112" y="4293096"/>
            <a:ext cx="3024336" cy="2646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9"/>
          <p:cNvSpPr txBox="1">
            <a:spLocks noChangeArrowheads="1"/>
          </p:cNvSpPr>
          <p:nvPr/>
        </p:nvSpPr>
        <p:spPr bwMode="auto">
          <a:xfrm>
            <a:off x="6012160" y="4932457"/>
            <a:ext cx="30963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1600" b="1" dirty="0">
                <a:solidFill>
                  <a:schemeClr val="accent1"/>
                </a:solidFill>
              </a:rPr>
              <a:t>平均寿命</a:t>
            </a:r>
            <a:r>
              <a:rPr lang="zh-CN" altLang="en-US" sz="1600" dirty="0"/>
              <a:t>的意义是可靠度函数</a:t>
            </a:r>
            <a:r>
              <a:rPr lang="en-US" altLang="zh-CN" sz="1600" i="1" dirty="0"/>
              <a:t>R</a:t>
            </a:r>
            <a:r>
              <a:rPr lang="en-US" altLang="zh-CN" sz="1600" dirty="0"/>
              <a:t>(</a:t>
            </a:r>
            <a:r>
              <a:rPr lang="en-US" altLang="zh-CN" sz="1600" i="1" dirty="0"/>
              <a:t>t</a:t>
            </a:r>
            <a:r>
              <a:rPr lang="en-US" altLang="zh-CN" sz="1600" dirty="0"/>
              <a:t>)</a:t>
            </a:r>
            <a:r>
              <a:rPr lang="zh-CN" altLang="en-US" sz="1600" dirty="0"/>
              <a:t>与</a:t>
            </a:r>
            <a:r>
              <a:rPr lang="en-US" altLang="zh-CN" sz="1600" dirty="0"/>
              <a:t>t</a:t>
            </a:r>
            <a:r>
              <a:rPr lang="zh-CN" altLang="en-US" sz="1600" dirty="0"/>
              <a:t>轴所形成的面积</a:t>
            </a:r>
          </a:p>
        </p:txBody>
      </p:sp>
    </p:spTree>
    <p:extLst>
      <p:ext uri="{BB962C8B-B14F-4D97-AF65-F5344CB8AC3E}">
        <p14:creationId xmlns:p14="http://schemas.microsoft.com/office/powerpoint/2010/main" val="24008573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ChangeArrowheads="1"/>
          </p:cNvSpPr>
          <p:nvPr>
            <p:ph type="title"/>
          </p:nvPr>
        </p:nvSpPr>
        <p:spPr bwMode="auto">
          <a:xfrm>
            <a:off x="179512" y="188913"/>
            <a:ext cx="8856984" cy="685800"/>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dirty="0" smtClean="0">
                <a:solidFill>
                  <a:schemeClr val="bg1"/>
                </a:solidFill>
                <a:latin typeface="华文细黑" panose="02010600040101010101" pitchFamily="2" charset="-122"/>
                <a:ea typeface="华文细黑" panose="02010600040101010101" pitchFamily="2" charset="-122"/>
              </a:rPr>
              <a:t>5</a:t>
            </a:r>
            <a:r>
              <a:rPr lang="zh-CN" altLang="en-US" sz="3200" b="1" dirty="0" smtClean="0">
                <a:solidFill>
                  <a:schemeClr val="bg1"/>
                </a:solidFill>
                <a:latin typeface="华文细黑" panose="02010600040101010101" pitchFamily="2" charset="-122"/>
                <a:ea typeface="华文细黑" panose="02010600040101010101" pitchFamily="2" charset="-122"/>
              </a:rPr>
              <a:t>、平均无故障时间、平均故障修复时间</a:t>
            </a:r>
            <a:endParaRPr lang="zh-CN" altLang="en-US" sz="3200" b="1" dirty="0">
              <a:solidFill>
                <a:schemeClr val="bg1"/>
              </a:solidFill>
              <a:latin typeface="华文细黑" panose="02010600040101010101" pitchFamily="2" charset="-122"/>
              <a:ea typeface="华文细黑" panose="02010600040101010101" pitchFamily="2" charset="-122"/>
            </a:endParaRPr>
          </a:p>
        </p:txBody>
      </p:sp>
      <p:pic>
        <p:nvPicPr>
          <p:cNvPr id="123987" name="Picture 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 y="1101725"/>
            <a:ext cx="8337550" cy="465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05154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Grp="1" noChangeArrowheads="1"/>
          </p:cNvSpPr>
          <p:nvPr>
            <p:ph type="title"/>
          </p:nvPr>
        </p:nvSpPr>
        <p:spPr bwMode="auto">
          <a:xfrm>
            <a:off x="72008" y="294928"/>
            <a:ext cx="8964488" cy="685800"/>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dirty="0">
                <a:solidFill>
                  <a:schemeClr val="bg1"/>
                </a:solidFill>
                <a:latin typeface="华文细黑" panose="02010600040101010101" pitchFamily="2" charset="-122"/>
                <a:ea typeface="华文细黑" panose="02010600040101010101" pitchFamily="2" charset="-122"/>
              </a:rPr>
              <a:t>6</a:t>
            </a:r>
            <a:r>
              <a:rPr lang="zh-CN" altLang="en-US" sz="3200" b="1" dirty="0">
                <a:solidFill>
                  <a:schemeClr val="bg1"/>
                </a:solidFill>
                <a:latin typeface="华文细黑" panose="02010600040101010101" pitchFamily="2" charset="-122"/>
                <a:ea typeface="华文细黑" panose="02010600040101010101" pitchFamily="2" charset="-122"/>
              </a:rPr>
              <a:t>、可靠寿命、中位寿命和特征寿命</a:t>
            </a:r>
          </a:p>
        </p:txBody>
      </p:sp>
      <p:sp>
        <p:nvSpPr>
          <p:cNvPr id="31749" name="Text Box 5"/>
          <p:cNvSpPr txBox="1">
            <a:spLocks noChangeArrowheads="1"/>
          </p:cNvSpPr>
          <p:nvPr/>
        </p:nvSpPr>
        <p:spPr bwMode="auto">
          <a:xfrm>
            <a:off x="971600" y="1295400"/>
            <a:ext cx="733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solidFill>
                  <a:schemeClr val="accent1"/>
                </a:solidFill>
                <a:latin typeface="Times New Roman" pitchFamily="18" charset="0"/>
                <a:ea typeface="黑体" pitchFamily="49" charset="-122"/>
                <a:cs typeface="Times New Roman" pitchFamily="18" charset="0"/>
              </a:rPr>
              <a:t>可靠寿命</a:t>
            </a:r>
            <a:r>
              <a:rPr lang="zh-CN" altLang="en-US" sz="2400" dirty="0">
                <a:latin typeface="Times New Roman" pitchFamily="18" charset="0"/>
                <a:ea typeface="黑体" pitchFamily="49" charset="-122"/>
                <a:cs typeface="Times New Roman" pitchFamily="18" charset="0"/>
              </a:rPr>
              <a:t>是指可靠度等于给定值</a:t>
            </a:r>
            <a:r>
              <a:rPr lang="en-US" altLang="zh-CN" sz="2400" i="1" dirty="0">
                <a:latin typeface="Times New Roman" pitchFamily="18" charset="0"/>
                <a:ea typeface="黑体" pitchFamily="49" charset="-122"/>
                <a:cs typeface="Times New Roman" pitchFamily="18" charset="0"/>
              </a:rPr>
              <a:t>r</a:t>
            </a:r>
            <a:r>
              <a:rPr lang="zh-CN" altLang="en-US" sz="2400" dirty="0">
                <a:latin typeface="Times New Roman" pitchFamily="18" charset="0"/>
                <a:ea typeface="黑体" pitchFamily="49" charset="-122"/>
                <a:cs typeface="Times New Roman" pitchFamily="18" charset="0"/>
              </a:rPr>
              <a:t>时产品的寿命，表达式为：</a:t>
            </a:r>
          </a:p>
        </p:txBody>
      </p:sp>
      <p:graphicFrame>
        <p:nvGraphicFramePr>
          <p:cNvPr id="31750" name="Object 6"/>
          <p:cNvGraphicFramePr>
            <a:graphicFrameLocks noChangeAspect="1"/>
          </p:cNvGraphicFramePr>
          <p:nvPr>
            <p:extLst>
              <p:ext uri="{D42A27DB-BD31-4B8C-83A1-F6EECF244321}">
                <p14:modId xmlns:p14="http://schemas.microsoft.com/office/powerpoint/2010/main" val="254126149"/>
              </p:ext>
            </p:extLst>
          </p:nvPr>
        </p:nvGraphicFramePr>
        <p:xfrm>
          <a:off x="2286372" y="2419618"/>
          <a:ext cx="2323728" cy="616940"/>
        </p:xfrm>
        <a:graphic>
          <a:graphicData uri="http://schemas.openxmlformats.org/presentationml/2006/ole">
            <mc:AlternateContent xmlns:mc="http://schemas.openxmlformats.org/markup-compatibility/2006">
              <mc:Choice xmlns:v="urn:schemas-microsoft-com:vml" Requires="v">
                <p:oleObj spid="_x0000_s127203" name="Equation" r:id="rId3" imgW="812520" imgH="215640" progId="Equation.DSMT4">
                  <p:embed/>
                </p:oleObj>
              </mc:Choice>
              <mc:Fallback>
                <p:oleObj name="Equation" r:id="rId3" imgW="812520" imgH="215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372" y="2419618"/>
                        <a:ext cx="2323728" cy="616940"/>
                      </a:xfrm>
                      <a:prstGeom prst="rect">
                        <a:avLst/>
                      </a:prstGeom>
                      <a:noFill/>
                      <a:ln>
                        <a:noFill/>
                      </a:ln>
                      <a:effectLst/>
                    </p:spPr>
                  </p:pic>
                </p:oleObj>
              </mc:Fallback>
            </mc:AlternateContent>
          </a:graphicData>
        </a:graphic>
      </p:graphicFrame>
      <p:sp>
        <p:nvSpPr>
          <p:cNvPr id="31751" name="Text Box 7"/>
          <p:cNvSpPr txBox="1">
            <a:spLocks noChangeArrowheads="1"/>
          </p:cNvSpPr>
          <p:nvPr/>
        </p:nvSpPr>
        <p:spPr bwMode="auto">
          <a:xfrm>
            <a:off x="4953000" y="2438400"/>
            <a:ext cx="3657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Times New Roman" pitchFamily="18" charset="0"/>
                <a:ea typeface="黑体" pitchFamily="49" charset="-122"/>
                <a:cs typeface="Times New Roman" pitchFamily="18" charset="0"/>
              </a:rPr>
              <a:t>式中：</a:t>
            </a:r>
            <a:r>
              <a:rPr lang="en-US" altLang="zh-CN" sz="2400" i="1" dirty="0">
                <a:latin typeface="Times New Roman" pitchFamily="18" charset="0"/>
                <a:ea typeface="黑体" pitchFamily="49" charset="-122"/>
                <a:cs typeface="Times New Roman" pitchFamily="18" charset="0"/>
              </a:rPr>
              <a:t>R</a:t>
            </a:r>
            <a:r>
              <a:rPr lang="en-US" altLang="zh-CN" sz="2400" baseline="30000" dirty="0">
                <a:latin typeface="Times New Roman" pitchFamily="18" charset="0"/>
                <a:ea typeface="黑体" pitchFamily="49" charset="-122"/>
                <a:cs typeface="Times New Roman" pitchFamily="18" charset="0"/>
              </a:rPr>
              <a:t>-1</a:t>
            </a:r>
            <a:r>
              <a:rPr lang="en-US" altLang="zh-CN" sz="2400" dirty="0">
                <a:latin typeface="Times New Roman" pitchFamily="18" charset="0"/>
                <a:ea typeface="黑体" pitchFamily="49" charset="-122"/>
                <a:cs typeface="Times New Roman" pitchFamily="18" charset="0"/>
              </a:rPr>
              <a:t>(</a:t>
            </a:r>
            <a:r>
              <a:rPr lang="en-US" altLang="zh-CN" sz="2400" i="1" dirty="0">
                <a:latin typeface="Times New Roman" pitchFamily="18" charset="0"/>
                <a:ea typeface="黑体" pitchFamily="49" charset="-122"/>
                <a:cs typeface="Times New Roman" pitchFamily="18" charset="0"/>
              </a:rPr>
              <a:t>r</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是</a:t>
            </a:r>
            <a:r>
              <a:rPr lang="en-US" altLang="zh-CN" sz="2400" i="1" dirty="0">
                <a:latin typeface="Times New Roman" pitchFamily="18" charset="0"/>
                <a:ea typeface="黑体" pitchFamily="49" charset="-122"/>
                <a:cs typeface="Times New Roman" pitchFamily="18" charset="0"/>
              </a:rPr>
              <a:t>R</a:t>
            </a:r>
            <a:r>
              <a:rPr lang="en-US" altLang="zh-CN" sz="2400" dirty="0">
                <a:latin typeface="Times New Roman" pitchFamily="18" charset="0"/>
                <a:ea typeface="黑体" pitchFamily="49" charset="-122"/>
                <a:cs typeface="Times New Roman" pitchFamily="18" charset="0"/>
              </a:rPr>
              <a:t>(</a:t>
            </a:r>
            <a:r>
              <a:rPr lang="en-US" altLang="zh-CN" sz="2400" i="1" dirty="0">
                <a:latin typeface="Times New Roman" pitchFamily="18" charset="0"/>
                <a:ea typeface="黑体" pitchFamily="49" charset="-122"/>
                <a:cs typeface="Times New Roman" pitchFamily="18" charset="0"/>
              </a:rPr>
              <a:t>t</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的反函数</a:t>
            </a:r>
          </a:p>
        </p:txBody>
      </p:sp>
      <p:sp>
        <p:nvSpPr>
          <p:cNvPr id="31752" name="Text Box 8"/>
          <p:cNvSpPr txBox="1">
            <a:spLocks noChangeArrowheads="1"/>
          </p:cNvSpPr>
          <p:nvPr/>
        </p:nvSpPr>
        <p:spPr bwMode="auto">
          <a:xfrm>
            <a:off x="1099120" y="3505200"/>
            <a:ext cx="6713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latin typeface="Times New Roman" pitchFamily="18" charset="0"/>
                <a:ea typeface="黑体" pitchFamily="49" charset="-122"/>
                <a:cs typeface="Times New Roman" pitchFamily="18" charset="0"/>
              </a:rPr>
              <a:t>当</a:t>
            </a:r>
            <a:r>
              <a:rPr lang="en-US" altLang="zh-CN" sz="2400" i="1" dirty="0">
                <a:latin typeface="Times New Roman" pitchFamily="18" charset="0"/>
                <a:ea typeface="黑体" pitchFamily="49" charset="-122"/>
                <a:cs typeface="Times New Roman" pitchFamily="18" charset="0"/>
              </a:rPr>
              <a:t>R</a:t>
            </a:r>
            <a:r>
              <a:rPr lang="en-US" altLang="zh-CN" sz="2400" dirty="0">
                <a:latin typeface="Times New Roman" pitchFamily="18" charset="0"/>
                <a:ea typeface="黑体" pitchFamily="49" charset="-122"/>
                <a:cs typeface="Times New Roman" pitchFamily="18" charset="0"/>
              </a:rPr>
              <a:t>=0.5</a:t>
            </a:r>
            <a:r>
              <a:rPr lang="zh-CN" altLang="en-US" sz="2400" dirty="0">
                <a:latin typeface="Times New Roman" pitchFamily="18" charset="0"/>
                <a:ea typeface="黑体" pitchFamily="49" charset="-122"/>
                <a:cs typeface="Times New Roman" pitchFamily="18" charset="0"/>
              </a:rPr>
              <a:t>时产品的寿命为中位寿命，表达式为：</a:t>
            </a:r>
          </a:p>
        </p:txBody>
      </p:sp>
      <p:graphicFrame>
        <p:nvGraphicFramePr>
          <p:cNvPr id="31753" name="Object 9"/>
          <p:cNvGraphicFramePr>
            <a:graphicFrameLocks noChangeAspect="1"/>
          </p:cNvGraphicFramePr>
          <p:nvPr>
            <p:extLst>
              <p:ext uri="{D42A27DB-BD31-4B8C-83A1-F6EECF244321}">
                <p14:modId xmlns:p14="http://schemas.microsoft.com/office/powerpoint/2010/main" val="3025233889"/>
              </p:ext>
            </p:extLst>
          </p:nvPr>
        </p:nvGraphicFramePr>
        <p:xfrm>
          <a:off x="2339752" y="4164272"/>
          <a:ext cx="2952328" cy="611893"/>
        </p:xfrm>
        <a:graphic>
          <a:graphicData uri="http://schemas.openxmlformats.org/presentationml/2006/ole">
            <mc:AlternateContent xmlns:mc="http://schemas.openxmlformats.org/markup-compatibility/2006">
              <mc:Choice xmlns:v="urn:schemas-microsoft-com:vml" Requires="v">
                <p:oleObj spid="_x0000_s127204" name="Equation" r:id="rId5" imgW="1041120" imgH="215640" progId="Equation.DSMT4">
                  <p:embed/>
                </p:oleObj>
              </mc:Choice>
              <mc:Fallback>
                <p:oleObj name="Equation" r:id="rId5" imgW="1041120" imgH="215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164272"/>
                        <a:ext cx="2952328" cy="611893"/>
                      </a:xfrm>
                      <a:prstGeom prst="rect">
                        <a:avLst/>
                      </a:prstGeom>
                      <a:noFill/>
                      <a:ln>
                        <a:noFill/>
                      </a:ln>
                      <a:effectLst/>
                    </p:spPr>
                  </p:pic>
                </p:oleObj>
              </mc:Fallback>
            </mc:AlternateContent>
          </a:graphicData>
        </a:graphic>
      </p:graphicFrame>
      <p:sp>
        <p:nvSpPr>
          <p:cNvPr id="31754" name="Text Box 10"/>
          <p:cNvSpPr txBox="1">
            <a:spLocks noChangeArrowheads="1"/>
          </p:cNvSpPr>
          <p:nvPr/>
        </p:nvSpPr>
        <p:spPr bwMode="auto">
          <a:xfrm>
            <a:off x="1325488" y="4876800"/>
            <a:ext cx="64148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latin typeface="Times New Roman" pitchFamily="18" charset="0"/>
                <a:ea typeface="黑体" pitchFamily="49" charset="-122"/>
                <a:cs typeface="Times New Roman" pitchFamily="18" charset="0"/>
              </a:rPr>
              <a:t>当</a:t>
            </a:r>
            <a:r>
              <a:rPr lang="en-US" altLang="zh-CN" sz="2400" i="1" dirty="0">
                <a:latin typeface="Times New Roman" pitchFamily="18" charset="0"/>
                <a:ea typeface="黑体" pitchFamily="49" charset="-122"/>
                <a:cs typeface="Times New Roman" pitchFamily="18" charset="0"/>
              </a:rPr>
              <a:t>R</a:t>
            </a:r>
            <a:r>
              <a:rPr lang="en-US" altLang="zh-CN" sz="2400" dirty="0">
                <a:latin typeface="Times New Roman" pitchFamily="18" charset="0"/>
                <a:ea typeface="黑体" pitchFamily="49" charset="-122"/>
                <a:cs typeface="Times New Roman" pitchFamily="18" charset="0"/>
              </a:rPr>
              <a:t>=e</a:t>
            </a:r>
            <a:r>
              <a:rPr lang="en-US" altLang="zh-CN" sz="2400" baseline="30000" dirty="0">
                <a:latin typeface="Times New Roman" pitchFamily="18" charset="0"/>
                <a:ea typeface="黑体" pitchFamily="49" charset="-122"/>
                <a:cs typeface="Times New Roman" pitchFamily="18" charset="0"/>
              </a:rPr>
              <a:t>-1</a:t>
            </a:r>
            <a:r>
              <a:rPr lang="en-US" altLang="zh-CN" sz="2400" dirty="0">
                <a:latin typeface="Times New Roman" pitchFamily="18" charset="0"/>
                <a:ea typeface="黑体" pitchFamily="49" charset="-122"/>
                <a:cs typeface="Times New Roman" pitchFamily="18" charset="0"/>
              </a:rPr>
              <a:t>=0.368</a:t>
            </a:r>
            <a:r>
              <a:rPr lang="zh-CN" altLang="en-US" sz="2400" dirty="0">
                <a:latin typeface="Times New Roman" pitchFamily="18" charset="0"/>
                <a:ea typeface="黑体" pitchFamily="49" charset="-122"/>
                <a:cs typeface="Times New Roman" pitchFamily="18" charset="0"/>
              </a:rPr>
              <a:t>时产品的寿命为特征寿命，即：</a:t>
            </a:r>
          </a:p>
        </p:txBody>
      </p:sp>
      <p:graphicFrame>
        <p:nvGraphicFramePr>
          <p:cNvPr id="31755" name="Object 11"/>
          <p:cNvGraphicFramePr>
            <a:graphicFrameLocks noChangeAspect="1"/>
          </p:cNvGraphicFramePr>
          <p:nvPr>
            <p:extLst>
              <p:ext uri="{D42A27DB-BD31-4B8C-83A1-F6EECF244321}">
                <p14:modId xmlns:p14="http://schemas.microsoft.com/office/powerpoint/2010/main" val="952829823"/>
              </p:ext>
            </p:extLst>
          </p:nvPr>
        </p:nvGraphicFramePr>
        <p:xfrm>
          <a:off x="2028825" y="5562601"/>
          <a:ext cx="2924175" cy="621342"/>
        </p:xfrm>
        <a:graphic>
          <a:graphicData uri="http://schemas.openxmlformats.org/presentationml/2006/ole">
            <mc:AlternateContent xmlns:mc="http://schemas.openxmlformats.org/markup-compatibility/2006">
              <mc:Choice xmlns:v="urn:schemas-microsoft-com:vml" Requires="v">
                <p:oleObj spid="_x0000_s127205" name="Equation" r:id="rId7" imgW="1015920" imgH="215640" progId="Equation.DSMT4">
                  <p:embed/>
                </p:oleObj>
              </mc:Choice>
              <mc:Fallback>
                <p:oleObj name="Equation" r:id="rId7" imgW="1015920" imgH="2156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8825" y="5562601"/>
                        <a:ext cx="2924175" cy="6213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160179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Grp="1" noChangeArrowheads="1"/>
          </p:cNvSpPr>
          <p:nvPr>
            <p:ph type="title"/>
          </p:nvPr>
        </p:nvSpPr>
        <p:spPr bwMode="auto">
          <a:xfrm>
            <a:off x="228600" y="222250"/>
            <a:ext cx="8807896" cy="685800"/>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3200" b="1">
                <a:solidFill>
                  <a:schemeClr val="bg1"/>
                </a:solidFill>
                <a:latin typeface="华文细黑" panose="02010600040101010101" pitchFamily="2" charset="-122"/>
                <a:ea typeface="华文细黑" panose="02010600040101010101" pitchFamily="2" charset="-122"/>
              </a:rPr>
              <a:t>可靠性特征的数学表达式及其关系</a:t>
            </a:r>
          </a:p>
        </p:txBody>
      </p:sp>
      <p:pic>
        <p:nvPicPr>
          <p:cNvPr id="32773" name="Picture 5" descr="8"/>
          <p:cNvPicPr>
            <a:picLocks noChangeAspect="1" noChangeArrowheads="1"/>
          </p:cNvPicPr>
          <p:nvPr/>
        </p:nvPicPr>
        <p:blipFill>
          <a:blip r:embed="rId2">
            <a:extLst>
              <a:ext uri="{28A0092B-C50C-407E-A947-70E740481C1C}">
                <a14:useLocalDpi xmlns:a14="http://schemas.microsoft.com/office/drawing/2010/main" val="0"/>
              </a:ext>
            </a:extLst>
          </a:blip>
          <a:srcRect l="6522" t="3166" r="5072" b="47694"/>
          <a:stretch>
            <a:fillRect/>
          </a:stretch>
        </p:blipFill>
        <p:spPr bwMode="auto">
          <a:xfrm>
            <a:off x="228600" y="1295400"/>
            <a:ext cx="89154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6494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title"/>
          </p:nvPr>
        </p:nvSpPr>
        <p:spPr bwMode="auto">
          <a:xfrm>
            <a:off x="228600" y="188913"/>
            <a:ext cx="8735888" cy="685800"/>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zh-CN" altLang="en-US" sz="3200" b="1">
                <a:solidFill>
                  <a:schemeClr val="bg1"/>
                </a:solidFill>
                <a:latin typeface="华文细黑" panose="02010600040101010101" pitchFamily="2" charset="-122"/>
                <a:ea typeface="华文细黑" panose="02010600040101010101" pitchFamily="2" charset="-122"/>
              </a:rPr>
              <a:t>可靠性特征的数学表达式及其关系</a:t>
            </a:r>
          </a:p>
        </p:txBody>
      </p:sp>
      <p:pic>
        <p:nvPicPr>
          <p:cNvPr id="33797" name="Picture 5" descr="8"/>
          <p:cNvPicPr>
            <a:picLocks noChangeAspect="1" noChangeArrowheads="1"/>
          </p:cNvPicPr>
          <p:nvPr/>
        </p:nvPicPr>
        <p:blipFill>
          <a:blip r:embed="rId2">
            <a:extLst>
              <a:ext uri="{28A0092B-C50C-407E-A947-70E740481C1C}">
                <a14:useLocalDpi xmlns:a14="http://schemas.microsoft.com/office/drawing/2010/main" val="0"/>
              </a:ext>
            </a:extLst>
          </a:blip>
          <a:srcRect l="6522" t="3166" r="5072" b="90331"/>
          <a:stretch>
            <a:fillRect/>
          </a:stretch>
        </p:blipFill>
        <p:spPr bwMode="auto">
          <a:xfrm>
            <a:off x="228600" y="1295400"/>
            <a:ext cx="8915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8"/>
          <p:cNvPicPr>
            <a:picLocks noChangeAspect="1" noChangeArrowheads="1"/>
          </p:cNvPicPr>
          <p:nvPr/>
        </p:nvPicPr>
        <p:blipFill>
          <a:blip r:embed="rId2">
            <a:extLst>
              <a:ext uri="{28A0092B-C50C-407E-A947-70E740481C1C}">
                <a14:useLocalDpi xmlns:a14="http://schemas.microsoft.com/office/drawing/2010/main" val="0"/>
              </a:ext>
            </a:extLst>
          </a:blip>
          <a:srcRect l="6522" t="53757" r="5072" b="2156"/>
          <a:stretch>
            <a:fillRect/>
          </a:stretch>
        </p:blipFill>
        <p:spPr bwMode="auto">
          <a:xfrm>
            <a:off x="228600" y="1981200"/>
            <a:ext cx="89154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2215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331640" y="290510"/>
            <a:ext cx="76012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a:latin typeface="Times New Roman" pitchFamily="18" charset="0"/>
                <a:ea typeface="黑体" pitchFamily="49" charset="-122"/>
                <a:cs typeface="Times New Roman" pitchFamily="18" charset="0"/>
              </a:rPr>
              <a:t>已知某产品的失效率为常数</a:t>
            </a:r>
            <a:r>
              <a:rPr lang="zh-CN" altLang="en-US" sz="2400" dirty="0" smtClean="0">
                <a:latin typeface="Times New Roman" pitchFamily="18" charset="0"/>
                <a:ea typeface="黑体" pitchFamily="49" charset="-122"/>
                <a:cs typeface="Times New Roman" pitchFamily="18" charset="0"/>
              </a:rPr>
              <a:t>，</a:t>
            </a:r>
            <a:r>
              <a:rPr lang="en-US" altLang="zh-CN" sz="2400" dirty="0">
                <a:latin typeface="Times New Roman" pitchFamily="18" charset="0"/>
                <a:ea typeface="黑体" pitchFamily="49" charset="-122"/>
                <a:cs typeface="Times New Roman" pitchFamily="18" charset="0"/>
              </a:rPr>
              <a:t>λ (t)=λ=0.25×10</a:t>
            </a:r>
            <a:r>
              <a:rPr lang="en-US" altLang="zh-CN" sz="2400" baseline="30000" dirty="0">
                <a:latin typeface="Times New Roman" pitchFamily="18" charset="0"/>
                <a:ea typeface="黑体" pitchFamily="49" charset="-122"/>
                <a:cs typeface="Times New Roman" pitchFamily="18" charset="0"/>
              </a:rPr>
              <a:t>-4</a:t>
            </a:r>
            <a:r>
              <a:rPr lang="en-US" altLang="zh-CN" sz="2400" dirty="0">
                <a:latin typeface="Times New Roman" pitchFamily="18" charset="0"/>
                <a:ea typeface="黑体" pitchFamily="49" charset="-122"/>
                <a:cs typeface="Times New Roman" pitchFamily="18" charset="0"/>
              </a:rPr>
              <a:t>/h</a:t>
            </a:r>
            <a:r>
              <a:rPr lang="zh-CN" altLang="en-US" sz="2400" dirty="0">
                <a:latin typeface="Times New Roman" pitchFamily="18" charset="0"/>
                <a:ea typeface="黑体" pitchFamily="49" charset="-122"/>
                <a:cs typeface="Times New Roman" pitchFamily="18" charset="0"/>
              </a:rPr>
              <a:t>。</a:t>
            </a:r>
          </a:p>
        </p:txBody>
      </p:sp>
      <p:sp>
        <p:nvSpPr>
          <p:cNvPr id="41987" name="Text Box 3"/>
          <p:cNvSpPr txBox="1">
            <a:spLocks noChangeArrowheads="1"/>
          </p:cNvSpPr>
          <p:nvPr/>
        </p:nvSpPr>
        <p:spPr bwMode="auto">
          <a:xfrm>
            <a:off x="1287482" y="860405"/>
            <a:ext cx="693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Times New Roman" pitchFamily="18" charset="0"/>
                <a:ea typeface="黑体" pitchFamily="49" charset="-122"/>
                <a:cs typeface="Times New Roman" pitchFamily="18" charset="0"/>
              </a:rPr>
              <a:t>求：可靠度</a:t>
            </a:r>
            <a:r>
              <a:rPr lang="en-US" altLang="zh-CN" sz="2400" dirty="0">
                <a:latin typeface="Times New Roman" pitchFamily="18" charset="0"/>
                <a:ea typeface="黑体" pitchFamily="49" charset="-122"/>
                <a:cs typeface="Times New Roman" pitchFamily="18" charset="0"/>
              </a:rPr>
              <a:t>R=99%</a:t>
            </a:r>
            <a:r>
              <a:rPr lang="zh-CN" altLang="en-US" sz="2400" dirty="0">
                <a:latin typeface="Times New Roman" pitchFamily="18" charset="0"/>
                <a:ea typeface="黑体" pitchFamily="49" charset="-122"/>
                <a:cs typeface="Times New Roman" pitchFamily="18" charset="0"/>
              </a:rPr>
              <a:t>的可靠寿命，平均寿命</a:t>
            </a:r>
            <a:r>
              <a:rPr lang="en-US" altLang="zh-CN" sz="2400" dirty="0">
                <a:latin typeface="Times New Roman" pitchFamily="18" charset="0"/>
                <a:ea typeface="黑体" pitchFamily="49" charset="-122"/>
                <a:cs typeface="Times New Roman" pitchFamily="18" charset="0"/>
              </a:rPr>
              <a:t>θ </a:t>
            </a:r>
            <a:r>
              <a:rPr lang="zh-CN" altLang="en-US" sz="2400" dirty="0">
                <a:latin typeface="Times New Roman" pitchFamily="18" charset="0"/>
                <a:ea typeface="黑体" pitchFamily="49" charset="-122"/>
                <a:cs typeface="Times New Roman" pitchFamily="18" charset="0"/>
              </a:rPr>
              <a:t>，中位寿命</a:t>
            </a:r>
            <a:r>
              <a:rPr lang="en-US" altLang="zh-CN" sz="2400" dirty="0">
                <a:latin typeface="Times New Roman" pitchFamily="18" charset="0"/>
                <a:ea typeface="黑体" pitchFamily="49" charset="-122"/>
                <a:cs typeface="Times New Roman" pitchFamily="18" charset="0"/>
              </a:rPr>
              <a:t>T(0.5)</a:t>
            </a:r>
            <a:r>
              <a:rPr lang="zh-CN" altLang="en-US" sz="2400" dirty="0">
                <a:latin typeface="Times New Roman" pitchFamily="18" charset="0"/>
                <a:ea typeface="黑体" pitchFamily="49" charset="-122"/>
                <a:cs typeface="Times New Roman" pitchFamily="18" charset="0"/>
              </a:rPr>
              <a:t>和特征寿命</a:t>
            </a:r>
            <a:r>
              <a:rPr lang="en-US" altLang="zh-CN" sz="2400" dirty="0">
                <a:latin typeface="Times New Roman" pitchFamily="18" charset="0"/>
                <a:ea typeface="黑体" pitchFamily="49" charset="-122"/>
                <a:cs typeface="Times New Roman" pitchFamily="18" charset="0"/>
              </a:rPr>
              <a:t>T(e</a:t>
            </a:r>
            <a:r>
              <a:rPr lang="en-US" altLang="zh-CN" sz="2400" baseline="30000" dirty="0">
                <a:latin typeface="Times New Roman" pitchFamily="18" charset="0"/>
                <a:ea typeface="黑体" pitchFamily="49" charset="-122"/>
                <a:cs typeface="Times New Roman" pitchFamily="18" charset="0"/>
              </a:rPr>
              <a:t>-1</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a:t>
            </a:r>
          </a:p>
        </p:txBody>
      </p:sp>
      <p:sp>
        <p:nvSpPr>
          <p:cNvPr id="41988" name="Text Box 4"/>
          <p:cNvSpPr txBox="1">
            <a:spLocks noChangeArrowheads="1"/>
          </p:cNvSpPr>
          <p:nvPr/>
        </p:nvSpPr>
        <p:spPr bwMode="auto">
          <a:xfrm>
            <a:off x="381000" y="20574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chemeClr val="hlink"/>
                </a:solidFill>
                <a:latin typeface="Times New Roman" pitchFamily="18" charset="0"/>
                <a:ea typeface="黑体" pitchFamily="49" charset="-122"/>
                <a:cs typeface="Times New Roman" pitchFamily="18" charset="0"/>
              </a:rPr>
              <a:t>解：</a:t>
            </a:r>
          </a:p>
        </p:txBody>
      </p:sp>
      <p:graphicFrame>
        <p:nvGraphicFramePr>
          <p:cNvPr id="41989" name="Object 5"/>
          <p:cNvGraphicFramePr>
            <a:graphicFrameLocks noChangeAspect="1"/>
          </p:cNvGraphicFramePr>
          <p:nvPr>
            <p:extLst>
              <p:ext uri="{D42A27DB-BD31-4B8C-83A1-F6EECF244321}">
                <p14:modId xmlns:p14="http://schemas.microsoft.com/office/powerpoint/2010/main" val="1387604340"/>
              </p:ext>
            </p:extLst>
          </p:nvPr>
        </p:nvGraphicFramePr>
        <p:xfrm>
          <a:off x="1371600" y="1981200"/>
          <a:ext cx="2362200" cy="1412875"/>
        </p:xfrm>
        <a:graphic>
          <a:graphicData uri="http://schemas.openxmlformats.org/presentationml/2006/ole">
            <mc:AlternateContent xmlns:mc="http://schemas.openxmlformats.org/markup-compatibility/2006">
              <mc:Choice xmlns:v="urn:schemas-microsoft-com:vml" Requires="v">
                <p:oleObj spid="_x0000_s129174" name="Equation" r:id="rId3" imgW="1231560" imgH="736560" progId="Equation.DSMT4">
                  <p:embed/>
                </p:oleObj>
              </mc:Choice>
              <mc:Fallback>
                <p:oleObj name="Equation" r:id="rId3" imgW="1231560" imgH="7365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981200"/>
                        <a:ext cx="2362200"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990" name="Object 6"/>
          <p:cNvGraphicFramePr>
            <a:graphicFrameLocks noChangeAspect="1"/>
          </p:cNvGraphicFramePr>
          <p:nvPr>
            <p:extLst>
              <p:ext uri="{D42A27DB-BD31-4B8C-83A1-F6EECF244321}">
                <p14:modId xmlns:p14="http://schemas.microsoft.com/office/powerpoint/2010/main" val="507940381"/>
              </p:ext>
            </p:extLst>
          </p:nvPr>
        </p:nvGraphicFramePr>
        <p:xfrm>
          <a:off x="1143000" y="3352800"/>
          <a:ext cx="6348413" cy="3211513"/>
        </p:xfrm>
        <a:graphic>
          <a:graphicData uri="http://schemas.openxmlformats.org/presentationml/2006/ole">
            <mc:AlternateContent xmlns:mc="http://schemas.openxmlformats.org/markup-compatibility/2006">
              <mc:Choice xmlns:v="urn:schemas-microsoft-com:vml" Requires="v">
                <p:oleObj spid="_x0000_s129175" name="Equation" r:id="rId5" imgW="3213000" imgH="1625400" progId="Equation.DSMT4">
                  <p:embed/>
                </p:oleObj>
              </mc:Choice>
              <mc:Fallback>
                <p:oleObj name="Equation" r:id="rId5" imgW="3213000" imgH="1625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352800"/>
                        <a:ext cx="6348413" cy="321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1" name="Text Box 7"/>
          <p:cNvSpPr txBox="1">
            <a:spLocks noChangeArrowheads="1"/>
          </p:cNvSpPr>
          <p:nvPr/>
        </p:nvSpPr>
        <p:spPr bwMode="auto">
          <a:xfrm>
            <a:off x="107950" y="309686"/>
            <a:ext cx="14398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chemeClr val="tx2"/>
                </a:solidFill>
                <a:latin typeface="Times New Roman" pitchFamily="18" charset="0"/>
                <a:ea typeface="黑体" pitchFamily="49" charset="-122"/>
                <a:cs typeface="Times New Roman" pitchFamily="18" charset="0"/>
              </a:rPr>
              <a:t>例题</a:t>
            </a:r>
          </a:p>
        </p:txBody>
      </p:sp>
    </p:spTree>
    <p:extLst>
      <p:ext uri="{BB962C8B-B14F-4D97-AF65-F5344CB8AC3E}">
        <p14:creationId xmlns:p14="http://schemas.microsoft.com/office/powerpoint/2010/main" val="24251562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219200" y="228600"/>
            <a:ext cx="7543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latin typeface="Times New Roman" pitchFamily="18" charset="0"/>
                <a:ea typeface="黑体" pitchFamily="49" charset="-122"/>
                <a:cs typeface="Times New Roman" pitchFamily="18" charset="0"/>
              </a:rPr>
              <a:t>50</a:t>
            </a:r>
            <a:r>
              <a:rPr lang="zh-CN" altLang="en-US" sz="2400" dirty="0">
                <a:latin typeface="Times New Roman" pitchFamily="18" charset="0"/>
                <a:ea typeface="黑体" pitchFamily="49" charset="-122"/>
                <a:cs typeface="Times New Roman" pitchFamily="18" charset="0"/>
              </a:rPr>
              <a:t>个在恒定载荷运行的零件，运行记录如下表：</a:t>
            </a:r>
          </a:p>
        </p:txBody>
      </p:sp>
      <p:sp>
        <p:nvSpPr>
          <p:cNvPr id="43011" name="Text Box 3"/>
          <p:cNvSpPr txBox="1">
            <a:spLocks noChangeArrowheads="1"/>
          </p:cNvSpPr>
          <p:nvPr/>
        </p:nvSpPr>
        <p:spPr bwMode="auto">
          <a:xfrm>
            <a:off x="685800" y="2362200"/>
            <a:ext cx="81534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folHlink"/>
                </a:solidFill>
                <a:latin typeface="Times New Roman" pitchFamily="18" charset="0"/>
                <a:ea typeface="黑体" pitchFamily="49" charset="-122"/>
                <a:cs typeface="Times New Roman" pitchFamily="18" charset="0"/>
              </a:rPr>
              <a:t>求：</a:t>
            </a:r>
            <a:r>
              <a:rPr lang="en-US" altLang="zh-CN" sz="2000">
                <a:solidFill>
                  <a:schemeClr val="folHlink"/>
                </a:solidFill>
                <a:latin typeface="Times New Roman" pitchFamily="18" charset="0"/>
                <a:ea typeface="黑体" pitchFamily="49" charset="-122"/>
                <a:cs typeface="Times New Roman" pitchFamily="18" charset="0"/>
              </a:rPr>
              <a:t>(1)</a:t>
            </a:r>
            <a:r>
              <a:rPr lang="zh-CN" altLang="en-US" sz="2000">
                <a:solidFill>
                  <a:schemeClr val="folHlink"/>
                </a:solidFill>
                <a:latin typeface="Times New Roman" pitchFamily="18" charset="0"/>
                <a:ea typeface="黑体" pitchFamily="49" charset="-122"/>
                <a:cs typeface="Times New Roman" pitchFamily="18" charset="0"/>
              </a:rPr>
              <a:t>零件在</a:t>
            </a:r>
            <a:r>
              <a:rPr lang="en-US" altLang="zh-CN" sz="2000">
                <a:solidFill>
                  <a:schemeClr val="folHlink"/>
                </a:solidFill>
                <a:latin typeface="Times New Roman" pitchFamily="18" charset="0"/>
                <a:ea typeface="黑体" pitchFamily="49" charset="-122"/>
                <a:cs typeface="Times New Roman" pitchFamily="18" charset="0"/>
              </a:rPr>
              <a:t>100h</a:t>
            </a:r>
            <a:r>
              <a:rPr lang="zh-CN" altLang="en-US" sz="2000">
                <a:solidFill>
                  <a:schemeClr val="folHlink"/>
                </a:solidFill>
                <a:latin typeface="Times New Roman" pitchFamily="18" charset="0"/>
                <a:ea typeface="黑体" pitchFamily="49" charset="-122"/>
                <a:cs typeface="Times New Roman" pitchFamily="18" charset="0"/>
              </a:rPr>
              <a:t>和</a:t>
            </a:r>
            <a:r>
              <a:rPr lang="en-US" altLang="zh-CN" sz="2000">
                <a:solidFill>
                  <a:schemeClr val="folHlink"/>
                </a:solidFill>
                <a:latin typeface="Times New Roman" pitchFamily="18" charset="0"/>
                <a:ea typeface="黑体" pitchFamily="49" charset="-122"/>
                <a:cs typeface="Times New Roman" pitchFamily="18" charset="0"/>
              </a:rPr>
              <a:t>400h</a:t>
            </a:r>
            <a:r>
              <a:rPr lang="zh-CN" altLang="en-US" sz="2000">
                <a:solidFill>
                  <a:schemeClr val="folHlink"/>
                </a:solidFill>
                <a:latin typeface="Times New Roman" pitchFamily="18" charset="0"/>
                <a:ea typeface="黑体" pitchFamily="49" charset="-122"/>
                <a:cs typeface="Times New Roman" pitchFamily="18" charset="0"/>
              </a:rPr>
              <a:t>的可靠度；</a:t>
            </a:r>
            <a:r>
              <a:rPr lang="en-US" altLang="zh-CN" sz="2000">
                <a:solidFill>
                  <a:schemeClr val="folHlink"/>
                </a:solidFill>
                <a:latin typeface="Times New Roman" pitchFamily="18" charset="0"/>
                <a:ea typeface="黑体" pitchFamily="49" charset="-122"/>
                <a:cs typeface="Times New Roman" pitchFamily="18" charset="0"/>
              </a:rPr>
              <a:t>(2)100h</a:t>
            </a:r>
            <a:r>
              <a:rPr lang="zh-CN" altLang="en-US" sz="2000">
                <a:solidFill>
                  <a:schemeClr val="folHlink"/>
                </a:solidFill>
                <a:latin typeface="Times New Roman" pitchFamily="18" charset="0"/>
                <a:ea typeface="黑体" pitchFamily="49" charset="-122"/>
                <a:cs typeface="Times New Roman" pitchFamily="18" charset="0"/>
              </a:rPr>
              <a:t>和</a:t>
            </a:r>
            <a:r>
              <a:rPr lang="en-US" altLang="zh-CN" sz="2000">
                <a:solidFill>
                  <a:schemeClr val="folHlink"/>
                </a:solidFill>
                <a:latin typeface="Times New Roman" pitchFamily="18" charset="0"/>
                <a:ea typeface="黑体" pitchFamily="49" charset="-122"/>
                <a:cs typeface="Times New Roman" pitchFamily="18" charset="0"/>
              </a:rPr>
              <a:t>400h</a:t>
            </a:r>
            <a:r>
              <a:rPr lang="zh-CN" altLang="en-US" sz="2000">
                <a:solidFill>
                  <a:schemeClr val="folHlink"/>
                </a:solidFill>
                <a:latin typeface="Times New Roman" pitchFamily="18" charset="0"/>
                <a:ea typeface="黑体" pitchFamily="49" charset="-122"/>
                <a:cs typeface="Times New Roman" pitchFamily="18" charset="0"/>
              </a:rPr>
              <a:t>的累积失效概率；</a:t>
            </a:r>
            <a:r>
              <a:rPr lang="en-US" altLang="zh-CN" sz="2000">
                <a:solidFill>
                  <a:schemeClr val="folHlink"/>
                </a:solidFill>
                <a:latin typeface="Times New Roman" pitchFamily="18" charset="0"/>
                <a:ea typeface="黑体" pitchFamily="49" charset="-122"/>
                <a:cs typeface="Times New Roman" pitchFamily="18" charset="0"/>
              </a:rPr>
              <a:t>(3)</a:t>
            </a:r>
            <a:r>
              <a:rPr lang="zh-CN" altLang="en-US" sz="2000">
                <a:solidFill>
                  <a:schemeClr val="folHlink"/>
                </a:solidFill>
                <a:latin typeface="Times New Roman" pitchFamily="18" charset="0"/>
                <a:ea typeface="黑体" pitchFamily="49" charset="-122"/>
                <a:cs typeface="Times New Roman" pitchFamily="18" charset="0"/>
              </a:rPr>
              <a:t>求</a:t>
            </a:r>
            <a:r>
              <a:rPr lang="en-US" altLang="zh-CN" sz="2000">
                <a:solidFill>
                  <a:schemeClr val="folHlink"/>
                </a:solidFill>
                <a:latin typeface="Times New Roman" pitchFamily="18" charset="0"/>
                <a:ea typeface="黑体" pitchFamily="49" charset="-122"/>
                <a:cs typeface="Times New Roman" pitchFamily="18" charset="0"/>
              </a:rPr>
              <a:t>10h</a:t>
            </a:r>
            <a:r>
              <a:rPr lang="zh-CN" altLang="en-US" sz="2000">
                <a:solidFill>
                  <a:schemeClr val="folHlink"/>
                </a:solidFill>
                <a:latin typeface="Times New Roman" pitchFamily="18" charset="0"/>
                <a:ea typeface="黑体" pitchFamily="49" charset="-122"/>
                <a:cs typeface="Times New Roman" pitchFamily="18" charset="0"/>
              </a:rPr>
              <a:t>和</a:t>
            </a:r>
            <a:r>
              <a:rPr lang="en-US" altLang="zh-CN" sz="2000">
                <a:solidFill>
                  <a:schemeClr val="folHlink"/>
                </a:solidFill>
                <a:latin typeface="Times New Roman" pitchFamily="18" charset="0"/>
                <a:ea typeface="黑体" pitchFamily="49" charset="-122"/>
                <a:cs typeface="Times New Roman" pitchFamily="18" charset="0"/>
              </a:rPr>
              <a:t>25h</a:t>
            </a:r>
            <a:r>
              <a:rPr lang="zh-CN" altLang="en-US" sz="2000">
                <a:solidFill>
                  <a:schemeClr val="folHlink"/>
                </a:solidFill>
                <a:latin typeface="Times New Roman" pitchFamily="18" charset="0"/>
                <a:ea typeface="黑体" pitchFamily="49" charset="-122"/>
                <a:cs typeface="Times New Roman" pitchFamily="18" charset="0"/>
              </a:rPr>
              <a:t>时的失效概率密度；</a:t>
            </a:r>
            <a:r>
              <a:rPr lang="en-US" altLang="zh-CN" sz="2000">
                <a:solidFill>
                  <a:schemeClr val="folHlink"/>
                </a:solidFill>
                <a:latin typeface="Times New Roman" pitchFamily="18" charset="0"/>
                <a:ea typeface="黑体" pitchFamily="49" charset="-122"/>
                <a:cs typeface="Times New Roman" pitchFamily="18" charset="0"/>
              </a:rPr>
              <a:t>(4)</a:t>
            </a:r>
            <a:r>
              <a:rPr lang="zh-CN" altLang="en-US" sz="2000">
                <a:solidFill>
                  <a:schemeClr val="folHlink"/>
                </a:solidFill>
                <a:latin typeface="Times New Roman" pitchFamily="18" charset="0"/>
                <a:ea typeface="黑体" pitchFamily="49" charset="-122"/>
                <a:cs typeface="Times New Roman" pitchFamily="18" charset="0"/>
              </a:rPr>
              <a:t>求</a:t>
            </a:r>
            <a:r>
              <a:rPr lang="en-US" altLang="zh-CN" sz="2000">
                <a:solidFill>
                  <a:schemeClr val="folHlink"/>
                </a:solidFill>
                <a:latin typeface="Times New Roman" pitchFamily="18" charset="0"/>
                <a:ea typeface="黑体" pitchFamily="49" charset="-122"/>
                <a:cs typeface="Times New Roman" pitchFamily="18" charset="0"/>
              </a:rPr>
              <a:t>t=25h</a:t>
            </a:r>
            <a:r>
              <a:rPr lang="zh-CN" altLang="en-US" sz="2000">
                <a:solidFill>
                  <a:schemeClr val="folHlink"/>
                </a:solidFill>
                <a:latin typeface="Times New Roman" pitchFamily="18" charset="0"/>
                <a:ea typeface="黑体" pitchFamily="49" charset="-122"/>
                <a:cs typeface="Times New Roman" pitchFamily="18" charset="0"/>
              </a:rPr>
              <a:t>和</a:t>
            </a:r>
            <a:r>
              <a:rPr lang="en-US" altLang="zh-CN" sz="2000">
                <a:solidFill>
                  <a:schemeClr val="folHlink"/>
                </a:solidFill>
                <a:latin typeface="Times New Roman" pitchFamily="18" charset="0"/>
                <a:ea typeface="黑体" pitchFamily="49" charset="-122"/>
                <a:cs typeface="Times New Roman" pitchFamily="18" charset="0"/>
              </a:rPr>
              <a:t>t=100h</a:t>
            </a:r>
            <a:r>
              <a:rPr lang="zh-CN" altLang="en-US" sz="2000">
                <a:solidFill>
                  <a:schemeClr val="folHlink"/>
                </a:solidFill>
                <a:latin typeface="Times New Roman" pitchFamily="18" charset="0"/>
                <a:ea typeface="黑体" pitchFamily="49" charset="-122"/>
                <a:cs typeface="Times New Roman" pitchFamily="18" charset="0"/>
              </a:rPr>
              <a:t>的失效率。</a:t>
            </a:r>
          </a:p>
        </p:txBody>
      </p:sp>
      <p:graphicFrame>
        <p:nvGraphicFramePr>
          <p:cNvPr id="43070" name="Group 62"/>
          <p:cNvGraphicFramePr>
            <a:graphicFrameLocks noGrp="1"/>
          </p:cNvGraphicFramePr>
          <p:nvPr>
            <p:extLst>
              <p:ext uri="{D42A27DB-BD31-4B8C-83A1-F6EECF244321}">
                <p14:modId xmlns:p14="http://schemas.microsoft.com/office/powerpoint/2010/main" val="113545840"/>
              </p:ext>
            </p:extLst>
          </p:nvPr>
        </p:nvGraphicFramePr>
        <p:xfrm>
          <a:off x="1066800" y="787400"/>
          <a:ext cx="8001000" cy="1500505"/>
        </p:xfrm>
        <a:graphic>
          <a:graphicData uri="http://schemas.openxmlformats.org/drawingml/2006/table">
            <a:tbl>
              <a:tblPr/>
              <a:tblGrid>
                <a:gridCol w="1905000"/>
                <a:gridCol w="533400"/>
                <a:gridCol w="609600"/>
                <a:gridCol w="533400"/>
                <a:gridCol w="727075"/>
                <a:gridCol w="923925"/>
                <a:gridCol w="1092200"/>
                <a:gridCol w="752475"/>
                <a:gridCol w="923925"/>
              </a:tblGrid>
              <a:tr h="1809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dirty="0" smtClean="0">
                          <a:ln>
                            <a:noFill/>
                          </a:ln>
                          <a:solidFill>
                            <a:schemeClr val="folHlink"/>
                          </a:solidFill>
                          <a:effectLst/>
                          <a:latin typeface="Tahoma" pitchFamily="34" charset="0"/>
                          <a:ea typeface="宋体" charset="-122"/>
                        </a:rPr>
                        <a:t>时间</a:t>
                      </a:r>
                      <a:r>
                        <a:rPr kumimoji="1" lang="en-US" altLang="zh-CN" sz="1800" b="0" i="0" u="none" strike="noStrike" cap="none" normalizeH="0" baseline="0" dirty="0" smtClean="0">
                          <a:ln>
                            <a:noFill/>
                          </a:ln>
                          <a:solidFill>
                            <a:schemeClr val="folHlink"/>
                          </a:solidFill>
                          <a:effectLst/>
                          <a:latin typeface="Tahoma" pitchFamily="34" charset="0"/>
                          <a:ea typeface="宋体" charset="-122"/>
                        </a:rPr>
                        <a:t>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25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100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150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250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400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3000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11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charset="-122"/>
                        </a:rPr>
                        <a:t>失效数</a:t>
                      </a:r>
                      <a:r>
                        <a:rPr kumimoji="1" lang="zh-CN" altLang="en-US" sz="1800" b="0" i="0" u="none" strike="noStrike" cap="none" normalizeH="0" baseline="0" smtClean="0">
                          <a:ln>
                            <a:noFill/>
                          </a:ln>
                          <a:solidFill>
                            <a:schemeClr val="folHlink"/>
                          </a:solidFill>
                          <a:effectLst/>
                          <a:latin typeface="宋体" charset="-122"/>
                          <a:ea typeface="宋体" charset="-122"/>
                        </a:rPr>
                        <a:t>△</a:t>
                      </a:r>
                      <a:r>
                        <a:rPr kumimoji="1" lang="en-US" altLang="zh-CN" sz="1800" b="0" i="0" u="none" strike="noStrike" cap="none" normalizeH="0" baseline="0" smtClean="0">
                          <a:ln>
                            <a:noFill/>
                          </a:ln>
                          <a:solidFill>
                            <a:schemeClr val="folHlink"/>
                          </a:solidFill>
                          <a:effectLst/>
                          <a:latin typeface="Tahoma" pitchFamily="34" charset="0"/>
                          <a:ea typeface="宋体" charset="-122"/>
                        </a:rPr>
                        <a:t>n(t)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032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charset="-122"/>
                        </a:rPr>
                        <a:t>累积失效数</a:t>
                      </a:r>
                      <a:r>
                        <a:rPr kumimoji="1" lang="en-US" altLang="zh-CN" sz="1800" b="0" i="0" u="none" strike="noStrike" cap="none" normalizeH="0" baseline="0" smtClean="0">
                          <a:ln>
                            <a:noFill/>
                          </a:ln>
                          <a:solidFill>
                            <a:schemeClr val="folHlink"/>
                          </a:solidFill>
                          <a:effectLst/>
                          <a:latin typeface="Tahoma" pitchFamily="34" charset="0"/>
                          <a:ea typeface="宋体" charset="-122"/>
                        </a:rPr>
                        <a:t>n(t)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16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21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24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31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18097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1800" b="0" i="0" u="none" strike="noStrike" cap="none" normalizeH="0" baseline="0" smtClean="0">
                          <a:ln>
                            <a:noFill/>
                          </a:ln>
                          <a:solidFill>
                            <a:schemeClr val="folHlink"/>
                          </a:solidFill>
                          <a:effectLst/>
                          <a:latin typeface="Tahoma" pitchFamily="34" charset="0"/>
                          <a:ea typeface="宋体" charset="-122"/>
                        </a:rPr>
                        <a:t>仍旧工作数</a:t>
                      </a:r>
                      <a:r>
                        <a:rPr kumimoji="1" lang="en-US" altLang="zh-CN" sz="1800" b="0" i="0" u="none" strike="noStrike" cap="none" normalizeH="0" baseline="0" smtClean="0">
                          <a:ln>
                            <a:noFill/>
                          </a:ln>
                          <a:solidFill>
                            <a:schemeClr val="folHlink"/>
                          </a:solidFill>
                          <a:effectLst/>
                          <a:latin typeface="Tahoma" pitchFamily="34" charset="0"/>
                          <a:ea typeface="宋体" charset="-122"/>
                        </a:rPr>
                        <a:t>N-n(t)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46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44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41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34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29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26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22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1800" b="0" i="0" u="none" strike="noStrike" cap="none" normalizeH="0" baseline="0" smtClean="0">
                          <a:ln>
                            <a:noFill/>
                          </a:ln>
                          <a:solidFill>
                            <a:schemeClr val="folHlink"/>
                          </a:solidFill>
                          <a:effectLst/>
                          <a:latin typeface="Tahoma" pitchFamily="34" charset="0"/>
                          <a:ea typeface="宋体" charset="-122"/>
                        </a:rPr>
                        <a:t>19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43071" name="Text Box 63"/>
          <p:cNvSpPr txBox="1">
            <a:spLocks noChangeArrowheads="1"/>
          </p:cNvSpPr>
          <p:nvPr/>
        </p:nvSpPr>
        <p:spPr bwMode="auto">
          <a:xfrm>
            <a:off x="152400" y="3048000"/>
            <a:ext cx="533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hlink"/>
                </a:solidFill>
                <a:latin typeface="Times New Roman" pitchFamily="18" charset="0"/>
                <a:ea typeface="黑体" pitchFamily="49" charset="-122"/>
                <a:cs typeface="Times New Roman" pitchFamily="18" charset="0"/>
              </a:rPr>
              <a:t>解：</a:t>
            </a:r>
          </a:p>
        </p:txBody>
      </p:sp>
      <p:graphicFrame>
        <p:nvGraphicFramePr>
          <p:cNvPr id="43072" name="Object 64"/>
          <p:cNvGraphicFramePr>
            <a:graphicFrameLocks noChangeAspect="1"/>
          </p:cNvGraphicFramePr>
          <p:nvPr>
            <p:extLst>
              <p:ext uri="{D42A27DB-BD31-4B8C-83A1-F6EECF244321}">
                <p14:modId xmlns:p14="http://schemas.microsoft.com/office/powerpoint/2010/main" val="1522761466"/>
              </p:ext>
            </p:extLst>
          </p:nvPr>
        </p:nvGraphicFramePr>
        <p:xfrm>
          <a:off x="877888" y="3124200"/>
          <a:ext cx="3273425" cy="2786063"/>
        </p:xfrm>
        <a:graphic>
          <a:graphicData uri="http://schemas.openxmlformats.org/presentationml/2006/ole">
            <mc:AlternateContent xmlns:mc="http://schemas.openxmlformats.org/markup-compatibility/2006">
              <mc:Choice xmlns:v="urn:schemas-microsoft-com:vml" Requires="v">
                <p:oleObj spid="_x0000_s130200" name="Equation" r:id="rId3" imgW="2082600" imgH="1625400" progId="Equation.DSMT4">
                  <p:embed/>
                </p:oleObj>
              </mc:Choice>
              <mc:Fallback>
                <p:oleObj name="Equation" r:id="rId3" imgW="2082600" imgH="1625400" progId="Equation.DSMT4">
                  <p:embed/>
                  <p:pic>
                    <p:nvPicPr>
                      <p:cNvPr id="0" name=""/>
                      <p:cNvPicPr>
                        <a:picLocks noChangeAspect="1" noChangeArrowheads="1"/>
                      </p:cNvPicPr>
                      <p:nvPr/>
                    </p:nvPicPr>
                    <p:blipFill>
                      <a:blip r:embed="rId4"/>
                      <a:srcRect/>
                      <a:stretch>
                        <a:fillRect/>
                      </a:stretch>
                    </p:blipFill>
                    <p:spPr bwMode="auto">
                      <a:xfrm>
                        <a:off x="877888" y="3124200"/>
                        <a:ext cx="3273425" cy="278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73" name="Object 65"/>
          <p:cNvGraphicFramePr>
            <a:graphicFrameLocks noChangeAspect="1"/>
          </p:cNvGraphicFramePr>
          <p:nvPr>
            <p:extLst>
              <p:ext uri="{D42A27DB-BD31-4B8C-83A1-F6EECF244321}">
                <p14:modId xmlns:p14="http://schemas.microsoft.com/office/powerpoint/2010/main" val="3924835500"/>
              </p:ext>
            </p:extLst>
          </p:nvPr>
        </p:nvGraphicFramePr>
        <p:xfrm>
          <a:off x="4430713" y="3124200"/>
          <a:ext cx="4484687" cy="2667000"/>
        </p:xfrm>
        <a:graphic>
          <a:graphicData uri="http://schemas.openxmlformats.org/presentationml/2006/ole">
            <mc:AlternateContent xmlns:mc="http://schemas.openxmlformats.org/markup-compatibility/2006">
              <mc:Choice xmlns:v="urn:schemas-microsoft-com:vml" Requires="v">
                <p:oleObj spid="_x0000_s130201" name="Equation" r:id="rId5" imgW="3454200" imgH="1752480" progId="Equation.DSMT4">
                  <p:embed/>
                </p:oleObj>
              </mc:Choice>
              <mc:Fallback>
                <p:oleObj name="Equation" r:id="rId5" imgW="3454200" imgH="1752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0713" y="3124200"/>
                        <a:ext cx="4484687"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75" name="Text Box 67"/>
          <p:cNvSpPr txBox="1">
            <a:spLocks noChangeArrowheads="1"/>
          </p:cNvSpPr>
          <p:nvPr/>
        </p:nvSpPr>
        <p:spPr bwMode="auto">
          <a:xfrm>
            <a:off x="533400" y="5943600"/>
            <a:ext cx="8382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solidFill>
                  <a:schemeClr val="hlink"/>
                </a:solidFill>
                <a:latin typeface="Times New Roman" pitchFamily="18" charset="0"/>
                <a:ea typeface="黑体" pitchFamily="49" charset="-122"/>
                <a:cs typeface="Times New Roman" pitchFamily="18" charset="0"/>
              </a:rPr>
              <a:t>要点：</a:t>
            </a:r>
            <a:r>
              <a:rPr lang="en-US" altLang="zh-CN" sz="2000" i="1" dirty="0">
                <a:solidFill>
                  <a:schemeClr val="hlink"/>
                </a:solidFill>
                <a:latin typeface="Times New Roman" pitchFamily="18" charset="0"/>
                <a:ea typeface="黑体" pitchFamily="49" charset="-122"/>
                <a:cs typeface="Times New Roman" pitchFamily="18" charset="0"/>
              </a:rPr>
              <a:t>f</a:t>
            </a:r>
            <a:r>
              <a:rPr lang="en-US" altLang="zh-CN" sz="2000" dirty="0">
                <a:solidFill>
                  <a:schemeClr val="hlink"/>
                </a:solidFill>
                <a:latin typeface="Times New Roman" pitchFamily="18" charset="0"/>
                <a:ea typeface="黑体" pitchFamily="49" charset="-122"/>
                <a:cs typeface="Times New Roman" pitchFamily="18" charset="0"/>
              </a:rPr>
              <a:t>(t)</a:t>
            </a:r>
            <a:r>
              <a:rPr lang="zh-CN" altLang="en-US" sz="2000" dirty="0">
                <a:solidFill>
                  <a:schemeClr val="hlink"/>
                </a:solidFill>
                <a:latin typeface="Times New Roman" pitchFamily="18" charset="0"/>
                <a:ea typeface="黑体" pitchFamily="49" charset="-122"/>
                <a:cs typeface="Times New Roman" pitchFamily="18" charset="0"/>
              </a:rPr>
              <a:t>、 </a:t>
            </a:r>
            <a:r>
              <a:rPr lang="en-US" altLang="zh-CN" sz="2000" dirty="0">
                <a:solidFill>
                  <a:schemeClr val="hlink"/>
                </a:solidFill>
                <a:latin typeface="Times New Roman" pitchFamily="18" charset="0"/>
                <a:ea typeface="黑体" pitchFamily="49" charset="-122"/>
                <a:cs typeface="Times New Roman" pitchFamily="18" charset="0"/>
              </a:rPr>
              <a:t>λ(t)</a:t>
            </a:r>
            <a:r>
              <a:rPr lang="zh-CN" altLang="en-US" sz="2000" dirty="0">
                <a:solidFill>
                  <a:schemeClr val="hlink"/>
                </a:solidFill>
                <a:latin typeface="Times New Roman" pitchFamily="18" charset="0"/>
                <a:ea typeface="黑体" pitchFamily="49" charset="-122"/>
                <a:cs typeface="Times New Roman" pitchFamily="18" charset="0"/>
              </a:rPr>
              <a:t>是研究</a:t>
            </a:r>
            <a:r>
              <a:rPr lang="en-US" altLang="zh-CN" sz="2000" dirty="0">
                <a:solidFill>
                  <a:schemeClr val="hlink"/>
                </a:solidFill>
                <a:latin typeface="Times New Roman" pitchFamily="18" charset="0"/>
                <a:ea typeface="黑体" pitchFamily="49" charset="-122"/>
                <a:cs typeface="Times New Roman" pitchFamily="18" charset="0"/>
              </a:rPr>
              <a:t>t</a:t>
            </a:r>
            <a:r>
              <a:rPr lang="zh-CN" altLang="en-US" sz="2000" dirty="0">
                <a:solidFill>
                  <a:schemeClr val="hlink"/>
                </a:solidFill>
                <a:latin typeface="Times New Roman" pitchFamily="18" charset="0"/>
                <a:ea typeface="黑体" pitchFamily="49" charset="-122"/>
                <a:cs typeface="Times New Roman" pitchFamily="18" charset="0"/>
              </a:rPr>
              <a:t>时间后单位时间的失效产品数， </a:t>
            </a:r>
            <a:r>
              <a:rPr lang="en-US" altLang="zh-CN" sz="2000" i="1" dirty="0">
                <a:solidFill>
                  <a:schemeClr val="hlink"/>
                </a:solidFill>
                <a:latin typeface="Times New Roman" pitchFamily="18" charset="0"/>
                <a:ea typeface="黑体" pitchFamily="49" charset="-122"/>
                <a:cs typeface="Times New Roman" pitchFamily="18" charset="0"/>
              </a:rPr>
              <a:t>f</a:t>
            </a:r>
            <a:r>
              <a:rPr lang="en-US" altLang="zh-CN" sz="2000" dirty="0">
                <a:solidFill>
                  <a:schemeClr val="hlink"/>
                </a:solidFill>
                <a:latin typeface="Times New Roman" pitchFamily="18" charset="0"/>
                <a:ea typeface="黑体" pitchFamily="49" charset="-122"/>
                <a:cs typeface="Times New Roman" pitchFamily="18" charset="0"/>
              </a:rPr>
              <a:t>(t) </a:t>
            </a:r>
            <a:r>
              <a:rPr lang="zh-CN" altLang="en-US" sz="2000" dirty="0">
                <a:solidFill>
                  <a:schemeClr val="hlink"/>
                </a:solidFill>
                <a:latin typeface="Times New Roman" pitchFamily="18" charset="0"/>
                <a:ea typeface="黑体" pitchFamily="49" charset="-122"/>
                <a:cs typeface="Times New Roman" pitchFamily="18" charset="0"/>
              </a:rPr>
              <a:t>是除以试验产品总数，</a:t>
            </a:r>
            <a:r>
              <a:rPr lang="en-US" altLang="zh-CN" sz="2000" dirty="0">
                <a:solidFill>
                  <a:schemeClr val="hlink"/>
                </a:solidFill>
                <a:latin typeface="Times New Roman" pitchFamily="18" charset="0"/>
                <a:ea typeface="黑体" pitchFamily="49" charset="-122"/>
                <a:cs typeface="Times New Roman" pitchFamily="18" charset="0"/>
              </a:rPr>
              <a:t>λ(t)</a:t>
            </a:r>
            <a:r>
              <a:rPr lang="zh-CN" altLang="en-US" sz="2000" dirty="0">
                <a:solidFill>
                  <a:schemeClr val="hlink"/>
                </a:solidFill>
                <a:latin typeface="Times New Roman" pitchFamily="18" charset="0"/>
                <a:ea typeface="黑体" pitchFamily="49" charset="-122"/>
                <a:cs typeface="Times New Roman" pitchFamily="18" charset="0"/>
              </a:rPr>
              <a:t>是除以</a:t>
            </a:r>
            <a:r>
              <a:rPr lang="en-US" altLang="zh-CN" sz="2000" dirty="0">
                <a:solidFill>
                  <a:schemeClr val="hlink"/>
                </a:solidFill>
                <a:latin typeface="Times New Roman" pitchFamily="18" charset="0"/>
                <a:ea typeface="黑体" pitchFamily="49" charset="-122"/>
                <a:cs typeface="Times New Roman" pitchFamily="18" charset="0"/>
              </a:rPr>
              <a:t>t</a:t>
            </a:r>
            <a:r>
              <a:rPr lang="zh-CN" altLang="en-US" sz="2000" dirty="0">
                <a:solidFill>
                  <a:schemeClr val="hlink"/>
                </a:solidFill>
                <a:latin typeface="Times New Roman" pitchFamily="18" charset="0"/>
                <a:ea typeface="黑体" pitchFamily="49" charset="-122"/>
                <a:cs typeface="Times New Roman" pitchFamily="18" charset="0"/>
              </a:rPr>
              <a:t>时仍正常工作的产品数。注意单位。 </a:t>
            </a:r>
          </a:p>
        </p:txBody>
      </p:sp>
      <p:sp>
        <p:nvSpPr>
          <p:cNvPr id="43076" name="Rectangle 68"/>
          <p:cNvSpPr>
            <a:spLocks noGrp="1" noChangeArrowheads="1"/>
          </p:cNvSpPr>
          <p:nvPr>
            <p:ph type="title"/>
          </p:nvPr>
        </p:nvSpPr>
        <p:spPr bwMode="auto">
          <a:xfrm>
            <a:off x="0" y="159296"/>
            <a:ext cx="1511301"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zh-CN" altLang="en-US" sz="2800" dirty="0">
                <a:solidFill>
                  <a:schemeClr val="tx2"/>
                </a:solidFill>
                <a:latin typeface="Times New Roman" pitchFamily="18" charset="0"/>
                <a:ea typeface="黑体" pitchFamily="49" charset="-122"/>
                <a:cs typeface="Times New Roman" pitchFamily="18" charset="0"/>
              </a:rPr>
              <a:t>例题</a:t>
            </a:r>
          </a:p>
        </p:txBody>
      </p:sp>
    </p:spTree>
    <p:extLst>
      <p:ext uri="{BB962C8B-B14F-4D97-AF65-F5344CB8AC3E}">
        <p14:creationId xmlns:p14="http://schemas.microsoft.com/office/powerpoint/2010/main" val="2283957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5"/>
          <p:cNvSpPr txBox="1">
            <a:spLocks noChangeArrowheads="1"/>
          </p:cNvSpPr>
          <p:nvPr/>
        </p:nvSpPr>
        <p:spPr bwMode="auto">
          <a:xfrm>
            <a:off x="250825" y="333375"/>
            <a:ext cx="8713788"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1.1 </a:t>
            </a:r>
            <a:r>
              <a:rPr lang="zh-CN" altLang="en-US"/>
              <a:t>实例分析：</a:t>
            </a:r>
            <a:r>
              <a:rPr lang="en-US" altLang="zh-CN"/>
              <a:t>TMA1</a:t>
            </a:r>
            <a:r>
              <a:rPr lang="zh-CN" altLang="en-US"/>
              <a:t>溅落偏差</a:t>
            </a:r>
          </a:p>
        </p:txBody>
      </p:sp>
      <p:pic>
        <p:nvPicPr>
          <p:cNvPr id="8195" name="Picture 6" descr="u=649802392,3736872768&amp;fm=0&amp;gp=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00213"/>
            <a:ext cx="388461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7"/>
          <p:cNvSpPr>
            <a:spLocks noChangeArrowheads="1"/>
          </p:cNvSpPr>
          <p:nvPr/>
        </p:nvSpPr>
        <p:spPr bwMode="auto">
          <a:xfrm>
            <a:off x="542925" y="5516563"/>
            <a:ext cx="338296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50000"/>
              </a:spcBef>
            </a:pPr>
            <a:r>
              <a:rPr lang="zh-CN" altLang="en-US" sz="2000" b="1">
                <a:latin typeface="华文仿宋" pitchFamily="2" charset="-122"/>
                <a:ea typeface="华文仿宋" pitchFamily="2" charset="-122"/>
              </a:rPr>
              <a:t>实例三：</a:t>
            </a:r>
            <a:r>
              <a:rPr lang="en-US" altLang="zh-CN" sz="2000" b="1">
                <a:latin typeface="华文仿宋" pitchFamily="2" charset="-122"/>
                <a:ea typeface="华文仿宋" pitchFamily="2" charset="-122"/>
              </a:rPr>
              <a:t>TMA1</a:t>
            </a:r>
            <a:r>
              <a:rPr lang="zh-CN" altLang="en-US" sz="2000" b="1">
                <a:latin typeface="华文仿宋" pitchFamily="2" charset="-122"/>
                <a:ea typeface="华文仿宋" pitchFamily="2" charset="-122"/>
              </a:rPr>
              <a:t>飞船溅落偏差</a:t>
            </a:r>
          </a:p>
        </p:txBody>
      </p:sp>
      <p:sp>
        <p:nvSpPr>
          <p:cNvPr id="33800" name="Rectangle 8"/>
          <p:cNvSpPr>
            <a:spLocks noChangeArrowheads="1"/>
          </p:cNvSpPr>
          <p:nvPr/>
        </p:nvSpPr>
        <p:spPr bwMode="auto">
          <a:xfrm>
            <a:off x="4716463" y="1458913"/>
            <a:ext cx="420052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US" altLang="zh-CN" sz="2400" b="1" dirty="0">
                <a:effectLst>
                  <a:outerShdw blurRad="38100" dist="38100" dir="2700000" algn="tl">
                    <a:srgbClr val="C0C0C0"/>
                  </a:outerShdw>
                </a:effectLst>
                <a:latin typeface="华文仿宋" pitchFamily="2" charset="-122"/>
                <a:ea typeface="华文仿宋" pitchFamily="2" charset="-122"/>
              </a:rPr>
              <a:t>        </a:t>
            </a:r>
            <a:r>
              <a:rPr lang="en-US" altLang="zh-CN" sz="2400" b="1" dirty="0">
                <a:latin typeface="华文仿宋" pitchFamily="2" charset="-122"/>
                <a:ea typeface="华文仿宋" pitchFamily="2" charset="-122"/>
              </a:rPr>
              <a:t>2003</a:t>
            </a:r>
            <a:r>
              <a:rPr lang="zh-CN" altLang="en-US" sz="2400" b="1" dirty="0">
                <a:latin typeface="华文仿宋" pitchFamily="2" charset="-122"/>
                <a:ea typeface="华文仿宋" pitchFamily="2" charset="-122"/>
              </a:rPr>
              <a:t>年</a:t>
            </a:r>
            <a:r>
              <a:rPr lang="en-US" altLang="zh-CN" sz="2400" b="1" dirty="0">
                <a:latin typeface="华文仿宋" pitchFamily="2" charset="-122"/>
                <a:ea typeface="华文仿宋" pitchFamily="2" charset="-122"/>
              </a:rPr>
              <a:t>5</a:t>
            </a:r>
            <a:r>
              <a:rPr lang="zh-CN" altLang="en-US" sz="2400" b="1" dirty="0">
                <a:latin typeface="华文仿宋" pitchFamily="2" charset="-122"/>
                <a:ea typeface="华文仿宋" pitchFamily="2" charset="-122"/>
              </a:rPr>
              <a:t>月</a:t>
            </a:r>
            <a:r>
              <a:rPr lang="en-US" altLang="zh-CN" sz="2400" b="1" dirty="0">
                <a:latin typeface="华文仿宋" pitchFamily="2" charset="-122"/>
                <a:ea typeface="华文仿宋" pitchFamily="2" charset="-122"/>
              </a:rPr>
              <a:t>4</a:t>
            </a:r>
            <a:r>
              <a:rPr lang="zh-CN" altLang="en-US" sz="2400" b="1" dirty="0">
                <a:latin typeface="华文仿宋" pitchFamily="2" charset="-122"/>
                <a:ea typeface="华文仿宋" pitchFamily="2" charset="-122"/>
              </a:rPr>
              <a:t>日，俄罗斯的</a:t>
            </a:r>
            <a:r>
              <a:rPr lang="en-US" altLang="zh-CN" sz="2400" b="1" dirty="0">
                <a:latin typeface="华文仿宋" pitchFamily="2" charset="-122"/>
                <a:ea typeface="华文仿宋" pitchFamily="2" charset="-122"/>
              </a:rPr>
              <a:t>TMA1 </a:t>
            </a:r>
            <a:r>
              <a:rPr lang="zh-CN" altLang="en-US" sz="2400" b="1" dirty="0">
                <a:latin typeface="华文仿宋" pitchFamily="2" charset="-122"/>
                <a:ea typeface="华文仿宋" pitchFamily="2" charset="-122"/>
              </a:rPr>
              <a:t>号宇宙飞船从国际空间站返回地面时，由于软件错误导致导航系统故障，自动驾驶仪只能以弹道方式降落，在降落过程中，计算机又突然开始搜索国际空间站，并试图与国际空间站对接，使得飞行控制中心在飞船返回过程中与飞船失去联系长达</a:t>
            </a:r>
            <a:r>
              <a:rPr lang="en-US" altLang="zh-CN" sz="2400" b="1" dirty="0">
                <a:latin typeface="华文仿宋" pitchFamily="2" charset="-122"/>
                <a:ea typeface="华文仿宋" pitchFamily="2" charset="-122"/>
              </a:rPr>
              <a:t>11</a:t>
            </a:r>
            <a:r>
              <a:rPr lang="zh-CN" altLang="en-US" sz="2400" b="1" dirty="0">
                <a:latin typeface="华文仿宋" pitchFamily="2" charset="-122"/>
                <a:ea typeface="华文仿宋" pitchFamily="2" charset="-122"/>
              </a:rPr>
              <a:t>分钟，最终导致飞船与原定溅落点偏差达到</a:t>
            </a:r>
            <a:r>
              <a:rPr lang="en-US" altLang="zh-CN" sz="2400" b="1" dirty="0">
                <a:latin typeface="华文仿宋" pitchFamily="2" charset="-122"/>
                <a:ea typeface="华文仿宋" pitchFamily="2" charset="-122"/>
              </a:rPr>
              <a:t>460</a:t>
            </a:r>
            <a:r>
              <a:rPr lang="zh-CN" altLang="en-US" sz="2400" b="1" dirty="0">
                <a:latin typeface="华文仿宋" pitchFamily="2" charset="-122"/>
                <a:ea typeface="华文仿宋" pitchFamily="2" charset="-122"/>
              </a:rPr>
              <a:t>多公里。 </a:t>
            </a:r>
          </a:p>
        </p:txBody>
      </p:sp>
    </p:spTree>
    <p:extLst>
      <p:ext uri="{BB962C8B-B14F-4D97-AF65-F5344CB8AC3E}">
        <p14:creationId xmlns:p14="http://schemas.microsoft.com/office/powerpoint/2010/main" val="41583623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Grp="1" noChangeArrowheads="1"/>
          </p:cNvSpPr>
          <p:nvPr>
            <p:ph type="title"/>
          </p:nvPr>
        </p:nvSpPr>
        <p:spPr bwMode="auto">
          <a:xfrm>
            <a:off x="179513" y="153988"/>
            <a:ext cx="8784976" cy="754062"/>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dirty="0">
                <a:solidFill>
                  <a:schemeClr val="bg1"/>
                </a:solidFill>
                <a:latin typeface="华文细黑" panose="02010600040101010101" pitchFamily="2" charset="-122"/>
                <a:ea typeface="华文细黑" panose="02010600040101010101" pitchFamily="2" charset="-122"/>
              </a:rPr>
              <a:t>2.2 </a:t>
            </a:r>
            <a:r>
              <a:rPr lang="zh-CN" altLang="en-US" sz="3200" b="1" dirty="0">
                <a:solidFill>
                  <a:schemeClr val="bg1"/>
                </a:solidFill>
                <a:latin typeface="华文细黑" panose="02010600040101010101" pitchFamily="2" charset="-122"/>
                <a:ea typeface="华文细黑" panose="02010600040101010101" pitchFamily="2" charset="-122"/>
              </a:rPr>
              <a:t>维修性特征量</a:t>
            </a:r>
          </a:p>
        </p:txBody>
      </p:sp>
      <p:sp>
        <p:nvSpPr>
          <p:cNvPr id="38917" name="Text Box 5"/>
          <p:cNvSpPr txBox="1">
            <a:spLocks noChangeArrowheads="1"/>
          </p:cNvSpPr>
          <p:nvPr/>
        </p:nvSpPr>
        <p:spPr bwMode="auto">
          <a:xfrm>
            <a:off x="395288" y="1250950"/>
            <a:ext cx="820896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2400" dirty="0">
                <a:latin typeface="Times New Roman" pitchFamily="18" charset="0"/>
                <a:ea typeface="黑体" pitchFamily="49" charset="-122"/>
                <a:cs typeface="Times New Roman" pitchFamily="18" charset="0"/>
              </a:rPr>
              <a:t>        </a:t>
            </a:r>
            <a:r>
              <a:rPr lang="zh-CN" altLang="en-US" sz="2400" dirty="0">
                <a:solidFill>
                  <a:schemeClr val="accent1"/>
                </a:solidFill>
                <a:latin typeface="Times New Roman" pitchFamily="18" charset="0"/>
                <a:ea typeface="黑体" pitchFamily="49" charset="-122"/>
                <a:cs typeface="Times New Roman" pitchFamily="18" charset="0"/>
              </a:rPr>
              <a:t>维修性</a:t>
            </a:r>
            <a:r>
              <a:rPr lang="zh-CN" altLang="en-US" sz="2400" dirty="0">
                <a:latin typeface="Times New Roman" pitchFamily="18" charset="0"/>
                <a:ea typeface="黑体" pitchFamily="49" charset="-122"/>
                <a:cs typeface="Times New Roman" pitchFamily="18" charset="0"/>
              </a:rPr>
              <a:t>定义：维修性是指在规定的条件下使用的可维修产品，在规定的时间内，按规定的程序和方法进行维修时，保持或恢复到能完成规定功能的能力</a:t>
            </a:r>
            <a:r>
              <a:rPr lang="zh-CN" altLang="en-US" sz="2400" dirty="0" smtClean="0">
                <a:latin typeface="Times New Roman" pitchFamily="18" charset="0"/>
                <a:ea typeface="黑体" pitchFamily="49" charset="-122"/>
                <a:cs typeface="Times New Roman" pitchFamily="18" charset="0"/>
              </a:rPr>
              <a:t>。</a:t>
            </a:r>
            <a:endParaRPr lang="zh-CN" altLang="en-US" sz="2400" dirty="0">
              <a:latin typeface="Times New Roman" pitchFamily="18" charset="0"/>
              <a:ea typeface="黑体" pitchFamily="49" charset="-122"/>
              <a:cs typeface="Times New Roman" pitchFamily="18" charset="0"/>
            </a:endParaRPr>
          </a:p>
        </p:txBody>
      </p:sp>
      <p:sp>
        <p:nvSpPr>
          <p:cNvPr id="38925" name="Text Box 13"/>
          <p:cNvSpPr txBox="1">
            <a:spLocks noChangeArrowheads="1"/>
          </p:cNvSpPr>
          <p:nvPr/>
        </p:nvSpPr>
        <p:spPr bwMode="auto">
          <a:xfrm>
            <a:off x="971600" y="3068960"/>
            <a:ext cx="40386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Times New Roman" pitchFamily="18" charset="0"/>
                <a:ea typeface="黑体" pitchFamily="49" charset="-122"/>
                <a:cs typeface="Times New Roman" pitchFamily="18" charset="0"/>
              </a:rPr>
              <a:t>维修性特征量有三个：</a:t>
            </a:r>
          </a:p>
          <a:p>
            <a:pPr marL="342900" indent="-342900">
              <a:spcBef>
                <a:spcPct val="50000"/>
              </a:spcBef>
              <a:buFont typeface="Wingdings" pitchFamily="2" charset="2"/>
              <a:buChar char="p"/>
            </a:pPr>
            <a:r>
              <a:rPr lang="zh-CN" altLang="en-US" sz="2400" dirty="0">
                <a:latin typeface="Times New Roman" pitchFamily="18" charset="0"/>
                <a:ea typeface="黑体" pitchFamily="49" charset="-122"/>
                <a:cs typeface="Times New Roman" pitchFamily="18" charset="0"/>
              </a:rPr>
              <a:t>维修度</a:t>
            </a:r>
            <a:r>
              <a:rPr lang="en-US" altLang="zh-CN" sz="2400" dirty="0">
                <a:latin typeface="Times New Roman" pitchFamily="18" charset="0"/>
                <a:ea typeface="黑体" pitchFamily="49" charset="-122"/>
                <a:cs typeface="Times New Roman" pitchFamily="18" charset="0"/>
              </a:rPr>
              <a:t>M(t)</a:t>
            </a:r>
            <a:r>
              <a:rPr lang="zh-CN" altLang="en-US" sz="2400" dirty="0">
                <a:latin typeface="Times New Roman" pitchFamily="18" charset="0"/>
                <a:ea typeface="黑体" pitchFamily="49" charset="-122"/>
                <a:cs typeface="Times New Roman" pitchFamily="18" charset="0"/>
              </a:rPr>
              <a:t>；</a:t>
            </a:r>
          </a:p>
          <a:p>
            <a:pPr marL="342900" indent="-342900">
              <a:spcBef>
                <a:spcPct val="50000"/>
              </a:spcBef>
              <a:buFont typeface="Wingdings" pitchFamily="2" charset="2"/>
              <a:buChar char="p"/>
            </a:pPr>
            <a:r>
              <a:rPr lang="zh-CN" altLang="en-US" sz="2400" dirty="0">
                <a:latin typeface="Times New Roman" pitchFamily="18" charset="0"/>
                <a:ea typeface="黑体" pitchFamily="49" charset="-122"/>
                <a:cs typeface="Times New Roman" pitchFamily="18" charset="0"/>
              </a:rPr>
              <a:t>修复率</a:t>
            </a:r>
            <a:r>
              <a:rPr lang="en-US" altLang="zh-CN" sz="2400" dirty="0">
                <a:latin typeface="Times New Roman" pitchFamily="18" charset="0"/>
                <a:ea typeface="黑体" pitchFamily="49" charset="-122"/>
                <a:cs typeface="Times New Roman" pitchFamily="18" charset="0"/>
              </a:rPr>
              <a:t>μ(t)</a:t>
            </a:r>
            <a:r>
              <a:rPr lang="zh-CN" altLang="en-US" sz="2400" dirty="0">
                <a:latin typeface="Times New Roman" pitchFamily="18" charset="0"/>
                <a:ea typeface="黑体" pitchFamily="49" charset="-122"/>
                <a:cs typeface="Times New Roman" pitchFamily="18" charset="0"/>
              </a:rPr>
              <a:t>；</a:t>
            </a:r>
          </a:p>
          <a:p>
            <a:pPr marL="342900" indent="-342900">
              <a:spcBef>
                <a:spcPct val="50000"/>
              </a:spcBef>
              <a:buFont typeface="Wingdings" pitchFamily="2" charset="2"/>
              <a:buChar char="p"/>
            </a:pPr>
            <a:r>
              <a:rPr lang="zh-CN" altLang="en-US" sz="2400" dirty="0">
                <a:latin typeface="Times New Roman" pitchFamily="18" charset="0"/>
                <a:ea typeface="黑体" pitchFamily="49" charset="-122"/>
                <a:cs typeface="Times New Roman" pitchFamily="18" charset="0"/>
              </a:rPr>
              <a:t>平均修复时间</a:t>
            </a:r>
            <a:r>
              <a:rPr lang="en-US" altLang="zh-CN" sz="2400" dirty="0">
                <a:latin typeface="Times New Roman" pitchFamily="18" charset="0"/>
                <a:ea typeface="黑体" pitchFamily="49" charset="-122"/>
                <a:cs typeface="Times New Roman" pitchFamily="18" charset="0"/>
              </a:rPr>
              <a:t>MTTR</a:t>
            </a:r>
            <a:r>
              <a:rPr lang="zh-CN" altLang="en-US" sz="2400" dirty="0">
                <a:latin typeface="Times New Roman" pitchFamily="18" charset="0"/>
                <a:ea typeface="黑体" pitchFamily="49" charset="-122"/>
                <a:cs typeface="Times New Roman" pitchFamily="18" charset="0"/>
              </a:rPr>
              <a:t>。</a:t>
            </a:r>
          </a:p>
        </p:txBody>
      </p:sp>
    </p:spTree>
    <p:extLst>
      <p:ext uri="{BB962C8B-B14F-4D97-AF65-F5344CB8AC3E}">
        <p14:creationId xmlns:p14="http://schemas.microsoft.com/office/powerpoint/2010/main" val="2213053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917"/>
                                        </p:tgtEl>
                                        <p:attrNameLst>
                                          <p:attrName>style.visibility</p:attrName>
                                        </p:attrNameLst>
                                      </p:cBhvr>
                                      <p:to>
                                        <p:strVal val="visible"/>
                                      </p:to>
                                    </p:set>
                                    <p:anim calcmode="lin" valueType="num">
                                      <p:cBhvr additive="base">
                                        <p:cTn id="7" dur="500" fill="hold"/>
                                        <p:tgtEl>
                                          <p:spTgt spid="38917"/>
                                        </p:tgtEl>
                                        <p:attrNameLst>
                                          <p:attrName>ppt_x</p:attrName>
                                        </p:attrNameLst>
                                      </p:cBhvr>
                                      <p:tavLst>
                                        <p:tav tm="0">
                                          <p:val>
                                            <p:strVal val="0-#ppt_w/2"/>
                                          </p:val>
                                        </p:tav>
                                        <p:tav tm="100000">
                                          <p:val>
                                            <p:strVal val="#ppt_x"/>
                                          </p:val>
                                        </p:tav>
                                      </p:tavLst>
                                    </p:anim>
                                    <p:anim calcmode="lin" valueType="num">
                                      <p:cBhvr additive="base">
                                        <p:cTn id="8" dur="500" fill="hold"/>
                                        <p:tgtEl>
                                          <p:spTgt spid="3891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925"/>
                                        </p:tgtEl>
                                        <p:attrNameLst>
                                          <p:attrName>style.visibility</p:attrName>
                                        </p:attrNameLst>
                                      </p:cBhvr>
                                      <p:to>
                                        <p:strVal val="visible"/>
                                      </p:to>
                                    </p:set>
                                    <p:anim calcmode="lin" valueType="num">
                                      <p:cBhvr additive="base">
                                        <p:cTn id="13" dur="500" fill="hold"/>
                                        <p:tgtEl>
                                          <p:spTgt spid="38925"/>
                                        </p:tgtEl>
                                        <p:attrNameLst>
                                          <p:attrName>ppt_x</p:attrName>
                                        </p:attrNameLst>
                                      </p:cBhvr>
                                      <p:tavLst>
                                        <p:tav tm="0">
                                          <p:val>
                                            <p:strVal val="0-#ppt_w/2"/>
                                          </p:val>
                                        </p:tav>
                                        <p:tav tm="100000">
                                          <p:val>
                                            <p:strVal val="#ppt_x"/>
                                          </p:val>
                                        </p:tav>
                                      </p:tavLst>
                                    </p:anim>
                                    <p:anim calcmode="lin" valueType="num">
                                      <p:cBhvr additive="base">
                                        <p:cTn id="14" dur="500" fill="hold"/>
                                        <p:tgtEl>
                                          <p:spTgt spid="389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utoUpdateAnimBg="0"/>
      <p:bldP spid="38925"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4"/>
          <p:cNvSpPr txBox="1">
            <a:spLocks noChangeArrowheads="1"/>
          </p:cNvSpPr>
          <p:nvPr/>
        </p:nvSpPr>
        <p:spPr bwMode="auto">
          <a:xfrm>
            <a:off x="539750" y="1600917"/>
            <a:ext cx="82296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2400" dirty="0">
                <a:latin typeface="Times New Roman" pitchFamily="18" charset="0"/>
                <a:ea typeface="黑体" pitchFamily="49" charset="-122"/>
                <a:cs typeface="Times New Roman" pitchFamily="18" charset="0"/>
              </a:rPr>
              <a:t>    </a:t>
            </a:r>
            <a:r>
              <a:rPr lang="zh-CN" altLang="en-US" sz="2400" dirty="0">
                <a:latin typeface="Times New Roman" pitchFamily="18" charset="0"/>
                <a:ea typeface="黑体" pitchFamily="49" charset="-122"/>
                <a:cs typeface="Times New Roman" pitchFamily="18" charset="0"/>
              </a:rPr>
              <a:t>把产品维修时间</a:t>
            </a:r>
            <a:r>
              <a:rPr lang="en-US" altLang="zh-CN" sz="2400" i="1" dirty="0">
                <a:latin typeface="Times New Roman" pitchFamily="18" charset="0"/>
                <a:ea typeface="黑体" pitchFamily="49" charset="-122"/>
                <a:cs typeface="Times New Roman" pitchFamily="18" charset="0"/>
              </a:rPr>
              <a:t>Y</a:t>
            </a:r>
            <a:r>
              <a:rPr lang="zh-CN" altLang="en-US" sz="2400" dirty="0">
                <a:latin typeface="Times New Roman" pitchFamily="18" charset="0"/>
                <a:ea typeface="黑体" pitchFamily="49" charset="-122"/>
                <a:cs typeface="Times New Roman" pitchFamily="18" charset="0"/>
              </a:rPr>
              <a:t>所服从的分布称为</a:t>
            </a:r>
            <a:r>
              <a:rPr lang="zh-CN" altLang="en-US" sz="2400" dirty="0">
                <a:solidFill>
                  <a:schemeClr val="accent1"/>
                </a:solidFill>
                <a:latin typeface="Times New Roman" pitchFamily="18" charset="0"/>
                <a:ea typeface="黑体" pitchFamily="49" charset="-122"/>
                <a:cs typeface="Times New Roman" pitchFamily="18" charset="0"/>
              </a:rPr>
              <a:t>维修分布</a:t>
            </a:r>
            <a:r>
              <a:rPr lang="zh-CN" altLang="en-US" sz="2400" dirty="0">
                <a:latin typeface="Times New Roman" pitchFamily="18" charset="0"/>
                <a:ea typeface="黑体" pitchFamily="49" charset="-122"/>
                <a:cs typeface="Times New Roman" pitchFamily="18" charset="0"/>
              </a:rPr>
              <a:t>，记为</a:t>
            </a:r>
            <a:r>
              <a:rPr lang="en-US" altLang="zh-CN" sz="2400" i="1" dirty="0">
                <a:latin typeface="Times New Roman" pitchFamily="18" charset="0"/>
                <a:ea typeface="黑体" pitchFamily="49" charset="-122"/>
                <a:cs typeface="Times New Roman" pitchFamily="18" charset="0"/>
              </a:rPr>
              <a:t>G</a:t>
            </a:r>
            <a:r>
              <a:rPr lang="en-US" altLang="zh-CN" sz="2400"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a:t>
            </a:r>
            <a:r>
              <a:rPr lang="zh-CN" altLang="en-US" sz="2400" dirty="0">
                <a:solidFill>
                  <a:srgbClr val="0070C0"/>
                </a:solidFill>
                <a:latin typeface="Times New Roman" pitchFamily="18" charset="0"/>
                <a:ea typeface="黑体" pitchFamily="49" charset="-122"/>
                <a:cs typeface="Times New Roman" pitchFamily="18" charset="0"/>
              </a:rPr>
              <a:t>维修度</a:t>
            </a:r>
            <a:r>
              <a:rPr lang="zh-CN" altLang="en-US" sz="2400" dirty="0">
                <a:latin typeface="Times New Roman" pitchFamily="18" charset="0"/>
                <a:ea typeface="黑体" pitchFamily="49" charset="-122"/>
                <a:cs typeface="Times New Roman" pitchFamily="18" charset="0"/>
              </a:rPr>
              <a:t>是指在规定的条件下使用的产品发生故障后，在规定的时间</a:t>
            </a:r>
            <a:r>
              <a:rPr lang="en-US" altLang="zh-CN" sz="2400" dirty="0">
                <a:latin typeface="Times New Roman" pitchFamily="18" charset="0"/>
                <a:ea typeface="黑体" pitchFamily="49" charset="-122"/>
                <a:cs typeface="Times New Roman" pitchFamily="18" charset="0"/>
              </a:rPr>
              <a:t>(0</a:t>
            </a:r>
            <a:r>
              <a:rPr lang="zh-CN" altLang="en-US" sz="2400" dirty="0">
                <a:latin typeface="Times New Roman" pitchFamily="18" charset="0"/>
                <a:ea typeface="黑体" pitchFamily="49" charset="-122"/>
                <a:cs typeface="Times New Roman" pitchFamily="18" charset="0"/>
              </a:rPr>
              <a:t>，</a:t>
            </a:r>
            <a:r>
              <a:rPr lang="en-US" altLang="zh-CN" sz="2400"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内完成修复的概率，记为</a:t>
            </a:r>
            <a:r>
              <a:rPr lang="en-US" altLang="zh-CN" sz="2400" i="1" dirty="0">
                <a:latin typeface="Times New Roman" pitchFamily="18" charset="0"/>
                <a:ea typeface="黑体" pitchFamily="49" charset="-122"/>
                <a:cs typeface="Times New Roman" pitchFamily="18" charset="0"/>
              </a:rPr>
              <a:t>M</a:t>
            </a:r>
            <a:r>
              <a:rPr lang="en-US" altLang="zh-CN" sz="2400"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a:t>
            </a:r>
          </a:p>
        </p:txBody>
      </p:sp>
      <p:sp>
        <p:nvSpPr>
          <p:cNvPr id="44037" name="Text Box 5"/>
          <p:cNvSpPr txBox="1">
            <a:spLocks noChangeArrowheads="1"/>
          </p:cNvSpPr>
          <p:nvPr/>
        </p:nvSpPr>
        <p:spPr bwMode="auto">
          <a:xfrm>
            <a:off x="539750" y="246063"/>
            <a:ext cx="2895600" cy="519112"/>
          </a:xfrm>
          <a:prstGeom prst="rect">
            <a:avLst/>
          </a:prstGeom>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a:spcBef>
                <a:spcPct val="0"/>
              </a:spcBef>
              <a:buNone/>
              <a:defRPr sz="3200" b="1">
                <a:effectLst>
                  <a:outerShdw blurRad="38100" dist="38100" dir="2700000" algn="tl">
                    <a:srgbClr val="C0C0C0"/>
                  </a:outerShdw>
                </a:effectLst>
                <a:latin typeface="Times New Roman" pitchFamily="18" charset="0"/>
                <a:ea typeface="楷体_GB2312" pitchFamily="49" charset="-122"/>
                <a:cs typeface="Times New Roman" pitchFamily="18" charset="0"/>
              </a:defRPr>
            </a:lvl1pPr>
          </a:lstStyle>
          <a:p>
            <a:r>
              <a:rPr lang="en-US" altLang="zh-CN" sz="2800" b="0" dirty="0">
                <a:effectLst/>
                <a:ea typeface="黑体" pitchFamily="49" charset="-122"/>
              </a:rPr>
              <a:t>2.2.1 </a:t>
            </a:r>
            <a:r>
              <a:rPr lang="zh-CN" altLang="en-US" sz="2800" b="0" dirty="0">
                <a:effectLst/>
                <a:ea typeface="黑体" pitchFamily="49" charset="-122"/>
              </a:rPr>
              <a:t>维修度</a:t>
            </a:r>
          </a:p>
        </p:txBody>
      </p:sp>
      <p:graphicFrame>
        <p:nvGraphicFramePr>
          <p:cNvPr id="44038" name="Object 6"/>
          <p:cNvGraphicFramePr>
            <a:graphicFrameLocks noChangeAspect="1"/>
          </p:cNvGraphicFramePr>
          <p:nvPr>
            <p:extLst>
              <p:ext uri="{D42A27DB-BD31-4B8C-83A1-F6EECF244321}">
                <p14:modId xmlns:p14="http://schemas.microsoft.com/office/powerpoint/2010/main" val="2714093626"/>
              </p:ext>
            </p:extLst>
          </p:nvPr>
        </p:nvGraphicFramePr>
        <p:xfrm>
          <a:off x="2483768" y="3146549"/>
          <a:ext cx="3511550" cy="498475"/>
        </p:xfrm>
        <a:graphic>
          <a:graphicData uri="http://schemas.openxmlformats.org/presentationml/2006/ole">
            <mc:AlternateContent xmlns:mc="http://schemas.openxmlformats.org/markup-compatibility/2006">
              <mc:Choice xmlns:v="urn:schemas-microsoft-com:vml" Requires="v">
                <p:oleObj spid="_x0000_s131149" name="Equation" r:id="rId3" imgW="1434960" imgH="203040" progId="Equation.DSMT4">
                  <p:embed/>
                </p:oleObj>
              </mc:Choice>
              <mc:Fallback>
                <p:oleObj name="Equation" r:id="rId3" imgW="143496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146549"/>
                        <a:ext cx="351155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9" name="Text Box 7"/>
          <p:cNvSpPr txBox="1">
            <a:spLocks noChangeArrowheads="1"/>
          </p:cNvSpPr>
          <p:nvPr/>
        </p:nvSpPr>
        <p:spPr bwMode="auto">
          <a:xfrm>
            <a:off x="971600" y="1091471"/>
            <a:ext cx="586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solidFill>
                  <a:srgbClr val="0070C0"/>
                </a:solidFill>
                <a:latin typeface="Times New Roman" pitchFamily="18" charset="0"/>
                <a:ea typeface="黑体" pitchFamily="49" charset="-122"/>
                <a:cs typeface="Times New Roman" pitchFamily="18" charset="0"/>
              </a:rPr>
              <a:t>维修度</a:t>
            </a:r>
            <a:r>
              <a:rPr lang="en-US" altLang="zh-CN" sz="2400" dirty="0">
                <a:latin typeface="Times New Roman" pitchFamily="18" charset="0"/>
                <a:ea typeface="黑体" pitchFamily="49" charset="-122"/>
                <a:cs typeface="Times New Roman" pitchFamily="18" charset="0"/>
              </a:rPr>
              <a:t>(Maintainability)</a:t>
            </a:r>
            <a:r>
              <a:rPr lang="zh-CN" altLang="en-US" sz="2400" dirty="0">
                <a:latin typeface="Times New Roman" pitchFamily="18" charset="0"/>
                <a:ea typeface="黑体" pitchFamily="49" charset="-122"/>
                <a:cs typeface="Times New Roman" pitchFamily="18" charset="0"/>
              </a:rPr>
              <a:t>定义</a:t>
            </a:r>
          </a:p>
        </p:txBody>
      </p:sp>
      <p:sp>
        <p:nvSpPr>
          <p:cNvPr id="44041" name="Text Box 9"/>
          <p:cNvSpPr txBox="1">
            <a:spLocks noChangeArrowheads="1"/>
          </p:cNvSpPr>
          <p:nvPr/>
        </p:nvSpPr>
        <p:spPr bwMode="auto">
          <a:xfrm>
            <a:off x="387350" y="3728605"/>
            <a:ext cx="83820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50000"/>
              </a:spcBef>
            </a:pPr>
            <a:r>
              <a:rPr lang="en-US" altLang="zh-CN" sz="2400" dirty="0">
                <a:latin typeface="Times New Roman" pitchFamily="18" charset="0"/>
                <a:ea typeface="黑体" pitchFamily="49" charset="-122"/>
                <a:cs typeface="Times New Roman" pitchFamily="18" charset="0"/>
              </a:rPr>
              <a:t>     </a:t>
            </a:r>
            <a:r>
              <a:rPr lang="zh-CN" altLang="en-US" sz="2400" dirty="0">
                <a:latin typeface="Times New Roman" pitchFamily="18" charset="0"/>
                <a:ea typeface="黑体" pitchFamily="49" charset="-122"/>
                <a:cs typeface="Times New Roman" pitchFamily="18" charset="0"/>
              </a:rPr>
              <a:t>维修度是时间</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维修时间</a:t>
            </a:r>
            <a:r>
              <a:rPr lang="en-US" altLang="zh-CN" sz="2400"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的函数，故又称为维修度函数</a:t>
            </a:r>
            <a:r>
              <a:rPr lang="en-US" altLang="zh-CN" sz="2400" dirty="0">
                <a:latin typeface="Times New Roman" pitchFamily="18" charset="0"/>
                <a:ea typeface="黑体" pitchFamily="49" charset="-122"/>
                <a:cs typeface="Times New Roman" pitchFamily="18" charset="0"/>
              </a:rPr>
              <a:t>M(t)</a:t>
            </a:r>
            <a:r>
              <a:rPr lang="zh-CN" altLang="en-US" sz="2400" dirty="0">
                <a:latin typeface="Times New Roman" pitchFamily="18" charset="0"/>
                <a:ea typeface="黑体" pitchFamily="49" charset="-122"/>
                <a:cs typeface="Times New Roman" pitchFamily="18" charset="0"/>
              </a:rPr>
              <a:t>，它表示当</a:t>
            </a:r>
            <a:r>
              <a:rPr lang="en-US" altLang="zh-CN" sz="2400" dirty="0">
                <a:latin typeface="Times New Roman" pitchFamily="18" charset="0"/>
                <a:ea typeface="黑体" pitchFamily="49" charset="-122"/>
                <a:cs typeface="Times New Roman" pitchFamily="18" charset="0"/>
              </a:rPr>
              <a:t>t=0</a:t>
            </a:r>
            <a:r>
              <a:rPr lang="zh-CN" altLang="en-US" sz="2400" dirty="0">
                <a:latin typeface="Times New Roman" pitchFamily="18" charset="0"/>
                <a:ea typeface="黑体" pitchFamily="49" charset="-122"/>
                <a:cs typeface="Times New Roman" pitchFamily="18" charset="0"/>
              </a:rPr>
              <a:t>时，处于失效或完全故障状态的全部产品在</a:t>
            </a:r>
            <a:r>
              <a:rPr lang="en-US" altLang="zh-CN" sz="2400"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时刻前经修复后有百分之多少恢复到正常功能的累积概率。</a:t>
            </a:r>
          </a:p>
          <a:p>
            <a:pPr>
              <a:lnSpc>
                <a:spcPct val="125000"/>
              </a:lnSpc>
              <a:spcBef>
                <a:spcPct val="50000"/>
              </a:spcBef>
            </a:pPr>
            <a:r>
              <a:rPr lang="zh-CN" altLang="en-US" sz="2400" dirty="0">
                <a:latin typeface="Times New Roman" pitchFamily="18" charset="0"/>
                <a:ea typeface="黑体" pitchFamily="49" charset="-122"/>
                <a:cs typeface="Times New Roman" pitchFamily="18" charset="0"/>
              </a:rPr>
              <a:t>      所以维修度</a:t>
            </a:r>
            <a:r>
              <a:rPr lang="en-US" altLang="zh-CN" sz="2400" i="1" dirty="0">
                <a:latin typeface="Times New Roman" pitchFamily="18" charset="0"/>
                <a:ea typeface="黑体" pitchFamily="49" charset="-122"/>
                <a:cs typeface="Times New Roman" pitchFamily="18" charset="0"/>
              </a:rPr>
              <a:t>M</a:t>
            </a:r>
            <a:r>
              <a:rPr lang="en-US" altLang="zh-CN" sz="2400"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对应产品的累积失效概率</a:t>
            </a:r>
            <a:r>
              <a:rPr lang="en-US" altLang="zh-CN" sz="2400" i="1" dirty="0">
                <a:latin typeface="Times New Roman" pitchFamily="18" charset="0"/>
                <a:ea typeface="黑体" pitchFamily="49" charset="-122"/>
                <a:cs typeface="Times New Roman" pitchFamily="18" charset="0"/>
              </a:rPr>
              <a:t>F</a:t>
            </a:r>
            <a:r>
              <a:rPr lang="en-US" altLang="zh-CN" sz="2400" dirty="0">
                <a:latin typeface="Times New Roman" pitchFamily="18" charset="0"/>
                <a:ea typeface="黑体" pitchFamily="49" charset="-122"/>
                <a:cs typeface="Times New Roman" pitchFamily="18" charset="0"/>
              </a:rPr>
              <a:t>(t)</a:t>
            </a:r>
          </a:p>
        </p:txBody>
      </p:sp>
    </p:spTree>
    <p:extLst>
      <p:ext uri="{BB962C8B-B14F-4D97-AF65-F5344CB8AC3E}">
        <p14:creationId xmlns:p14="http://schemas.microsoft.com/office/powerpoint/2010/main" val="42600165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41" name="Object 5"/>
          <p:cNvGraphicFramePr>
            <a:graphicFrameLocks noChangeAspect="1"/>
          </p:cNvGraphicFramePr>
          <p:nvPr>
            <p:extLst>
              <p:ext uri="{D42A27DB-BD31-4B8C-83A1-F6EECF244321}">
                <p14:modId xmlns:p14="http://schemas.microsoft.com/office/powerpoint/2010/main" val="4174011926"/>
              </p:ext>
            </p:extLst>
          </p:nvPr>
        </p:nvGraphicFramePr>
        <p:xfrm>
          <a:off x="838200" y="5791200"/>
          <a:ext cx="1600200" cy="720725"/>
        </p:xfrm>
        <a:graphic>
          <a:graphicData uri="http://schemas.openxmlformats.org/presentationml/2006/ole">
            <mc:AlternateContent xmlns:mc="http://schemas.openxmlformats.org/markup-compatibility/2006">
              <mc:Choice xmlns:v="urn:schemas-microsoft-com:vml" Requires="v">
                <p:oleObj spid="_x0000_s132323" name="Equation" r:id="rId3" imgW="876240" imgH="393480" progId="Equation.DSMT4">
                  <p:embed/>
                </p:oleObj>
              </mc:Choice>
              <mc:Fallback>
                <p:oleObj name="Equation" r:id="rId3" imgW="8762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791200"/>
                        <a:ext cx="160020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3" name="Text Box 7"/>
          <p:cNvSpPr txBox="1">
            <a:spLocks noChangeArrowheads="1"/>
          </p:cNvSpPr>
          <p:nvPr/>
        </p:nvSpPr>
        <p:spPr bwMode="auto">
          <a:xfrm>
            <a:off x="611560" y="1553664"/>
            <a:ext cx="8229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latin typeface="Times New Roman" pitchFamily="18" charset="0"/>
                <a:ea typeface="黑体" pitchFamily="49" charset="-122"/>
                <a:cs typeface="Times New Roman" pitchFamily="18" charset="0"/>
              </a:rPr>
              <a:t>    </a:t>
            </a:r>
            <a:r>
              <a:rPr lang="zh-CN" altLang="en-US" sz="2800" dirty="0">
                <a:latin typeface="Times New Roman" pitchFamily="18" charset="0"/>
                <a:ea typeface="黑体" pitchFamily="49" charset="-122"/>
                <a:cs typeface="Times New Roman" pitchFamily="18" charset="0"/>
              </a:rPr>
              <a:t>修复率指修理时间已达到某一时刻但尚未修复的产品在该时刻后的单位时间内完成修理的概率，可表示为</a:t>
            </a:r>
            <a:r>
              <a:rPr lang="en-US" altLang="zh-CN" sz="2800" dirty="0">
                <a:latin typeface="Times New Roman" pitchFamily="18" charset="0"/>
                <a:ea typeface="黑体" pitchFamily="49" charset="-122"/>
                <a:cs typeface="Times New Roman" pitchFamily="18" charset="0"/>
              </a:rPr>
              <a:t>μ(t)</a:t>
            </a:r>
            <a:r>
              <a:rPr lang="zh-CN" altLang="en-US" sz="2800" dirty="0">
                <a:latin typeface="Times New Roman" pitchFamily="18" charset="0"/>
                <a:ea typeface="黑体" pitchFamily="49" charset="-122"/>
                <a:cs typeface="Times New Roman" pitchFamily="18" charset="0"/>
              </a:rPr>
              <a:t>。</a:t>
            </a:r>
            <a:r>
              <a:rPr lang="en-US" altLang="zh-CN" dirty="0">
                <a:latin typeface="Times New Roman" pitchFamily="18" charset="0"/>
                <a:ea typeface="黑体" pitchFamily="49" charset="-122"/>
                <a:cs typeface="Times New Roman" pitchFamily="18" charset="0"/>
              </a:rPr>
              <a:t>---</a:t>
            </a:r>
            <a:r>
              <a:rPr lang="zh-CN" altLang="en-US" dirty="0">
                <a:latin typeface="Times New Roman" pitchFamily="18" charset="0"/>
                <a:ea typeface="黑体" pitchFamily="49" charset="-122"/>
                <a:cs typeface="Times New Roman" pitchFamily="18" charset="0"/>
              </a:rPr>
              <a:t>对应于产品的失效率</a:t>
            </a:r>
            <a:r>
              <a:rPr lang="en-US" altLang="zh-CN" dirty="0">
                <a:latin typeface="Times New Roman" pitchFamily="18" charset="0"/>
                <a:ea typeface="黑体" pitchFamily="49" charset="-122"/>
                <a:cs typeface="Times New Roman" pitchFamily="18" charset="0"/>
              </a:rPr>
              <a:t>λ(t)</a:t>
            </a:r>
            <a:r>
              <a:rPr lang="zh-CN" altLang="en-US" dirty="0">
                <a:latin typeface="Times New Roman" pitchFamily="18" charset="0"/>
                <a:ea typeface="黑体" pitchFamily="49" charset="-122"/>
                <a:cs typeface="Times New Roman" pitchFamily="18" charset="0"/>
              </a:rPr>
              <a:t>。</a:t>
            </a:r>
          </a:p>
        </p:txBody>
      </p:sp>
      <p:sp>
        <p:nvSpPr>
          <p:cNvPr id="39944" name="Text Box 8"/>
          <p:cNvSpPr txBox="1">
            <a:spLocks noChangeArrowheads="1"/>
          </p:cNvSpPr>
          <p:nvPr/>
        </p:nvSpPr>
        <p:spPr bwMode="auto">
          <a:xfrm>
            <a:off x="468313" y="246063"/>
            <a:ext cx="2895600" cy="519112"/>
          </a:xfrm>
          <a:prstGeom prst="rect">
            <a:avLst/>
          </a:prstGeom>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lvl1pPr algn="ctr">
              <a:spcBef>
                <a:spcPct val="0"/>
              </a:spcBef>
              <a:buNone/>
              <a:defRPr sz="3200" b="1">
                <a:effectLst>
                  <a:outerShdw blurRad="38100" dist="38100" dir="2700000" algn="tl">
                    <a:srgbClr val="C0C0C0"/>
                  </a:outerShdw>
                </a:effectLst>
                <a:latin typeface="Times New Roman" pitchFamily="18" charset="0"/>
                <a:ea typeface="楷体_GB2312" pitchFamily="49" charset="-122"/>
                <a:cs typeface="Times New Roman" pitchFamily="18" charset="0"/>
              </a:defRPr>
            </a:lvl1pPr>
          </a:lstStyle>
          <a:p>
            <a:r>
              <a:rPr lang="en-US" altLang="zh-CN" b="0" dirty="0">
                <a:effectLst/>
                <a:ea typeface="黑体" pitchFamily="49" charset="-122"/>
              </a:rPr>
              <a:t>2.2.2 </a:t>
            </a:r>
            <a:r>
              <a:rPr lang="zh-CN" altLang="en-US" b="0" dirty="0">
                <a:effectLst/>
                <a:ea typeface="黑体" pitchFamily="49" charset="-122"/>
              </a:rPr>
              <a:t>修复率</a:t>
            </a:r>
          </a:p>
        </p:txBody>
      </p:sp>
      <p:graphicFrame>
        <p:nvGraphicFramePr>
          <p:cNvPr id="39945" name="Object 9"/>
          <p:cNvGraphicFramePr>
            <a:graphicFrameLocks noChangeAspect="1"/>
          </p:cNvGraphicFramePr>
          <p:nvPr>
            <p:extLst>
              <p:ext uri="{D42A27DB-BD31-4B8C-83A1-F6EECF244321}">
                <p14:modId xmlns:p14="http://schemas.microsoft.com/office/powerpoint/2010/main" val="1988370760"/>
              </p:ext>
            </p:extLst>
          </p:nvPr>
        </p:nvGraphicFramePr>
        <p:xfrm>
          <a:off x="76200" y="3378200"/>
          <a:ext cx="4648200" cy="1343025"/>
        </p:xfrm>
        <a:graphic>
          <a:graphicData uri="http://schemas.openxmlformats.org/presentationml/2006/ole">
            <mc:AlternateContent xmlns:mc="http://schemas.openxmlformats.org/markup-compatibility/2006">
              <mc:Choice xmlns:v="urn:schemas-microsoft-com:vml" Requires="v">
                <p:oleObj spid="_x0000_s132324" name="Equation" r:id="rId5" imgW="2552400" imgH="863280" progId="Equation.DSMT4">
                  <p:embed/>
                </p:oleObj>
              </mc:Choice>
              <mc:Fallback>
                <p:oleObj name="Equation" r:id="rId5" imgW="2552400" imgH="8632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3378200"/>
                        <a:ext cx="4648200" cy="134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6" name="Text Box 10"/>
          <p:cNvSpPr txBox="1">
            <a:spLocks noChangeArrowheads="1"/>
          </p:cNvSpPr>
          <p:nvPr/>
        </p:nvSpPr>
        <p:spPr bwMode="auto">
          <a:xfrm>
            <a:off x="971600" y="1035843"/>
            <a:ext cx="220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rgbClr val="0070C0"/>
                </a:solidFill>
                <a:latin typeface="Times New Roman" pitchFamily="18" charset="0"/>
                <a:ea typeface="黑体" pitchFamily="49" charset="-122"/>
                <a:cs typeface="Times New Roman" pitchFamily="18" charset="0"/>
              </a:rPr>
              <a:t>修复率</a:t>
            </a:r>
            <a:r>
              <a:rPr lang="zh-CN" altLang="en-US" sz="2800" dirty="0">
                <a:latin typeface="Times New Roman" pitchFamily="18" charset="0"/>
                <a:ea typeface="黑体" pitchFamily="49" charset="-122"/>
                <a:cs typeface="Times New Roman" pitchFamily="18" charset="0"/>
              </a:rPr>
              <a:t>定义</a:t>
            </a:r>
            <a:endParaRPr lang="zh-CN" altLang="en-US" dirty="0">
              <a:latin typeface="Times New Roman" pitchFamily="18" charset="0"/>
              <a:ea typeface="黑体" pitchFamily="49" charset="-122"/>
              <a:cs typeface="Times New Roman" pitchFamily="18" charset="0"/>
            </a:endParaRPr>
          </a:p>
        </p:txBody>
      </p:sp>
      <p:sp>
        <p:nvSpPr>
          <p:cNvPr id="39947" name="Text Box 11"/>
          <p:cNvSpPr txBox="1">
            <a:spLocks noChangeArrowheads="1"/>
          </p:cNvSpPr>
          <p:nvPr/>
        </p:nvSpPr>
        <p:spPr bwMode="auto">
          <a:xfrm>
            <a:off x="304800" y="4876800"/>
            <a:ext cx="8305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latin typeface="Times New Roman" pitchFamily="18" charset="0"/>
                <a:ea typeface="黑体" pitchFamily="49" charset="-122"/>
                <a:cs typeface="Times New Roman" pitchFamily="18" charset="0"/>
              </a:rPr>
              <a:t>        </a:t>
            </a:r>
            <a:r>
              <a:rPr lang="en-US" altLang="zh-CN" sz="2400" i="1" dirty="0">
                <a:latin typeface="Times New Roman" pitchFamily="18" charset="0"/>
                <a:ea typeface="黑体" pitchFamily="49" charset="-122"/>
                <a:cs typeface="Times New Roman" pitchFamily="18" charset="0"/>
              </a:rPr>
              <a:t>m</a:t>
            </a:r>
            <a:r>
              <a:rPr lang="en-US" altLang="zh-CN" sz="2400"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为维修时间的概率密度函数。</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对应于产品的失效概率密度</a:t>
            </a:r>
            <a:r>
              <a:rPr lang="en-US" altLang="zh-CN" sz="2400" i="1" dirty="0">
                <a:latin typeface="Times New Roman" pitchFamily="18" charset="0"/>
                <a:ea typeface="黑体" pitchFamily="49" charset="-122"/>
                <a:cs typeface="Times New Roman" pitchFamily="18" charset="0"/>
              </a:rPr>
              <a:t>f</a:t>
            </a:r>
            <a:r>
              <a:rPr lang="en-US" altLang="zh-CN" sz="2400" dirty="0">
                <a:latin typeface="Times New Roman" pitchFamily="18" charset="0"/>
                <a:ea typeface="黑体" pitchFamily="49" charset="-122"/>
                <a:cs typeface="Times New Roman" pitchFamily="18" charset="0"/>
              </a:rPr>
              <a:t>(t)</a:t>
            </a:r>
            <a:r>
              <a:rPr lang="zh-CN" altLang="en-US" sz="2400" dirty="0">
                <a:latin typeface="Times New Roman" pitchFamily="18" charset="0"/>
                <a:ea typeface="黑体" pitchFamily="49" charset="-122"/>
                <a:cs typeface="Times New Roman" pitchFamily="18" charset="0"/>
              </a:rPr>
              <a:t>。</a:t>
            </a:r>
          </a:p>
        </p:txBody>
      </p:sp>
      <p:graphicFrame>
        <p:nvGraphicFramePr>
          <p:cNvPr id="39948" name="Object 12"/>
          <p:cNvGraphicFramePr>
            <a:graphicFrameLocks noChangeAspect="1"/>
          </p:cNvGraphicFramePr>
          <p:nvPr>
            <p:extLst>
              <p:ext uri="{D42A27DB-BD31-4B8C-83A1-F6EECF244321}">
                <p14:modId xmlns:p14="http://schemas.microsoft.com/office/powerpoint/2010/main" val="2640089994"/>
              </p:ext>
            </p:extLst>
          </p:nvPr>
        </p:nvGraphicFramePr>
        <p:xfrm>
          <a:off x="5529263" y="3429000"/>
          <a:ext cx="3390900" cy="1066800"/>
        </p:xfrm>
        <a:graphic>
          <a:graphicData uri="http://schemas.openxmlformats.org/presentationml/2006/ole">
            <mc:AlternateContent xmlns:mc="http://schemas.openxmlformats.org/markup-compatibility/2006">
              <mc:Choice xmlns:v="urn:schemas-microsoft-com:vml" Requires="v">
                <p:oleObj spid="_x0000_s132325" name="Equation" r:id="rId7" imgW="2184120" imgH="685800" progId="Equation.DSMT4">
                  <p:embed/>
                </p:oleObj>
              </mc:Choice>
              <mc:Fallback>
                <p:oleObj name="Equation" r:id="rId7" imgW="2184120" imgH="685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9263" y="3429000"/>
                        <a:ext cx="33909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9" name="AutoShape 13"/>
          <p:cNvSpPr>
            <a:spLocks noChangeArrowheads="1"/>
          </p:cNvSpPr>
          <p:nvPr/>
        </p:nvSpPr>
        <p:spPr bwMode="auto">
          <a:xfrm>
            <a:off x="4876800" y="3733800"/>
            <a:ext cx="457200" cy="304800"/>
          </a:xfrm>
          <a:prstGeom prst="rightArrow">
            <a:avLst>
              <a:gd name="adj1" fmla="val 50000"/>
              <a:gd name="adj2"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42219854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Text Box 3"/>
          <p:cNvSpPr txBox="1">
            <a:spLocks noChangeArrowheads="1"/>
          </p:cNvSpPr>
          <p:nvPr/>
        </p:nvSpPr>
        <p:spPr bwMode="auto">
          <a:xfrm>
            <a:off x="228600" y="1905000"/>
            <a:ext cx="8686800" cy="12003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latin typeface="黑体" pitchFamily="49" charset="-122"/>
                <a:ea typeface="黑体" pitchFamily="49" charset="-122"/>
              </a:rPr>
              <a:t>    </a:t>
            </a:r>
            <a:r>
              <a:rPr lang="zh-CN" altLang="en-US" sz="2400">
                <a:latin typeface="黑体" pitchFamily="49" charset="-122"/>
                <a:ea typeface="黑体" pitchFamily="49" charset="-122"/>
              </a:rPr>
              <a:t>平均修复时间是指可修复的产品的平均修理时间，其估计值为修复时间总和与修复次数之比，记作</a:t>
            </a:r>
            <a:r>
              <a:rPr lang="en-US" altLang="zh-CN" sz="2400">
                <a:latin typeface="黑体" pitchFamily="49" charset="-122"/>
                <a:ea typeface="黑体" pitchFamily="49" charset="-122"/>
              </a:rPr>
              <a:t>MTTR(Mean Time To Repair)</a:t>
            </a:r>
            <a:r>
              <a:rPr lang="zh-CN" altLang="en-US" sz="2400">
                <a:latin typeface="黑体" pitchFamily="49" charset="-122"/>
                <a:ea typeface="黑体" pitchFamily="49" charset="-122"/>
              </a:rPr>
              <a:t>。</a:t>
            </a:r>
            <a:r>
              <a:rPr lang="en-US" altLang="zh-CN" sz="2400">
                <a:solidFill>
                  <a:schemeClr val="folHlink"/>
                </a:solidFill>
                <a:latin typeface="黑体" pitchFamily="49" charset="-122"/>
                <a:ea typeface="黑体" pitchFamily="49" charset="-122"/>
              </a:rPr>
              <a:t>---</a:t>
            </a:r>
            <a:r>
              <a:rPr lang="zh-CN" altLang="en-US" sz="2400">
                <a:solidFill>
                  <a:schemeClr val="folHlink"/>
                </a:solidFill>
                <a:latin typeface="黑体" pitchFamily="49" charset="-122"/>
                <a:ea typeface="黑体" pitchFamily="49" charset="-122"/>
              </a:rPr>
              <a:t>对应于可修产品的平均工作时间</a:t>
            </a:r>
            <a:r>
              <a:rPr lang="en-US" altLang="zh-CN" sz="2400">
                <a:solidFill>
                  <a:schemeClr val="folHlink"/>
                </a:solidFill>
                <a:latin typeface="黑体" pitchFamily="49" charset="-122"/>
                <a:ea typeface="黑体" pitchFamily="49" charset="-122"/>
              </a:rPr>
              <a:t>(</a:t>
            </a:r>
            <a:r>
              <a:rPr lang="zh-CN" altLang="en-US" sz="2400">
                <a:solidFill>
                  <a:schemeClr val="folHlink"/>
                </a:solidFill>
                <a:latin typeface="黑体" pitchFamily="49" charset="-122"/>
                <a:ea typeface="黑体" pitchFamily="49" charset="-122"/>
              </a:rPr>
              <a:t>平均寿命</a:t>
            </a:r>
            <a:r>
              <a:rPr lang="en-US" altLang="zh-CN" sz="2400">
                <a:solidFill>
                  <a:schemeClr val="folHlink"/>
                </a:solidFill>
                <a:latin typeface="黑体" pitchFamily="49" charset="-122"/>
                <a:ea typeface="黑体" pitchFamily="49" charset="-122"/>
              </a:rPr>
              <a:t>)MTBF</a:t>
            </a:r>
            <a:r>
              <a:rPr lang="zh-CN" altLang="en-US" sz="2400">
                <a:solidFill>
                  <a:schemeClr val="folHlink"/>
                </a:solidFill>
                <a:latin typeface="黑体" pitchFamily="49" charset="-122"/>
                <a:ea typeface="黑体" pitchFamily="49" charset="-122"/>
              </a:rPr>
              <a:t>。</a:t>
            </a:r>
          </a:p>
        </p:txBody>
      </p:sp>
      <p:sp>
        <p:nvSpPr>
          <p:cNvPr id="53252" name="Text Box 4"/>
          <p:cNvSpPr txBox="1">
            <a:spLocks noChangeArrowheads="1"/>
          </p:cNvSpPr>
          <p:nvPr/>
        </p:nvSpPr>
        <p:spPr bwMode="auto">
          <a:xfrm>
            <a:off x="468313" y="260350"/>
            <a:ext cx="4800600" cy="519113"/>
          </a:xfrm>
          <a:prstGeom prst="rect">
            <a:avLst/>
          </a:prstGeom>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2500" lnSpcReduction="10000"/>
          </a:bodyPr>
          <a:lstStyle>
            <a:lvl1pPr algn="ctr">
              <a:spcBef>
                <a:spcPct val="0"/>
              </a:spcBef>
              <a:buNone/>
              <a:defRPr sz="3200" b="1">
                <a:effectLst>
                  <a:outerShdw blurRad="38100" dist="38100" dir="2700000" algn="tl">
                    <a:srgbClr val="C0C0C0"/>
                  </a:outerShdw>
                </a:effectLst>
                <a:latin typeface="Times New Roman" pitchFamily="18" charset="0"/>
                <a:ea typeface="楷体_GB2312" pitchFamily="49" charset="-122"/>
                <a:cs typeface="Times New Roman" pitchFamily="18" charset="0"/>
              </a:defRPr>
            </a:lvl1pPr>
          </a:lstStyle>
          <a:p>
            <a:r>
              <a:rPr lang="en-US" altLang="zh-CN" b="0" dirty="0">
                <a:effectLst/>
                <a:latin typeface="黑体" pitchFamily="49" charset="-122"/>
                <a:ea typeface="黑体" pitchFamily="49" charset="-122"/>
              </a:rPr>
              <a:t>2.2.3 </a:t>
            </a:r>
            <a:r>
              <a:rPr lang="zh-CN" altLang="en-US" b="0" dirty="0">
                <a:effectLst/>
                <a:latin typeface="黑体" pitchFamily="49" charset="-122"/>
                <a:ea typeface="黑体" pitchFamily="49" charset="-122"/>
              </a:rPr>
              <a:t>平均修复时间</a:t>
            </a:r>
          </a:p>
        </p:txBody>
      </p:sp>
      <p:graphicFrame>
        <p:nvGraphicFramePr>
          <p:cNvPr id="53253" name="Object 5"/>
          <p:cNvGraphicFramePr>
            <a:graphicFrameLocks noChangeAspect="1"/>
          </p:cNvGraphicFramePr>
          <p:nvPr>
            <p:extLst>
              <p:ext uri="{D42A27DB-BD31-4B8C-83A1-F6EECF244321}">
                <p14:modId xmlns:p14="http://schemas.microsoft.com/office/powerpoint/2010/main" val="2249534931"/>
              </p:ext>
            </p:extLst>
          </p:nvPr>
        </p:nvGraphicFramePr>
        <p:xfrm>
          <a:off x="762000" y="3276600"/>
          <a:ext cx="3200400" cy="857250"/>
        </p:xfrm>
        <a:graphic>
          <a:graphicData uri="http://schemas.openxmlformats.org/presentationml/2006/ole">
            <mc:AlternateContent xmlns:mc="http://schemas.openxmlformats.org/markup-compatibility/2006">
              <mc:Choice xmlns:v="urn:schemas-microsoft-com:vml" Requires="v">
                <p:oleObj spid="_x0000_s133497" name="Equation" r:id="rId3" imgW="1231560" imgH="330120" progId="Equation.DSMT4">
                  <p:embed/>
                </p:oleObj>
              </mc:Choice>
              <mc:Fallback>
                <p:oleObj name="Equation" r:id="rId3" imgW="1231560" imgH="330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276600"/>
                        <a:ext cx="3200400"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4" name="Text Box 6"/>
          <p:cNvSpPr txBox="1">
            <a:spLocks noChangeArrowheads="1"/>
          </p:cNvSpPr>
          <p:nvPr/>
        </p:nvSpPr>
        <p:spPr bwMode="auto">
          <a:xfrm>
            <a:off x="847725" y="1295400"/>
            <a:ext cx="487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chemeClr val="tx2"/>
                </a:solidFill>
                <a:latin typeface="黑体" pitchFamily="49" charset="-122"/>
                <a:ea typeface="黑体" pitchFamily="49" charset="-122"/>
              </a:rPr>
              <a:t>平均修复时间</a:t>
            </a:r>
            <a:r>
              <a:rPr lang="en-US" altLang="zh-CN" sz="2800">
                <a:solidFill>
                  <a:schemeClr val="tx2"/>
                </a:solidFill>
                <a:latin typeface="黑体" pitchFamily="49" charset="-122"/>
                <a:ea typeface="黑体" pitchFamily="49" charset="-122"/>
              </a:rPr>
              <a:t>(MTTR)</a:t>
            </a:r>
            <a:r>
              <a:rPr lang="zh-CN" altLang="en-US" sz="2800">
                <a:solidFill>
                  <a:schemeClr val="hlink"/>
                </a:solidFill>
                <a:latin typeface="黑体" pitchFamily="49" charset="-122"/>
                <a:ea typeface="黑体" pitchFamily="49" charset="-122"/>
              </a:rPr>
              <a:t>定义</a:t>
            </a:r>
          </a:p>
        </p:txBody>
      </p:sp>
      <p:graphicFrame>
        <p:nvGraphicFramePr>
          <p:cNvPr id="53256" name="Object 8"/>
          <p:cNvGraphicFramePr>
            <a:graphicFrameLocks noChangeAspect="1"/>
          </p:cNvGraphicFramePr>
          <p:nvPr>
            <p:extLst>
              <p:ext uri="{D42A27DB-BD31-4B8C-83A1-F6EECF244321}">
                <p14:modId xmlns:p14="http://schemas.microsoft.com/office/powerpoint/2010/main" val="1450147819"/>
              </p:ext>
            </p:extLst>
          </p:nvPr>
        </p:nvGraphicFramePr>
        <p:xfrm>
          <a:off x="609600" y="4495800"/>
          <a:ext cx="3190875" cy="1266825"/>
        </p:xfrm>
        <a:graphic>
          <a:graphicData uri="http://schemas.openxmlformats.org/presentationml/2006/ole">
            <mc:AlternateContent xmlns:mc="http://schemas.openxmlformats.org/markup-compatibility/2006">
              <mc:Choice xmlns:v="urn:schemas-microsoft-com:vml" Requires="v">
                <p:oleObj spid="_x0000_s133498" name="Equation" r:id="rId5" imgW="1866600" imgH="660240" progId="Equation.DSMT4">
                  <p:embed/>
                </p:oleObj>
              </mc:Choice>
              <mc:Fallback>
                <p:oleObj name="Equation" r:id="rId5" imgW="1866600" imgH="660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495800"/>
                        <a:ext cx="3190875" cy="1266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7" name="AutoShape 9"/>
          <p:cNvSpPr>
            <a:spLocks noChangeArrowheads="1"/>
          </p:cNvSpPr>
          <p:nvPr/>
        </p:nvSpPr>
        <p:spPr bwMode="auto">
          <a:xfrm>
            <a:off x="4419600" y="3581400"/>
            <a:ext cx="457200" cy="304800"/>
          </a:xfrm>
          <a:prstGeom prst="rightArrow">
            <a:avLst>
              <a:gd name="adj1" fmla="val 50000"/>
              <a:gd name="adj2"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黑体" pitchFamily="49" charset="-122"/>
              <a:ea typeface="黑体" pitchFamily="49" charset="-122"/>
            </a:endParaRPr>
          </a:p>
        </p:txBody>
      </p:sp>
      <p:graphicFrame>
        <p:nvGraphicFramePr>
          <p:cNvPr id="53258" name="Object 10"/>
          <p:cNvGraphicFramePr>
            <a:graphicFrameLocks noChangeAspect="1"/>
          </p:cNvGraphicFramePr>
          <p:nvPr>
            <p:extLst>
              <p:ext uri="{D42A27DB-BD31-4B8C-83A1-F6EECF244321}">
                <p14:modId xmlns:p14="http://schemas.microsoft.com/office/powerpoint/2010/main" val="1453155943"/>
              </p:ext>
            </p:extLst>
          </p:nvPr>
        </p:nvGraphicFramePr>
        <p:xfrm>
          <a:off x="5351463" y="3257550"/>
          <a:ext cx="3165475" cy="857250"/>
        </p:xfrm>
        <a:graphic>
          <a:graphicData uri="http://schemas.openxmlformats.org/presentationml/2006/ole">
            <mc:AlternateContent xmlns:mc="http://schemas.openxmlformats.org/markup-compatibility/2006">
              <mc:Choice xmlns:v="urn:schemas-microsoft-com:vml" Requires="v">
                <p:oleObj spid="_x0000_s133499" name="Equation" r:id="rId7" imgW="1218960" imgH="330120" progId="Equation.DSMT4">
                  <p:embed/>
                </p:oleObj>
              </mc:Choice>
              <mc:Fallback>
                <p:oleObj name="Equation" r:id="rId7" imgW="1218960" imgH="33012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1463" y="3257550"/>
                        <a:ext cx="3165475"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59" name="Object 11"/>
          <p:cNvGraphicFramePr>
            <a:graphicFrameLocks noChangeAspect="1"/>
          </p:cNvGraphicFramePr>
          <p:nvPr>
            <p:extLst>
              <p:ext uri="{D42A27DB-BD31-4B8C-83A1-F6EECF244321}">
                <p14:modId xmlns:p14="http://schemas.microsoft.com/office/powerpoint/2010/main" val="1243541381"/>
              </p:ext>
            </p:extLst>
          </p:nvPr>
        </p:nvGraphicFramePr>
        <p:xfrm>
          <a:off x="4876800" y="4495800"/>
          <a:ext cx="3727450" cy="1219200"/>
        </p:xfrm>
        <a:graphic>
          <a:graphicData uri="http://schemas.openxmlformats.org/presentationml/2006/ole">
            <mc:AlternateContent xmlns:mc="http://schemas.openxmlformats.org/markup-compatibility/2006">
              <mc:Choice xmlns:v="urn:schemas-microsoft-com:vml" Requires="v">
                <p:oleObj spid="_x0000_s133500" name="Equation" r:id="rId9" imgW="1942920" imgH="634680" progId="Equation.DSMT4">
                  <p:embed/>
                </p:oleObj>
              </mc:Choice>
              <mc:Fallback>
                <p:oleObj name="Equation" r:id="rId9" imgW="1942920" imgH="6346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800" y="4495800"/>
                        <a:ext cx="372745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0" name="AutoShape 12"/>
          <p:cNvSpPr>
            <a:spLocks noChangeArrowheads="1"/>
          </p:cNvSpPr>
          <p:nvPr/>
        </p:nvSpPr>
        <p:spPr bwMode="auto">
          <a:xfrm rot="5400000">
            <a:off x="6400800" y="4038600"/>
            <a:ext cx="457200" cy="304800"/>
          </a:xfrm>
          <a:prstGeom prst="rightArrow">
            <a:avLst>
              <a:gd name="adj1" fmla="val 50000"/>
              <a:gd name="adj2"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黑体" pitchFamily="49" charset="-122"/>
              <a:ea typeface="黑体" pitchFamily="49" charset="-122"/>
            </a:endParaRPr>
          </a:p>
        </p:txBody>
      </p:sp>
      <p:sp>
        <p:nvSpPr>
          <p:cNvPr id="53261" name="AutoShape 13"/>
          <p:cNvSpPr>
            <a:spLocks noChangeArrowheads="1"/>
          </p:cNvSpPr>
          <p:nvPr/>
        </p:nvSpPr>
        <p:spPr bwMode="auto">
          <a:xfrm rot="5400000">
            <a:off x="1752600" y="4114800"/>
            <a:ext cx="457200" cy="304800"/>
          </a:xfrm>
          <a:prstGeom prst="rightArrow">
            <a:avLst>
              <a:gd name="adj1" fmla="val 50000"/>
              <a:gd name="adj2" fmla="val 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黑体" pitchFamily="49" charset="-122"/>
              <a:ea typeface="黑体" pitchFamily="49" charset="-122"/>
            </a:endParaRPr>
          </a:p>
        </p:txBody>
      </p:sp>
      <p:sp>
        <p:nvSpPr>
          <p:cNvPr id="53262" name="Text Box 14"/>
          <p:cNvSpPr txBox="1">
            <a:spLocks noChangeArrowheads="1"/>
          </p:cNvSpPr>
          <p:nvPr/>
        </p:nvSpPr>
        <p:spPr bwMode="auto">
          <a:xfrm>
            <a:off x="2362200" y="59436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chemeClr val="hlink"/>
                </a:solidFill>
                <a:latin typeface="黑体" pitchFamily="49" charset="-122"/>
                <a:ea typeface="黑体" pitchFamily="49" charset="-122"/>
              </a:rPr>
              <a:t>两个重要规律</a:t>
            </a:r>
          </a:p>
        </p:txBody>
      </p:sp>
      <p:graphicFrame>
        <p:nvGraphicFramePr>
          <p:cNvPr id="53263" name="Object 15"/>
          <p:cNvGraphicFramePr>
            <a:graphicFrameLocks noChangeAspect="1"/>
          </p:cNvGraphicFramePr>
          <p:nvPr>
            <p:extLst>
              <p:ext uri="{D42A27DB-BD31-4B8C-83A1-F6EECF244321}">
                <p14:modId xmlns:p14="http://schemas.microsoft.com/office/powerpoint/2010/main" val="2625329331"/>
              </p:ext>
            </p:extLst>
          </p:nvPr>
        </p:nvGraphicFramePr>
        <p:xfrm>
          <a:off x="6248400" y="82550"/>
          <a:ext cx="2590800" cy="762000"/>
        </p:xfrm>
        <a:graphic>
          <a:graphicData uri="http://schemas.openxmlformats.org/presentationml/2006/ole">
            <mc:AlternateContent xmlns:mc="http://schemas.openxmlformats.org/markup-compatibility/2006">
              <mc:Choice xmlns:v="urn:schemas-microsoft-com:vml" Requires="v">
                <p:oleObj spid="_x0000_s133501" name="Equation" r:id="rId11" imgW="1600200" imgH="469800" progId="Equation.DSMT4">
                  <p:embed/>
                </p:oleObj>
              </mc:Choice>
              <mc:Fallback>
                <p:oleObj name="Equation" r:id="rId11" imgW="1600200" imgH="4698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8400" y="82550"/>
                        <a:ext cx="2590800" cy="7620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64" name="Line 16"/>
          <p:cNvSpPr>
            <a:spLocks noChangeShapeType="1"/>
          </p:cNvSpPr>
          <p:nvPr/>
        </p:nvSpPr>
        <p:spPr bwMode="auto">
          <a:xfrm flipV="1">
            <a:off x="2667000" y="838200"/>
            <a:ext cx="3962400" cy="2819400"/>
          </a:xfrm>
          <a:prstGeom prst="line">
            <a:avLst/>
          </a:prstGeom>
          <a:noFill/>
          <a:ln w="9525">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黑体" pitchFamily="49" charset="-122"/>
              <a:ea typeface="黑体" pitchFamily="49" charset="-122"/>
            </a:endParaRPr>
          </a:p>
        </p:txBody>
      </p:sp>
    </p:spTree>
    <p:extLst>
      <p:ext uri="{BB962C8B-B14F-4D97-AF65-F5344CB8AC3E}">
        <p14:creationId xmlns:p14="http://schemas.microsoft.com/office/powerpoint/2010/main" val="37104757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533" name="Group 69"/>
          <p:cNvGraphicFramePr>
            <a:graphicFrameLocks noGrp="1"/>
          </p:cNvGraphicFramePr>
          <p:nvPr>
            <p:extLst>
              <p:ext uri="{D42A27DB-BD31-4B8C-83A1-F6EECF244321}">
                <p14:modId xmlns:p14="http://schemas.microsoft.com/office/powerpoint/2010/main" val="1265921717"/>
              </p:ext>
            </p:extLst>
          </p:nvPr>
        </p:nvGraphicFramePr>
        <p:xfrm>
          <a:off x="381000" y="1219200"/>
          <a:ext cx="8534400" cy="2871216"/>
        </p:xfrm>
        <a:graphic>
          <a:graphicData uri="http://schemas.openxmlformats.org/drawingml/2006/table">
            <a:tbl>
              <a:tblPr/>
              <a:tblGrid>
                <a:gridCol w="1997075"/>
                <a:gridCol w="3108325"/>
                <a:gridCol w="3429000"/>
              </a:tblGrid>
              <a:tr h="3492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dirty="0" smtClean="0">
                          <a:ln>
                            <a:noFill/>
                          </a:ln>
                          <a:solidFill>
                            <a:schemeClr val="tx1"/>
                          </a:solidFill>
                          <a:effectLst/>
                          <a:latin typeface="Times New Roman" pitchFamily="18" charset="0"/>
                          <a:ea typeface="楷体_GB2312" pitchFamily="49" charset="-122"/>
                        </a:rPr>
                        <a:t>项目</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可靠度</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维修度</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349250">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累积分布函数</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可靠度函数</a:t>
                      </a:r>
                      <a:r>
                        <a:rPr kumimoji="1" lang="en-US" altLang="zh-CN" sz="2200" b="0" i="0" u="none" strike="noStrike" cap="none" normalizeH="0" baseline="0" smtClean="0">
                          <a:ln>
                            <a:noFill/>
                          </a:ln>
                          <a:solidFill>
                            <a:schemeClr val="tx1"/>
                          </a:solidFill>
                          <a:effectLst/>
                          <a:latin typeface="Times New Roman" pitchFamily="18" charset="0"/>
                          <a:ea typeface="楷体_GB2312" pitchFamily="49" charset="-122"/>
                        </a:rPr>
                        <a:t>R(t)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200" b="0" i="0" u="none" strike="noStrike" cap="none" normalizeH="0" baseline="0" smtClean="0">
                          <a:ln>
                            <a:noFill/>
                          </a:ln>
                          <a:solidFill>
                            <a:schemeClr val="tx1"/>
                          </a:solidFill>
                          <a:effectLst/>
                          <a:latin typeface="Times New Roman" pitchFamily="18" charset="0"/>
                          <a:ea typeface="楷体_GB2312" pitchFamily="49" charset="-122"/>
                        </a:rPr>
                        <a:t>1-M(τ)</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4254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不可靠度函数：</a:t>
                      </a:r>
                      <a:r>
                        <a:rPr kumimoji="1" lang="en-US" altLang="zh-CN" sz="2200" b="0" i="0" u="none" strike="noStrike" cap="none" normalizeH="0" baseline="0" smtClean="0">
                          <a:ln>
                            <a:noFill/>
                          </a:ln>
                          <a:solidFill>
                            <a:schemeClr val="tx1"/>
                          </a:solidFill>
                          <a:effectLst/>
                          <a:latin typeface="Times New Roman" pitchFamily="18" charset="0"/>
                          <a:ea typeface="楷体_GB2312" pitchFamily="49" charset="-122"/>
                        </a:rPr>
                        <a:t>F(t)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维修度函数：</a:t>
                      </a:r>
                      <a:r>
                        <a:rPr kumimoji="1" lang="en-US" altLang="zh-CN" sz="2200" b="0" i="0" u="none" strike="noStrike" cap="none" normalizeH="0" baseline="0" smtClean="0">
                          <a:ln>
                            <a:noFill/>
                          </a:ln>
                          <a:solidFill>
                            <a:schemeClr val="tx1"/>
                          </a:solidFill>
                          <a:effectLst/>
                          <a:latin typeface="Times New Roman" pitchFamily="18" charset="0"/>
                          <a:ea typeface="楷体_GB2312" pitchFamily="49" charset="-122"/>
                        </a:rPr>
                        <a:t>M(τ)</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3476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密度函数</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失效密度</a:t>
                      </a:r>
                      <a:r>
                        <a:rPr kumimoji="1" lang="en-US" altLang="zh-CN" sz="2200" b="0" i="0" u="none" strike="noStrike" cap="none" normalizeH="0" baseline="0" smtClean="0">
                          <a:ln>
                            <a:noFill/>
                          </a:ln>
                          <a:solidFill>
                            <a:schemeClr val="tx1"/>
                          </a:solidFill>
                          <a:effectLst/>
                          <a:latin typeface="Times New Roman" pitchFamily="18" charset="0"/>
                          <a:ea typeface="楷体_GB2312" pitchFamily="49" charset="-122"/>
                        </a:rPr>
                        <a:t>f(t)=dF(t)/R(t)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维修概率密度</a:t>
                      </a:r>
                      <a:r>
                        <a:rPr kumimoji="1" lang="en-US" altLang="zh-CN" sz="2200" b="0" i="0" u="none" strike="noStrike" cap="none" normalizeH="0" baseline="0" smtClean="0">
                          <a:ln>
                            <a:noFill/>
                          </a:ln>
                          <a:solidFill>
                            <a:schemeClr val="tx1"/>
                          </a:solidFill>
                          <a:effectLst/>
                          <a:latin typeface="Times New Roman" pitchFamily="18" charset="0"/>
                          <a:ea typeface="楷体_GB2312" pitchFamily="49" charset="-122"/>
                        </a:rPr>
                        <a:t>m(τ)=dM(τ)/dτ</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r>
              <a:tr h="3492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200" b="0" i="0" u="none" strike="noStrike" cap="none" normalizeH="0" baseline="0" smtClean="0">
                          <a:ln>
                            <a:noFill/>
                          </a:ln>
                          <a:solidFill>
                            <a:schemeClr val="tx1"/>
                          </a:solidFill>
                          <a:effectLst/>
                          <a:latin typeface="Times New Roman" pitchFamily="18" charset="0"/>
                          <a:ea typeface="楷体_GB2312" pitchFamily="49" charset="-122"/>
                        </a:rPr>
                        <a:t>(</a:t>
                      </a: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单位时间</a:t>
                      </a:r>
                      <a:r>
                        <a:rPr kumimoji="1" lang="en-US" altLang="zh-CN" sz="2200" b="0" i="0" u="none" strike="noStrike" cap="none" normalizeH="0" baseline="0" smtClean="0">
                          <a:ln>
                            <a:noFill/>
                          </a:ln>
                          <a:solidFill>
                            <a:schemeClr val="tx1"/>
                          </a:solidFill>
                          <a:effectLst/>
                          <a:latin typeface="Times New Roman" pitchFamily="18" charset="0"/>
                          <a:ea typeface="楷体_GB2312" pitchFamily="49" charset="-122"/>
                        </a:rPr>
                        <a:t>)</a:t>
                      </a: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率</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smtClean="0">
                          <a:ln>
                            <a:noFill/>
                          </a:ln>
                          <a:solidFill>
                            <a:schemeClr val="tx1"/>
                          </a:solidFill>
                          <a:effectLst/>
                          <a:latin typeface="Times New Roman" pitchFamily="18" charset="0"/>
                          <a:ea typeface="楷体_GB2312" pitchFamily="49" charset="-122"/>
                        </a:rPr>
                        <a:t>失效率</a:t>
                      </a:r>
                      <a:r>
                        <a:rPr kumimoji="1" lang="en-US" altLang="zh-CN" sz="2200" b="0" i="0" u="none" strike="noStrike" cap="none" normalizeH="0" baseline="0" smtClean="0">
                          <a:ln>
                            <a:noFill/>
                          </a:ln>
                          <a:solidFill>
                            <a:schemeClr val="tx1"/>
                          </a:solidFill>
                          <a:effectLst/>
                          <a:latin typeface="宋体" charset="-122"/>
                          <a:ea typeface="宋体" charset="-122"/>
                        </a:rPr>
                        <a:t>λ</a:t>
                      </a:r>
                      <a:r>
                        <a:rPr kumimoji="1" lang="en-US" altLang="zh-CN" sz="2200" b="0" i="0" u="none" strike="noStrike" cap="none" normalizeH="0" baseline="0" smtClean="0">
                          <a:ln>
                            <a:noFill/>
                          </a:ln>
                          <a:solidFill>
                            <a:schemeClr val="tx1"/>
                          </a:solidFill>
                          <a:effectLst/>
                          <a:latin typeface="Times New Roman" pitchFamily="18" charset="0"/>
                          <a:ea typeface="楷体_GB2312" pitchFamily="49" charset="-122"/>
                        </a:rPr>
                        <a:t>(t)=f(t)/R(t)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zh-CN" altLang="en-US" sz="2200" b="0" i="0" u="none" strike="noStrike" cap="none" normalizeH="0" baseline="0" dirty="0" smtClean="0">
                          <a:ln>
                            <a:noFill/>
                          </a:ln>
                          <a:solidFill>
                            <a:schemeClr val="tx1"/>
                          </a:solidFill>
                          <a:effectLst/>
                          <a:latin typeface="Times New Roman" pitchFamily="18" charset="0"/>
                          <a:ea typeface="楷体_GB2312" pitchFamily="49" charset="-122"/>
                        </a:rPr>
                        <a:t>修复率</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1" lang="en-US" altLang="zh-CN" sz="2200" b="0" i="0" u="none" strike="noStrike" cap="none" normalizeH="0" baseline="0" dirty="0" smtClean="0">
                          <a:ln>
                            <a:noFill/>
                          </a:ln>
                          <a:solidFill>
                            <a:schemeClr val="tx1"/>
                          </a:solidFill>
                          <a:effectLst/>
                          <a:latin typeface="Times New Roman" pitchFamily="18" charset="0"/>
                          <a:ea typeface="楷体_GB2312" pitchFamily="49" charset="-122"/>
                        </a:rPr>
                        <a:t>μ(τ)=m(τ)/[1-M(τ)]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r>
            </a:tbl>
          </a:graphicData>
        </a:graphic>
      </p:graphicFrame>
      <p:sp>
        <p:nvSpPr>
          <p:cNvPr id="62530" name="Text Box 66"/>
          <p:cNvSpPr txBox="1">
            <a:spLocks noChangeArrowheads="1"/>
          </p:cNvSpPr>
          <p:nvPr/>
        </p:nvSpPr>
        <p:spPr bwMode="auto">
          <a:xfrm>
            <a:off x="468312" y="260350"/>
            <a:ext cx="8496175"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zh-CN" altLang="en-US"/>
              <a:t>可靠度与维修度之间的关系</a:t>
            </a:r>
          </a:p>
        </p:txBody>
      </p:sp>
      <p:graphicFrame>
        <p:nvGraphicFramePr>
          <p:cNvPr id="62534" name="Object 70"/>
          <p:cNvGraphicFramePr>
            <a:graphicFrameLocks noChangeAspect="1"/>
          </p:cNvGraphicFramePr>
          <p:nvPr/>
        </p:nvGraphicFramePr>
        <p:xfrm>
          <a:off x="1143000" y="4114800"/>
          <a:ext cx="3352800" cy="1905000"/>
        </p:xfrm>
        <a:graphic>
          <a:graphicData uri="http://schemas.openxmlformats.org/presentationml/2006/ole">
            <mc:AlternateContent xmlns:mc="http://schemas.openxmlformats.org/markup-compatibility/2006">
              <mc:Choice xmlns:v="urn:schemas-microsoft-com:vml" Requires="v">
                <p:oleObj spid="_x0000_s134296" name="AutoCAD Drawing" r:id="rId3" imgW="8696160" imgH="4981680" progId="AutoCAD.Drawing.16">
                  <p:embed/>
                </p:oleObj>
              </mc:Choice>
              <mc:Fallback>
                <p:oleObj name="AutoCAD Drawing" r:id="rId3" imgW="8696160" imgH="4981680" progId="AutoCAD.Drawing.1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17525" t="13766" r="43921" b="40344"/>
                      <a:stretch>
                        <a:fillRect/>
                      </a:stretch>
                    </p:blipFill>
                    <p:spPr bwMode="auto">
                      <a:xfrm>
                        <a:off x="1143000" y="4114800"/>
                        <a:ext cx="33528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535" name="Object 71"/>
          <p:cNvGraphicFramePr>
            <a:graphicFrameLocks noChangeAspect="1"/>
          </p:cNvGraphicFramePr>
          <p:nvPr/>
        </p:nvGraphicFramePr>
        <p:xfrm>
          <a:off x="4953000" y="4343400"/>
          <a:ext cx="3429000" cy="1828800"/>
        </p:xfrm>
        <a:graphic>
          <a:graphicData uri="http://schemas.openxmlformats.org/presentationml/2006/ole">
            <mc:AlternateContent xmlns:mc="http://schemas.openxmlformats.org/markup-compatibility/2006">
              <mc:Choice xmlns:v="urn:schemas-microsoft-com:vml" Requires="v">
                <p:oleObj spid="_x0000_s134297" name="AutoCAD Drawing" r:id="rId5" imgW="8696160" imgH="4981680" progId="AutoCAD.Drawing.16">
                  <p:embed/>
                </p:oleObj>
              </mc:Choice>
              <mc:Fallback>
                <p:oleObj name="AutoCAD Drawing" r:id="rId5" imgW="8696160" imgH="4981680" progId="AutoCAD.Drawing.1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6702" t="17877" r="43866" b="39293"/>
                      <a:stretch>
                        <a:fillRect/>
                      </a:stretch>
                    </p:blipFill>
                    <p:spPr bwMode="auto">
                      <a:xfrm>
                        <a:off x="4953000" y="4343400"/>
                        <a:ext cx="34290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536" name="Text Box 72"/>
          <p:cNvSpPr txBox="1">
            <a:spLocks noChangeArrowheads="1"/>
          </p:cNvSpPr>
          <p:nvPr/>
        </p:nvSpPr>
        <p:spPr bwMode="auto">
          <a:xfrm>
            <a:off x="1524000" y="6096000"/>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ffectLst>
                  <a:outerShdw blurRad="38100" dist="38100" dir="2700000" algn="tl">
                    <a:srgbClr val="C0C0C0"/>
                  </a:outerShdw>
                </a:effectLst>
              </a:rPr>
              <a:t>可靠度或不可靠度</a:t>
            </a:r>
          </a:p>
        </p:txBody>
      </p:sp>
      <p:sp>
        <p:nvSpPr>
          <p:cNvPr id="62537" name="Text Box 73"/>
          <p:cNvSpPr txBox="1">
            <a:spLocks noChangeArrowheads="1"/>
          </p:cNvSpPr>
          <p:nvPr/>
        </p:nvSpPr>
        <p:spPr bwMode="auto">
          <a:xfrm>
            <a:off x="6019800" y="60960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ffectLst>
                  <a:outerShdw blurRad="38100" dist="38100" dir="2700000" algn="tl">
                    <a:srgbClr val="C0C0C0"/>
                  </a:outerShdw>
                </a:effectLst>
              </a:rPr>
              <a:t>维修度</a:t>
            </a:r>
          </a:p>
        </p:txBody>
      </p:sp>
    </p:spTree>
    <p:extLst>
      <p:ext uri="{BB962C8B-B14F-4D97-AF65-F5344CB8AC3E}">
        <p14:creationId xmlns:p14="http://schemas.microsoft.com/office/powerpoint/2010/main" val="28576515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descr="2"/>
          <p:cNvPicPr>
            <a:picLocks noChangeAspect="1" noChangeArrowheads="1"/>
          </p:cNvPicPr>
          <p:nvPr/>
        </p:nvPicPr>
        <p:blipFill>
          <a:blip r:embed="rId2">
            <a:extLst>
              <a:ext uri="{28A0092B-C50C-407E-A947-70E740481C1C}">
                <a14:useLocalDpi xmlns:a14="http://schemas.microsoft.com/office/drawing/2010/main" val="0"/>
              </a:ext>
            </a:extLst>
          </a:blip>
          <a:srcRect t="44324" b="16960"/>
          <a:stretch>
            <a:fillRect/>
          </a:stretch>
        </p:blipFill>
        <p:spPr bwMode="auto">
          <a:xfrm>
            <a:off x="1219200" y="222250"/>
            <a:ext cx="7543800" cy="6254750"/>
          </a:xfrm>
          <a:prstGeom prst="rect">
            <a:avLst/>
          </a:prstGeom>
          <a:noFill/>
          <a:extLst>
            <a:ext uri="{909E8E84-426E-40DD-AFC4-6F175D3DCCD1}">
              <a14:hiddenFill xmlns:a14="http://schemas.microsoft.com/office/drawing/2010/main">
                <a:solidFill>
                  <a:srgbClr val="FFFFFF"/>
                </a:solidFill>
              </a14:hiddenFill>
            </a:ext>
          </a:extLst>
        </p:spPr>
      </p:pic>
      <p:sp>
        <p:nvSpPr>
          <p:cNvPr id="45061" name="Text Box 5"/>
          <p:cNvSpPr txBox="1">
            <a:spLocks noChangeArrowheads="1"/>
          </p:cNvSpPr>
          <p:nvPr/>
        </p:nvSpPr>
        <p:spPr bwMode="auto">
          <a:xfrm>
            <a:off x="228600" y="3749675"/>
            <a:ext cx="1219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hlink"/>
                </a:solidFill>
                <a:effectLst>
                  <a:outerShdw blurRad="38100" dist="38100" dir="2700000" algn="tl">
                    <a:srgbClr val="C0C0C0"/>
                  </a:outerShdw>
                </a:effectLst>
                <a:latin typeface="Tahoma" pitchFamily="34" charset="0"/>
              </a:rPr>
              <a:t>平均修复时间</a:t>
            </a:r>
          </a:p>
        </p:txBody>
      </p:sp>
      <p:sp>
        <p:nvSpPr>
          <p:cNvPr id="45062" name="AutoShape 6"/>
          <p:cNvSpPr>
            <a:spLocks/>
          </p:cNvSpPr>
          <p:nvPr/>
        </p:nvSpPr>
        <p:spPr bwMode="auto">
          <a:xfrm>
            <a:off x="1371600" y="3581400"/>
            <a:ext cx="228600" cy="1143000"/>
          </a:xfrm>
          <a:prstGeom prst="leftBrace">
            <a:avLst>
              <a:gd name="adj1" fmla="val 4166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063" name="Text Box 7"/>
          <p:cNvSpPr txBox="1">
            <a:spLocks noChangeArrowheads="1"/>
          </p:cNvSpPr>
          <p:nvPr/>
        </p:nvSpPr>
        <p:spPr bwMode="auto">
          <a:xfrm>
            <a:off x="685800" y="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chemeClr val="hlink"/>
                </a:solidFill>
                <a:effectLst>
                  <a:outerShdw blurRad="38100" dist="38100" dir="2700000" algn="tl">
                    <a:srgbClr val="C0C0C0"/>
                  </a:outerShdw>
                </a:effectLst>
                <a:latin typeface="Tahoma" pitchFamily="34" charset="0"/>
              </a:rPr>
              <a:t>例题：</a:t>
            </a:r>
          </a:p>
        </p:txBody>
      </p:sp>
    </p:spTree>
    <p:extLst>
      <p:ext uri="{BB962C8B-B14F-4D97-AF65-F5344CB8AC3E}">
        <p14:creationId xmlns:p14="http://schemas.microsoft.com/office/powerpoint/2010/main" val="24673807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xfrm>
            <a:off x="323528" y="115888"/>
            <a:ext cx="8640960" cy="754062"/>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a:solidFill>
                  <a:schemeClr val="bg1"/>
                </a:solidFill>
                <a:latin typeface="华文细黑" panose="02010600040101010101" pitchFamily="2" charset="-122"/>
                <a:ea typeface="华文细黑" panose="02010600040101010101" pitchFamily="2" charset="-122"/>
              </a:rPr>
              <a:t>2.3 </a:t>
            </a:r>
            <a:r>
              <a:rPr lang="zh-CN" altLang="en-US" sz="3200" b="1">
                <a:solidFill>
                  <a:schemeClr val="bg1"/>
                </a:solidFill>
                <a:latin typeface="华文细黑" panose="02010600040101010101" pitchFamily="2" charset="-122"/>
                <a:ea typeface="华文细黑" panose="02010600040101010101" pitchFamily="2" charset="-122"/>
              </a:rPr>
              <a:t>有效性特征量</a:t>
            </a:r>
          </a:p>
        </p:txBody>
      </p:sp>
      <p:sp>
        <p:nvSpPr>
          <p:cNvPr id="54275" name="Text Box 3"/>
          <p:cNvSpPr txBox="1">
            <a:spLocks noChangeArrowheads="1"/>
          </p:cNvSpPr>
          <p:nvPr/>
        </p:nvSpPr>
        <p:spPr bwMode="auto">
          <a:xfrm>
            <a:off x="468313" y="1196975"/>
            <a:ext cx="80645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chemeClr val="hlink"/>
                </a:solidFill>
                <a:latin typeface="Times New Roman" pitchFamily="18" charset="0"/>
                <a:ea typeface="黑体" pitchFamily="49" charset="-122"/>
                <a:cs typeface="Times New Roman" pitchFamily="18" charset="0"/>
              </a:rPr>
              <a:t>有效性定义：</a:t>
            </a:r>
            <a:r>
              <a:rPr lang="zh-CN" altLang="en-US" sz="2400">
                <a:latin typeface="Times New Roman" pitchFamily="18" charset="0"/>
                <a:ea typeface="黑体" pitchFamily="49" charset="-122"/>
                <a:cs typeface="Times New Roman" pitchFamily="18" charset="0"/>
              </a:rPr>
              <a:t>有效性也称可用性，表示可维修产品在规定的条件下使用时具有维持规定功能的能力。规定条件包括产品的工作条件和维修条件。有效性是一个反映可维修产品使用效率的广义可靠性尺度。</a:t>
            </a:r>
          </a:p>
        </p:txBody>
      </p:sp>
      <p:sp>
        <p:nvSpPr>
          <p:cNvPr id="54277" name="Text Box 5"/>
          <p:cNvSpPr txBox="1">
            <a:spLocks noChangeArrowheads="1"/>
          </p:cNvSpPr>
          <p:nvPr/>
        </p:nvSpPr>
        <p:spPr bwMode="auto">
          <a:xfrm>
            <a:off x="457200" y="2954385"/>
            <a:ext cx="4953000" cy="671513"/>
          </a:xfrm>
          <a:prstGeom prst="rect">
            <a:avLst/>
          </a:prstGeom>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a:spcBef>
                <a:spcPct val="0"/>
              </a:spcBef>
              <a:buNone/>
              <a:defRPr sz="3200" b="1">
                <a:effectLst>
                  <a:outerShdw blurRad="38100" dist="38100" dir="2700000" algn="tl">
                    <a:srgbClr val="C0C0C0"/>
                  </a:outerShdw>
                </a:effectLst>
                <a:latin typeface="Times New Roman" pitchFamily="18" charset="0"/>
                <a:ea typeface="楷体_GB2312" pitchFamily="49" charset="-122"/>
                <a:cs typeface="Times New Roman" pitchFamily="18" charset="0"/>
              </a:defRPr>
            </a:lvl1pPr>
          </a:lstStyle>
          <a:p>
            <a:r>
              <a:rPr lang="en-US" altLang="zh-CN" b="0" dirty="0" smtClean="0">
                <a:effectLst/>
                <a:ea typeface="黑体" pitchFamily="49" charset="-122"/>
              </a:rPr>
              <a:t>2.3.1 </a:t>
            </a:r>
            <a:r>
              <a:rPr lang="zh-CN" altLang="en-US" b="0" dirty="0">
                <a:effectLst/>
                <a:ea typeface="黑体" pitchFamily="49" charset="-122"/>
              </a:rPr>
              <a:t>有效度和可用度</a:t>
            </a:r>
          </a:p>
        </p:txBody>
      </p:sp>
      <p:sp>
        <p:nvSpPr>
          <p:cNvPr id="54278" name="Text Box 6"/>
          <p:cNvSpPr txBox="1">
            <a:spLocks noChangeArrowheads="1"/>
          </p:cNvSpPr>
          <p:nvPr/>
        </p:nvSpPr>
        <p:spPr bwMode="auto">
          <a:xfrm>
            <a:off x="514350" y="3646488"/>
            <a:ext cx="8305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solidFill>
                  <a:schemeClr val="hlink"/>
                </a:solidFill>
                <a:latin typeface="Times New Roman" pitchFamily="18" charset="0"/>
                <a:ea typeface="黑体" pitchFamily="49" charset="-122"/>
                <a:cs typeface="Times New Roman" pitchFamily="18" charset="0"/>
              </a:rPr>
              <a:t> </a:t>
            </a:r>
            <a:r>
              <a:rPr lang="zh-CN" altLang="en-US" sz="2400" dirty="0" smtClean="0">
                <a:solidFill>
                  <a:schemeClr val="hlink"/>
                </a:solidFill>
                <a:latin typeface="Times New Roman" pitchFamily="18" charset="0"/>
                <a:ea typeface="黑体" pitchFamily="49" charset="-122"/>
                <a:cs typeface="Times New Roman" pitchFamily="18" charset="0"/>
              </a:rPr>
              <a:t>有</a:t>
            </a:r>
            <a:r>
              <a:rPr lang="zh-CN" altLang="en-US" sz="2400" dirty="0">
                <a:solidFill>
                  <a:schemeClr val="hlink"/>
                </a:solidFill>
                <a:latin typeface="Times New Roman" pitchFamily="18" charset="0"/>
                <a:ea typeface="黑体" pitchFamily="49" charset="-122"/>
                <a:cs typeface="Times New Roman" pitchFamily="18" charset="0"/>
              </a:rPr>
              <a:t>效度定义：</a:t>
            </a:r>
            <a:r>
              <a:rPr lang="zh-CN" altLang="en-US" sz="2400" dirty="0">
                <a:latin typeface="Times New Roman" pitchFamily="18" charset="0"/>
                <a:ea typeface="黑体" pitchFamily="49" charset="-122"/>
                <a:cs typeface="Times New Roman" pitchFamily="18" charset="0"/>
              </a:rPr>
              <a:t>有效度</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也叫可用度</a:t>
            </a:r>
            <a:r>
              <a:rPr lang="en-US" altLang="zh-CN" sz="2400" dirty="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是指可维修的产品在规定的条件下使用时，在某时刻具有或维持其功能的概率。对于不可维修的产品，有效度等于可靠度。</a:t>
            </a:r>
          </a:p>
        </p:txBody>
      </p:sp>
      <p:sp>
        <p:nvSpPr>
          <p:cNvPr id="54279" name="Text Box 7"/>
          <p:cNvSpPr txBox="1">
            <a:spLocks noChangeArrowheads="1"/>
          </p:cNvSpPr>
          <p:nvPr/>
        </p:nvSpPr>
        <p:spPr bwMode="auto">
          <a:xfrm>
            <a:off x="457200" y="5049838"/>
            <a:ext cx="8001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latin typeface="Times New Roman" pitchFamily="18" charset="0"/>
                <a:ea typeface="黑体" pitchFamily="49" charset="-122"/>
                <a:cs typeface="Times New Roman" pitchFamily="18" charset="0"/>
              </a:rPr>
              <a:t>        </a:t>
            </a:r>
            <a:r>
              <a:rPr lang="zh-CN" altLang="en-US" sz="2400">
                <a:latin typeface="Times New Roman" pitchFamily="18" charset="0"/>
                <a:ea typeface="黑体" pitchFamily="49" charset="-122"/>
                <a:cs typeface="Times New Roman" pitchFamily="18" charset="0"/>
              </a:rPr>
              <a:t>有效度是时间的函数，故又可称为有效度函数，记为</a:t>
            </a:r>
            <a:r>
              <a:rPr lang="en-US" altLang="zh-CN" sz="2400">
                <a:latin typeface="Times New Roman" pitchFamily="18" charset="0"/>
                <a:ea typeface="黑体" pitchFamily="49" charset="-122"/>
                <a:cs typeface="Times New Roman" pitchFamily="18" charset="0"/>
              </a:rPr>
              <a:t>A(t)</a:t>
            </a:r>
            <a:r>
              <a:rPr lang="zh-CN" altLang="en-US" sz="2400">
                <a:latin typeface="Times New Roman" pitchFamily="18" charset="0"/>
                <a:ea typeface="黑体" pitchFamily="49" charset="-122"/>
                <a:cs typeface="Times New Roman" pitchFamily="18" charset="0"/>
              </a:rPr>
              <a:t>。它又分为瞬时有效度、平均有效度、稳态有效度和固有有效度四形式。</a:t>
            </a:r>
          </a:p>
        </p:txBody>
      </p:sp>
    </p:spTree>
    <p:extLst>
      <p:ext uri="{BB962C8B-B14F-4D97-AF65-F5344CB8AC3E}">
        <p14:creationId xmlns:p14="http://schemas.microsoft.com/office/powerpoint/2010/main" val="36906579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4"/>
          <p:cNvSpPr txBox="1">
            <a:spLocks noChangeArrowheads="1"/>
          </p:cNvSpPr>
          <p:nvPr/>
        </p:nvSpPr>
        <p:spPr bwMode="auto">
          <a:xfrm>
            <a:off x="933128" y="260648"/>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黑体" pitchFamily="49" charset="-122"/>
                <a:ea typeface="黑体" pitchFamily="49" charset="-122"/>
              </a:rPr>
              <a:t>1 </a:t>
            </a:r>
            <a:r>
              <a:rPr lang="zh-CN" altLang="en-US" sz="2800">
                <a:latin typeface="黑体" pitchFamily="49" charset="-122"/>
                <a:ea typeface="黑体" pitchFamily="49" charset="-122"/>
              </a:rPr>
              <a:t>、瞬态有效度</a:t>
            </a:r>
            <a:endParaRPr lang="zh-CN" altLang="en-US" sz="2400">
              <a:latin typeface="黑体" pitchFamily="49" charset="-122"/>
              <a:ea typeface="黑体" pitchFamily="49" charset="-122"/>
            </a:endParaRPr>
          </a:p>
        </p:txBody>
      </p:sp>
      <p:sp>
        <p:nvSpPr>
          <p:cNvPr id="46086" name="Text Box 6"/>
          <p:cNvSpPr txBox="1">
            <a:spLocks noChangeArrowheads="1"/>
          </p:cNvSpPr>
          <p:nvPr/>
        </p:nvSpPr>
        <p:spPr bwMode="auto">
          <a:xfrm>
            <a:off x="323528" y="873224"/>
            <a:ext cx="8305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smtClean="0">
                <a:solidFill>
                  <a:schemeClr val="accent1"/>
                </a:solidFill>
                <a:latin typeface="黑体" pitchFamily="49" charset="-122"/>
                <a:ea typeface="黑体" pitchFamily="49" charset="-122"/>
              </a:rPr>
              <a:t>    瞬态</a:t>
            </a:r>
            <a:r>
              <a:rPr lang="zh-CN" altLang="en-US" sz="2400" dirty="0">
                <a:solidFill>
                  <a:schemeClr val="accent1"/>
                </a:solidFill>
                <a:latin typeface="黑体" pitchFamily="49" charset="-122"/>
                <a:ea typeface="黑体" pitchFamily="49" charset="-122"/>
              </a:rPr>
              <a:t>有效度</a:t>
            </a:r>
            <a:r>
              <a:rPr lang="zh-CN" altLang="en-US" sz="2400" dirty="0">
                <a:latin typeface="黑体" pitchFamily="49" charset="-122"/>
                <a:ea typeface="黑体" pitchFamily="49" charset="-122"/>
              </a:rPr>
              <a:t>定义：瞬时有效度指在某一特定瞬时，可维修的产品保持正常工作的概率，又称瞬时利用率，记为</a:t>
            </a:r>
            <a:r>
              <a:rPr lang="en-US" altLang="zh-CN" sz="2400" dirty="0">
                <a:latin typeface="黑体" pitchFamily="49" charset="-122"/>
                <a:ea typeface="黑体" pitchFamily="49" charset="-122"/>
              </a:rPr>
              <a:t>A(t)</a:t>
            </a:r>
            <a:r>
              <a:rPr lang="zh-CN" altLang="en-US" sz="2400" dirty="0">
                <a:latin typeface="黑体" pitchFamily="49" charset="-122"/>
                <a:ea typeface="黑体" pitchFamily="49" charset="-122"/>
              </a:rPr>
              <a:t>。瞬时有效度常用于理论分析，而不便用于实践。</a:t>
            </a:r>
          </a:p>
        </p:txBody>
      </p:sp>
      <p:sp>
        <p:nvSpPr>
          <p:cNvPr id="46088" name="Text Box 8"/>
          <p:cNvSpPr txBox="1">
            <a:spLocks noChangeArrowheads="1"/>
          </p:cNvSpPr>
          <p:nvPr/>
        </p:nvSpPr>
        <p:spPr bwMode="auto">
          <a:xfrm>
            <a:off x="475928" y="2966715"/>
            <a:ext cx="8305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latin typeface="黑体" pitchFamily="49" charset="-122"/>
                <a:ea typeface="黑体" pitchFamily="49" charset="-122"/>
              </a:rPr>
              <a:t>    </a:t>
            </a:r>
            <a:r>
              <a:rPr lang="zh-CN" altLang="en-US" sz="2400" dirty="0" smtClean="0">
                <a:solidFill>
                  <a:schemeClr val="accent1"/>
                </a:solidFill>
                <a:latin typeface="黑体" pitchFamily="49" charset="-122"/>
                <a:ea typeface="黑体" pitchFamily="49" charset="-122"/>
              </a:rPr>
              <a:t>平均</a:t>
            </a:r>
            <a:r>
              <a:rPr lang="zh-CN" altLang="en-US" sz="2400" dirty="0">
                <a:solidFill>
                  <a:schemeClr val="accent1"/>
                </a:solidFill>
                <a:latin typeface="黑体" pitchFamily="49" charset="-122"/>
                <a:ea typeface="黑体" pitchFamily="49" charset="-122"/>
              </a:rPr>
              <a:t>有效度</a:t>
            </a:r>
            <a:r>
              <a:rPr lang="zh-CN" altLang="en-US" sz="2400" dirty="0">
                <a:latin typeface="黑体" pitchFamily="49" charset="-122"/>
                <a:ea typeface="黑体" pitchFamily="49" charset="-122"/>
              </a:rPr>
              <a:t>定义：平均有效度是指可维修产品在一时间区间的平均值。又称任务有效度。</a:t>
            </a:r>
          </a:p>
        </p:txBody>
      </p:sp>
      <p:sp>
        <p:nvSpPr>
          <p:cNvPr id="46089" name="Text Box 9"/>
          <p:cNvSpPr txBox="1">
            <a:spLocks noChangeArrowheads="1"/>
          </p:cNvSpPr>
          <p:nvPr/>
        </p:nvSpPr>
        <p:spPr bwMode="auto">
          <a:xfrm>
            <a:off x="933128" y="2333824"/>
            <a:ext cx="2895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latin typeface="黑体" pitchFamily="49" charset="-122"/>
                <a:ea typeface="黑体" pitchFamily="49" charset="-122"/>
              </a:rPr>
              <a:t>2 </a:t>
            </a:r>
            <a:r>
              <a:rPr lang="zh-CN" altLang="en-US" sz="2800" dirty="0">
                <a:latin typeface="黑体" pitchFamily="49" charset="-122"/>
                <a:ea typeface="黑体" pitchFamily="49" charset="-122"/>
              </a:rPr>
              <a:t>、平均有效度</a:t>
            </a:r>
            <a:endParaRPr lang="zh-CN" altLang="en-US" sz="2400" dirty="0">
              <a:latin typeface="黑体" pitchFamily="49" charset="-122"/>
              <a:ea typeface="黑体" pitchFamily="49" charset="-122"/>
            </a:endParaRPr>
          </a:p>
        </p:txBody>
      </p:sp>
      <p:graphicFrame>
        <p:nvGraphicFramePr>
          <p:cNvPr id="46091" name="Object 11"/>
          <p:cNvGraphicFramePr>
            <a:graphicFrameLocks noChangeAspect="1"/>
          </p:cNvGraphicFramePr>
          <p:nvPr>
            <p:extLst>
              <p:ext uri="{D42A27DB-BD31-4B8C-83A1-F6EECF244321}">
                <p14:modId xmlns:p14="http://schemas.microsoft.com/office/powerpoint/2010/main" val="1205778247"/>
              </p:ext>
            </p:extLst>
          </p:nvPr>
        </p:nvGraphicFramePr>
        <p:xfrm>
          <a:off x="1237928" y="4033937"/>
          <a:ext cx="3352800" cy="1335087"/>
        </p:xfrm>
        <a:graphic>
          <a:graphicData uri="http://schemas.openxmlformats.org/presentationml/2006/ole">
            <mc:AlternateContent xmlns:mc="http://schemas.openxmlformats.org/markup-compatibility/2006">
              <mc:Choice xmlns:v="urn:schemas-microsoft-com:vml" Requires="v">
                <p:oleObj spid="_x0000_s135318" name="Equation" r:id="rId3" imgW="1562040" imgH="634680" progId="Equation.DSMT4">
                  <p:embed/>
                </p:oleObj>
              </mc:Choice>
              <mc:Fallback>
                <p:oleObj name="Equation" r:id="rId3" imgW="1562040" imgH="6346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928" y="4033937"/>
                        <a:ext cx="3352800" cy="1335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92" name="Object 12"/>
          <p:cNvGraphicFramePr>
            <a:graphicFrameLocks noChangeAspect="1"/>
          </p:cNvGraphicFramePr>
          <p:nvPr>
            <p:extLst>
              <p:ext uri="{D42A27DB-BD31-4B8C-83A1-F6EECF244321}">
                <p14:modId xmlns:p14="http://schemas.microsoft.com/office/powerpoint/2010/main" val="702061055"/>
              </p:ext>
            </p:extLst>
          </p:nvPr>
        </p:nvGraphicFramePr>
        <p:xfrm>
          <a:off x="4971728" y="4003774"/>
          <a:ext cx="3516313" cy="1441450"/>
        </p:xfrm>
        <a:graphic>
          <a:graphicData uri="http://schemas.openxmlformats.org/presentationml/2006/ole">
            <mc:AlternateContent xmlns:mc="http://schemas.openxmlformats.org/markup-compatibility/2006">
              <mc:Choice xmlns:v="urn:schemas-microsoft-com:vml" Requires="v">
                <p:oleObj spid="_x0000_s135319" name="Equation" r:id="rId5" imgW="1638000" imgH="685800" progId="Equation.DSMT4">
                  <p:embed/>
                </p:oleObj>
              </mc:Choice>
              <mc:Fallback>
                <p:oleObj name="Equation" r:id="rId5" imgW="1638000" imgH="685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728" y="4003774"/>
                        <a:ext cx="3516313" cy="144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791543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990600" y="260648"/>
            <a:ext cx="7848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黑体" pitchFamily="49" charset="-122"/>
                <a:ea typeface="黑体" pitchFamily="49" charset="-122"/>
              </a:rPr>
              <a:t>3 </a:t>
            </a:r>
            <a:r>
              <a:rPr lang="zh-CN" altLang="en-US" sz="2800">
                <a:latin typeface="黑体" pitchFamily="49" charset="-122"/>
                <a:ea typeface="黑体" pitchFamily="49" charset="-122"/>
              </a:rPr>
              <a:t>、稳态有效度</a:t>
            </a:r>
            <a:endParaRPr lang="zh-CN" altLang="en-US" sz="2400">
              <a:latin typeface="黑体" pitchFamily="49" charset="-122"/>
              <a:ea typeface="黑体" pitchFamily="49" charset="-122"/>
            </a:endParaRPr>
          </a:p>
        </p:txBody>
      </p:sp>
      <p:sp>
        <p:nvSpPr>
          <p:cNvPr id="55299" name="Text Box 3"/>
          <p:cNvSpPr txBox="1">
            <a:spLocks noChangeArrowheads="1"/>
          </p:cNvSpPr>
          <p:nvPr/>
        </p:nvSpPr>
        <p:spPr bwMode="auto">
          <a:xfrm>
            <a:off x="381000" y="779760"/>
            <a:ext cx="8305800" cy="830997"/>
          </a:xfrm>
          <a:prstGeom prst="rect">
            <a:avLst/>
          </a:prstGeom>
          <a:solidFill>
            <a:schemeClr val="bg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smtClean="0">
                <a:latin typeface="黑体" pitchFamily="49" charset="-122"/>
                <a:ea typeface="黑体" pitchFamily="49" charset="-122"/>
              </a:rPr>
              <a:t>    </a:t>
            </a:r>
            <a:r>
              <a:rPr lang="zh-CN" altLang="en-US" sz="2400" b="1" dirty="0" smtClean="0">
                <a:solidFill>
                  <a:schemeClr val="accent1"/>
                </a:solidFill>
                <a:latin typeface="黑体" pitchFamily="49" charset="-122"/>
                <a:ea typeface="黑体" pitchFamily="49" charset="-122"/>
              </a:rPr>
              <a:t>稳态</a:t>
            </a:r>
            <a:r>
              <a:rPr lang="zh-CN" altLang="en-US" sz="2400" b="1" dirty="0">
                <a:solidFill>
                  <a:schemeClr val="accent1"/>
                </a:solidFill>
                <a:latin typeface="黑体" pitchFamily="49" charset="-122"/>
                <a:ea typeface="黑体" pitchFamily="49" charset="-122"/>
              </a:rPr>
              <a:t>有效度</a:t>
            </a:r>
            <a:r>
              <a:rPr lang="zh-CN" altLang="en-US" sz="2400" dirty="0">
                <a:latin typeface="黑体" pitchFamily="49" charset="-122"/>
                <a:ea typeface="黑体" pitchFamily="49" charset="-122"/>
              </a:rPr>
              <a:t>定义：稳态有效度是时间</a:t>
            </a:r>
            <a:r>
              <a:rPr lang="en-US" altLang="zh-CN" sz="2400" dirty="0">
                <a:latin typeface="黑体" pitchFamily="49" charset="-122"/>
                <a:ea typeface="黑体" pitchFamily="49" charset="-122"/>
              </a:rPr>
              <a:t>t</a:t>
            </a:r>
            <a:r>
              <a:rPr lang="zh-CN" altLang="en-US" sz="2400" dirty="0">
                <a:latin typeface="黑体" pitchFamily="49" charset="-122"/>
                <a:ea typeface="黑体" pitchFamily="49" charset="-122"/>
              </a:rPr>
              <a:t>趋近于∞的瞬时有效度。记为</a:t>
            </a:r>
            <a:r>
              <a:rPr lang="en-US" altLang="zh-CN" sz="2400" dirty="0">
                <a:latin typeface="黑体" pitchFamily="49" charset="-122"/>
                <a:ea typeface="黑体" pitchFamily="49" charset="-122"/>
              </a:rPr>
              <a:t>A(∞)</a:t>
            </a:r>
            <a:r>
              <a:rPr lang="zh-CN" altLang="en-US" sz="2400" dirty="0">
                <a:latin typeface="黑体" pitchFamily="49" charset="-122"/>
                <a:ea typeface="黑体" pitchFamily="49" charset="-122"/>
              </a:rPr>
              <a:t>或</a:t>
            </a:r>
            <a:r>
              <a:rPr lang="en-US" altLang="zh-CN" sz="2400" dirty="0">
                <a:latin typeface="黑体" pitchFamily="49" charset="-122"/>
                <a:ea typeface="黑体" pitchFamily="49" charset="-122"/>
              </a:rPr>
              <a:t>A</a:t>
            </a:r>
            <a:r>
              <a:rPr lang="zh-CN" altLang="en-US" sz="2400" dirty="0">
                <a:latin typeface="黑体" pitchFamily="49" charset="-122"/>
                <a:ea typeface="黑体" pitchFamily="49" charset="-122"/>
              </a:rPr>
              <a:t>，又称为时间有效度或可工作时间比。</a:t>
            </a:r>
          </a:p>
        </p:txBody>
      </p:sp>
      <p:graphicFrame>
        <p:nvGraphicFramePr>
          <p:cNvPr id="55302" name="Object 6"/>
          <p:cNvGraphicFramePr>
            <a:graphicFrameLocks noChangeAspect="1"/>
          </p:cNvGraphicFramePr>
          <p:nvPr>
            <p:extLst>
              <p:ext uri="{D42A27DB-BD31-4B8C-83A1-F6EECF244321}">
                <p14:modId xmlns:p14="http://schemas.microsoft.com/office/powerpoint/2010/main" val="207412929"/>
              </p:ext>
            </p:extLst>
          </p:nvPr>
        </p:nvGraphicFramePr>
        <p:xfrm>
          <a:off x="488950" y="1617960"/>
          <a:ext cx="8197850" cy="792163"/>
        </p:xfrm>
        <a:graphic>
          <a:graphicData uri="http://schemas.openxmlformats.org/presentationml/2006/ole">
            <mc:AlternateContent xmlns:mc="http://schemas.openxmlformats.org/markup-compatibility/2006">
              <mc:Choice xmlns:v="urn:schemas-microsoft-com:vml" Requires="v">
                <p:oleObj spid="_x0000_s136413" name="Equation" r:id="rId3" imgW="4254480" imgH="419040" progId="Equation.DSMT4">
                  <p:embed/>
                </p:oleObj>
              </mc:Choice>
              <mc:Fallback>
                <p:oleObj name="Equation" r:id="rId3" imgW="425448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1617960"/>
                        <a:ext cx="8197850"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3" name="Text Box 7"/>
          <p:cNvSpPr txBox="1">
            <a:spLocks noChangeArrowheads="1"/>
          </p:cNvSpPr>
          <p:nvPr/>
        </p:nvSpPr>
        <p:spPr bwMode="auto">
          <a:xfrm>
            <a:off x="228600" y="2592685"/>
            <a:ext cx="8686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黑体" pitchFamily="49" charset="-122"/>
                <a:ea typeface="黑体" pitchFamily="49" charset="-122"/>
              </a:rPr>
              <a:t>U—</a:t>
            </a:r>
            <a:r>
              <a:rPr lang="zh-CN" altLang="en-US">
                <a:latin typeface="黑体" pitchFamily="49" charset="-122"/>
                <a:ea typeface="黑体" pitchFamily="49" charset="-122"/>
              </a:rPr>
              <a:t>可维修产品平均能正常工作的时间，单位为</a:t>
            </a:r>
            <a:r>
              <a:rPr lang="en-US" altLang="zh-CN">
                <a:latin typeface="黑体" pitchFamily="49" charset="-122"/>
                <a:ea typeface="黑体" pitchFamily="49" charset="-122"/>
              </a:rPr>
              <a:t>h</a:t>
            </a:r>
            <a:r>
              <a:rPr lang="zh-CN" altLang="en-US">
                <a:latin typeface="黑体" pitchFamily="49" charset="-122"/>
                <a:ea typeface="黑体" pitchFamily="49" charset="-122"/>
              </a:rPr>
              <a:t>；</a:t>
            </a:r>
            <a:r>
              <a:rPr lang="en-US" altLang="zh-CN">
                <a:latin typeface="黑体" pitchFamily="49" charset="-122"/>
                <a:ea typeface="黑体" pitchFamily="49" charset="-122"/>
              </a:rPr>
              <a:t>D—</a:t>
            </a:r>
            <a:r>
              <a:rPr lang="zh-CN" altLang="en-US">
                <a:latin typeface="黑体" pitchFamily="49" charset="-122"/>
                <a:ea typeface="黑体" pitchFamily="49" charset="-122"/>
              </a:rPr>
              <a:t>产品平均不能工作的时间，</a:t>
            </a:r>
            <a:r>
              <a:rPr lang="en-US" altLang="zh-CN">
                <a:latin typeface="黑体" pitchFamily="49" charset="-122"/>
                <a:ea typeface="黑体" pitchFamily="49" charset="-122"/>
              </a:rPr>
              <a:t>h</a:t>
            </a:r>
            <a:r>
              <a:rPr lang="zh-CN" altLang="en-US">
                <a:latin typeface="黑体" pitchFamily="49" charset="-122"/>
                <a:ea typeface="黑体" pitchFamily="49" charset="-122"/>
              </a:rPr>
              <a:t>；</a:t>
            </a:r>
            <a:r>
              <a:rPr lang="en-US" altLang="zh-CN">
                <a:latin typeface="黑体" pitchFamily="49" charset="-122"/>
                <a:ea typeface="黑体" pitchFamily="49" charset="-122"/>
              </a:rPr>
              <a:t>MTBF—</a:t>
            </a:r>
            <a:r>
              <a:rPr lang="zh-CN" altLang="en-US">
                <a:latin typeface="黑体" pitchFamily="49" charset="-122"/>
                <a:ea typeface="黑体" pitchFamily="49" charset="-122"/>
              </a:rPr>
              <a:t>可修产品平均无故障工作时间；</a:t>
            </a:r>
            <a:r>
              <a:rPr lang="en-US" altLang="zh-CN">
                <a:latin typeface="黑体" pitchFamily="49" charset="-122"/>
                <a:ea typeface="黑体" pitchFamily="49" charset="-122"/>
              </a:rPr>
              <a:t>MTTR—</a:t>
            </a:r>
            <a:r>
              <a:rPr lang="zh-CN" altLang="en-US">
                <a:latin typeface="黑体" pitchFamily="49" charset="-122"/>
                <a:ea typeface="黑体" pitchFamily="49" charset="-122"/>
              </a:rPr>
              <a:t>可修产品的平均修理时间，即平均修复时间。</a:t>
            </a:r>
          </a:p>
        </p:txBody>
      </p:sp>
      <p:sp>
        <p:nvSpPr>
          <p:cNvPr id="55304" name="Text Box 8"/>
          <p:cNvSpPr txBox="1">
            <a:spLocks noChangeArrowheads="1"/>
          </p:cNvSpPr>
          <p:nvPr/>
        </p:nvSpPr>
        <p:spPr bwMode="auto">
          <a:xfrm>
            <a:off x="990600" y="4070648"/>
            <a:ext cx="7848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latin typeface="黑体" pitchFamily="49" charset="-122"/>
                <a:ea typeface="黑体" pitchFamily="49" charset="-122"/>
              </a:rPr>
              <a:t>4 </a:t>
            </a:r>
            <a:r>
              <a:rPr lang="zh-CN" altLang="en-US" sz="2800">
                <a:latin typeface="黑体" pitchFamily="49" charset="-122"/>
                <a:ea typeface="黑体" pitchFamily="49" charset="-122"/>
              </a:rPr>
              <a:t>、固有有效度</a:t>
            </a:r>
            <a:endParaRPr lang="zh-CN" altLang="en-US" sz="2400">
              <a:latin typeface="黑体" pitchFamily="49" charset="-122"/>
              <a:ea typeface="黑体" pitchFamily="49" charset="-122"/>
            </a:endParaRPr>
          </a:p>
        </p:txBody>
      </p:sp>
      <p:sp>
        <p:nvSpPr>
          <p:cNvPr id="55305" name="Text Box 9"/>
          <p:cNvSpPr txBox="1">
            <a:spLocks noChangeArrowheads="1"/>
          </p:cNvSpPr>
          <p:nvPr/>
        </p:nvSpPr>
        <p:spPr bwMode="auto">
          <a:xfrm>
            <a:off x="762000" y="4589760"/>
            <a:ext cx="792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chemeClr val="accent1"/>
                </a:solidFill>
                <a:latin typeface="黑体" pitchFamily="49" charset="-122"/>
                <a:ea typeface="黑体" pitchFamily="49" charset="-122"/>
              </a:rPr>
              <a:t>固有有效度</a:t>
            </a:r>
            <a:r>
              <a:rPr lang="zh-CN" altLang="en-US" sz="2400" dirty="0">
                <a:latin typeface="黑体" pitchFamily="49" charset="-122"/>
                <a:ea typeface="黑体" pitchFamily="49" charset="-122"/>
              </a:rPr>
              <a:t>是事后维修，它分析的是实际不能工作的时间。</a:t>
            </a:r>
          </a:p>
        </p:txBody>
      </p:sp>
      <p:graphicFrame>
        <p:nvGraphicFramePr>
          <p:cNvPr id="55306" name="Object 10"/>
          <p:cNvGraphicFramePr>
            <a:graphicFrameLocks noChangeAspect="1"/>
          </p:cNvGraphicFramePr>
          <p:nvPr>
            <p:extLst>
              <p:ext uri="{D42A27DB-BD31-4B8C-83A1-F6EECF244321}">
                <p14:modId xmlns:p14="http://schemas.microsoft.com/office/powerpoint/2010/main" val="1600561751"/>
              </p:ext>
            </p:extLst>
          </p:nvPr>
        </p:nvGraphicFramePr>
        <p:xfrm>
          <a:off x="1104900" y="5092998"/>
          <a:ext cx="6902450" cy="792162"/>
        </p:xfrm>
        <a:graphic>
          <a:graphicData uri="http://schemas.openxmlformats.org/presentationml/2006/ole">
            <mc:AlternateContent xmlns:mc="http://schemas.openxmlformats.org/markup-compatibility/2006">
              <mc:Choice xmlns:v="urn:schemas-microsoft-com:vml" Requires="v">
                <p:oleObj spid="_x0000_s136414" name="Equation" r:id="rId5" imgW="3581280" imgH="419040" progId="Equation.DSMT4">
                  <p:embed/>
                </p:oleObj>
              </mc:Choice>
              <mc:Fallback>
                <p:oleObj name="Equation" r:id="rId5" imgW="358128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900" y="5092998"/>
                        <a:ext cx="6902450"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7" name="Text Box 11"/>
          <p:cNvSpPr txBox="1">
            <a:spLocks noChangeArrowheads="1"/>
          </p:cNvSpPr>
          <p:nvPr/>
        </p:nvSpPr>
        <p:spPr bwMode="auto">
          <a:xfrm>
            <a:off x="1219200" y="5945485"/>
            <a:ext cx="6858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黑体" pitchFamily="49" charset="-122"/>
                <a:ea typeface="黑体" pitchFamily="49" charset="-122"/>
              </a:rPr>
              <a:t>MADT(mean active down time)—</a:t>
            </a:r>
            <a:r>
              <a:rPr lang="zh-CN" altLang="en-US">
                <a:latin typeface="黑体" pitchFamily="49" charset="-122"/>
                <a:ea typeface="黑体" pitchFamily="49" charset="-122"/>
              </a:rPr>
              <a:t>平均实际不能工作的时间。</a:t>
            </a:r>
          </a:p>
        </p:txBody>
      </p:sp>
      <p:graphicFrame>
        <p:nvGraphicFramePr>
          <p:cNvPr id="55308" name="Object 12"/>
          <p:cNvGraphicFramePr>
            <a:graphicFrameLocks noChangeAspect="1"/>
          </p:cNvGraphicFramePr>
          <p:nvPr>
            <p:extLst>
              <p:ext uri="{D42A27DB-BD31-4B8C-83A1-F6EECF244321}">
                <p14:modId xmlns:p14="http://schemas.microsoft.com/office/powerpoint/2010/main" val="2605888470"/>
              </p:ext>
            </p:extLst>
          </p:nvPr>
        </p:nvGraphicFramePr>
        <p:xfrm>
          <a:off x="685800" y="3527723"/>
          <a:ext cx="7050088" cy="757237"/>
        </p:xfrm>
        <a:graphic>
          <a:graphicData uri="http://schemas.openxmlformats.org/presentationml/2006/ole">
            <mc:AlternateContent xmlns:mc="http://schemas.openxmlformats.org/markup-compatibility/2006">
              <mc:Choice xmlns:v="urn:schemas-microsoft-com:vml" Requires="v">
                <p:oleObj spid="_x0000_s136415" name="Equation" r:id="rId7" imgW="3898800" imgH="419040" progId="Equation.DSMT4">
                  <p:embed/>
                </p:oleObj>
              </mc:Choice>
              <mc:Fallback>
                <p:oleObj name="Equation" r:id="rId7" imgW="389880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527723"/>
                        <a:ext cx="7050088" cy="75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166076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1524000" y="1447800"/>
            <a:ext cx="5943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chemeClr val="accent1"/>
                </a:solidFill>
                <a:latin typeface="黑体" pitchFamily="49" charset="-122"/>
                <a:ea typeface="黑体" pitchFamily="49" charset="-122"/>
              </a:rPr>
              <a:t>瞬时有效度、平均有效度</a:t>
            </a:r>
            <a:r>
              <a:rPr lang="en-US" altLang="zh-CN" sz="2800" b="1">
                <a:solidFill>
                  <a:schemeClr val="accent1"/>
                </a:solidFill>
                <a:latin typeface="黑体" pitchFamily="49" charset="-122"/>
                <a:ea typeface="黑体" pitchFamily="49" charset="-122"/>
              </a:rPr>
              <a:t>(</a:t>
            </a:r>
            <a:r>
              <a:rPr lang="zh-CN" altLang="en-US" sz="2800" b="1">
                <a:solidFill>
                  <a:schemeClr val="accent1"/>
                </a:solidFill>
                <a:latin typeface="黑体" pitchFamily="49" charset="-122"/>
                <a:ea typeface="黑体" pitchFamily="49" charset="-122"/>
              </a:rPr>
              <a:t>即任务有效度</a:t>
            </a:r>
            <a:r>
              <a:rPr lang="en-US" altLang="zh-CN" sz="2800" b="1">
                <a:solidFill>
                  <a:schemeClr val="accent1"/>
                </a:solidFill>
                <a:latin typeface="黑体" pitchFamily="49" charset="-122"/>
                <a:ea typeface="黑体" pitchFamily="49" charset="-122"/>
              </a:rPr>
              <a:t>)</a:t>
            </a:r>
            <a:r>
              <a:rPr lang="zh-CN" altLang="en-US" sz="2800" b="1">
                <a:solidFill>
                  <a:schemeClr val="accent1"/>
                </a:solidFill>
                <a:latin typeface="黑体" pitchFamily="49" charset="-122"/>
                <a:ea typeface="黑体" pitchFamily="49" charset="-122"/>
              </a:rPr>
              <a:t>和稳态有效度之间的关系。</a:t>
            </a:r>
            <a:endParaRPr lang="zh-CN" altLang="en-US" sz="2400" b="1">
              <a:solidFill>
                <a:schemeClr val="accent1"/>
              </a:solidFill>
              <a:latin typeface="黑体" pitchFamily="49" charset="-122"/>
              <a:ea typeface="黑体" pitchFamily="49" charset="-122"/>
            </a:endParaRPr>
          </a:p>
        </p:txBody>
      </p:sp>
      <p:pic>
        <p:nvPicPr>
          <p:cNvPr id="47110" name="Picture 6" descr="4"/>
          <p:cNvPicPr>
            <a:picLocks noChangeAspect="1" noChangeArrowheads="1"/>
          </p:cNvPicPr>
          <p:nvPr/>
        </p:nvPicPr>
        <p:blipFill>
          <a:blip r:embed="rId2">
            <a:extLst>
              <a:ext uri="{28A0092B-C50C-407E-A947-70E740481C1C}">
                <a14:useLocalDpi xmlns:a14="http://schemas.microsoft.com/office/drawing/2010/main" val="0"/>
              </a:ext>
            </a:extLst>
          </a:blip>
          <a:srcRect l="23993" t="10214" r="21510" b="61858"/>
          <a:stretch>
            <a:fillRect/>
          </a:stretch>
        </p:blipFill>
        <p:spPr bwMode="auto">
          <a:xfrm>
            <a:off x="1447800" y="2590800"/>
            <a:ext cx="6324600" cy="357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377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250825" y="333375"/>
            <a:ext cx="8713788"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1.1 </a:t>
            </a:r>
            <a:r>
              <a:rPr lang="zh-CN" altLang="en-US"/>
              <a:t>实例分析：爱国者拦截失败</a:t>
            </a:r>
          </a:p>
        </p:txBody>
      </p:sp>
      <p:pic>
        <p:nvPicPr>
          <p:cNvPr id="9219" name="Picture 6" descr="10613699_5340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12875"/>
            <a:ext cx="43195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7"/>
          <p:cNvSpPr>
            <a:spLocks noChangeArrowheads="1"/>
          </p:cNvSpPr>
          <p:nvPr/>
        </p:nvSpPr>
        <p:spPr bwMode="auto">
          <a:xfrm>
            <a:off x="744538" y="6272485"/>
            <a:ext cx="297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50000"/>
              </a:spcBef>
            </a:pPr>
            <a:r>
              <a:rPr lang="zh-CN" altLang="en-US" sz="2000" b="1" dirty="0">
                <a:latin typeface="华文仿宋" pitchFamily="2" charset="-122"/>
                <a:ea typeface="华文仿宋" pitchFamily="2" charset="-122"/>
              </a:rPr>
              <a:t>实例四：爱国者拦截失败</a:t>
            </a:r>
          </a:p>
        </p:txBody>
      </p:sp>
      <p:sp>
        <p:nvSpPr>
          <p:cNvPr id="34824" name="Rectangle 8"/>
          <p:cNvSpPr>
            <a:spLocks noChangeArrowheads="1"/>
          </p:cNvSpPr>
          <p:nvPr/>
        </p:nvSpPr>
        <p:spPr bwMode="auto">
          <a:xfrm>
            <a:off x="4716016" y="1415682"/>
            <a:ext cx="41052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US" altLang="zh-CN" sz="2800" b="1" dirty="0">
                <a:effectLst>
                  <a:outerShdw blurRad="38100" dist="38100" dir="2700000" algn="tl">
                    <a:srgbClr val="C0C0C0"/>
                  </a:outerShdw>
                </a:effectLst>
                <a:latin typeface="华文仿宋" pitchFamily="2" charset="-122"/>
                <a:ea typeface="华文仿宋" pitchFamily="2" charset="-122"/>
              </a:rPr>
              <a:t>        </a:t>
            </a:r>
            <a:r>
              <a:rPr lang="en-US" altLang="zh-CN" sz="2800" b="1" dirty="0" smtClean="0">
                <a:latin typeface="华文仿宋" pitchFamily="2" charset="-122"/>
                <a:ea typeface="华文仿宋" pitchFamily="2" charset="-122"/>
              </a:rPr>
              <a:t>1991</a:t>
            </a:r>
            <a:r>
              <a:rPr lang="zh-CN" altLang="en-US" sz="2800" b="1" dirty="0" smtClean="0">
                <a:latin typeface="华文仿宋" pitchFamily="2" charset="-122"/>
                <a:ea typeface="华文仿宋" pitchFamily="2" charset="-122"/>
              </a:rPr>
              <a:t>年海湾</a:t>
            </a:r>
            <a:r>
              <a:rPr lang="zh-CN" altLang="en-US" sz="2800" b="1" dirty="0">
                <a:latin typeface="华文仿宋" pitchFamily="2" charset="-122"/>
                <a:ea typeface="华文仿宋" pitchFamily="2" charset="-122"/>
              </a:rPr>
              <a:t>战争期间，在一次拦截任务中，爱国者防空系统未能成功拦截来袭的飞毛腿导弹，造成</a:t>
            </a:r>
            <a:r>
              <a:rPr lang="en-US" altLang="zh-CN" sz="2800" b="1" dirty="0">
                <a:latin typeface="华文仿宋" pitchFamily="2" charset="-122"/>
                <a:ea typeface="华文仿宋" pitchFamily="2" charset="-122"/>
              </a:rPr>
              <a:t>28</a:t>
            </a:r>
            <a:r>
              <a:rPr lang="zh-CN" altLang="en-US" sz="2800" b="1" dirty="0">
                <a:latin typeface="华文仿宋" pitchFamily="2" charset="-122"/>
                <a:ea typeface="华文仿宋" pitchFamily="2" charset="-122"/>
              </a:rPr>
              <a:t>名英军官兵被炸身亡。</a:t>
            </a:r>
          </a:p>
        </p:txBody>
      </p:sp>
      <p:sp>
        <p:nvSpPr>
          <p:cNvPr id="2" name="矩形 1"/>
          <p:cNvSpPr/>
          <p:nvPr/>
        </p:nvSpPr>
        <p:spPr>
          <a:xfrm>
            <a:off x="4863243" y="3889375"/>
            <a:ext cx="3958048" cy="2677656"/>
          </a:xfrm>
          <a:prstGeom prst="rect">
            <a:avLst/>
          </a:prstGeom>
        </p:spPr>
        <p:txBody>
          <a:bodyPr wrap="square">
            <a:spAutoFit/>
          </a:bodyPr>
          <a:lstStyle/>
          <a:p>
            <a:r>
              <a:rPr lang="zh-CN" altLang="zh-CN" sz="2400" b="1" dirty="0"/>
              <a:t>一个软件问题导致跟踪计算不准确，系统运行的时间越长，这个问题就越严重。事发当天，该系统已经运行了</a:t>
            </a:r>
            <a:r>
              <a:rPr lang="en-US" altLang="zh-CN" sz="2400" b="1" dirty="0"/>
              <a:t>100</a:t>
            </a:r>
            <a:r>
              <a:rPr lang="zh-CN" altLang="zh-CN" sz="2400" b="1" dirty="0"/>
              <a:t>多个小时，而且不准确度严重到足以导致系统在错误的地方侦测入侵导弹。</a:t>
            </a:r>
            <a:endParaRPr lang="zh-CN" altLang="en-US" sz="2400" b="1" dirty="0"/>
          </a:p>
        </p:txBody>
      </p:sp>
    </p:spTree>
    <p:extLst>
      <p:ext uri="{BB962C8B-B14F-4D97-AF65-F5344CB8AC3E}">
        <p14:creationId xmlns:p14="http://schemas.microsoft.com/office/powerpoint/2010/main" val="41803805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1143000" y="228600"/>
            <a:ext cx="7772400" cy="1200329"/>
          </a:xfrm>
          <a:prstGeom prst="rect">
            <a:avLst/>
          </a:prstGeom>
          <a:solidFill>
            <a:schemeClr val="bg2"/>
          </a:solidFill>
          <a:ln>
            <a:noFill/>
          </a:ln>
          <a:effectLst/>
          <a:extLst/>
        </p:spPr>
        <p:txBody>
          <a:bodyPr>
            <a:spAutoFit/>
          </a:bodyPr>
          <a:lstStyle/>
          <a:p>
            <a:pPr>
              <a:spcBef>
                <a:spcPct val="50000"/>
              </a:spcBef>
            </a:pPr>
            <a:r>
              <a:rPr lang="zh-CN" altLang="en-US" sz="2400" dirty="0">
                <a:latin typeface="黑体" pitchFamily="49" charset="-122"/>
                <a:ea typeface="黑体" pitchFamily="49" charset="-122"/>
              </a:rPr>
              <a:t>一设备从以往的经验知道，平均无故障时间为</a:t>
            </a:r>
            <a:r>
              <a:rPr lang="en-US" altLang="zh-CN" sz="2400" dirty="0">
                <a:latin typeface="黑体" pitchFamily="49" charset="-122"/>
                <a:ea typeface="黑体" pitchFamily="49" charset="-122"/>
              </a:rPr>
              <a:t>20</a:t>
            </a:r>
            <a:r>
              <a:rPr lang="zh-CN" altLang="en-US" sz="2400" dirty="0">
                <a:latin typeface="黑体" pitchFamily="49" charset="-122"/>
                <a:ea typeface="黑体" pitchFamily="49" charset="-122"/>
              </a:rPr>
              <a:t>天，如果出了故障需</a:t>
            </a:r>
            <a:r>
              <a:rPr lang="en-US" altLang="zh-CN" sz="2400" dirty="0">
                <a:latin typeface="黑体" pitchFamily="49" charset="-122"/>
                <a:ea typeface="黑体" pitchFamily="49" charset="-122"/>
              </a:rPr>
              <a:t>2</a:t>
            </a:r>
            <a:r>
              <a:rPr lang="zh-CN" altLang="en-US" sz="2400" dirty="0">
                <a:latin typeface="黑体" pitchFamily="49" charset="-122"/>
                <a:ea typeface="黑体" pitchFamily="49" charset="-122"/>
              </a:rPr>
              <a:t>天方能修复，假定该设备发生故障时间及修复时间服从指数分布。</a:t>
            </a:r>
          </a:p>
        </p:txBody>
      </p:sp>
      <p:sp>
        <p:nvSpPr>
          <p:cNvPr id="49157" name="Text Box 5"/>
          <p:cNvSpPr txBox="1">
            <a:spLocks noChangeArrowheads="1"/>
          </p:cNvSpPr>
          <p:nvPr/>
        </p:nvSpPr>
        <p:spPr bwMode="auto">
          <a:xfrm>
            <a:off x="1143000" y="1412776"/>
            <a:ext cx="7772400" cy="1015663"/>
          </a:xfrm>
          <a:prstGeom prst="rect">
            <a:avLst/>
          </a:prstGeom>
          <a:solidFill>
            <a:schemeClr val="bg2"/>
          </a:solidFill>
          <a:ln>
            <a:noFill/>
          </a:ln>
          <a:effectLst/>
          <a:extLst/>
        </p:spPr>
        <p:txBody>
          <a:bodyPr>
            <a:spAutoFit/>
          </a:bodyPr>
          <a:lstStyle>
            <a:defPPr>
              <a:defRPr lang="zh-CN"/>
            </a:defPPr>
            <a:lvl1pPr>
              <a:spcBef>
                <a:spcPct val="50000"/>
              </a:spcBef>
              <a:defRPr sz="2400">
                <a:latin typeface="黑体" pitchFamily="49" charset="-122"/>
                <a:ea typeface="黑体" pitchFamily="49" charset="-122"/>
              </a:defRPr>
            </a:lvl1pPr>
          </a:lstStyle>
          <a:p>
            <a:r>
              <a:rPr lang="zh-CN" altLang="en-US" dirty="0"/>
              <a:t>求：</a:t>
            </a:r>
            <a:r>
              <a:rPr lang="en-US" altLang="zh-CN" dirty="0">
                <a:sym typeface="Wingdings" pitchFamily="2" charset="2"/>
              </a:rPr>
              <a:t>(1)</a:t>
            </a:r>
            <a:r>
              <a:rPr lang="zh-CN" altLang="en-US" dirty="0">
                <a:sym typeface="Wingdings" pitchFamily="2" charset="2"/>
              </a:rPr>
              <a:t>该设备</a:t>
            </a:r>
            <a:r>
              <a:rPr lang="en-US" altLang="zh-CN" dirty="0">
                <a:sym typeface="Wingdings" pitchFamily="2" charset="2"/>
              </a:rPr>
              <a:t>5</a:t>
            </a:r>
            <a:r>
              <a:rPr lang="zh-CN" altLang="en-US" dirty="0">
                <a:sym typeface="Wingdings" pitchFamily="2" charset="2"/>
              </a:rPr>
              <a:t>天和</a:t>
            </a:r>
            <a:r>
              <a:rPr lang="en-US" altLang="zh-CN" dirty="0">
                <a:sym typeface="Wingdings" pitchFamily="2" charset="2"/>
              </a:rPr>
              <a:t>15</a:t>
            </a:r>
            <a:r>
              <a:rPr lang="zh-CN" altLang="en-US" dirty="0">
                <a:sym typeface="Wingdings" pitchFamily="2" charset="2"/>
              </a:rPr>
              <a:t>天的可靠度各为多少</a:t>
            </a:r>
            <a:r>
              <a:rPr lang="en-US" altLang="zh-CN" dirty="0">
                <a:sym typeface="Wingdings" pitchFamily="2" charset="2"/>
              </a:rPr>
              <a:t>?</a:t>
            </a:r>
            <a:r>
              <a:rPr lang="zh-CN" altLang="en-US" dirty="0">
                <a:sym typeface="Wingdings" pitchFamily="2" charset="2"/>
              </a:rPr>
              <a:t>；</a:t>
            </a:r>
          </a:p>
          <a:p>
            <a:r>
              <a:rPr lang="zh-CN" altLang="en-US" dirty="0">
                <a:sym typeface="Wingdings" pitchFamily="2" charset="2"/>
              </a:rPr>
              <a:t>        </a:t>
            </a:r>
            <a:r>
              <a:rPr lang="en-US" altLang="zh-CN" dirty="0">
                <a:sym typeface="Wingdings" pitchFamily="2" charset="2"/>
              </a:rPr>
              <a:t>(2)</a:t>
            </a:r>
            <a:r>
              <a:rPr lang="zh-CN" altLang="en-US" dirty="0">
                <a:sym typeface="Wingdings" pitchFamily="2" charset="2"/>
              </a:rPr>
              <a:t>该设备的稳态有效度为多少</a:t>
            </a:r>
            <a:r>
              <a:rPr lang="en-US" altLang="zh-CN" dirty="0">
                <a:sym typeface="Wingdings" pitchFamily="2" charset="2"/>
              </a:rPr>
              <a:t>?</a:t>
            </a:r>
            <a:endParaRPr lang="en-US" altLang="zh-CN" dirty="0"/>
          </a:p>
        </p:txBody>
      </p:sp>
      <p:sp>
        <p:nvSpPr>
          <p:cNvPr id="49158" name="Text Box 6"/>
          <p:cNvSpPr txBox="1">
            <a:spLocks noChangeArrowheads="1"/>
          </p:cNvSpPr>
          <p:nvPr/>
        </p:nvSpPr>
        <p:spPr bwMode="auto">
          <a:xfrm>
            <a:off x="1042988" y="24384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latin typeface="黑体" pitchFamily="49" charset="-122"/>
                <a:ea typeface="黑体" pitchFamily="49" charset="-122"/>
              </a:rPr>
              <a:t>解：</a:t>
            </a:r>
          </a:p>
        </p:txBody>
      </p:sp>
      <p:sp>
        <p:nvSpPr>
          <p:cNvPr id="49159" name="Text Box 7"/>
          <p:cNvSpPr txBox="1">
            <a:spLocks noChangeArrowheads="1"/>
          </p:cNvSpPr>
          <p:nvPr/>
        </p:nvSpPr>
        <p:spPr bwMode="auto">
          <a:xfrm>
            <a:off x="1042988" y="2997200"/>
            <a:ext cx="78486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latin typeface="黑体" pitchFamily="49" charset="-122"/>
                <a:ea typeface="黑体" pitchFamily="49" charset="-122"/>
              </a:rPr>
              <a:t>(1)</a:t>
            </a:r>
            <a:r>
              <a:rPr lang="zh-CN" altLang="en-US" sz="2400">
                <a:latin typeface="黑体" pitchFamily="49" charset="-122"/>
                <a:ea typeface="黑体" pitchFamily="49" charset="-122"/>
              </a:rPr>
              <a:t>该设备平均无故障时间时间为</a:t>
            </a:r>
            <a:r>
              <a:rPr lang="en-US" altLang="zh-CN" sz="2400">
                <a:latin typeface="黑体" pitchFamily="49" charset="-122"/>
                <a:ea typeface="黑体" pitchFamily="49" charset="-122"/>
              </a:rPr>
              <a:t>20</a:t>
            </a:r>
            <a:r>
              <a:rPr lang="zh-CN" altLang="en-US" sz="2400">
                <a:latin typeface="黑体" pitchFamily="49" charset="-122"/>
                <a:ea typeface="黑体" pitchFamily="49" charset="-122"/>
              </a:rPr>
              <a:t>天，即</a:t>
            </a:r>
            <a:r>
              <a:rPr lang="en-US" altLang="zh-CN" sz="2400">
                <a:latin typeface="黑体" pitchFamily="49" charset="-122"/>
                <a:ea typeface="黑体" pitchFamily="49" charset="-122"/>
              </a:rPr>
              <a:t>MTBF=20</a:t>
            </a:r>
          </a:p>
          <a:p>
            <a:pPr>
              <a:spcBef>
                <a:spcPct val="50000"/>
              </a:spcBef>
            </a:pPr>
            <a:r>
              <a:rPr lang="zh-CN" altLang="en-US" sz="2400">
                <a:latin typeface="黑体" pitchFamily="49" charset="-122"/>
                <a:ea typeface="黑体" pitchFamily="49" charset="-122"/>
              </a:rPr>
              <a:t>因</a:t>
            </a:r>
            <a:r>
              <a:rPr lang="en-US" altLang="zh-CN" sz="2400">
                <a:latin typeface="黑体" pitchFamily="49" charset="-122"/>
                <a:ea typeface="黑体" pitchFamily="49" charset="-122"/>
              </a:rPr>
              <a:t>MTBF=1/λ</a:t>
            </a:r>
            <a:r>
              <a:rPr lang="zh-CN" altLang="en-US" sz="2400">
                <a:latin typeface="黑体" pitchFamily="49" charset="-122"/>
                <a:ea typeface="黑体" pitchFamily="49" charset="-122"/>
              </a:rPr>
              <a:t>，</a:t>
            </a:r>
            <a:r>
              <a:rPr lang="en-US" altLang="zh-CN" sz="2400">
                <a:latin typeface="黑体" pitchFamily="49" charset="-122"/>
                <a:ea typeface="黑体" pitchFamily="49" charset="-122"/>
              </a:rPr>
              <a:t>λ=1/20</a:t>
            </a:r>
            <a:r>
              <a:rPr lang="zh-CN" altLang="en-US" sz="2400">
                <a:latin typeface="黑体" pitchFamily="49" charset="-122"/>
                <a:ea typeface="黑体" pitchFamily="49" charset="-122"/>
              </a:rPr>
              <a:t>；</a:t>
            </a:r>
          </a:p>
          <a:p>
            <a:pPr>
              <a:spcBef>
                <a:spcPct val="50000"/>
              </a:spcBef>
            </a:pPr>
            <a:r>
              <a:rPr lang="zh-CN" altLang="en-US" sz="2400">
                <a:latin typeface="黑体" pitchFamily="49" charset="-122"/>
                <a:ea typeface="黑体" pitchFamily="49" charset="-122"/>
              </a:rPr>
              <a:t>同理平均修复时间为</a:t>
            </a:r>
            <a:r>
              <a:rPr lang="en-US" altLang="zh-CN" sz="2400">
                <a:latin typeface="黑体" pitchFamily="49" charset="-122"/>
                <a:ea typeface="黑体" pitchFamily="49" charset="-122"/>
              </a:rPr>
              <a:t>2</a:t>
            </a:r>
            <a:r>
              <a:rPr lang="zh-CN" altLang="en-US" sz="2400">
                <a:latin typeface="黑体" pitchFamily="49" charset="-122"/>
                <a:ea typeface="黑体" pitchFamily="49" charset="-122"/>
              </a:rPr>
              <a:t>天，</a:t>
            </a:r>
            <a:r>
              <a:rPr lang="en-US" altLang="zh-CN" sz="2400">
                <a:latin typeface="黑体" pitchFamily="49" charset="-122"/>
                <a:ea typeface="黑体" pitchFamily="49" charset="-122"/>
              </a:rPr>
              <a:t>MTTR=1/μ</a:t>
            </a:r>
            <a:r>
              <a:rPr lang="zh-CN" altLang="en-US" sz="2400">
                <a:latin typeface="黑体" pitchFamily="49" charset="-122"/>
                <a:ea typeface="黑体" pitchFamily="49" charset="-122"/>
              </a:rPr>
              <a:t>，</a:t>
            </a:r>
            <a:r>
              <a:rPr lang="en-US" altLang="zh-CN" sz="2400">
                <a:latin typeface="黑体" pitchFamily="49" charset="-122"/>
                <a:ea typeface="黑体" pitchFamily="49" charset="-122"/>
              </a:rPr>
              <a:t>μ=1/2</a:t>
            </a:r>
          </a:p>
          <a:p>
            <a:pPr>
              <a:spcBef>
                <a:spcPct val="50000"/>
              </a:spcBef>
            </a:pPr>
            <a:r>
              <a:rPr lang="en-US" altLang="zh-CN" sz="2400">
                <a:latin typeface="黑体" pitchFamily="49" charset="-122"/>
                <a:ea typeface="黑体" pitchFamily="49" charset="-122"/>
              </a:rPr>
              <a:t>R(5)=exp(- λt)=exp(-5/20)=0.779</a:t>
            </a:r>
          </a:p>
          <a:p>
            <a:pPr>
              <a:spcBef>
                <a:spcPct val="50000"/>
              </a:spcBef>
            </a:pPr>
            <a:r>
              <a:rPr lang="en-US" altLang="zh-CN" sz="2400">
                <a:latin typeface="黑体" pitchFamily="49" charset="-122"/>
                <a:ea typeface="黑体" pitchFamily="49" charset="-122"/>
              </a:rPr>
              <a:t>R(15)=exp(- λt)= exp(-15/20)=0.472</a:t>
            </a:r>
          </a:p>
          <a:p>
            <a:pPr>
              <a:spcBef>
                <a:spcPct val="50000"/>
              </a:spcBef>
            </a:pPr>
            <a:r>
              <a:rPr lang="en-US" altLang="zh-CN" sz="2400">
                <a:latin typeface="黑体" pitchFamily="49" charset="-122"/>
                <a:ea typeface="黑体" pitchFamily="49" charset="-122"/>
              </a:rPr>
              <a:t>(2)A= μ/(μ+λ)=0.909</a:t>
            </a:r>
            <a:r>
              <a:rPr lang="zh-CN" altLang="en-US" sz="2400">
                <a:latin typeface="黑体" pitchFamily="49" charset="-122"/>
                <a:ea typeface="黑体" pitchFamily="49" charset="-122"/>
              </a:rPr>
              <a:t>或</a:t>
            </a:r>
            <a:r>
              <a:rPr lang="en-US" altLang="zh-CN">
                <a:latin typeface="黑体" pitchFamily="49" charset="-122"/>
                <a:ea typeface="黑体" pitchFamily="49" charset="-122"/>
              </a:rPr>
              <a:t>A=MTBF/(MTBF+MTTR)=20/22=0.909</a:t>
            </a:r>
          </a:p>
        </p:txBody>
      </p:sp>
      <p:graphicFrame>
        <p:nvGraphicFramePr>
          <p:cNvPr id="49160" name="Object 8"/>
          <p:cNvGraphicFramePr>
            <a:graphicFrameLocks noChangeAspect="1"/>
          </p:cNvGraphicFramePr>
          <p:nvPr>
            <p:extLst>
              <p:ext uri="{D42A27DB-BD31-4B8C-83A1-F6EECF244321}">
                <p14:modId xmlns:p14="http://schemas.microsoft.com/office/powerpoint/2010/main" val="1133461930"/>
              </p:ext>
            </p:extLst>
          </p:nvPr>
        </p:nvGraphicFramePr>
        <p:xfrm>
          <a:off x="4114800" y="3328988"/>
          <a:ext cx="914400" cy="198437"/>
        </p:xfrm>
        <a:graphic>
          <a:graphicData uri="http://schemas.openxmlformats.org/presentationml/2006/ole">
            <mc:AlternateContent xmlns:mc="http://schemas.openxmlformats.org/markup-compatibility/2006">
              <mc:Choice xmlns:v="urn:schemas-microsoft-com:vml" Requires="v">
                <p:oleObj spid="_x0000_s137291" name="Equation" r:id="rId3" imgW="914400" imgH="198720" progId="Equation.DSMT4">
                  <p:embed/>
                </p:oleObj>
              </mc:Choice>
              <mc:Fallback>
                <p:oleObj name="Equation" r:id="rId3" imgW="914400" imgH="1987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328988"/>
                        <a:ext cx="914400" cy="198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1" name="Rectangle 9"/>
          <p:cNvSpPr>
            <a:spLocks noGrp="1" noChangeArrowheads="1"/>
          </p:cNvSpPr>
          <p:nvPr>
            <p:ph type="title"/>
          </p:nvPr>
        </p:nvSpPr>
        <p:spPr bwMode="auto">
          <a:xfrm>
            <a:off x="-180528" y="116632"/>
            <a:ext cx="1511301"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zh-CN" altLang="en-US" sz="4000">
                <a:effectLst>
                  <a:outerShdw blurRad="38100" dist="38100" dir="2700000" algn="tl">
                    <a:srgbClr val="C0C0C0"/>
                  </a:outerShdw>
                </a:effectLst>
                <a:latin typeface="黑体" pitchFamily="49" charset="-122"/>
                <a:ea typeface="黑体" pitchFamily="49" charset="-122"/>
              </a:rPr>
              <a:t>例题</a:t>
            </a:r>
          </a:p>
        </p:txBody>
      </p:sp>
    </p:spTree>
    <p:extLst>
      <p:ext uri="{BB962C8B-B14F-4D97-AF65-F5344CB8AC3E}">
        <p14:creationId xmlns:p14="http://schemas.microsoft.com/office/powerpoint/2010/main" val="28835107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Rectangle 4"/>
          <p:cNvSpPr>
            <a:spLocks noGrp="1" noChangeArrowheads="1"/>
          </p:cNvSpPr>
          <p:nvPr>
            <p:ph type="title"/>
          </p:nvPr>
        </p:nvSpPr>
        <p:spPr bwMode="auto">
          <a:xfrm>
            <a:off x="179513" y="260648"/>
            <a:ext cx="8964488" cy="754062"/>
          </a:xfr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p>
            <a:r>
              <a:rPr lang="en-US" altLang="zh-CN" sz="3200" b="1" dirty="0">
                <a:solidFill>
                  <a:schemeClr val="bg1"/>
                </a:solidFill>
                <a:latin typeface="华文细黑" panose="02010600040101010101" pitchFamily="2" charset="-122"/>
                <a:ea typeface="华文细黑" panose="02010600040101010101" pitchFamily="2" charset="-122"/>
              </a:rPr>
              <a:t>2.4 </a:t>
            </a:r>
            <a:r>
              <a:rPr lang="zh-CN" altLang="en-US" sz="3200" b="1" dirty="0">
                <a:solidFill>
                  <a:schemeClr val="bg1"/>
                </a:solidFill>
                <a:latin typeface="华文细黑" panose="02010600040101010101" pitchFamily="2" charset="-122"/>
                <a:ea typeface="华文细黑" panose="02010600040101010101" pitchFamily="2" charset="-122"/>
              </a:rPr>
              <a:t>可靠性中常见的概率分布</a:t>
            </a:r>
          </a:p>
        </p:txBody>
      </p:sp>
      <p:sp>
        <p:nvSpPr>
          <p:cNvPr id="90117" name="Text Box 5"/>
          <p:cNvSpPr txBox="1">
            <a:spLocks noChangeArrowheads="1"/>
          </p:cNvSpPr>
          <p:nvPr/>
        </p:nvSpPr>
        <p:spPr bwMode="auto">
          <a:xfrm>
            <a:off x="593484" y="2884892"/>
            <a:ext cx="8169515" cy="609600"/>
          </a:xfrm>
          <a:prstGeom prst="rect">
            <a:avLst/>
          </a:prstGeom>
          <a:solidFill>
            <a:schemeClr val="bg2"/>
          </a:solidFill>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sz="2400" dirty="0">
                <a:solidFill>
                  <a:schemeClr val="tx1"/>
                </a:solidFill>
              </a:rPr>
              <a:t>2.4.1 </a:t>
            </a:r>
            <a:r>
              <a:rPr lang="zh-CN" altLang="en-US" sz="2400" dirty="0">
                <a:solidFill>
                  <a:schemeClr val="tx1"/>
                </a:solidFill>
              </a:rPr>
              <a:t>二项分布</a:t>
            </a:r>
            <a:r>
              <a:rPr lang="en-US" altLang="zh-CN" sz="2400" dirty="0">
                <a:solidFill>
                  <a:schemeClr val="tx1"/>
                </a:solidFill>
              </a:rPr>
              <a:t>(</a:t>
            </a:r>
            <a:r>
              <a:rPr lang="zh-CN" altLang="en-US" sz="2400" dirty="0">
                <a:solidFill>
                  <a:schemeClr val="tx1"/>
                </a:solidFill>
              </a:rPr>
              <a:t>离散型</a:t>
            </a:r>
            <a:r>
              <a:rPr lang="en-US" altLang="zh-CN" sz="2400" dirty="0">
                <a:solidFill>
                  <a:schemeClr val="tx1"/>
                </a:solidFill>
              </a:rPr>
              <a:t>)</a:t>
            </a:r>
          </a:p>
        </p:txBody>
      </p:sp>
      <p:sp>
        <p:nvSpPr>
          <p:cNvPr id="90118" name="Text Box 6"/>
          <p:cNvSpPr txBox="1">
            <a:spLocks noChangeArrowheads="1"/>
          </p:cNvSpPr>
          <p:nvPr/>
        </p:nvSpPr>
        <p:spPr bwMode="auto">
          <a:xfrm>
            <a:off x="457200" y="3501008"/>
            <a:ext cx="8305800" cy="2815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5000"/>
              </a:lnSpc>
            </a:pPr>
            <a:r>
              <a:rPr lang="zh-CN" altLang="en-US" sz="2400" dirty="0" smtClean="0">
                <a:solidFill>
                  <a:schemeClr val="folHlink"/>
                </a:solidFill>
                <a:latin typeface="Times New Roman" pitchFamily="18" charset="0"/>
                <a:ea typeface="黑体" pitchFamily="49" charset="-122"/>
                <a:cs typeface="Times New Roman" pitchFamily="18" charset="0"/>
              </a:rPr>
              <a:t>    二项分布</a:t>
            </a:r>
            <a:r>
              <a:rPr lang="zh-CN" altLang="en-US" sz="2400" dirty="0">
                <a:solidFill>
                  <a:schemeClr val="folHlink"/>
                </a:solidFill>
                <a:latin typeface="Times New Roman" pitchFamily="18" charset="0"/>
                <a:ea typeface="黑体" pitchFamily="49" charset="-122"/>
                <a:cs typeface="Times New Roman" pitchFamily="18" charset="0"/>
              </a:rPr>
              <a:t>所解决的问题：</a:t>
            </a:r>
            <a:r>
              <a:rPr lang="zh-CN" altLang="en-US" sz="2400" dirty="0">
                <a:latin typeface="Times New Roman" pitchFamily="18" charset="0"/>
                <a:ea typeface="黑体" pitchFamily="49" charset="-122"/>
                <a:cs typeface="Times New Roman" pitchFamily="18" charset="0"/>
              </a:rPr>
              <a:t>        </a:t>
            </a:r>
          </a:p>
          <a:p>
            <a:pPr eaLnBrk="0" hangingPunct="0">
              <a:lnSpc>
                <a:spcPct val="125000"/>
              </a:lnSpc>
            </a:pPr>
            <a:r>
              <a:rPr lang="zh-CN" altLang="en-US" sz="2400" dirty="0" smtClean="0">
                <a:latin typeface="Times New Roman" pitchFamily="18" charset="0"/>
                <a:ea typeface="黑体" pitchFamily="49" charset="-122"/>
                <a:cs typeface="Times New Roman" pitchFamily="18" charset="0"/>
              </a:rPr>
              <a:t>    二项分布</a:t>
            </a:r>
            <a:r>
              <a:rPr lang="zh-CN" altLang="en-US" sz="2400" dirty="0">
                <a:latin typeface="Times New Roman" pitchFamily="18" charset="0"/>
                <a:ea typeface="黑体" pitchFamily="49" charset="-122"/>
                <a:cs typeface="Times New Roman" pitchFamily="18" charset="0"/>
              </a:rPr>
              <a:t>适用于一次试验中只能出现两种结果的场合，如成功与失败，或命中与未命中，次品与合格品等，这两种结果的事件分别用</a:t>
            </a:r>
            <a:r>
              <a:rPr lang="en-US" altLang="zh-CN" sz="2400" i="1" dirty="0">
                <a:latin typeface="Times New Roman" pitchFamily="18" charset="0"/>
                <a:ea typeface="黑体" pitchFamily="49" charset="-122"/>
                <a:cs typeface="Times New Roman" pitchFamily="18" charset="0"/>
              </a:rPr>
              <a:t>A</a:t>
            </a:r>
            <a:r>
              <a:rPr lang="zh-CN" altLang="en-US" sz="2400" dirty="0">
                <a:latin typeface="Times New Roman" pitchFamily="18" charset="0"/>
                <a:ea typeface="黑体" pitchFamily="49" charset="-122"/>
                <a:cs typeface="Times New Roman" pitchFamily="18" charset="0"/>
              </a:rPr>
              <a:t>与    表示，设它们发生的概率分别为</a:t>
            </a:r>
          </a:p>
          <a:p>
            <a:pPr eaLnBrk="0" hangingPunct="0">
              <a:lnSpc>
                <a:spcPct val="125000"/>
              </a:lnSpc>
            </a:pPr>
            <a:r>
              <a:rPr lang="en-US" altLang="zh-CN" sz="2400" dirty="0">
                <a:latin typeface="Times New Roman" pitchFamily="18" charset="0"/>
                <a:ea typeface="黑体" pitchFamily="49" charset="-122"/>
                <a:cs typeface="Times New Roman" pitchFamily="18" charset="0"/>
              </a:rPr>
              <a:t>P(A)=p</a:t>
            </a:r>
            <a:r>
              <a:rPr lang="zh-CN" altLang="en-US" sz="2400" dirty="0">
                <a:latin typeface="Times New Roman" pitchFamily="18" charset="0"/>
                <a:ea typeface="黑体" pitchFamily="49" charset="-122"/>
                <a:cs typeface="Times New Roman" pitchFamily="18" charset="0"/>
              </a:rPr>
              <a:t>，</a:t>
            </a:r>
            <a:r>
              <a:rPr lang="en-US" altLang="zh-CN" sz="2400" dirty="0">
                <a:latin typeface="Times New Roman" pitchFamily="18" charset="0"/>
                <a:ea typeface="黑体" pitchFamily="49" charset="-122"/>
                <a:cs typeface="Times New Roman" pitchFamily="18" charset="0"/>
              </a:rPr>
              <a:t>P(     )=1-p</a:t>
            </a:r>
            <a:r>
              <a:rPr lang="zh-CN" altLang="en-US" sz="2400" dirty="0">
                <a:latin typeface="Times New Roman" pitchFamily="18" charset="0"/>
                <a:ea typeface="黑体" pitchFamily="49" charset="-122"/>
                <a:cs typeface="Times New Roman" pitchFamily="18" charset="0"/>
              </a:rPr>
              <a:t>，现在独立地重复做</a:t>
            </a:r>
            <a:r>
              <a:rPr lang="en-US" altLang="zh-CN" sz="2400" dirty="0">
                <a:latin typeface="Times New Roman" pitchFamily="18" charset="0"/>
                <a:ea typeface="黑体" pitchFamily="49" charset="-122"/>
                <a:cs typeface="Times New Roman" pitchFamily="18" charset="0"/>
              </a:rPr>
              <a:t>n</a:t>
            </a:r>
            <a:r>
              <a:rPr lang="zh-CN" altLang="en-US" sz="2400" dirty="0">
                <a:latin typeface="Times New Roman" pitchFamily="18" charset="0"/>
                <a:ea typeface="黑体" pitchFamily="49" charset="-122"/>
                <a:cs typeface="Times New Roman" pitchFamily="18" charset="0"/>
              </a:rPr>
              <a:t>次试验，那么在</a:t>
            </a:r>
            <a:r>
              <a:rPr lang="en-US" altLang="zh-CN" sz="2400" dirty="0">
                <a:latin typeface="Times New Roman" pitchFamily="18" charset="0"/>
                <a:ea typeface="黑体" pitchFamily="49" charset="-122"/>
                <a:cs typeface="Times New Roman" pitchFamily="18" charset="0"/>
              </a:rPr>
              <a:t>n</a:t>
            </a:r>
            <a:r>
              <a:rPr lang="zh-CN" altLang="en-US" sz="2400" dirty="0">
                <a:latin typeface="Times New Roman" pitchFamily="18" charset="0"/>
                <a:ea typeface="黑体" pitchFamily="49" charset="-122"/>
                <a:cs typeface="Times New Roman" pitchFamily="18" charset="0"/>
              </a:rPr>
              <a:t>次试验中事件</a:t>
            </a:r>
            <a:r>
              <a:rPr lang="en-US" altLang="zh-CN" sz="2400" dirty="0">
                <a:latin typeface="Times New Roman" pitchFamily="18" charset="0"/>
                <a:ea typeface="黑体" pitchFamily="49" charset="-122"/>
                <a:cs typeface="Times New Roman" pitchFamily="18" charset="0"/>
              </a:rPr>
              <a:t>A</a:t>
            </a:r>
            <a:r>
              <a:rPr lang="zh-CN" altLang="en-US" sz="2400" dirty="0">
                <a:latin typeface="Times New Roman" pitchFamily="18" charset="0"/>
                <a:ea typeface="黑体" pitchFamily="49" charset="-122"/>
                <a:cs typeface="Times New Roman" pitchFamily="18" charset="0"/>
              </a:rPr>
              <a:t>恰好发生</a:t>
            </a:r>
            <a:r>
              <a:rPr lang="en-US" altLang="zh-CN" sz="2400" dirty="0">
                <a:latin typeface="Times New Roman" pitchFamily="18" charset="0"/>
                <a:ea typeface="黑体" pitchFamily="49" charset="-122"/>
                <a:cs typeface="Times New Roman" pitchFamily="18" charset="0"/>
              </a:rPr>
              <a:t>k</a:t>
            </a:r>
            <a:r>
              <a:rPr lang="zh-CN" altLang="en-US" sz="2400" dirty="0">
                <a:latin typeface="Times New Roman" pitchFamily="18" charset="0"/>
                <a:ea typeface="黑体" pitchFamily="49" charset="-122"/>
                <a:cs typeface="Times New Roman" pitchFamily="18" charset="0"/>
              </a:rPr>
              <a:t>次的概率是多少</a:t>
            </a:r>
            <a:r>
              <a:rPr lang="en-US" altLang="zh-CN" sz="2400" dirty="0">
                <a:latin typeface="Times New Roman" pitchFamily="18" charset="0"/>
                <a:ea typeface="黑体" pitchFamily="49" charset="-122"/>
                <a:cs typeface="Times New Roman" pitchFamily="18" charset="0"/>
              </a:rPr>
              <a:t>?</a:t>
            </a:r>
          </a:p>
        </p:txBody>
      </p:sp>
      <p:sp>
        <p:nvSpPr>
          <p:cNvPr id="90119" name="Text Box 7"/>
          <p:cNvSpPr txBox="1">
            <a:spLocks noChangeArrowheads="1"/>
          </p:cNvSpPr>
          <p:nvPr/>
        </p:nvSpPr>
        <p:spPr bwMode="auto">
          <a:xfrm>
            <a:off x="395288" y="1266825"/>
            <a:ext cx="820896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smtClean="0">
                <a:latin typeface="Times New Roman" pitchFamily="18" charset="0"/>
                <a:ea typeface="黑体" pitchFamily="49" charset="-122"/>
                <a:cs typeface="Times New Roman" pitchFamily="18" charset="0"/>
              </a:rPr>
              <a:t>         可靠性</a:t>
            </a:r>
            <a:r>
              <a:rPr lang="zh-CN" altLang="en-US" sz="2400" dirty="0">
                <a:latin typeface="Times New Roman" pitchFamily="18" charset="0"/>
                <a:ea typeface="黑体" pitchFamily="49" charset="-122"/>
                <a:cs typeface="Times New Roman" pitchFamily="18" charset="0"/>
              </a:rPr>
              <a:t>中常见的概率分布有：二项分布，泊松分布，指数分布，正态分布，截尾正态分布，对数正态分布和威布尔分布七种，其中二项分布和泊松分布是离散型概率分布，后面五种是连续型概率分布。        </a:t>
            </a:r>
          </a:p>
        </p:txBody>
      </p:sp>
      <p:graphicFrame>
        <p:nvGraphicFramePr>
          <p:cNvPr id="90120" name="Object 8"/>
          <p:cNvGraphicFramePr>
            <a:graphicFrameLocks noChangeAspect="1"/>
          </p:cNvGraphicFramePr>
          <p:nvPr>
            <p:extLst>
              <p:ext uri="{D42A27DB-BD31-4B8C-83A1-F6EECF244321}">
                <p14:modId xmlns:p14="http://schemas.microsoft.com/office/powerpoint/2010/main" val="1234793904"/>
              </p:ext>
            </p:extLst>
          </p:nvPr>
        </p:nvGraphicFramePr>
        <p:xfrm>
          <a:off x="3182888" y="4941168"/>
          <a:ext cx="381000" cy="476250"/>
        </p:xfrm>
        <a:graphic>
          <a:graphicData uri="http://schemas.openxmlformats.org/presentationml/2006/ole">
            <mc:AlternateContent xmlns:mc="http://schemas.openxmlformats.org/markup-compatibility/2006">
              <mc:Choice xmlns:v="urn:schemas-microsoft-com:vml" Requires="v">
                <p:oleObj spid="_x0000_s138392" name="Equation" r:id="rId3" imgW="152280" imgH="190440" progId="Equation.DSMT4">
                  <p:embed/>
                </p:oleObj>
              </mc:Choice>
              <mc:Fallback>
                <p:oleObj name="Equation" r:id="rId3" imgW="152280" imgH="1904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888" y="4941168"/>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0121" name="Object 9"/>
          <p:cNvGraphicFramePr>
            <a:graphicFrameLocks noChangeAspect="1"/>
          </p:cNvGraphicFramePr>
          <p:nvPr>
            <p:extLst>
              <p:ext uri="{D42A27DB-BD31-4B8C-83A1-F6EECF244321}">
                <p14:modId xmlns:p14="http://schemas.microsoft.com/office/powerpoint/2010/main" val="4220162659"/>
              </p:ext>
            </p:extLst>
          </p:nvPr>
        </p:nvGraphicFramePr>
        <p:xfrm>
          <a:off x="2030760" y="5373216"/>
          <a:ext cx="381000" cy="476250"/>
        </p:xfrm>
        <a:graphic>
          <a:graphicData uri="http://schemas.openxmlformats.org/presentationml/2006/ole">
            <mc:AlternateContent xmlns:mc="http://schemas.openxmlformats.org/markup-compatibility/2006">
              <mc:Choice xmlns:v="urn:schemas-microsoft-com:vml" Requires="v">
                <p:oleObj spid="_x0000_s138393" name="Equation" r:id="rId5" imgW="152280" imgH="190440" progId="Equation.DSMT4">
                  <p:embed/>
                </p:oleObj>
              </mc:Choice>
              <mc:Fallback>
                <p:oleObj name="Equation" r:id="rId5" imgW="152280" imgH="1904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0760" y="5373216"/>
                        <a:ext cx="381000"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56652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41" name="Picture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838200"/>
            <a:ext cx="7467600"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2"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259013"/>
            <a:ext cx="7677150" cy="429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43" name="Rectangle 1031"/>
          <p:cNvSpPr>
            <a:spLocks noGrp="1" noChangeArrowheads="1"/>
          </p:cNvSpPr>
          <p:nvPr>
            <p:ph type="title"/>
          </p:nvPr>
        </p:nvSpPr>
        <p:spPr bwMode="auto">
          <a:xfrm>
            <a:off x="395288" y="115888"/>
            <a:ext cx="1676400"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zh-CN" altLang="en-US" sz="2800" b="1" dirty="0">
                <a:effectLst>
                  <a:outerShdw blurRad="38100" dist="38100" dir="2700000" algn="tl">
                    <a:srgbClr val="C0C0C0"/>
                  </a:outerShdw>
                </a:effectLst>
              </a:rPr>
              <a:t>例题</a:t>
            </a:r>
          </a:p>
        </p:txBody>
      </p:sp>
    </p:spTree>
    <p:extLst>
      <p:ext uri="{BB962C8B-B14F-4D97-AF65-F5344CB8AC3E}">
        <p14:creationId xmlns:p14="http://schemas.microsoft.com/office/powerpoint/2010/main" val="24951347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Text Box 4"/>
          <p:cNvSpPr txBox="1">
            <a:spLocks noChangeArrowheads="1"/>
          </p:cNvSpPr>
          <p:nvPr/>
        </p:nvSpPr>
        <p:spPr bwMode="auto">
          <a:xfrm>
            <a:off x="1023392" y="619035"/>
            <a:ext cx="743704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smtClean="0">
                <a:latin typeface="Times New Roman" pitchFamily="18" charset="0"/>
                <a:ea typeface="黑体" pitchFamily="49" charset="-122"/>
                <a:cs typeface="Times New Roman" pitchFamily="18" charset="0"/>
              </a:rPr>
              <a:t>如果</a:t>
            </a:r>
            <a:r>
              <a:rPr lang="zh-CN" altLang="en-US" sz="2400" dirty="0">
                <a:latin typeface="Times New Roman" pitchFamily="18" charset="0"/>
                <a:ea typeface="黑体" pitchFamily="49" charset="-122"/>
                <a:cs typeface="Times New Roman" pitchFamily="18" charset="0"/>
              </a:rPr>
              <a:t>用</a:t>
            </a:r>
            <a:r>
              <a:rPr lang="en-US" altLang="zh-CN" sz="2400" dirty="0">
                <a:latin typeface="Times New Roman" pitchFamily="18" charset="0"/>
                <a:ea typeface="黑体" pitchFamily="49" charset="-122"/>
                <a:cs typeface="Times New Roman" pitchFamily="18" charset="0"/>
              </a:rPr>
              <a:t>X</a:t>
            </a:r>
            <a:r>
              <a:rPr lang="zh-CN" altLang="en-US" sz="2400" dirty="0">
                <a:latin typeface="Times New Roman" pitchFamily="18" charset="0"/>
                <a:ea typeface="黑体" pitchFamily="49" charset="-122"/>
                <a:cs typeface="Times New Roman" pitchFamily="18" charset="0"/>
              </a:rPr>
              <a:t>表示在</a:t>
            </a:r>
            <a:r>
              <a:rPr lang="en-US" altLang="zh-CN" sz="2400" dirty="0">
                <a:latin typeface="Times New Roman" pitchFamily="18" charset="0"/>
                <a:ea typeface="黑体" pitchFamily="49" charset="-122"/>
                <a:cs typeface="Times New Roman" pitchFamily="18" charset="0"/>
              </a:rPr>
              <a:t>n</a:t>
            </a:r>
            <a:r>
              <a:rPr lang="zh-CN" altLang="en-US" sz="2400" dirty="0">
                <a:latin typeface="Times New Roman" pitchFamily="18" charset="0"/>
                <a:ea typeface="黑体" pitchFamily="49" charset="-122"/>
                <a:cs typeface="Times New Roman" pitchFamily="18" charset="0"/>
              </a:rPr>
              <a:t>次重复试验中事件</a:t>
            </a:r>
            <a:r>
              <a:rPr lang="en-US" altLang="zh-CN" sz="2400" dirty="0">
                <a:latin typeface="Times New Roman" pitchFamily="18" charset="0"/>
                <a:ea typeface="黑体" pitchFamily="49" charset="-122"/>
                <a:cs typeface="Times New Roman" pitchFamily="18" charset="0"/>
              </a:rPr>
              <a:t>A</a:t>
            </a:r>
            <a:r>
              <a:rPr lang="zh-CN" altLang="en-US" sz="2400" dirty="0">
                <a:latin typeface="Times New Roman" pitchFamily="18" charset="0"/>
                <a:ea typeface="黑体" pitchFamily="49" charset="-122"/>
                <a:cs typeface="Times New Roman" pitchFamily="18" charset="0"/>
              </a:rPr>
              <a:t>发生的次数，显然，</a:t>
            </a:r>
            <a:r>
              <a:rPr lang="en-US" altLang="zh-CN" sz="2400" dirty="0">
                <a:latin typeface="Times New Roman" pitchFamily="18" charset="0"/>
                <a:ea typeface="黑体" pitchFamily="49" charset="-122"/>
                <a:cs typeface="Times New Roman" pitchFamily="18" charset="0"/>
              </a:rPr>
              <a:t>X</a:t>
            </a:r>
            <a:r>
              <a:rPr lang="zh-CN" altLang="en-US" sz="2400" dirty="0">
                <a:latin typeface="Times New Roman" pitchFamily="18" charset="0"/>
                <a:ea typeface="黑体" pitchFamily="49" charset="-122"/>
                <a:cs typeface="Times New Roman" pitchFamily="18" charset="0"/>
              </a:rPr>
              <a:t>是一个随机变量，</a:t>
            </a:r>
            <a:r>
              <a:rPr lang="en-US" altLang="zh-CN" sz="2400" dirty="0">
                <a:latin typeface="Times New Roman" pitchFamily="18" charset="0"/>
                <a:ea typeface="黑体" pitchFamily="49" charset="-122"/>
                <a:cs typeface="Times New Roman" pitchFamily="18" charset="0"/>
              </a:rPr>
              <a:t>X</a:t>
            </a:r>
            <a:r>
              <a:rPr lang="zh-CN" altLang="en-US" sz="2400" dirty="0">
                <a:latin typeface="Times New Roman" pitchFamily="18" charset="0"/>
                <a:ea typeface="黑体" pitchFamily="49" charset="-122"/>
                <a:cs typeface="Times New Roman" pitchFamily="18" charset="0"/>
              </a:rPr>
              <a:t>的可能取值为</a:t>
            </a:r>
            <a:r>
              <a:rPr lang="en-US" altLang="zh-CN" sz="2400" dirty="0">
                <a:latin typeface="Times New Roman" pitchFamily="18" charset="0"/>
                <a:ea typeface="黑体" pitchFamily="49" charset="-122"/>
                <a:cs typeface="Times New Roman" pitchFamily="18" charset="0"/>
              </a:rPr>
              <a:t>0,1,2,…n</a:t>
            </a:r>
            <a:r>
              <a:rPr lang="zh-CN" altLang="en-US" sz="2400" dirty="0">
                <a:latin typeface="Times New Roman" pitchFamily="18" charset="0"/>
                <a:ea typeface="黑体" pitchFamily="49" charset="-122"/>
                <a:cs typeface="Times New Roman" pitchFamily="18" charset="0"/>
              </a:rPr>
              <a:t>，则随机变量</a:t>
            </a:r>
            <a:r>
              <a:rPr lang="en-US" altLang="zh-CN" sz="2400" dirty="0">
                <a:latin typeface="Times New Roman" pitchFamily="18" charset="0"/>
                <a:ea typeface="黑体" pitchFamily="49" charset="-122"/>
                <a:cs typeface="Times New Roman" pitchFamily="18" charset="0"/>
              </a:rPr>
              <a:t>X</a:t>
            </a:r>
            <a:r>
              <a:rPr lang="zh-CN" altLang="en-US" sz="2400" dirty="0">
                <a:latin typeface="Times New Roman" pitchFamily="18" charset="0"/>
                <a:ea typeface="黑体" pitchFamily="49" charset="-122"/>
                <a:cs typeface="Times New Roman" pitchFamily="18" charset="0"/>
              </a:rPr>
              <a:t>的分布律为：</a:t>
            </a:r>
          </a:p>
        </p:txBody>
      </p:sp>
      <p:graphicFrame>
        <p:nvGraphicFramePr>
          <p:cNvPr id="92165" name="Object 5"/>
          <p:cNvGraphicFramePr>
            <a:graphicFrameLocks noChangeAspect="1"/>
          </p:cNvGraphicFramePr>
          <p:nvPr>
            <p:extLst>
              <p:ext uri="{D42A27DB-BD31-4B8C-83A1-F6EECF244321}">
                <p14:modId xmlns:p14="http://schemas.microsoft.com/office/powerpoint/2010/main" val="3935444722"/>
              </p:ext>
            </p:extLst>
          </p:nvPr>
        </p:nvGraphicFramePr>
        <p:xfrm>
          <a:off x="1073150" y="2133600"/>
          <a:ext cx="6845300" cy="477838"/>
        </p:xfrm>
        <a:graphic>
          <a:graphicData uri="http://schemas.openxmlformats.org/presentationml/2006/ole">
            <mc:AlternateContent xmlns:mc="http://schemas.openxmlformats.org/markup-compatibility/2006">
              <mc:Choice xmlns:v="urn:schemas-microsoft-com:vml" Requires="v">
                <p:oleObj spid="_x0000_s139491" name="Equation" r:id="rId3" imgW="3454200" imgH="241200" progId="Equation.DSMT4">
                  <p:embed/>
                </p:oleObj>
              </mc:Choice>
              <mc:Fallback>
                <p:oleObj name="Equation" r:id="rId3" imgW="3454200" imgH="241200" progId="Equation.DSMT4">
                  <p:embed/>
                  <p:pic>
                    <p:nvPicPr>
                      <p:cNvPr id="0" name=""/>
                      <p:cNvPicPr>
                        <a:picLocks noChangeAspect="1" noChangeArrowheads="1"/>
                      </p:cNvPicPr>
                      <p:nvPr/>
                    </p:nvPicPr>
                    <p:blipFill>
                      <a:blip r:embed="rId4"/>
                      <a:srcRect/>
                      <a:stretch>
                        <a:fillRect/>
                      </a:stretch>
                    </p:blipFill>
                    <p:spPr bwMode="auto">
                      <a:xfrm>
                        <a:off x="1073150" y="2133600"/>
                        <a:ext cx="684530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6" name="Text Box 6"/>
          <p:cNvSpPr txBox="1">
            <a:spLocks noChangeArrowheads="1"/>
          </p:cNvSpPr>
          <p:nvPr/>
        </p:nvSpPr>
        <p:spPr bwMode="auto">
          <a:xfrm>
            <a:off x="1224453" y="2814234"/>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folHlink"/>
                </a:solidFill>
                <a:effectLst>
                  <a:outerShdw blurRad="38100" dist="38100" dir="2700000" algn="tl">
                    <a:srgbClr val="C0C0C0"/>
                  </a:outerShdw>
                </a:effectLst>
              </a:rPr>
              <a:t>随机变量</a:t>
            </a:r>
            <a:r>
              <a:rPr lang="en-US" altLang="zh-CN" sz="2400" b="1">
                <a:solidFill>
                  <a:schemeClr val="folHlink"/>
                </a:solidFill>
                <a:effectLst>
                  <a:outerShdw blurRad="38100" dist="38100" dir="2700000" algn="tl">
                    <a:srgbClr val="C0C0C0"/>
                  </a:outerShdw>
                </a:effectLst>
              </a:rPr>
              <a:t>X</a:t>
            </a:r>
            <a:r>
              <a:rPr lang="zh-CN" altLang="en-US" sz="2400" b="1">
                <a:solidFill>
                  <a:schemeClr val="folHlink"/>
                </a:solidFill>
                <a:effectLst>
                  <a:outerShdw blurRad="38100" dist="38100" dir="2700000" algn="tl">
                    <a:srgbClr val="C0C0C0"/>
                  </a:outerShdw>
                </a:effectLst>
              </a:rPr>
              <a:t>的取值不大于</a:t>
            </a:r>
            <a:r>
              <a:rPr lang="en-US" altLang="zh-CN" sz="2400" b="1">
                <a:solidFill>
                  <a:schemeClr val="folHlink"/>
                </a:solidFill>
                <a:effectLst>
                  <a:outerShdw blurRad="38100" dist="38100" dir="2700000" algn="tl">
                    <a:srgbClr val="C0C0C0"/>
                  </a:outerShdw>
                </a:effectLst>
              </a:rPr>
              <a:t>k</a:t>
            </a:r>
            <a:r>
              <a:rPr lang="zh-CN" altLang="en-US" sz="2400" b="1">
                <a:solidFill>
                  <a:schemeClr val="folHlink"/>
                </a:solidFill>
                <a:effectLst>
                  <a:outerShdw blurRad="38100" dist="38100" dir="2700000" algn="tl">
                    <a:srgbClr val="C0C0C0"/>
                  </a:outerShdw>
                </a:effectLst>
              </a:rPr>
              <a:t>次的累积分布函数为：</a:t>
            </a:r>
          </a:p>
        </p:txBody>
      </p:sp>
      <p:graphicFrame>
        <p:nvGraphicFramePr>
          <p:cNvPr id="92167" name="Object 7"/>
          <p:cNvGraphicFramePr>
            <a:graphicFrameLocks noChangeAspect="1"/>
          </p:cNvGraphicFramePr>
          <p:nvPr/>
        </p:nvGraphicFramePr>
        <p:xfrm>
          <a:off x="1508125" y="3487738"/>
          <a:ext cx="3902075" cy="855662"/>
        </p:xfrm>
        <a:graphic>
          <a:graphicData uri="http://schemas.openxmlformats.org/presentationml/2006/ole">
            <mc:AlternateContent xmlns:mc="http://schemas.openxmlformats.org/markup-compatibility/2006">
              <mc:Choice xmlns:v="urn:schemas-microsoft-com:vml" Requires="v">
                <p:oleObj spid="_x0000_s139492" name="Equation" r:id="rId5" imgW="1968480" imgH="431640" progId="Equation.DSMT4">
                  <p:embed/>
                </p:oleObj>
              </mc:Choice>
              <mc:Fallback>
                <p:oleObj name="Equation" r:id="rId5" imgW="196848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8125" y="3487738"/>
                        <a:ext cx="3902075"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8" name="Text Box 8"/>
          <p:cNvSpPr txBox="1">
            <a:spLocks noChangeArrowheads="1"/>
          </p:cNvSpPr>
          <p:nvPr/>
        </p:nvSpPr>
        <p:spPr bwMode="auto">
          <a:xfrm>
            <a:off x="1219200" y="4419600"/>
            <a:ext cx="617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folHlink"/>
                </a:solidFill>
                <a:effectLst>
                  <a:outerShdw blurRad="38100" dist="38100" dir="2700000" algn="tl">
                    <a:srgbClr val="C0C0C0"/>
                  </a:outerShdw>
                </a:effectLst>
              </a:rPr>
              <a:t>二项分布的随机变量</a:t>
            </a:r>
            <a:r>
              <a:rPr lang="en-US" altLang="zh-CN" sz="2400" b="1">
                <a:solidFill>
                  <a:schemeClr val="folHlink"/>
                </a:solidFill>
                <a:effectLst>
                  <a:outerShdw blurRad="38100" dist="38100" dir="2700000" algn="tl">
                    <a:srgbClr val="C0C0C0"/>
                  </a:outerShdw>
                </a:effectLst>
              </a:rPr>
              <a:t>X</a:t>
            </a:r>
            <a:r>
              <a:rPr lang="zh-CN" altLang="en-US" sz="2400" b="1">
                <a:solidFill>
                  <a:schemeClr val="folHlink"/>
                </a:solidFill>
                <a:effectLst>
                  <a:outerShdw blurRad="38100" dist="38100" dir="2700000" algn="tl">
                    <a:srgbClr val="C0C0C0"/>
                  </a:outerShdw>
                </a:effectLst>
              </a:rPr>
              <a:t>的均值和方差为：</a:t>
            </a:r>
          </a:p>
        </p:txBody>
      </p:sp>
      <p:graphicFrame>
        <p:nvGraphicFramePr>
          <p:cNvPr id="92169" name="Object 9"/>
          <p:cNvGraphicFramePr>
            <a:graphicFrameLocks noChangeAspect="1"/>
          </p:cNvGraphicFramePr>
          <p:nvPr/>
        </p:nvGraphicFramePr>
        <p:xfrm>
          <a:off x="1617663" y="4994275"/>
          <a:ext cx="4783137" cy="1711325"/>
        </p:xfrm>
        <a:graphic>
          <a:graphicData uri="http://schemas.openxmlformats.org/presentationml/2006/ole">
            <mc:AlternateContent xmlns:mc="http://schemas.openxmlformats.org/markup-compatibility/2006">
              <mc:Choice xmlns:v="urn:schemas-microsoft-com:vml" Requires="v">
                <p:oleObj spid="_x0000_s139493" name="Equation" r:id="rId7" imgW="2412720" imgH="863280" progId="Equation.DSMT4">
                  <p:embed/>
                </p:oleObj>
              </mc:Choice>
              <mc:Fallback>
                <p:oleObj name="Equation" r:id="rId7" imgW="2412720" imgH="8632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7663" y="4994275"/>
                        <a:ext cx="4783137" cy="171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087321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Text Box 4"/>
          <p:cNvSpPr txBox="1">
            <a:spLocks noChangeArrowheads="1"/>
          </p:cNvSpPr>
          <p:nvPr/>
        </p:nvSpPr>
        <p:spPr bwMode="auto">
          <a:xfrm>
            <a:off x="611560" y="412750"/>
            <a:ext cx="754184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5000"/>
              </a:lnSpc>
              <a:spcBef>
                <a:spcPct val="50000"/>
              </a:spcBef>
            </a:pPr>
            <a:r>
              <a:rPr lang="zh-CN" altLang="en-US" sz="2400" dirty="0" smtClean="0">
                <a:latin typeface="黑体" pitchFamily="49" charset="-122"/>
                <a:ea typeface="黑体" pitchFamily="49" charset="-122"/>
              </a:rPr>
              <a:t>    二项分布</a:t>
            </a:r>
            <a:r>
              <a:rPr lang="zh-CN" altLang="en-US" sz="2400" dirty="0">
                <a:latin typeface="黑体" pitchFamily="49" charset="-122"/>
                <a:ea typeface="黑体" pitchFamily="49" charset="-122"/>
              </a:rPr>
              <a:t>是一种离散型分布，广泛应用于可靠性和质量控制领域。 常用于“有放回”地抽取，进行重复试验</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无放回地抽取不是重复试验，如果试验品数目大无放回抽取可近似看成是有放回试验</a:t>
            </a:r>
            <a:r>
              <a:rPr lang="en-US" altLang="zh-CN" sz="2400" dirty="0">
                <a:latin typeface="黑体" pitchFamily="49" charset="-122"/>
                <a:ea typeface="黑体" pitchFamily="49" charset="-122"/>
              </a:rPr>
              <a:t>)</a:t>
            </a:r>
            <a:r>
              <a:rPr lang="zh-CN" altLang="en-US" sz="2400" dirty="0">
                <a:latin typeface="黑体" pitchFamily="49" charset="-122"/>
                <a:ea typeface="黑体" pitchFamily="49" charset="-122"/>
              </a:rPr>
              <a:t>，如检验一批产品是否合格常用二项分布来计算。</a:t>
            </a:r>
          </a:p>
        </p:txBody>
      </p:sp>
      <p:pic>
        <p:nvPicPr>
          <p:cNvPr id="1003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328" y="2852936"/>
            <a:ext cx="7315200" cy="319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8" name="Text Box 6"/>
          <p:cNvSpPr txBox="1">
            <a:spLocks noChangeArrowheads="1"/>
          </p:cNvSpPr>
          <p:nvPr/>
        </p:nvSpPr>
        <p:spPr bwMode="auto">
          <a:xfrm>
            <a:off x="607719" y="2852936"/>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hlink"/>
                </a:solidFill>
                <a:effectLst>
                  <a:outerShdw blurRad="38100" dist="38100" dir="2700000" algn="tl">
                    <a:srgbClr val="C0C0C0"/>
                  </a:outerShdw>
                </a:effectLst>
                <a:latin typeface="Tahoma" pitchFamily="34" charset="0"/>
              </a:rPr>
              <a:t>例题</a:t>
            </a:r>
          </a:p>
        </p:txBody>
      </p:sp>
    </p:spTree>
    <p:extLst>
      <p:ext uri="{BB962C8B-B14F-4D97-AF65-F5344CB8AC3E}">
        <p14:creationId xmlns:p14="http://schemas.microsoft.com/office/powerpoint/2010/main" val="36730619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Text Box 1028"/>
          <p:cNvSpPr txBox="1">
            <a:spLocks noChangeArrowheads="1"/>
          </p:cNvSpPr>
          <p:nvPr/>
        </p:nvSpPr>
        <p:spPr bwMode="auto">
          <a:xfrm>
            <a:off x="611560" y="299634"/>
            <a:ext cx="4191000" cy="609600"/>
          </a:xfrm>
          <a:prstGeom prst="rect">
            <a:avLst/>
          </a:prstGeo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2.4.2 </a:t>
            </a:r>
            <a:r>
              <a:rPr lang="zh-CN" altLang="en-US" dirty="0"/>
              <a:t>泊松分布</a:t>
            </a:r>
            <a:r>
              <a:rPr lang="en-US" altLang="zh-CN" dirty="0"/>
              <a:t>(</a:t>
            </a:r>
            <a:r>
              <a:rPr lang="zh-CN" altLang="en-US" dirty="0"/>
              <a:t>离散型</a:t>
            </a:r>
            <a:r>
              <a:rPr lang="en-US" altLang="zh-CN" dirty="0"/>
              <a:t>)</a:t>
            </a:r>
          </a:p>
        </p:txBody>
      </p:sp>
      <p:graphicFrame>
        <p:nvGraphicFramePr>
          <p:cNvPr id="103430" name="Object 1030"/>
          <p:cNvGraphicFramePr>
            <a:graphicFrameLocks noChangeAspect="1"/>
          </p:cNvGraphicFramePr>
          <p:nvPr>
            <p:extLst>
              <p:ext uri="{D42A27DB-BD31-4B8C-83A1-F6EECF244321}">
                <p14:modId xmlns:p14="http://schemas.microsoft.com/office/powerpoint/2010/main" val="3317652272"/>
              </p:ext>
            </p:extLst>
          </p:nvPr>
        </p:nvGraphicFramePr>
        <p:xfrm>
          <a:off x="1335460" y="1484784"/>
          <a:ext cx="6934200" cy="1220788"/>
        </p:xfrm>
        <a:graphic>
          <a:graphicData uri="http://schemas.openxmlformats.org/presentationml/2006/ole">
            <mc:AlternateContent xmlns:mc="http://schemas.openxmlformats.org/markup-compatibility/2006">
              <mc:Choice xmlns:v="urn:schemas-microsoft-com:vml" Requires="v">
                <p:oleObj spid="_x0000_s140515" name="Equation" r:id="rId3" imgW="4038480" imgH="711000" progId="Equation.DSMT4">
                  <p:embed/>
                </p:oleObj>
              </mc:Choice>
              <mc:Fallback>
                <p:oleObj name="Equation" r:id="rId3" imgW="4038480" imgH="71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460" y="1484784"/>
                        <a:ext cx="6934200" cy="1220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432" name="Object 1032"/>
          <p:cNvGraphicFramePr>
            <a:graphicFrameLocks noChangeAspect="1"/>
          </p:cNvGraphicFramePr>
          <p:nvPr>
            <p:extLst>
              <p:ext uri="{D42A27DB-BD31-4B8C-83A1-F6EECF244321}">
                <p14:modId xmlns:p14="http://schemas.microsoft.com/office/powerpoint/2010/main" val="396941475"/>
              </p:ext>
            </p:extLst>
          </p:nvPr>
        </p:nvGraphicFramePr>
        <p:xfrm>
          <a:off x="387350" y="3503613"/>
          <a:ext cx="8369300" cy="1296987"/>
        </p:xfrm>
        <a:graphic>
          <a:graphicData uri="http://schemas.openxmlformats.org/presentationml/2006/ole">
            <mc:AlternateContent xmlns:mc="http://schemas.openxmlformats.org/markup-compatibility/2006">
              <mc:Choice xmlns:v="urn:schemas-microsoft-com:vml" Requires="v">
                <p:oleObj spid="_x0000_s140516" name="Equation" r:id="rId5" imgW="4254480" imgH="660240" progId="Equation.DSMT4">
                  <p:embed/>
                </p:oleObj>
              </mc:Choice>
              <mc:Fallback>
                <p:oleObj name="Equation" r:id="rId5" imgW="4254480" imgH="660240" progId="Equation.DSMT4">
                  <p:embed/>
                  <p:pic>
                    <p:nvPicPr>
                      <p:cNvPr id="0" name=""/>
                      <p:cNvPicPr>
                        <a:picLocks noChangeAspect="1" noChangeArrowheads="1"/>
                      </p:cNvPicPr>
                      <p:nvPr/>
                    </p:nvPicPr>
                    <p:blipFill>
                      <a:blip r:embed="rId6"/>
                      <a:srcRect/>
                      <a:stretch>
                        <a:fillRect/>
                      </a:stretch>
                    </p:blipFill>
                    <p:spPr bwMode="auto">
                      <a:xfrm>
                        <a:off x="387350" y="3503613"/>
                        <a:ext cx="8369300" cy="1296987"/>
                      </a:xfrm>
                      <a:prstGeom prst="rect">
                        <a:avLst/>
                      </a:prstGeom>
                      <a:solidFill>
                        <a:schemeClr val="bg2"/>
                      </a:solidFill>
                      <a:ln>
                        <a:noFill/>
                      </a:ln>
                      <a:effectLst/>
                    </p:spPr>
                  </p:pic>
                </p:oleObj>
              </mc:Fallback>
            </mc:AlternateContent>
          </a:graphicData>
        </a:graphic>
      </p:graphicFrame>
      <p:sp>
        <p:nvSpPr>
          <p:cNvPr id="103433" name="AutoShape 1033"/>
          <p:cNvSpPr>
            <a:spLocks noChangeArrowheads="1"/>
          </p:cNvSpPr>
          <p:nvPr/>
        </p:nvSpPr>
        <p:spPr bwMode="auto">
          <a:xfrm>
            <a:off x="1905000" y="3048000"/>
            <a:ext cx="228600" cy="381000"/>
          </a:xfrm>
          <a:prstGeom prst="up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黑体" pitchFamily="49" charset="-122"/>
              <a:ea typeface="黑体" pitchFamily="49" charset="-122"/>
            </a:endParaRPr>
          </a:p>
        </p:txBody>
      </p:sp>
      <p:sp>
        <p:nvSpPr>
          <p:cNvPr id="103438" name="Text Box 1038"/>
          <p:cNvSpPr txBox="1">
            <a:spLocks noChangeArrowheads="1"/>
          </p:cNvSpPr>
          <p:nvPr/>
        </p:nvSpPr>
        <p:spPr bwMode="auto">
          <a:xfrm>
            <a:off x="1219200" y="5029200"/>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folHlink"/>
                </a:solidFill>
                <a:latin typeface="黑体" pitchFamily="49" charset="-122"/>
                <a:ea typeface="黑体" pitchFamily="49" charset="-122"/>
              </a:rPr>
              <a:t>随机变量</a:t>
            </a:r>
            <a:r>
              <a:rPr lang="en-US" altLang="zh-CN" sz="2400" b="1">
                <a:solidFill>
                  <a:schemeClr val="folHlink"/>
                </a:solidFill>
                <a:latin typeface="黑体" pitchFamily="49" charset="-122"/>
                <a:ea typeface="黑体" pitchFamily="49" charset="-122"/>
              </a:rPr>
              <a:t>X</a:t>
            </a:r>
            <a:r>
              <a:rPr lang="zh-CN" altLang="en-US" sz="2400" b="1">
                <a:solidFill>
                  <a:schemeClr val="folHlink"/>
                </a:solidFill>
                <a:latin typeface="黑体" pitchFamily="49" charset="-122"/>
                <a:ea typeface="黑体" pitchFamily="49" charset="-122"/>
              </a:rPr>
              <a:t>的取值不大于</a:t>
            </a:r>
            <a:r>
              <a:rPr lang="en-US" altLang="zh-CN" sz="2400" b="1">
                <a:solidFill>
                  <a:schemeClr val="folHlink"/>
                </a:solidFill>
                <a:latin typeface="黑体" pitchFamily="49" charset="-122"/>
                <a:ea typeface="黑体" pitchFamily="49" charset="-122"/>
              </a:rPr>
              <a:t>k</a:t>
            </a:r>
            <a:r>
              <a:rPr lang="zh-CN" altLang="en-US" sz="2400" b="1">
                <a:solidFill>
                  <a:schemeClr val="folHlink"/>
                </a:solidFill>
                <a:latin typeface="黑体" pitchFamily="49" charset="-122"/>
                <a:ea typeface="黑体" pitchFamily="49" charset="-122"/>
              </a:rPr>
              <a:t>次的累积分布函数为：</a:t>
            </a:r>
          </a:p>
        </p:txBody>
      </p:sp>
      <p:graphicFrame>
        <p:nvGraphicFramePr>
          <p:cNvPr id="103439" name="Object 1039"/>
          <p:cNvGraphicFramePr>
            <a:graphicFrameLocks noChangeAspect="1"/>
          </p:cNvGraphicFramePr>
          <p:nvPr>
            <p:extLst>
              <p:ext uri="{D42A27DB-BD31-4B8C-83A1-F6EECF244321}">
                <p14:modId xmlns:p14="http://schemas.microsoft.com/office/powerpoint/2010/main" val="4137824126"/>
              </p:ext>
            </p:extLst>
          </p:nvPr>
        </p:nvGraphicFramePr>
        <p:xfrm>
          <a:off x="1671638" y="5597525"/>
          <a:ext cx="3575050" cy="879475"/>
        </p:xfrm>
        <a:graphic>
          <a:graphicData uri="http://schemas.openxmlformats.org/presentationml/2006/ole">
            <mc:AlternateContent xmlns:mc="http://schemas.openxmlformats.org/markup-compatibility/2006">
              <mc:Choice xmlns:v="urn:schemas-microsoft-com:vml" Requires="v">
                <p:oleObj spid="_x0000_s140517" name="Equation" r:id="rId7" imgW="1803240" imgH="444240" progId="Equation.DSMT4">
                  <p:embed/>
                </p:oleObj>
              </mc:Choice>
              <mc:Fallback>
                <p:oleObj name="Equation" r:id="rId7" imgW="1803240" imgH="4442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1638" y="5597525"/>
                        <a:ext cx="357505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602054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Text Box 4"/>
          <p:cNvSpPr txBox="1">
            <a:spLocks noChangeArrowheads="1"/>
          </p:cNvSpPr>
          <p:nvPr/>
        </p:nvSpPr>
        <p:spPr bwMode="auto">
          <a:xfrm>
            <a:off x="1219200" y="1219200"/>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70C0"/>
                </a:solidFill>
                <a:latin typeface="黑体" pitchFamily="49" charset="-122"/>
                <a:ea typeface="黑体" pitchFamily="49" charset="-122"/>
              </a:rPr>
              <a:t>泊松分布随机变量</a:t>
            </a:r>
            <a:r>
              <a:rPr lang="en-US" altLang="zh-CN" sz="2400">
                <a:solidFill>
                  <a:srgbClr val="0070C0"/>
                </a:solidFill>
                <a:latin typeface="黑体" pitchFamily="49" charset="-122"/>
                <a:ea typeface="黑体" pitchFamily="49" charset="-122"/>
              </a:rPr>
              <a:t>X</a:t>
            </a:r>
            <a:r>
              <a:rPr lang="zh-CN" altLang="en-US" sz="2400">
                <a:solidFill>
                  <a:srgbClr val="0070C0"/>
                </a:solidFill>
                <a:latin typeface="黑体" pitchFamily="49" charset="-122"/>
                <a:ea typeface="黑体" pitchFamily="49" charset="-122"/>
              </a:rPr>
              <a:t>的均值和方差是：</a:t>
            </a:r>
          </a:p>
        </p:txBody>
      </p:sp>
      <p:graphicFrame>
        <p:nvGraphicFramePr>
          <p:cNvPr id="102407" name="Object 7"/>
          <p:cNvGraphicFramePr>
            <a:graphicFrameLocks noChangeAspect="1"/>
          </p:cNvGraphicFramePr>
          <p:nvPr>
            <p:extLst>
              <p:ext uri="{D42A27DB-BD31-4B8C-83A1-F6EECF244321}">
                <p14:modId xmlns:p14="http://schemas.microsoft.com/office/powerpoint/2010/main" val="1319590475"/>
              </p:ext>
            </p:extLst>
          </p:nvPr>
        </p:nvGraphicFramePr>
        <p:xfrm>
          <a:off x="1585913" y="1752600"/>
          <a:ext cx="4506912" cy="1711325"/>
        </p:xfrm>
        <a:graphic>
          <a:graphicData uri="http://schemas.openxmlformats.org/presentationml/2006/ole">
            <mc:AlternateContent xmlns:mc="http://schemas.openxmlformats.org/markup-compatibility/2006">
              <mc:Choice xmlns:v="urn:schemas-microsoft-com:vml" Requires="v">
                <p:oleObj spid="_x0000_s141462" name="Equation" r:id="rId3" imgW="2273040" imgH="863280" progId="Equation.DSMT4">
                  <p:embed/>
                </p:oleObj>
              </mc:Choice>
              <mc:Fallback>
                <p:oleObj name="Equation" r:id="rId3" imgW="2273040" imgH="8632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5913" y="1752600"/>
                        <a:ext cx="4506912" cy="171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08" name="Text Box 8"/>
          <p:cNvSpPr txBox="1">
            <a:spLocks noChangeArrowheads="1"/>
          </p:cNvSpPr>
          <p:nvPr/>
        </p:nvSpPr>
        <p:spPr bwMode="auto">
          <a:xfrm>
            <a:off x="1219200" y="3581400"/>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70C0"/>
                </a:solidFill>
                <a:latin typeface="黑体" pitchFamily="49" charset="-122"/>
                <a:ea typeface="黑体" pitchFamily="49" charset="-122"/>
              </a:rPr>
              <a:t>在可靠性分析中，常用下式</a:t>
            </a:r>
          </a:p>
        </p:txBody>
      </p:sp>
      <p:graphicFrame>
        <p:nvGraphicFramePr>
          <p:cNvPr id="102409" name="Object 9"/>
          <p:cNvGraphicFramePr>
            <a:graphicFrameLocks noChangeAspect="1"/>
          </p:cNvGraphicFramePr>
          <p:nvPr>
            <p:extLst>
              <p:ext uri="{D42A27DB-BD31-4B8C-83A1-F6EECF244321}">
                <p14:modId xmlns:p14="http://schemas.microsoft.com/office/powerpoint/2010/main" val="2732079982"/>
              </p:ext>
            </p:extLst>
          </p:nvPr>
        </p:nvGraphicFramePr>
        <p:xfrm>
          <a:off x="1419225" y="4038600"/>
          <a:ext cx="5514975" cy="830263"/>
        </p:xfrm>
        <a:graphic>
          <a:graphicData uri="http://schemas.openxmlformats.org/presentationml/2006/ole">
            <mc:AlternateContent xmlns:mc="http://schemas.openxmlformats.org/markup-compatibility/2006">
              <mc:Choice xmlns:v="urn:schemas-microsoft-com:vml" Requires="v">
                <p:oleObj spid="_x0000_s141463" name="Equation" r:id="rId5" imgW="2781000" imgH="419040" progId="Equation.DSMT4">
                  <p:embed/>
                </p:oleObj>
              </mc:Choice>
              <mc:Fallback>
                <p:oleObj name="Equation" r:id="rId5" imgW="278100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9225" y="4038600"/>
                        <a:ext cx="5514975" cy="830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10" name="Text Box 10"/>
          <p:cNvSpPr txBox="1">
            <a:spLocks noChangeArrowheads="1"/>
          </p:cNvSpPr>
          <p:nvPr/>
        </p:nvSpPr>
        <p:spPr bwMode="auto">
          <a:xfrm>
            <a:off x="838200" y="5045075"/>
            <a:ext cx="733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dirty="0" smtClean="0">
                <a:latin typeface="黑体" pitchFamily="49" charset="-122"/>
                <a:ea typeface="黑体" pitchFamily="49" charset="-122"/>
              </a:rPr>
              <a:t>将</a:t>
            </a:r>
            <a:r>
              <a:rPr lang="zh-CN" altLang="en-US" sz="2400" dirty="0">
                <a:latin typeface="黑体" pitchFamily="49" charset="-122"/>
                <a:ea typeface="黑体" pitchFamily="49" charset="-122"/>
              </a:rPr>
              <a:t>泊松分布引入与时间的关系，且单位时间产品失效次数为常数。</a:t>
            </a:r>
          </a:p>
        </p:txBody>
      </p:sp>
    </p:spTree>
    <p:extLst>
      <p:ext uri="{BB962C8B-B14F-4D97-AF65-F5344CB8AC3E}">
        <p14:creationId xmlns:p14="http://schemas.microsoft.com/office/powerpoint/2010/main" val="39487492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9550"/>
            <a:ext cx="8773143" cy="3175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741" name="Rectangle 5"/>
          <p:cNvSpPr>
            <a:spLocks noGrp="1" noChangeArrowheads="1"/>
          </p:cNvSpPr>
          <p:nvPr>
            <p:ph type="title"/>
          </p:nvPr>
        </p:nvSpPr>
        <p:spPr bwMode="auto">
          <a:xfrm>
            <a:off x="1219200" y="381000"/>
            <a:ext cx="1676400"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zh-CN" altLang="en-US" sz="3600" dirty="0">
                <a:latin typeface="黑体" pitchFamily="49" charset="-122"/>
                <a:ea typeface="黑体" pitchFamily="49" charset="-122"/>
                <a:cs typeface="Times New Roman" pitchFamily="18" charset="0"/>
              </a:rPr>
              <a:t>例题</a:t>
            </a:r>
          </a:p>
        </p:txBody>
      </p:sp>
      <p:sp>
        <p:nvSpPr>
          <p:cNvPr id="116742" name="Line 6"/>
          <p:cNvSpPr>
            <a:spLocks noChangeShapeType="1"/>
          </p:cNvSpPr>
          <p:nvPr/>
        </p:nvSpPr>
        <p:spPr bwMode="auto">
          <a:xfrm>
            <a:off x="3347864" y="4077072"/>
            <a:ext cx="614536" cy="179032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itchFamily="18" charset="0"/>
              <a:cs typeface="Times New Roman" pitchFamily="18" charset="0"/>
            </a:endParaRPr>
          </a:p>
        </p:txBody>
      </p:sp>
      <p:sp>
        <p:nvSpPr>
          <p:cNvPr id="116743" name="Text Box 7"/>
          <p:cNvSpPr txBox="1">
            <a:spLocks noChangeArrowheads="1"/>
          </p:cNvSpPr>
          <p:nvPr/>
        </p:nvSpPr>
        <p:spPr bwMode="auto">
          <a:xfrm>
            <a:off x="3124200" y="5943600"/>
            <a:ext cx="36800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a:latin typeface="Times New Roman" pitchFamily="18" charset="0"/>
                <a:cs typeface="Times New Roman" pitchFamily="18" charset="0"/>
              </a:rPr>
              <a:t>0~5</a:t>
            </a:r>
            <a:r>
              <a:rPr lang="zh-CN" altLang="en-US" sz="2400" b="1">
                <a:latin typeface="Times New Roman" pitchFamily="18" charset="0"/>
                <a:cs typeface="Times New Roman" pitchFamily="18" charset="0"/>
              </a:rPr>
              <a:t>次的累积分布函数</a:t>
            </a:r>
          </a:p>
        </p:txBody>
      </p:sp>
    </p:spTree>
    <p:extLst>
      <p:ext uri="{BB962C8B-B14F-4D97-AF65-F5344CB8AC3E}">
        <p14:creationId xmlns:p14="http://schemas.microsoft.com/office/powerpoint/2010/main" val="2940896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Text Box 3"/>
          <p:cNvSpPr txBox="1">
            <a:spLocks noChangeArrowheads="1"/>
          </p:cNvSpPr>
          <p:nvPr/>
        </p:nvSpPr>
        <p:spPr bwMode="auto">
          <a:xfrm>
            <a:off x="838200" y="1174750"/>
            <a:ext cx="7696200" cy="1187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effectLst>
                  <a:outerShdw blurRad="38100" dist="38100" dir="2700000" algn="tl">
                    <a:srgbClr val="C0C0C0"/>
                  </a:outerShdw>
                </a:effectLst>
              </a:rPr>
              <a:t>      </a:t>
            </a:r>
            <a:r>
              <a:rPr lang="zh-CN" altLang="en-US" sz="2400" b="1">
                <a:effectLst>
                  <a:outerShdw blurRad="38100" dist="38100" dir="2700000" algn="tl">
                    <a:srgbClr val="C0C0C0"/>
                  </a:outerShdw>
                </a:effectLst>
              </a:rPr>
              <a:t>一架飞机有三个着陆轮胎，如果不多于一个轮胎爆破，飞机能安全着陆。试验表明，每一千次着陆发生一个轮胎爆破。用二项分布求飞机安全着陆的概率。</a:t>
            </a:r>
          </a:p>
        </p:txBody>
      </p:sp>
      <p:sp>
        <p:nvSpPr>
          <p:cNvPr id="308228" name="Text Box 4"/>
          <p:cNvSpPr txBox="1">
            <a:spLocks noChangeArrowheads="1"/>
          </p:cNvSpPr>
          <p:nvPr/>
        </p:nvSpPr>
        <p:spPr bwMode="auto">
          <a:xfrm>
            <a:off x="304800" y="24384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ffectLst>
                  <a:outerShdw blurRad="38100" dist="38100" dir="2700000" algn="tl">
                    <a:srgbClr val="C0C0C0"/>
                  </a:outerShdw>
                </a:effectLst>
              </a:rPr>
              <a:t>解：</a:t>
            </a:r>
          </a:p>
        </p:txBody>
      </p:sp>
      <p:graphicFrame>
        <p:nvGraphicFramePr>
          <p:cNvPr id="308229" name="Object 5"/>
          <p:cNvGraphicFramePr>
            <a:graphicFrameLocks noChangeAspect="1"/>
          </p:cNvGraphicFramePr>
          <p:nvPr/>
        </p:nvGraphicFramePr>
        <p:xfrm>
          <a:off x="990600" y="2514600"/>
          <a:ext cx="8001000" cy="1985963"/>
        </p:xfrm>
        <a:graphic>
          <a:graphicData uri="http://schemas.openxmlformats.org/presentationml/2006/ole">
            <mc:AlternateContent xmlns:mc="http://schemas.openxmlformats.org/markup-compatibility/2006">
              <mc:Choice xmlns:v="urn:schemas-microsoft-com:vml" Requires="v">
                <p:oleObj spid="_x0000_s142412" name="Equation" r:id="rId3" imgW="3682800" imgH="914400" progId="Equation.DSMT4">
                  <p:embed/>
                </p:oleObj>
              </mc:Choice>
              <mc:Fallback>
                <p:oleObj name="Equation" r:id="rId3" imgW="3682800" imgH="914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514600"/>
                        <a:ext cx="8001000" cy="198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230" name="Rectangle 6"/>
          <p:cNvSpPr>
            <a:spLocks noGrp="1" noChangeArrowheads="1"/>
          </p:cNvSpPr>
          <p:nvPr>
            <p:ph type="title"/>
          </p:nvPr>
        </p:nvSpPr>
        <p:spPr bwMode="auto">
          <a:xfrm>
            <a:off x="611188" y="188913"/>
            <a:ext cx="1676400" cy="533400"/>
          </a:xfrm>
          <a:solidFill>
            <a:srgbClr val="FFFFFF"/>
          </a:solidFill>
          <a:ln/>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rtlCol="0" anchor="t" anchorCtr="0" compatLnSpc="1">
            <a:prstTxWarp prst="textNoShape">
              <a:avLst/>
            </a:prstTxWarp>
            <a:normAutofit fontScale="90000"/>
          </a:bodyPr>
          <a:lstStyle/>
          <a:p>
            <a:r>
              <a:rPr lang="zh-CN" altLang="en-US" sz="3200" b="1" dirty="0">
                <a:effectLst>
                  <a:outerShdw blurRad="38100" dist="38100" dir="2700000" algn="tl">
                    <a:srgbClr val="C0C0C0"/>
                  </a:outerShdw>
                </a:effectLst>
                <a:latin typeface="Times New Roman" pitchFamily="18" charset="0"/>
                <a:ea typeface="楷体_GB2312" pitchFamily="49" charset="-122"/>
                <a:cs typeface="Times New Roman" pitchFamily="18" charset="0"/>
              </a:rPr>
              <a:t>例题</a:t>
            </a:r>
          </a:p>
        </p:txBody>
      </p:sp>
    </p:spTree>
    <p:extLst>
      <p:ext uri="{BB962C8B-B14F-4D97-AF65-F5344CB8AC3E}">
        <p14:creationId xmlns:p14="http://schemas.microsoft.com/office/powerpoint/2010/main" val="1353793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1" name="Text Box 3"/>
          <p:cNvSpPr txBox="1">
            <a:spLocks noChangeArrowheads="1"/>
          </p:cNvSpPr>
          <p:nvPr/>
        </p:nvSpPr>
        <p:spPr bwMode="auto">
          <a:xfrm>
            <a:off x="457200" y="1235075"/>
            <a:ext cx="8229600" cy="830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latin typeface="Times New Roman" pitchFamily="18" charset="0"/>
                <a:ea typeface="黑体" pitchFamily="49" charset="-122"/>
                <a:cs typeface="Times New Roman" pitchFamily="18" charset="0"/>
              </a:rPr>
              <a:t>       </a:t>
            </a:r>
            <a:r>
              <a:rPr lang="zh-CN" altLang="en-US" sz="2400">
                <a:latin typeface="Times New Roman" pitchFamily="18" charset="0"/>
                <a:ea typeface="黑体" pitchFamily="49" charset="-122"/>
                <a:cs typeface="Times New Roman" pitchFamily="18" charset="0"/>
              </a:rPr>
              <a:t>某一大型网络系统的平均故障是每三个月一次，设系统故障服从泊松分布，求一年发生</a:t>
            </a:r>
            <a:r>
              <a:rPr lang="en-US" altLang="zh-CN" sz="2400">
                <a:latin typeface="Times New Roman" pitchFamily="18" charset="0"/>
                <a:ea typeface="黑体" pitchFamily="49" charset="-122"/>
                <a:cs typeface="Times New Roman" pitchFamily="18" charset="0"/>
              </a:rPr>
              <a:t>5</a:t>
            </a:r>
            <a:r>
              <a:rPr lang="zh-CN" altLang="en-US" sz="2400">
                <a:latin typeface="Times New Roman" pitchFamily="18" charset="0"/>
                <a:ea typeface="黑体" pitchFamily="49" charset="-122"/>
                <a:cs typeface="Times New Roman" pitchFamily="18" charset="0"/>
              </a:rPr>
              <a:t>次以上故障的概率。</a:t>
            </a:r>
          </a:p>
        </p:txBody>
      </p:sp>
      <p:sp>
        <p:nvSpPr>
          <p:cNvPr id="309252" name="Text Box 4"/>
          <p:cNvSpPr txBox="1">
            <a:spLocks noChangeArrowheads="1"/>
          </p:cNvSpPr>
          <p:nvPr/>
        </p:nvSpPr>
        <p:spPr bwMode="auto">
          <a:xfrm>
            <a:off x="609600" y="2209800"/>
            <a:ext cx="78486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Times New Roman" pitchFamily="18" charset="0"/>
                <a:ea typeface="黑体" pitchFamily="49" charset="-122"/>
                <a:cs typeface="Times New Roman" pitchFamily="18" charset="0"/>
              </a:rPr>
              <a:t>解：</a:t>
            </a:r>
            <a:r>
              <a:rPr lang="en-US" altLang="zh-CN" sz="2400" dirty="0">
                <a:latin typeface="Times New Roman" pitchFamily="18" charset="0"/>
                <a:ea typeface="黑体" pitchFamily="49" charset="-122"/>
                <a:cs typeface="Times New Roman" pitchFamily="18" charset="0"/>
              </a:rPr>
              <a:t>λ=4 /</a:t>
            </a:r>
            <a:r>
              <a:rPr lang="zh-CN" altLang="en-US" sz="2400" dirty="0">
                <a:latin typeface="Times New Roman" pitchFamily="18" charset="0"/>
                <a:ea typeface="黑体" pitchFamily="49" charset="-122"/>
                <a:cs typeface="Times New Roman" pitchFamily="18" charset="0"/>
              </a:rPr>
              <a:t>年，有：</a:t>
            </a:r>
          </a:p>
          <a:p>
            <a:pPr>
              <a:spcBef>
                <a:spcPct val="50000"/>
              </a:spcBef>
            </a:pPr>
            <a:r>
              <a:rPr lang="zh-CN" altLang="en-US" sz="2400" dirty="0">
                <a:latin typeface="Times New Roman" pitchFamily="18" charset="0"/>
                <a:ea typeface="黑体" pitchFamily="49" charset="-122"/>
                <a:cs typeface="Times New Roman" pitchFamily="18" charset="0"/>
              </a:rPr>
              <a:t>一年发生</a:t>
            </a:r>
            <a:r>
              <a:rPr lang="en-US" altLang="zh-CN" sz="2400" dirty="0">
                <a:latin typeface="Times New Roman" pitchFamily="18" charset="0"/>
                <a:ea typeface="黑体" pitchFamily="49" charset="-122"/>
                <a:cs typeface="Times New Roman" pitchFamily="18" charset="0"/>
              </a:rPr>
              <a:t>5</a:t>
            </a:r>
            <a:r>
              <a:rPr lang="zh-CN" altLang="en-US" sz="2400" dirty="0">
                <a:latin typeface="Times New Roman" pitchFamily="18" charset="0"/>
                <a:ea typeface="黑体" pitchFamily="49" charset="-122"/>
                <a:cs typeface="Times New Roman" pitchFamily="18" charset="0"/>
              </a:rPr>
              <a:t>次故障的概率是：</a:t>
            </a:r>
          </a:p>
          <a:p>
            <a:pPr>
              <a:spcBef>
                <a:spcPct val="50000"/>
              </a:spcBef>
            </a:pPr>
            <a:r>
              <a:rPr lang="en-US" altLang="zh-CN" sz="2400" dirty="0">
                <a:latin typeface="Times New Roman" pitchFamily="18" charset="0"/>
                <a:ea typeface="黑体" pitchFamily="49" charset="-122"/>
                <a:cs typeface="Times New Roman" pitchFamily="18" charset="0"/>
              </a:rPr>
              <a:t>1-F(5)=1-P(X≤5)</a:t>
            </a:r>
          </a:p>
          <a:p>
            <a:pPr>
              <a:spcBef>
                <a:spcPct val="50000"/>
              </a:spcBef>
            </a:pPr>
            <a:r>
              <a:rPr lang="en-US" altLang="zh-CN" sz="2400" dirty="0">
                <a:latin typeface="Times New Roman" pitchFamily="18" charset="0"/>
                <a:ea typeface="黑体" pitchFamily="49" charset="-122"/>
                <a:cs typeface="Times New Roman" pitchFamily="18" charset="0"/>
              </a:rPr>
              <a:t>        =1-P(X=0)-P(X=1)-P(X=2)-P(X=3)-P(X=4)-P(X=5)</a:t>
            </a:r>
          </a:p>
          <a:p>
            <a:pPr>
              <a:spcBef>
                <a:spcPct val="50000"/>
              </a:spcBef>
            </a:pPr>
            <a:r>
              <a:rPr lang="en-US" altLang="zh-CN" sz="2400" dirty="0">
                <a:latin typeface="Times New Roman" pitchFamily="18" charset="0"/>
                <a:ea typeface="黑体" pitchFamily="49" charset="-122"/>
                <a:cs typeface="Times New Roman" pitchFamily="18" charset="0"/>
              </a:rPr>
              <a:t>        =1-e</a:t>
            </a:r>
            <a:r>
              <a:rPr lang="en-US" altLang="zh-CN" sz="2400" baseline="30000" dirty="0">
                <a:latin typeface="Times New Roman" pitchFamily="18" charset="0"/>
                <a:ea typeface="黑体" pitchFamily="49" charset="-122"/>
                <a:cs typeface="Times New Roman" pitchFamily="18" charset="0"/>
              </a:rPr>
              <a:t>-4</a:t>
            </a:r>
            <a:r>
              <a:rPr lang="en-US" altLang="zh-CN" sz="2400" dirty="0">
                <a:latin typeface="Times New Roman" pitchFamily="18" charset="0"/>
                <a:ea typeface="黑体" pitchFamily="49" charset="-122"/>
                <a:cs typeface="Times New Roman" pitchFamily="18" charset="0"/>
              </a:rPr>
              <a:t>-4e</a:t>
            </a:r>
            <a:r>
              <a:rPr lang="en-US" altLang="zh-CN" sz="2400" baseline="30000" dirty="0">
                <a:latin typeface="Times New Roman" pitchFamily="18" charset="0"/>
                <a:ea typeface="黑体" pitchFamily="49" charset="-122"/>
                <a:cs typeface="Times New Roman" pitchFamily="18" charset="0"/>
              </a:rPr>
              <a:t>-4</a:t>
            </a:r>
            <a:r>
              <a:rPr lang="en-US" altLang="zh-CN" sz="2400" dirty="0">
                <a:latin typeface="Times New Roman" pitchFamily="18" charset="0"/>
                <a:ea typeface="黑体" pitchFamily="49" charset="-122"/>
                <a:cs typeface="Times New Roman" pitchFamily="18" charset="0"/>
              </a:rPr>
              <a:t>-4</a:t>
            </a:r>
            <a:r>
              <a:rPr lang="en-US" altLang="zh-CN" sz="2400" baseline="30000" dirty="0">
                <a:latin typeface="Times New Roman" pitchFamily="18" charset="0"/>
                <a:ea typeface="黑体" pitchFamily="49" charset="-122"/>
                <a:cs typeface="Times New Roman" pitchFamily="18" charset="0"/>
              </a:rPr>
              <a:t>2</a:t>
            </a:r>
            <a:r>
              <a:rPr lang="en-US" altLang="zh-CN" sz="2400" dirty="0">
                <a:latin typeface="Times New Roman" pitchFamily="18" charset="0"/>
                <a:ea typeface="黑体" pitchFamily="49" charset="-122"/>
                <a:cs typeface="Times New Roman" pitchFamily="18" charset="0"/>
              </a:rPr>
              <a:t>e</a:t>
            </a:r>
            <a:r>
              <a:rPr lang="en-US" altLang="zh-CN" sz="2400" baseline="30000" dirty="0">
                <a:latin typeface="Times New Roman" pitchFamily="18" charset="0"/>
                <a:ea typeface="黑体" pitchFamily="49" charset="-122"/>
                <a:cs typeface="Times New Roman" pitchFamily="18" charset="0"/>
              </a:rPr>
              <a:t>-4</a:t>
            </a:r>
            <a:r>
              <a:rPr lang="en-US" altLang="zh-CN" sz="2400" dirty="0">
                <a:latin typeface="Times New Roman" pitchFamily="18" charset="0"/>
                <a:ea typeface="黑体" pitchFamily="49" charset="-122"/>
                <a:cs typeface="Times New Roman" pitchFamily="18" charset="0"/>
              </a:rPr>
              <a:t>/2-4</a:t>
            </a:r>
            <a:r>
              <a:rPr lang="en-US" altLang="zh-CN" sz="2400" baseline="30000" dirty="0">
                <a:latin typeface="Times New Roman" pitchFamily="18" charset="0"/>
                <a:ea typeface="黑体" pitchFamily="49" charset="-122"/>
                <a:cs typeface="Times New Roman" pitchFamily="18" charset="0"/>
              </a:rPr>
              <a:t>3</a:t>
            </a:r>
            <a:r>
              <a:rPr lang="en-US" altLang="zh-CN" sz="2400" dirty="0">
                <a:latin typeface="Times New Roman" pitchFamily="18" charset="0"/>
                <a:ea typeface="黑体" pitchFamily="49" charset="-122"/>
                <a:cs typeface="Times New Roman" pitchFamily="18" charset="0"/>
              </a:rPr>
              <a:t>e</a:t>
            </a:r>
            <a:r>
              <a:rPr lang="en-US" altLang="zh-CN" sz="2400" baseline="30000" dirty="0">
                <a:latin typeface="Times New Roman" pitchFamily="18" charset="0"/>
                <a:ea typeface="黑体" pitchFamily="49" charset="-122"/>
                <a:cs typeface="Times New Roman" pitchFamily="18" charset="0"/>
              </a:rPr>
              <a:t>-4</a:t>
            </a:r>
            <a:r>
              <a:rPr lang="en-US" altLang="zh-CN" sz="2400" dirty="0">
                <a:latin typeface="Times New Roman" pitchFamily="18" charset="0"/>
                <a:ea typeface="黑体" pitchFamily="49" charset="-122"/>
                <a:cs typeface="Times New Roman" pitchFamily="18" charset="0"/>
              </a:rPr>
              <a:t>/3!- 4</a:t>
            </a:r>
            <a:r>
              <a:rPr lang="en-US" altLang="zh-CN" sz="2400" baseline="30000" dirty="0">
                <a:latin typeface="Times New Roman" pitchFamily="18" charset="0"/>
                <a:ea typeface="黑体" pitchFamily="49" charset="-122"/>
                <a:cs typeface="Times New Roman" pitchFamily="18" charset="0"/>
              </a:rPr>
              <a:t>4</a:t>
            </a:r>
            <a:r>
              <a:rPr lang="en-US" altLang="zh-CN" sz="2400" dirty="0">
                <a:latin typeface="Times New Roman" pitchFamily="18" charset="0"/>
                <a:ea typeface="黑体" pitchFamily="49" charset="-122"/>
                <a:cs typeface="Times New Roman" pitchFamily="18" charset="0"/>
              </a:rPr>
              <a:t>e</a:t>
            </a:r>
            <a:r>
              <a:rPr lang="en-US" altLang="zh-CN" sz="2400" baseline="30000" dirty="0">
                <a:latin typeface="Times New Roman" pitchFamily="18" charset="0"/>
                <a:ea typeface="黑体" pitchFamily="49" charset="-122"/>
                <a:cs typeface="Times New Roman" pitchFamily="18" charset="0"/>
              </a:rPr>
              <a:t>-4</a:t>
            </a:r>
            <a:r>
              <a:rPr lang="en-US" altLang="zh-CN" sz="2400" dirty="0">
                <a:latin typeface="Times New Roman" pitchFamily="18" charset="0"/>
                <a:ea typeface="黑体" pitchFamily="49" charset="-122"/>
                <a:cs typeface="Times New Roman" pitchFamily="18" charset="0"/>
              </a:rPr>
              <a:t>/4!-4</a:t>
            </a:r>
            <a:r>
              <a:rPr lang="en-US" altLang="zh-CN" sz="2400" baseline="30000" dirty="0">
                <a:latin typeface="Times New Roman" pitchFamily="18" charset="0"/>
                <a:ea typeface="黑体" pitchFamily="49" charset="-122"/>
                <a:cs typeface="Times New Roman" pitchFamily="18" charset="0"/>
              </a:rPr>
              <a:t>5</a:t>
            </a:r>
            <a:r>
              <a:rPr lang="en-US" altLang="zh-CN" sz="2400" dirty="0">
                <a:latin typeface="Times New Roman" pitchFamily="18" charset="0"/>
                <a:ea typeface="黑体" pitchFamily="49" charset="-122"/>
                <a:cs typeface="Times New Roman" pitchFamily="18" charset="0"/>
              </a:rPr>
              <a:t>e</a:t>
            </a:r>
            <a:r>
              <a:rPr lang="en-US" altLang="zh-CN" sz="2400" baseline="30000" dirty="0">
                <a:latin typeface="Times New Roman" pitchFamily="18" charset="0"/>
                <a:ea typeface="黑体" pitchFamily="49" charset="-122"/>
                <a:cs typeface="Times New Roman" pitchFamily="18" charset="0"/>
              </a:rPr>
              <a:t>-4</a:t>
            </a:r>
            <a:r>
              <a:rPr lang="en-US" altLang="zh-CN" sz="2400" dirty="0">
                <a:latin typeface="Times New Roman" pitchFamily="18" charset="0"/>
                <a:ea typeface="黑体" pitchFamily="49" charset="-122"/>
                <a:cs typeface="Times New Roman" pitchFamily="18" charset="0"/>
              </a:rPr>
              <a:t>/5!</a:t>
            </a:r>
          </a:p>
          <a:p>
            <a:pPr>
              <a:spcBef>
                <a:spcPct val="50000"/>
              </a:spcBef>
            </a:pPr>
            <a:r>
              <a:rPr lang="en-US" altLang="zh-CN" sz="2400" dirty="0">
                <a:latin typeface="Times New Roman" pitchFamily="18" charset="0"/>
                <a:ea typeface="黑体" pitchFamily="49" charset="-122"/>
                <a:cs typeface="Times New Roman" pitchFamily="18" charset="0"/>
              </a:rPr>
              <a:t>         =1-0.01832-0.07326-0.14653-0.19537-……</a:t>
            </a:r>
          </a:p>
          <a:p>
            <a:pPr>
              <a:spcBef>
                <a:spcPct val="50000"/>
              </a:spcBef>
            </a:pPr>
            <a:r>
              <a:rPr lang="en-US" altLang="zh-CN" sz="2400" dirty="0">
                <a:latin typeface="Times New Roman" pitchFamily="18" charset="0"/>
                <a:ea typeface="黑体" pitchFamily="49" charset="-122"/>
                <a:cs typeface="Times New Roman" pitchFamily="18" charset="0"/>
              </a:rPr>
              <a:t>         =1-0.78514=0.21486</a:t>
            </a:r>
          </a:p>
        </p:txBody>
      </p:sp>
      <p:graphicFrame>
        <p:nvGraphicFramePr>
          <p:cNvPr id="309253" name="Object 5"/>
          <p:cNvGraphicFramePr>
            <a:graphicFrameLocks noChangeAspect="1"/>
          </p:cNvGraphicFramePr>
          <p:nvPr>
            <p:extLst>
              <p:ext uri="{D42A27DB-BD31-4B8C-83A1-F6EECF244321}">
                <p14:modId xmlns:p14="http://schemas.microsoft.com/office/powerpoint/2010/main" val="2758396487"/>
              </p:ext>
            </p:extLst>
          </p:nvPr>
        </p:nvGraphicFramePr>
        <p:xfrm>
          <a:off x="4932040" y="2180213"/>
          <a:ext cx="2057400" cy="763587"/>
        </p:xfrm>
        <a:graphic>
          <a:graphicData uri="http://schemas.openxmlformats.org/presentationml/2006/ole">
            <mc:AlternateContent xmlns:mc="http://schemas.openxmlformats.org/markup-compatibility/2006">
              <mc:Choice xmlns:v="urn:schemas-microsoft-com:vml" Requires="v">
                <p:oleObj spid="_x0000_s143436" name="Equation" r:id="rId3" imgW="1130040" imgH="419040" progId="Equation.DSMT4">
                  <p:embed/>
                </p:oleObj>
              </mc:Choice>
              <mc:Fallback>
                <p:oleObj name="Equation" r:id="rId3" imgW="1130040" imgH="419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180213"/>
                        <a:ext cx="2057400" cy="76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9254" name="Rectangle 6"/>
          <p:cNvSpPr>
            <a:spLocks noGrp="1" noChangeArrowheads="1"/>
          </p:cNvSpPr>
          <p:nvPr>
            <p:ph type="title"/>
          </p:nvPr>
        </p:nvSpPr>
        <p:spPr bwMode="auto">
          <a:xfrm>
            <a:off x="611188" y="188913"/>
            <a:ext cx="1676400"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r>
              <a:rPr lang="zh-CN" altLang="en-US" sz="2800" dirty="0">
                <a:latin typeface="Times New Roman" pitchFamily="18" charset="0"/>
                <a:ea typeface="黑体" pitchFamily="49" charset="-122"/>
                <a:cs typeface="Times New Roman" pitchFamily="18" charset="0"/>
              </a:rPr>
              <a:t>例题</a:t>
            </a:r>
          </a:p>
        </p:txBody>
      </p:sp>
    </p:spTree>
    <p:extLst>
      <p:ext uri="{BB962C8B-B14F-4D97-AF65-F5344CB8AC3E}">
        <p14:creationId xmlns:p14="http://schemas.microsoft.com/office/powerpoint/2010/main" val="27739110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250825" y="333375"/>
            <a:ext cx="8713788"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1.1 </a:t>
            </a:r>
            <a:r>
              <a:rPr lang="zh-CN" altLang="en-US"/>
              <a:t>实例分析：</a:t>
            </a:r>
            <a:r>
              <a:rPr lang="en-US" altLang="zh-CN"/>
              <a:t>CG48</a:t>
            </a:r>
            <a:r>
              <a:rPr lang="zh-CN" altLang="en-US"/>
              <a:t>动力系统故障</a:t>
            </a:r>
          </a:p>
        </p:txBody>
      </p:sp>
      <p:pic>
        <p:nvPicPr>
          <p:cNvPr id="102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268413"/>
            <a:ext cx="7632700" cy="318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4" name="Rectangle 5"/>
          <p:cNvSpPr>
            <a:spLocks noChangeArrowheads="1"/>
          </p:cNvSpPr>
          <p:nvPr/>
        </p:nvSpPr>
        <p:spPr bwMode="auto">
          <a:xfrm>
            <a:off x="835025" y="4730368"/>
            <a:ext cx="7631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dirty="0">
                <a:latin typeface="黑体" pitchFamily="49" charset="-122"/>
                <a:ea typeface="黑体" pitchFamily="49" charset="-122"/>
              </a:rPr>
              <a:t>    </a:t>
            </a:r>
            <a:r>
              <a:rPr lang="zh-CN" altLang="en-US" sz="2400" b="1" dirty="0">
                <a:latin typeface="华文仿宋" pitchFamily="2" charset="-122"/>
                <a:ea typeface="华文仿宋" pitchFamily="2" charset="-122"/>
              </a:rPr>
              <a:t>美海军约克城（</a:t>
            </a:r>
            <a:r>
              <a:rPr lang="en-US" altLang="zh-CN" sz="2400" b="1" dirty="0">
                <a:latin typeface="华文仿宋" pitchFamily="2" charset="-122"/>
                <a:ea typeface="华文仿宋" pitchFamily="2" charset="-122"/>
              </a:rPr>
              <a:t>CG- 48</a:t>
            </a:r>
            <a:r>
              <a:rPr lang="zh-CN" altLang="en-US" sz="2400" b="1" dirty="0">
                <a:latin typeface="华文仿宋" pitchFamily="2" charset="-122"/>
                <a:ea typeface="华文仿宋" pitchFamily="2" charset="-122"/>
              </a:rPr>
              <a:t>）号巡洋舰发生动力系统失效事故，导致全舰各系统功能几乎瘫痪，使该舰在海上漂流了</a:t>
            </a:r>
            <a:r>
              <a:rPr lang="en-US" altLang="zh-CN" sz="2400" b="1" dirty="0">
                <a:latin typeface="华文仿宋" pitchFamily="2" charset="-122"/>
                <a:ea typeface="华文仿宋" pitchFamily="2" charset="-122"/>
              </a:rPr>
              <a:t>2  </a:t>
            </a:r>
            <a:r>
              <a:rPr lang="zh-CN" altLang="en-US" sz="2400" b="1" dirty="0">
                <a:latin typeface="华文仿宋" pitchFamily="2" charset="-122"/>
                <a:ea typeface="华文仿宋" pitchFamily="2" charset="-122"/>
              </a:rPr>
              <a:t>小时</a:t>
            </a:r>
            <a:r>
              <a:rPr lang="en-US" altLang="zh-CN" sz="2400" b="1" dirty="0">
                <a:latin typeface="华文仿宋" pitchFamily="2" charset="-122"/>
                <a:ea typeface="华文仿宋" pitchFamily="2" charset="-122"/>
              </a:rPr>
              <a:t>45</a:t>
            </a:r>
            <a:r>
              <a:rPr lang="zh-CN" altLang="en-US" sz="2400" b="1" dirty="0">
                <a:latin typeface="华文仿宋" pitchFamily="2" charset="-122"/>
                <a:ea typeface="华文仿宋" pitchFamily="2" charset="-122"/>
              </a:rPr>
              <a:t>分钟</a:t>
            </a:r>
            <a:r>
              <a:rPr lang="zh-CN" altLang="en-US" sz="2400" b="1" dirty="0" smtClean="0">
                <a:latin typeface="华文仿宋" pitchFamily="2" charset="-122"/>
                <a:ea typeface="华文仿宋" pitchFamily="2" charset="-122"/>
              </a:rPr>
              <a:t>。</a:t>
            </a:r>
            <a:r>
              <a:rPr lang="zh-CN" altLang="en-US" sz="2400" b="1" dirty="0"/>
              <a:t>主要原因是软件发生被零除的错误造成数据溢出，波及到整个网络系统，导致动力系统失灵所致。</a:t>
            </a:r>
            <a:endParaRPr lang="zh-CN" altLang="en-US" sz="2400" b="1" dirty="0">
              <a:latin typeface="华文仿宋" pitchFamily="2" charset="-122"/>
              <a:ea typeface="华文仿宋" pitchFamily="2" charset="-122"/>
            </a:endParaRPr>
          </a:p>
        </p:txBody>
      </p:sp>
      <p:sp>
        <p:nvSpPr>
          <p:cNvPr id="10245" name="Rectangle 6"/>
          <p:cNvSpPr>
            <a:spLocks noChangeArrowheads="1"/>
          </p:cNvSpPr>
          <p:nvPr/>
        </p:nvSpPr>
        <p:spPr bwMode="auto">
          <a:xfrm>
            <a:off x="2020888" y="3994150"/>
            <a:ext cx="48450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50000"/>
              </a:spcBef>
            </a:pPr>
            <a:r>
              <a:rPr lang="zh-CN" altLang="en-US" sz="2000" b="1">
                <a:latin typeface="华文仿宋" pitchFamily="2" charset="-122"/>
                <a:ea typeface="华文仿宋" pitchFamily="2" charset="-122"/>
              </a:rPr>
              <a:t>案例五：美国</a:t>
            </a:r>
            <a:r>
              <a:rPr lang="en-US" altLang="zh-CN" sz="2000" b="1">
                <a:latin typeface="华文仿宋" pitchFamily="2" charset="-122"/>
                <a:ea typeface="华文仿宋" pitchFamily="2" charset="-122"/>
              </a:rPr>
              <a:t>CG48</a:t>
            </a:r>
            <a:r>
              <a:rPr lang="zh-CN" altLang="en-US" sz="2000" b="1">
                <a:latin typeface="华文仿宋" pitchFamily="2" charset="-122"/>
                <a:ea typeface="华文仿宋" pitchFamily="2" charset="-122"/>
              </a:rPr>
              <a:t>号巡洋舰动力系统故障</a:t>
            </a:r>
          </a:p>
        </p:txBody>
      </p:sp>
    </p:spTree>
    <p:extLst>
      <p:ext uri="{BB962C8B-B14F-4D97-AF65-F5344CB8AC3E}">
        <p14:creationId xmlns:p14="http://schemas.microsoft.com/office/powerpoint/2010/main" val="84537646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4" name="Text Box 6"/>
          <p:cNvSpPr txBox="1">
            <a:spLocks noChangeArrowheads="1"/>
          </p:cNvSpPr>
          <p:nvPr/>
        </p:nvSpPr>
        <p:spPr bwMode="auto">
          <a:xfrm>
            <a:off x="539750" y="260350"/>
            <a:ext cx="4648200" cy="609600"/>
          </a:xfrm>
          <a:prstGeom prst="rect">
            <a:avLst/>
          </a:prstGeo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2.4.3 </a:t>
            </a:r>
            <a:r>
              <a:rPr lang="zh-CN" altLang="en-US" dirty="0"/>
              <a:t>指数分布</a:t>
            </a:r>
            <a:r>
              <a:rPr lang="en-US" altLang="zh-CN" dirty="0"/>
              <a:t>(</a:t>
            </a:r>
            <a:r>
              <a:rPr lang="zh-CN" altLang="en-US" dirty="0"/>
              <a:t>连续型</a:t>
            </a:r>
            <a:r>
              <a:rPr lang="en-US" altLang="zh-CN" dirty="0"/>
              <a:t>)</a:t>
            </a:r>
          </a:p>
        </p:txBody>
      </p:sp>
      <p:pic>
        <p:nvPicPr>
          <p:cNvPr id="1044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68413"/>
            <a:ext cx="8001000"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419600"/>
            <a:ext cx="7543800" cy="222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52868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Grp="1" noChangeArrowheads="1"/>
          </p:cNvSpPr>
          <p:nvPr>
            <p:ph type="body" idx="1"/>
          </p:nvPr>
        </p:nvSpPr>
        <p:spPr>
          <a:xfrm>
            <a:off x="1371600" y="549275"/>
            <a:ext cx="2170113" cy="457200"/>
          </a:xfrm>
        </p:spPr>
        <p:txBody>
          <a:bodyPr/>
          <a:lstStyle/>
          <a:p>
            <a:pPr>
              <a:buFont typeface="Wingdings" pitchFamily="2" charset="2"/>
              <a:buNone/>
            </a:pPr>
            <a:r>
              <a:rPr lang="en-US" altLang="zh-CN" sz="2400" b="1">
                <a:effectLst>
                  <a:outerShdw blurRad="38100" dist="38100" dir="2700000" algn="tl">
                    <a:srgbClr val="C0C0C0"/>
                  </a:outerShdw>
                </a:effectLst>
                <a:latin typeface="Times New Roman" pitchFamily="18" charset="0"/>
                <a:ea typeface="楷体_GB2312" pitchFamily="49" charset="-122"/>
              </a:rPr>
              <a:t>(7)</a:t>
            </a:r>
            <a:r>
              <a:rPr lang="zh-CN" altLang="en-US" sz="2400" b="1">
                <a:effectLst>
                  <a:outerShdw blurRad="38100" dist="38100" dir="2700000" algn="tl">
                    <a:srgbClr val="C0C0C0"/>
                  </a:outerShdw>
                </a:effectLst>
                <a:latin typeface="Times New Roman" pitchFamily="18" charset="0"/>
                <a:ea typeface="楷体_GB2312" pitchFamily="49" charset="-122"/>
              </a:rPr>
              <a:t>特征寿命</a:t>
            </a:r>
          </a:p>
        </p:txBody>
      </p:sp>
      <p:graphicFrame>
        <p:nvGraphicFramePr>
          <p:cNvPr id="93188" name="Object 4"/>
          <p:cNvGraphicFramePr>
            <a:graphicFrameLocks noChangeAspect="1"/>
          </p:cNvGraphicFramePr>
          <p:nvPr>
            <p:extLst>
              <p:ext uri="{D42A27DB-BD31-4B8C-83A1-F6EECF244321}">
                <p14:modId xmlns:p14="http://schemas.microsoft.com/office/powerpoint/2010/main" val="1272338320"/>
              </p:ext>
            </p:extLst>
          </p:nvPr>
        </p:nvGraphicFramePr>
        <p:xfrm>
          <a:off x="1265238" y="1052736"/>
          <a:ext cx="5167312" cy="484188"/>
        </p:xfrm>
        <a:graphic>
          <a:graphicData uri="http://schemas.openxmlformats.org/presentationml/2006/ole">
            <mc:AlternateContent xmlns:mc="http://schemas.openxmlformats.org/markup-compatibility/2006">
              <mc:Choice xmlns:v="urn:schemas-microsoft-com:vml" Requires="v">
                <p:oleObj spid="_x0000_s144461" name="Equation" r:id="rId3" imgW="2438280" imgH="228600" progId="Equation.DSMT4">
                  <p:embed/>
                </p:oleObj>
              </mc:Choice>
              <mc:Fallback>
                <p:oleObj name="Equation" r:id="rId3" imgW="2438280" imgH="228600" progId="Equation.DSMT4">
                  <p:embed/>
                  <p:pic>
                    <p:nvPicPr>
                      <p:cNvPr id="0" name=""/>
                      <p:cNvPicPr>
                        <a:picLocks noChangeAspect="1" noChangeArrowheads="1"/>
                      </p:cNvPicPr>
                      <p:nvPr/>
                    </p:nvPicPr>
                    <p:blipFill>
                      <a:blip r:embed="rId4"/>
                      <a:srcRect/>
                      <a:stretch>
                        <a:fillRect/>
                      </a:stretch>
                    </p:blipFill>
                    <p:spPr bwMode="auto">
                      <a:xfrm>
                        <a:off x="1265238" y="1052736"/>
                        <a:ext cx="5167312"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89" name="Rectangle 5"/>
          <p:cNvSpPr>
            <a:spLocks noChangeArrowheads="1"/>
          </p:cNvSpPr>
          <p:nvPr/>
        </p:nvSpPr>
        <p:spPr bwMode="auto">
          <a:xfrm>
            <a:off x="1371600" y="1600200"/>
            <a:ext cx="57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None/>
            </a:pPr>
            <a:r>
              <a:rPr lang="zh-CN" altLang="en-US" sz="2400" b="1">
                <a:solidFill>
                  <a:schemeClr val="folHlink"/>
                </a:solidFill>
                <a:effectLst>
                  <a:outerShdw blurRad="38100" dist="38100" dir="2700000" algn="tl">
                    <a:srgbClr val="C0C0C0"/>
                  </a:outerShdw>
                </a:effectLst>
              </a:rPr>
              <a:t>指数分布平均寿命与特征寿命相同</a:t>
            </a:r>
          </a:p>
        </p:txBody>
      </p:sp>
      <p:sp>
        <p:nvSpPr>
          <p:cNvPr id="93191" name="Rectangle 7"/>
          <p:cNvSpPr>
            <a:spLocks noChangeArrowheads="1"/>
          </p:cNvSpPr>
          <p:nvPr/>
        </p:nvSpPr>
        <p:spPr bwMode="auto">
          <a:xfrm>
            <a:off x="685800" y="2057400"/>
            <a:ext cx="4462264" cy="457200"/>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p>
            <a:pPr>
              <a:spcBef>
                <a:spcPct val="0"/>
              </a:spcBef>
            </a:pPr>
            <a:r>
              <a:rPr lang="zh-CN" altLang="en-US" sz="2400" b="1" dirty="0">
                <a:solidFill>
                  <a:schemeClr val="bg1"/>
                </a:solidFill>
                <a:latin typeface="华文细黑" panose="02010600040101010101" pitchFamily="2" charset="-122"/>
                <a:ea typeface="华文细黑" panose="02010600040101010101" pitchFamily="2" charset="-122"/>
                <a:cs typeface="+mj-cs"/>
              </a:rPr>
              <a:t>双</a:t>
            </a:r>
            <a:r>
              <a:rPr lang="zh-CN" altLang="en-US" sz="2400" b="1" dirty="0" smtClean="0">
                <a:solidFill>
                  <a:schemeClr val="bg1"/>
                </a:solidFill>
                <a:latin typeface="华文细黑" panose="02010600040101010101" pitchFamily="2" charset="-122"/>
                <a:ea typeface="华文细黑" panose="02010600040101010101" pitchFamily="2" charset="-122"/>
                <a:cs typeface="+mj-cs"/>
              </a:rPr>
              <a:t>参数</a:t>
            </a:r>
            <a:r>
              <a:rPr lang="zh-CN" altLang="en-US" sz="2400" b="1" dirty="0">
                <a:solidFill>
                  <a:schemeClr val="bg1"/>
                </a:solidFill>
                <a:latin typeface="华文细黑" panose="02010600040101010101" pitchFamily="2" charset="-122"/>
                <a:ea typeface="华文细黑" panose="02010600040101010101" pitchFamily="2" charset="-122"/>
                <a:cs typeface="+mj-cs"/>
              </a:rPr>
              <a:t>指数</a:t>
            </a:r>
            <a:r>
              <a:rPr lang="zh-CN" altLang="en-US" sz="2400" b="1" dirty="0" smtClean="0">
                <a:solidFill>
                  <a:schemeClr val="bg1"/>
                </a:solidFill>
                <a:latin typeface="华文细黑" panose="02010600040101010101" pitchFamily="2" charset="-122"/>
                <a:ea typeface="华文细黑" panose="02010600040101010101" pitchFamily="2" charset="-122"/>
                <a:cs typeface="+mj-cs"/>
              </a:rPr>
              <a:t>分布</a:t>
            </a:r>
            <a:endParaRPr lang="zh-CN" altLang="en-US" sz="2400" b="1" dirty="0">
              <a:solidFill>
                <a:schemeClr val="bg1"/>
              </a:solidFill>
              <a:latin typeface="华文细黑" panose="02010600040101010101" pitchFamily="2" charset="-122"/>
              <a:ea typeface="华文细黑" panose="02010600040101010101" pitchFamily="2" charset="-122"/>
              <a:cs typeface="+mj-cs"/>
            </a:endParaRPr>
          </a:p>
        </p:txBody>
      </p:sp>
      <p:sp>
        <p:nvSpPr>
          <p:cNvPr id="93192" name="Text Box 8"/>
          <p:cNvSpPr txBox="1">
            <a:spLocks noChangeArrowheads="1"/>
          </p:cNvSpPr>
          <p:nvPr/>
        </p:nvSpPr>
        <p:spPr bwMode="auto">
          <a:xfrm>
            <a:off x="990600" y="6172200"/>
            <a:ext cx="762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effectLst>
                  <a:outerShdw blurRad="38100" dist="38100" dir="2700000" algn="tl">
                    <a:srgbClr val="C0C0C0"/>
                  </a:outerShdw>
                </a:effectLst>
              </a:rPr>
              <a:t>特征寿命              </a:t>
            </a:r>
            <a:r>
              <a:rPr lang="en-US" altLang="zh-CN" sz="2400" b="1" dirty="0">
                <a:effectLst>
                  <a:outerShdw blurRad="38100" dist="38100" dir="2700000" algn="tl">
                    <a:srgbClr val="C0C0C0"/>
                  </a:outerShdw>
                </a:effectLst>
              </a:rPr>
              <a:t>t(e</a:t>
            </a:r>
            <a:r>
              <a:rPr lang="en-US" altLang="zh-CN" sz="2400" b="1" baseline="30000" dirty="0">
                <a:effectLst>
                  <a:outerShdw blurRad="38100" dist="38100" dir="2700000" algn="tl">
                    <a:srgbClr val="C0C0C0"/>
                  </a:outerShdw>
                </a:effectLst>
              </a:rPr>
              <a:t>-1</a:t>
            </a:r>
            <a:r>
              <a:rPr lang="en-US" altLang="zh-CN" sz="2400" b="1" dirty="0">
                <a:effectLst>
                  <a:outerShdw blurRad="38100" dist="38100" dir="2700000" algn="tl">
                    <a:srgbClr val="C0C0C0"/>
                  </a:outerShdw>
                </a:effectLst>
              </a:rPr>
              <a:t>)=γ +1/λ (</a:t>
            </a:r>
            <a:r>
              <a:rPr lang="zh-CN" altLang="en-US" sz="2400" b="1" dirty="0">
                <a:effectLst>
                  <a:outerShdw blurRad="38100" dist="38100" dir="2700000" algn="tl">
                    <a:srgbClr val="C0C0C0"/>
                  </a:outerShdw>
                </a:effectLst>
              </a:rPr>
              <a:t>与平均寿命相同</a:t>
            </a:r>
            <a:r>
              <a:rPr lang="en-US" altLang="zh-CN" sz="2400" b="1" dirty="0">
                <a:effectLst>
                  <a:outerShdw blurRad="38100" dist="38100" dir="2700000" algn="tl">
                    <a:srgbClr val="C0C0C0"/>
                  </a:outerShdw>
                </a:effectLst>
              </a:rPr>
              <a:t>)</a:t>
            </a:r>
          </a:p>
        </p:txBody>
      </p:sp>
      <p:pic>
        <p:nvPicPr>
          <p:cNvPr id="144407"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494184"/>
            <a:ext cx="7848872" cy="366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746813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19200"/>
            <a:ext cx="63246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549" name="Rectangle 5"/>
          <p:cNvSpPr>
            <a:spLocks noGrp="1" noChangeArrowheads="1"/>
          </p:cNvSpPr>
          <p:nvPr>
            <p:ph type="body" idx="1"/>
          </p:nvPr>
        </p:nvSpPr>
        <p:spPr>
          <a:xfrm>
            <a:off x="468313" y="476250"/>
            <a:ext cx="5943600" cy="457200"/>
          </a:xfrm>
          <a:noFill/>
          <a:ln/>
        </p:spPr>
        <p:txBody>
          <a:bodyPr/>
          <a:lstStyle/>
          <a:p>
            <a:pPr>
              <a:buFont typeface="Wingdings" pitchFamily="2" charset="2"/>
              <a:buNone/>
            </a:pPr>
            <a:r>
              <a:rPr lang="zh-CN" altLang="en-US" sz="2400" b="1">
                <a:solidFill>
                  <a:schemeClr val="hlink"/>
                </a:solidFill>
                <a:latin typeface="黑体" pitchFamily="49" charset="-122"/>
                <a:ea typeface="黑体" pitchFamily="49" charset="-122"/>
              </a:rPr>
              <a:t>指数分布曲线与双参数指数分布曲线对比</a:t>
            </a:r>
          </a:p>
        </p:txBody>
      </p:sp>
      <p:sp>
        <p:nvSpPr>
          <p:cNvPr id="108550" name="Rectangle 6"/>
          <p:cNvSpPr>
            <a:spLocks noChangeArrowheads="1"/>
          </p:cNvSpPr>
          <p:nvPr/>
        </p:nvSpPr>
        <p:spPr bwMode="auto">
          <a:xfrm>
            <a:off x="304800" y="60198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None/>
            </a:pPr>
            <a:r>
              <a:rPr lang="zh-CN" altLang="en-US" sz="2200" b="1">
                <a:solidFill>
                  <a:schemeClr val="folHlink"/>
                </a:solidFill>
                <a:latin typeface="黑体" pitchFamily="49" charset="-122"/>
                <a:ea typeface="黑体" pitchFamily="49" charset="-122"/>
              </a:rPr>
              <a:t>提出双参数指数分布曲线的目的是考察产品在保证寿命后的可靠性。</a:t>
            </a:r>
          </a:p>
        </p:txBody>
      </p:sp>
      <p:sp>
        <p:nvSpPr>
          <p:cNvPr id="108551" name="Line 7"/>
          <p:cNvSpPr>
            <a:spLocks noChangeShapeType="1"/>
          </p:cNvSpPr>
          <p:nvPr/>
        </p:nvSpPr>
        <p:spPr bwMode="auto">
          <a:xfrm flipV="1">
            <a:off x="6096000" y="1828800"/>
            <a:ext cx="685800" cy="609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黑体" pitchFamily="49" charset="-122"/>
              <a:ea typeface="黑体" pitchFamily="49" charset="-122"/>
            </a:endParaRPr>
          </a:p>
        </p:txBody>
      </p:sp>
      <p:sp>
        <p:nvSpPr>
          <p:cNvPr id="108552" name="Text Box 8"/>
          <p:cNvSpPr txBox="1">
            <a:spLocks noChangeArrowheads="1"/>
          </p:cNvSpPr>
          <p:nvPr/>
        </p:nvSpPr>
        <p:spPr bwMode="auto">
          <a:xfrm>
            <a:off x="6934200" y="1447800"/>
            <a:ext cx="1524000" cy="646331"/>
          </a:xfrm>
          <a:prstGeom prst="rect">
            <a:avLst/>
          </a:prstGeom>
          <a:solidFill>
            <a:schemeClr val="accent3">
              <a:lumMod val="20000"/>
              <a:lumOff val="80000"/>
            </a:schemeClr>
          </a:solidFill>
          <a:ln>
            <a:noFill/>
          </a:ln>
          <a:effectLst/>
        </p:spPr>
        <p:txBody>
          <a:bodyPr>
            <a:spAutoFit/>
          </a:bodyPr>
          <a:lstStyle/>
          <a:p>
            <a:pPr>
              <a:spcBef>
                <a:spcPct val="50000"/>
              </a:spcBef>
            </a:pPr>
            <a:r>
              <a:rPr lang="zh-CN" altLang="en-US" b="1" dirty="0">
                <a:latin typeface="黑体" pitchFamily="49" charset="-122"/>
                <a:ea typeface="黑体" pitchFamily="49" charset="-122"/>
              </a:rPr>
              <a:t>平均寿命或特征寿命</a:t>
            </a:r>
          </a:p>
        </p:txBody>
      </p:sp>
    </p:spTree>
    <p:extLst>
      <p:ext uri="{BB962C8B-B14F-4D97-AF65-F5344CB8AC3E}">
        <p14:creationId xmlns:p14="http://schemas.microsoft.com/office/powerpoint/2010/main" val="408867541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057400"/>
            <a:ext cx="8001000" cy="293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7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8153400" cy="72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66" name="Rectangle 6"/>
          <p:cNvSpPr>
            <a:spLocks noGrp="1" noChangeArrowheads="1"/>
          </p:cNvSpPr>
          <p:nvPr>
            <p:ph type="title"/>
          </p:nvPr>
        </p:nvSpPr>
        <p:spPr bwMode="auto">
          <a:xfrm>
            <a:off x="468313" y="260350"/>
            <a:ext cx="1676400"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zh-CN" altLang="en-US" sz="3600" b="1">
                <a:solidFill>
                  <a:schemeClr val="hlink"/>
                </a:solidFill>
                <a:effectLst>
                  <a:outerShdw blurRad="38100" dist="38100" dir="2700000" algn="tl">
                    <a:srgbClr val="C0C0C0"/>
                  </a:outerShdw>
                </a:effectLst>
                <a:latin typeface="Times New Roman" pitchFamily="18" charset="0"/>
                <a:ea typeface="楷体_GB2312" pitchFamily="49" charset="-122"/>
              </a:rPr>
              <a:t>例题</a:t>
            </a:r>
          </a:p>
        </p:txBody>
      </p:sp>
    </p:spTree>
    <p:extLst>
      <p:ext uri="{BB962C8B-B14F-4D97-AF65-F5344CB8AC3E}">
        <p14:creationId xmlns:p14="http://schemas.microsoft.com/office/powerpoint/2010/main" val="29961697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Text Box 4"/>
          <p:cNvSpPr txBox="1">
            <a:spLocks noChangeArrowheads="1"/>
          </p:cNvSpPr>
          <p:nvPr/>
        </p:nvSpPr>
        <p:spPr bwMode="auto">
          <a:xfrm>
            <a:off x="428625" y="260350"/>
            <a:ext cx="4648200" cy="609600"/>
          </a:xfrm>
          <a:prstGeom prst="rect">
            <a:avLst/>
          </a:prstGeom>
          <a:solidFill>
            <a:schemeClr val="accent1"/>
          </a:solidFill>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dirty="0"/>
              <a:t>2.4.4 </a:t>
            </a:r>
            <a:r>
              <a:rPr lang="zh-CN" altLang="en-US" dirty="0"/>
              <a:t>正态分布</a:t>
            </a:r>
            <a:r>
              <a:rPr lang="en-US" altLang="zh-CN" dirty="0"/>
              <a:t>(</a:t>
            </a:r>
            <a:r>
              <a:rPr lang="zh-CN" altLang="en-US" dirty="0"/>
              <a:t>连续型</a:t>
            </a:r>
            <a:r>
              <a:rPr lang="en-US" altLang="zh-CN" dirty="0"/>
              <a:t>)</a:t>
            </a:r>
          </a:p>
        </p:txBody>
      </p:sp>
      <p:pic>
        <p:nvPicPr>
          <p:cNvPr id="109574" name="Picture 6"/>
          <p:cNvPicPr>
            <a:picLocks noChangeAspect="1" noChangeArrowheads="1"/>
          </p:cNvPicPr>
          <p:nvPr/>
        </p:nvPicPr>
        <p:blipFill>
          <a:blip r:embed="rId3">
            <a:extLst>
              <a:ext uri="{28A0092B-C50C-407E-A947-70E740481C1C}">
                <a14:useLocalDpi xmlns:a14="http://schemas.microsoft.com/office/drawing/2010/main" val="0"/>
              </a:ext>
            </a:extLst>
          </a:blip>
          <a:srcRect b="47346"/>
          <a:stretch>
            <a:fillRect/>
          </a:stretch>
        </p:blipFill>
        <p:spPr bwMode="auto">
          <a:xfrm>
            <a:off x="838200" y="1268413"/>
            <a:ext cx="7924800" cy="231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6" name="Text Box 8"/>
          <p:cNvSpPr txBox="1">
            <a:spLocks noChangeArrowheads="1"/>
          </p:cNvSpPr>
          <p:nvPr/>
        </p:nvSpPr>
        <p:spPr bwMode="auto">
          <a:xfrm>
            <a:off x="304800" y="3657600"/>
            <a:ext cx="48768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solidFill>
                  <a:schemeClr val="folHlink"/>
                </a:solidFill>
                <a:latin typeface="黑体" pitchFamily="49" charset="-122"/>
                <a:ea typeface="黑体" pitchFamily="49" charset="-122"/>
              </a:rPr>
              <a:t>    μ</a:t>
            </a:r>
            <a:r>
              <a:rPr lang="zh-CN" altLang="en-US" b="1">
                <a:solidFill>
                  <a:schemeClr val="folHlink"/>
                </a:solidFill>
                <a:latin typeface="黑体" pitchFamily="49" charset="-122"/>
                <a:ea typeface="黑体" pitchFamily="49" charset="-122"/>
              </a:rPr>
              <a:t>实际上就是试验数据的均值，</a:t>
            </a:r>
            <a:r>
              <a:rPr lang="en-US" altLang="zh-CN" b="1">
                <a:solidFill>
                  <a:schemeClr val="folHlink"/>
                </a:solidFill>
                <a:latin typeface="黑体" pitchFamily="49" charset="-122"/>
                <a:ea typeface="黑体" pitchFamily="49" charset="-122"/>
              </a:rPr>
              <a:t>σ</a:t>
            </a:r>
            <a:r>
              <a:rPr lang="zh-CN" altLang="en-US" b="1">
                <a:solidFill>
                  <a:schemeClr val="folHlink"/>
                </a:solidFill>
                <a:latin typeface="黑体" pitchFamily="49" charset="-122"/>
                <a:ea typeface="黑体" pitchFamily="49" charset="-122"/>
              </a:rPr>
              <a:t>为方差。如果我们对一个系统进行寿命可靠性试验，得出了该系统寿命的</a:t>
            </a:r>
            <a:r>
              <a:rPr lang="en-US" altLang="zh-CN" b="1">
                <a:solidFill>
                  <a:schemeClr val="folHlink"/>
                </a:solidFill>
                <a:latin typeface="黑体" pitchFamily="49" charset="-122"/>
                <a:ea typeface="黑体" pitchFamily="49" charset="-122"/>
              </a:rPr>
              <a:t>μ</a:t>
            </a:r>
            <a:r>
              <a:rPr lang="zh-CN" altLang="en-US" b="1">
                <a:solidFill>
                  <a:schemeClr val="folHlink"/>
                </a:solidFill>
                <a:latin typeface="黑体" pitchFamily="49" charset="-122"/>
                <a:ea typeface="黑体" pitchFamily="49" charset="-122"/>
              </a:rPr>
              <a:t>和</a:t>
            </a:r>
            <a:r>
              <a:rPr lang="en-US" altLang="zh-CN" b="1">
                <a:solidFill>
                  <a:schemeClr val="folHlink"/>
                </a:solidFill>
                <a:latin typeface="黑体" pitchFamily="49" charset="-122"/>
                <a:ea typeface="黑体" pitchFamily="49" charset="-122"/>
              </a:rPr>
              <a:t>σ</a:t>
            </a:r>
            <a:r>
              <a:rPr lang="zh-CN" altLang="en-US" b="1">
                <a:solidFill>
                  <a:schemeClr val="folHlink"/>
                </a:solidFill>
                <a:latin typeface="黑体" pitchFamily="49" charset="-122"/>
                <a:ea typeface="黑体" pitchFamily="49" charset="-122"/>
              </a:rPr>
              <a:t>，用上式即可得出系统寿命的分布密度函数。   由式：</a:t>
            </a:r>
          </a:p>
          <a:p>
            <a:endParaRPr lang="zh-CN" altLang="en-US" b="1">
              <a:solidFill>
                <a:schemeClr val="folHlink"/>
              </a:solidFill>
              <a:latin typeface="黑体" pitchFamily="49" charset="-122"/>
              <a:ea typeface="黑体" pitchFamily="49" charset="-122"/>
            </a:endParaRPr>
          </a:p>
          <a:p>
            <a:endParaRPr lang="zh-CN" altLang="en-US" b="1">
              <a:solidFill>
                <a:schemeClr val="folHlink"/>
              </a:solidFill>
              <a:latin typeface="黑体" pitchFamily="49" charset="-122"/>
              <a:ea typeface="黑体" pitchFamily="49" charset="-122"/>
            </a:endParaRPr>
          </a:p>
          <a:p>
            <a:r>
              <a:rPr lang="zh-CN" altLang="en-US" b="1">
                <a:solidFill>
                  <a:schemeClr val="folHlink"/>
                </a:solidFill>
                <a:latin typeface="黑体" pitchFamily="49" charset="-122"/>
                <a:ea typeface="黑体" pitchFamily="49" charset="-122"/>
              </a:rPr>
              <a:t>可得出系统寿命的分布函数。  </a:t>
            </a:r>
          </a:p>
        </p:txBody>
      </p:sp>
      <p:graphicFrame>
        <p:nvGraphicFramePr>
          <p:cNvPr id="109577" name="Object 9"/>
          <p:cNvGraphicFramePr>
            <a:graphicFrameLocks noChangeAspect="1"/>
          </p:cNvGraphicFramePr>
          <p:nvPr>
            <p:extLst>
              <p:ext uri="{D42A27DB-BD31-4B8C-83A1-F6EECF244321}">
                <p14:modId xmlns:p14="http://schemas.microsoft.com/office/powerpoint/2010/main" val="1518039863"/>
              </p:ext>
            </p:extLst>
          </p:nvPr>
        </p:nvGraphicFramePr>
        <p:xfrm>
          <a:off x="1259632" y="4711700"/>
          <a:ext cx="2173288" cy="647700"/>
        </p:xfrm>
        <a:graphic>
          <a:graphicData uri="http://schemas.openxmlformats.org/presentationml/2006/ole">
            <mc:AlternateContent xmlns:mc="http://schemas.openxmlformats.org/markup-compatibility/2006">
              <mc:Choice xmlns:v="urn:schemas-microsoft-com:vml" Requires="v">
                <p:oleObj spid="_x0000_s145484" name="Equation" r:id="rId4" imgW="1104840" imgH="330120" progId="Equation.DSMT4">
                  <p:embed/>
                </p:oleObj>
              </mc:Choice>
              <mc:Fallback>
                <p:oleObj name="Equation" r:id="rId4" imgW="1104840" imgH="3301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4711700"/>
                        <a:ext cx="2173288"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9578" name="Picture 10"/>
          <p:cNvPicPr>
            <a:picLocks noChangeAspect="1" noChangeArrowheads="1"/>
          </p:cNvPicPr>
          <p:nvPr/>
        </p:nvPicPr>
        <p:blipFill>
          <a:blip r:embed="rId6">
            <a:extLst>
              <a:ext uri="{28A0092B-C50C-407E-A947-70E740481C1C}">
                <a14:useLocalDpi xmlns:a14="http://schemas.microsoft.com/office/drawing/2010/main" val="0"/>
              </a:ext>
            </a:extLst>
          </a:blip>
          <a:srcRect l="6976" t="7587" r="2325"/>
          <a:stretch>
            <a:fillRect/>
          </a:stretch>
        </p:blipFill>
        <p:spPr bwMode="auto">
          <a:xfrm>
            <a:off x="5334000" y="3429000"/>
            <a:ext cx="3429000" cy="321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9" name="Text Box 11"/>
          <p:cNvSpPr txBox="1">
            <a:spLocks noChangeArrowheads="1"/>
          </p:cNvSpPr>
          <p:nvPr/>
        </p:nvSpPr>
        <p:spPr bwMode="auto">
          <a:xfrm>
            <a:off x="6553200" y="5867400"/>
            <a:ext cx="60960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a:latin typeface="黑体" pitchFamily="49" charset="-122"/>
                <a:ea typeface="黑体" pitchFamily="49" charset="-122"/>
              </a:rPr>
              <a:t>μ </a:t>
            </a:r>
          </a:p>
        </p:txBody>
      </p:sp>
    </p:spTree>
    <p:extLst>
      <p:ext uri="{BB962C8B-B14F-4D97-AF65-F5344CB8AC3E}">
        <p14:creationId xmlns:p14="http://schemas.microsoft.com/office/powerpoint/2010/main" val="22978201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6" name="Picture 4"/>
          <p:cNvPicPr>
            <a:picLocks noChangeAspect="1" noChangeArrowheads="1"/>
          </p:cNvPicPr>
          <p:nvPr/>
        </p:nvPicPr>
        <p:blipFill>
          <a:blip r:embed="rId3">
            <a:extLst>
              <a:ext uri="{28A0092B-C50C-407E-A947-70E740481C1C}">
                <a14:useLocalDpi xmlns:a14="http://schemas.microsoft.com/office/drawing/2010/main" val="0"/>
              </a:ext>
            </a:extLst>
          </a:blip>
          <a:srcRect t="61775"/>
          <a:stretch>
            <a:fillRect/>
          </a:stretch>
        </p:blipFill>
        <p:spPr bwMode="auto">
          <a:xfrm>
            <a:off x="381000" y="1206500"/>
            <a:ext cx="86106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0597" name="Object 5"/>
          <p:cNvGraphicFramePr>
            <a:graphicFrameLocks noChangeAspect="1"/>
          </p:cNvGraphicFramePr>
          <p:nvPr/>
        </p:nvGraphicFramePr>
        <p:xfrm>
          <a:off x="2628900" y="2667000"/>
          <a:ext cx="4191000" cy="939800"/>
        </p:xfrm>
        <a:graphic>
          <a:graphicData uri="http://schemas.openxmlformats.org/presentationml/2006/ole">
            <mc:AlternateContent xmlns:mc="http://schemas.openxmlformats.org/markup-compatibility/2006">
              <mc:Choice xmlns:v="urn:schemas-microsoft-com:vml" Requires="v">
                <p:oleObj spid="_x0000_s146580" name="Equation" r:id="rId4" imgW="2095200" imgH="469800" progId="Equation.DSMT4">
                  <p:embed/>
                </p:oleObj>
              </mc:Choice>
              <mc:Fallback>
                <p:oleObj name="Equation" r:id="rId4" imgW="2095200" imgH="469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900" y="2667000"/>
                        <a:ext cx="41910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598" name="Text Box 6"/>
          <p:cNvSpPr txBox="1">
            <a:spLocks noChangeArrowheads="1"/>
          </p:cNvSpPr>
          <p:nvPr/>
        </p:nvSpPr>
        <p:spPr bwMode="auto">
          <a:xfrm>
            <a:off x="381000" y="2133600"/>
            <a:ext cx="220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hlink"/>
                </a:solidFill>
                <a:effectLst>
                  <a:outerShdw blurRad="38100" dist="38100" dir="2700000" algn="tl">
                    <a:srgbClr val="C0C0C0"/>
                  </a:outerShdw>
                </a:effectLst>
                <a:latin typeface="Tahoma" pitchFamily="34" charset="0"/>
              </a:rPr>
              <a:t>分布密度函数：</a:t>
            </a:r>
          </a:p>
        </p:txBody>
      </p:sp>
      <p:sp>
        <p:nvSpPr>
          <p:cNvPr id="110599" name="Text Box 7"/>
          <p:cNvSpPr txBox="1">
            <a:spLocks noChangeArrowheads="1"/>
          </p:cNvSpPr>
          <p:nvPr/>
        </p:nvSpPr>
        <p:spPr bwMode="auto">
          <a:xfrm>
            <a:off x="914400" y="281940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hlink"/>
                </a:solidFill>
                <a:effectLst>
                  <a:outerShdw blurRad="38100" dist="38100" dir="2700000" algn="tl">
                    <a:srgbClr val="C0C0C0"/>
                  </a:outerShdw>
                </a:effectLst>
                <a:latin typeface="Tahoma" pitchFamily="34" charset="0"/>
              </a:rPr>
              <a:t>分布函数：</a:t>
            </a:r>
          </a:p>
        </p:txBody>
      </p:sp>
      <p:pic>
        <p:nvPicPr>
          <p:cNvPr id="110600" name="Picture 8"/>
          <p:cNvPicPr>
            <a:picLocks noChangeAspect="1" noChangeArrowheads="1"/>
          </p:cNvPicPr>
          <p:nvPr/>
        </p:nvPicPr>
        <p:blipFill>
          <a:blip r:embed="rId6">
            <a:extLst>
              <a:ext uri="{28A0092B-C50C-407E-A947-70E740481C1C}">
                <a14:useLocalDpi xmlns:a14="http://schemas.microsoft.com/office/drawing/2010/main" val="0"/>
              </a:ext>
            </a:extLst>
          </a:blip>
          <a:srcRect l="6667" t="5400" r="4445"/>
          <a:stretch>
            <a:fillRect/>
          </a:stretch>
        </p:blipFill>
        <p:spPr bwMode="auto">
          <a:xfrm>
            <a:off x="5410200" y="3616325"/>
            <a:ext cx="3352800" cy="2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601" name="Text Box 9"/>
          <p:cNvSpPr txBox="1">
            <a:spLocks noChangeArrowheads="1"/>
          </p:cNvSpPr>
          <p:nvPr/>
        </p:nvSpPr>
        <p:spPr bwMode="auto">
          <a:xfrm>
            <a:off x="533400" y="3733800"/>
            <a:ext cx="3962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folHlink"/>
                </a:solidFill>
                <a:effectLst>
                  <a:outerShdw blurRad="38100" dist="38100" dir="2700000" algn="tl">
                    <a:srgbClr val="C0C0C0"/>
                  </a:outerShdw>
                </a:effectLst>
                <a:latin typeface="Tahoma" pitchFamily="34" charset="0"/>
              </a:rPr>
              <a:t>根据右图标准正态分布的对称特征，计算中经常用到下列公式：</a:t>
            </a:r>
          </a:p>
        </p:txBody>
      </p:sp>
      <p:graphicFrame>
        <p:nvGraphicFramePr>
          <p:cNvPr id="110602" name="Object 10"/>
          <p:cNvGraphicFramePr>
            <a:graphicFrameLocks noChangeAspect="1"/>
          </p:cNvGraphicFramePr>
          <p:nvPr/>
        </p:nvGraphicFramePr>
        <p:xfrm>
          <a:off x="685800" y="5059363"/>
          <a:ext cx="2514600" cy="503237"/>
        </p:xfrm>
        <a:graphic>
          <a:graphicData uri="http://schemas.openxmlformats.org/presentationml/2006/ole">
            <mc:AlternateContent xmlns:mc="http://schemas.openxmlformats.org/markup-compatibility/2006">
              <mc:Choice xmlns:v="urn:schemas-microsoft-com:vml" Requires="v">
                <p:oleObj spid="_x0000_s146581" name="Equation" r:id="rId7" imgW="1015920" imgH="203040" progId="Equation.DSMT4">
                  <p:embed/>
                </p:oleObj>
              </mc:Choice>
              <mc:Fallback>
                <p:oleObj name="Equation" r:id="rId7" imgW="1015920" imgH="203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5059363"/>
                        <a:ext cx="25146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04" name="Line 12"/>
          <p:cNvSpPr>
            <a:spLocks noChangeShapeType="1"/>
          </p:cNvSpPr>
          <p:nvPr/>
        </p:nvSpPr>
        <p:spPr bwMode="auto">
          <a:xfrm>
            <a:off x="304800" y="3657600"/>
            <a:ext cx="4495800" cy="0"/>
          </a:xfrm>
          <a:prstGeom prst="line">
            <a:avLst/>
          </a:prstGeom>
          <a:noFill/>
          <a:ln w="9525">
            <a:solidFill>
              <a:srgbClr val="FF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605" name="Line 13"/>
          <p:cNvSpPr>
            <a:spLocks noChangeShapeType="1"/>
          </p:cNvSpPr>
          <p:nvPr/>
        </p:nvSpPr>
        <p:spPr bwMode="auto">
          <a:xfrm>
            <a:off x="4800600" y="3657600"/>
            <a:ext cx="0" cy="2895600"/>
          </a:xfrm>
          <a:prstGeom prst="line">
            <a:avLst/>
          </a:prstGeom>
          <a:noFill/>
          <a:ln w="9525">
            <a:solidFill>
              <a:srgbClr val="FF33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117125405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20"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341438"/>
            <a:ext cx="7239000" cy="414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621" name="Text Box 1029"/>
          <p:cNvSpPr txBox="1">
            <a:spLocks noChangeArrowheads="1"/>
          </p:cNvSpPr>
          <p:nvPr/>
        </p:nvSpPr>
        <p:spPr bwMode="auto">
          <a:xfrm>
            <a:off x="6477000" y="1739900"/>
            <a:ext cx="2199456" cy="1569660"/>
          </a:xfrm>
          <a:prstGeom prst="rect">
            <a:avLst/>
          </a:prstGeom>
          <a:solidFill>
            <a:schemeClr val="accent3">
              <a:lumMod val="20000"/>
              <a:lumOff val="80000"/>
            </a:schemeClr>
          </a:solidFill>
          <a:ln>
            <a:noFill/>
          </a:ln>
          <a:effectLst/>
        </p:spPr>
        <p:txBody>
          <a:bodyPr wrap="square">
            <a:spAutoFit/>
          </a:bodyPr>
          <a:lstStyle/>
          <a:p>
            <a:pPr>
              <a:spcBef>
                <a:spcPct val="50000"/>
              </a:spcBef>
            </a:pPr>
            <a:r>
              <a:rPr lang="zh-CN" altLang="en-US" sz="2400" b="1" dirty="0">
                <a:solidFill>
                  <a:schemeClr val="folHlink"/>
                </a:solidFill>
                <a:latin typeface="Tahoma" pitchFamily="34" charset="0"/>
              </a:rPr>
              <a:t>根据试验结果查表可方便地得出系统可靠度函数</a:t>
            </a:r>
          </a:p>
        </p:txBody>
      </p:sp>
      <p:sp>
        <p:nvSpPr>
          <p:cNvPr id="111622" name="AutoShape 1030"/>
          <p:cNvSpPr>
            <a:spLocks noChangeArrowheads="1"/>
          </p:cNvSpPr>
          <p:nvPr/>
        </p:nvSpPr>
        <p:spPr bwMode="auto">
          <a:xfrm>
            <a:off x="5867400" y="1981200"/>
            <a:ext cx="381000" cy="228600"/>
          </a:xfrm>
          <a:prstGeom prst="left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4343304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bwMode="auto">
          <a:xfrm>
            <a:off x="469900" y="404813"/>
            <a:ext cx="8494588" cy="533400"/>
          </a:xfr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p>
            <a:pPr algn="l"/>
            <a:r>
              <a:rPr lang="zh-CN" altLang="en-US" sz="2400" dirty="0">
                <a:solidFill>
                  <a:schemeClr val="bg1"/>
                </a:solidFill>
                <a:latin typeface="Times New Roman" pitchFamily="18" charset="0"/>
                <a:ea typeface="黑体" pitchFamily="49" charset="-122"/>
                <a:cs typeface="Times New Roman" pitchFamily="18" charset="0"/>
              </a:rPr>
              <a:t>由正态分布变成标准正态分布</a:t>
            </a:r>
          </a:p>
        </p:txBody>
      </p:sp>
      <p:sp>
        <p:nvSpPr>
          <p:cNvPr id="112643" name="Rectangle 3"/>
          <p:cNvSpPr>
            <a:spLocks noGrp="1" noChangeArrowheads="1"/>
          </p:cNvSpPr>
          <p:nvPr>
            <p:ph type="body" idx="1"/>
          </p:nvPr>
        </p:nvSpPr>
        <p:spPr>
          <a:xfrm>
            <a:off x="423863" y="1371600"/>
            <a:ext cx="8324850" cy="1447800"/>
          </a:xfrm>
        </p:spPr>
        <p:txBody>
          <a:bodyPr/>
          <a:lstStyle/>
          <a:p>
            <a:pPr>
              <a:buFont typeface="Wingdings" pitchFamily="2" charset="2"/>
              <a:buNone/>
            </a:pPr>
            <a:r>
              <a:rPr lang="en-US" altLang="zh-CN" sz="2800" dirty="0">
                <a:latin typeface="Times New Roman" pitchFamily="18" charset="0"/>
                <a:ea typeface="黑体" pitchFamily="49" charset="-122"/>
                <a:cs typeface="Times New Roman" pitchFamily="18" charset="0"/>
              </a:rPr>
              <a:t>  </a:t>
            </a:r>
            <a:r>
              <a:rPr lang="zh-CN" altLang="en-US" sz="2800" dirty="0" smtClean="0">
                <a:latin typeface="Times New Roman" pitchFamily="18" charset="0"/>
                <a:ea typeface="黑体" pitchFamily="49" charset="-122"/>
                <a:cs typeface="Times New Roman" pitchFamily="18" charset="0"/>
              </a:rPr>
              <a:t>在</a:t>
            </a:r>
            <a:r>
              <a:rPr lang="zh-CN" altLang="en-US" sz="2800" dirty="0">
                <a:latin typeface="Times New Roman" pitchFamily="18" charset="0"/>
                <a:ea typeface="黑体" pitchFamily="49" charset="-122"/>
                <a:cs typeface="Times New Roman" pitchFamily="18" charset="0"/>
              </a:rPr>
              <a:t>正态分布公式中令</a:t>
            </a:r>
            <a:r>
              <a:rPr lang="en-US" altLang="zh-CN" sz="2800" dirty="0">
                <a:latin typeface="Times New Roman" pitchFamily="18" charset="0"/>
                <a:ea typeface="黑体" pitchFamily="49" charset="-122"/>
                <a:cs typeface="Times New Roman" pitchFamily="18" charset="0"/>
              </a:rPr>
              <a:t>z=(t-μ)/σ</a:t>
            </a:r>
            <a:r>
              <a:rPr lang="zh-CN" altLang="en-US" sz="2800" dirty="0">
                <a:latin typeface="Times New Roman" pitchFamily="18" charset="0"/>
                <a:ea typeface="黑体" pitchFamily="49" charset="-122"/>
                <a:cs typeface="Times New Roman" pitchFamily="18" charset="0"/>
              </a:rPr>
              <a:t>，可将随机变量</a:t>
            </a:r>
            <a:r>
              <a:rPr lang="en-US" altLang="zh-CN" sz="2800" dirty="0">
                <a:latin typeface="Times New Roman" pitchFamily="18" charset="0"/>
                <a:ea typeface="黑体" pitchFamily="49" charset="-122"/>
                <a:cs typeface="Times New Roman" pitchFamily="18" charset="0"/>
              </a:rPr>
              <a:t>X</a:t>
            </a:r>
            <a:r>
              <a:rPr lang="zh-CN" altLang="en-US" sz="2800" dirty="0">
                <a:latin typeface="Times New Roman" pitchFamily="18" charset="0"/>
                <a:ea typeface="黑体" pitchFamily="49" charset="-122"/>
                <a:cs typeface="Times New Roman" pitchFamily="18" charset="0"/>
              </a:rPr>
              <a:t>标准化，标准化后的随机变量</a:t>
            </a:r>
            <a:r>
              <a:rPr lang="en-US" altLang="zh-CN" sz="2800" dirty="0">
                <a:latin typeface="Times New Roman" pitchFamily="18" charset="0"/>
                <a:ea typeface="黑体" pitchFamily="49" charset="-122"/>
                <a:cs typeface="Times New Roman" pitchFamily="18" charset="0"/>
              </a:rPr>
              <a:t>z</a:t>
            </a:r>
            <a:r>
              <a:rPr lang="zh-CN" altLang="en-US" sz="2800" dirty="0">
                <a:latin typeface="Times New Roman" pitchFamily="18" charset="0"/>
                <a:ea typeface="黑体" pitchFamily="49" charset="-122"/>
                <a:cs typeface="Times New Roman" pitchFamily="18" charset="0"/>
              </a:rPr>
              <a:t>服从标准正态分布。则： </a:t>
            </a:r>
            <a:r>
              <a:rPr lang="en-US" altLang="zh-CN" sz="2800" dirty="0">
                <a:latin typeface="Times New Roman" pitchFamily="18" charset="0"/>
                <a:ea typeface="黑体" pitchFamily="49" charset="-122"/>
                <a:cs typeface="Times New Roman" pitchFamily="18" charset="0"/>
              </a:rPr>
              <a:t>t=</a:t>
            </a:r>
            <a:r>
              <a:rPr lang="en-US" altLang="zh-CN" sz="2800" dirty="0" err="1">
                <a:latin typeface="Times New Roman" pitchFamily="18" charset="0"/>
                <a:ea typeface="黑体" pitchFamily="49" charset="-122"/>
                <a:cs typeface="Times New Roman" pitchFamily="18" charset="0"/>
              </a:rPr>
              <a:t>μ+σz</a:t>
            </a:r>
            <a:endParaRPr lang="en-US" altLang="zh-CN" sz="2800" dirty="0">
              <a:latin typeface="Times New Roman" pitchFamily="18" charset="0"/>
              <a:ea typeface="黑体" pitchFamily="49" charset="-122"/>
              <a:cs typeface="Times New Roman" pitchFamily="18" charset="0"/>
            </a:endParaRPr>
          </a:p>
        </p:txBody>
      </p:sp>
      <p:graphicFrame>
        <p:nvGraphicFramePr>
          <p:cNvPr id="112644" name="Object 4"/>
          <p:cNvGraphicFramePr>
            <a:graphicFrameLocks noChangeAspect="1"/>
          </p:cNvGraphicFramePr>
          <p:nvPr>
            <p:extLst>
              <p:ext uri="{D42A27DB-BD31-4B8C-83A1-F6EECF244321}">
                <p14:modId xmlns:p14="http://schemas.microsoft.com/office/powerpoint/2010/main" val="1779487121"/>
              </p:ext>
            </p:extLst>
          </p:nvPr>
        </p:nvGraphicFramePr>
        <p:xfrm>
          <a:off x="1476375" y="2976563"/>
          <a:ext cx="4019550" cy="884237"/>
        </p:xfrm>
        <a:graphic>
          <a:graphicData uri="http://schemas.openxmlformats.org/presentationml/2006/ole">
            <mc:AlternateContent xmlns:mc="http://schemas.openxmlformats.org/markup-compatibility/2006">
              <mc:Choice xmlns:v="urn:schemas-microsoft-com:vml" Requires="v">
                <p:oleObj spid="_x0000_s147533" name="Equation" r:id="rId3" imgW="1790640" imgH="393480" progId="Equation.DSMT4">
                  <p:embed/>
                </p:oleObj>
              </mc:Choice>
              <mc:Fallback>
                <p:oleObj name="Equation" r:id="rId3" imgW="1790640" imgH="393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976563"/>
                        <a:ext cx="4019550"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46" name="Text Box 6"/>
          <p:cNvSpPr txBox="1">
            <a:spLocks noChangeArrowheads="1"/>
          </p:cNvSpPr>
          <p:nvPr/>
        </p:nvSpPr>
        <p:spPr bwMode="auto">
          <a:xfrm>
            <a:off x="755576" y="5454650"/>
            <a:ext cx="80500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smtClean="0">
                <a:solidFill>
                  <a:schemeClr val="folHlink"/>
                </a:solidFill>
                <a:latin typeface="Times New Roman" pitchFamily="18" charset="0"/>
                <a:ea typeface="黑体" pitchFamily="49" charset="-122"/>
                <a:cs typeface="Times New Roman" pitchFamily="18" charset="0"/>
              </a:rPr>
              <a:t>必须</a:t>
            </a:r>
            <a:r>
              <a:rPr lang="zh-CN" altLang="en-US" sz="2800" dirty="0">
                <a:solidFill>
                  <a:schemeClr val="folHlink"/>
                </a:solidFill>
                <a:latin typeface="Times New Roman" pitchFamily="18" charset="0"/>
                <a:ea typeface="黑体" pitchFamily="49" charset="-122"/>
                <a:cs typeface="Times New Roman" pitchFamily="18" charset="0"/>
              </a:rPr>
              <a:t>清楚正态分布的图形及图形位置与</a:t>
            </a:r>
            <a:r>
              <a:rPr lang="en-US" altLang="zh-CN" sz="2800" dirty="0" smtClean="0">
                <a:solidFill>
                  <a:schemeClr val="folHlink"/>
                </a:solidFill>
                <a:latin typeface="Times New Roman" pitchFamily="18" charset="0"/>
                <a:ea typeface="黑体" pitchFamily="49" charset="-122"/>
                <a:cs typeface="Times New Roman" pitchFamily="18" charset="0"/>
              </a:rPr>
              <a:t>μ</a:t>
            </a:r>
            <a:r>
              <a:rPr lang="zh-CN" altLang="en-US" sz="2800" dirty="0" smtClean="0">
                <a:solidFill>
                  <a:schemeClr val="folHlink"/>
                </a:solidFill>
                <a:latin typeface="Times New Roman" pitchFamily="18" charset="0"/>
                <a:ea typeface="黑体" pitchFamily="49" charset="-122"/>
                <a:cs typeface="Times New Roman" pitchFamily="18" charset="0"/>
              </a:rPr>
              <a:t>，</a:t>
            </a:r>
            <a:r>
              <a:rPr lang="en-US" altLang="zh-CN" sz="2800" dirty="0" smtClean="0">
                <a:solidFill>
                  <a:schemeClr val="folHlink"/>
                </a:solidFill>
                <a:latin typeface="Times New Roman" pitchFamily="18" charset="0"/>
                <a:ea typeface="黑体" pitchFamily="49" charset="-122"/>
                <a:cs typeface="Times New Roman" pitchFamily="18" charset="0"/>
              </a:rPr>
              <a:t>σ</a:t>
            </a:r>
            <a:r>
              <a:rPr lang="zh-CN" altLang="en-US" sz="2800" dirty="0">
                <a:solidFill>
                  <a:schemeClr val="folHlink"/>
                </a:solidFill>
                <a:latin typeface="Times New Roman" pitchFamily="18" charset="0"/>
                <a:ea typeface="黑体" pitchFamily="49" charset="-122"/>
                <a:cs typeface="Times New Roman" pitchFamily="18" charset="0"/>
              </a:rPr>
              <a:t>的关系。 </a:t>
            </a:r>
          </a:p>
        </p:txBody>
      </p:sp>
      <p:sp>
        <p:nvSpPr>
          <p:cNvPr id="112647" name="Text Box 7"/>
          <p:cNvSpPr txBox="1">
            <a:spLocks noChangeArrowheads="1"/>
          </p:cNvSpPr>
          <p:nvPr/>
        </p:nvSpPr>
        <p:spPr bwMode="auto">
          <a:xfrm>
            <a:off x="762000" y="4281488"/>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solidFill>
                  <a:schemeClr val="folHlink"/>
                </a:solidFill>
                <a:latin typeface="Times New Roman" pitchFamily="18" charset="0"/>
                <a:ea typeface="黑体" pitchFamily="49" charset="-122"/>
                <a:cs typeface="Times New Roman" pitchFamily="18" charset="0"/>
              </a:rPr>
              <a:t> </a:t>
            </a:r>
            <a:r>
              <a:rPr lang="zh-CN" altLang="en-US" sz="2800">
                <a:solidFill>
                  <a:schemeClr val="folHlink"/>
                </a:solidFill>
                <a:latin typeface="Times New Roman" pitchFamily="18" charset="0"/>
                <a:ea typeface="黑体" pitchFamily="49" charset="-122"/>
                <a:cs typeface="Times New Roman" pitchFamily="18" charset="0"/>
              </a:rPr>
              <a:t>标准正态分布的图形是一定的。 </a:t>
            </a:r>
          </a:p>
        </p:txBody>
      </p:sp>
      <p:pic>
        <p:nvPicPr>
          <p:cNvPr id="112648" name="Picture 8"/>
          <p:cNvPicPr>
            <a:picLocks noChangeAspect="1" noChangeArrowheads="1"/>
          </p:cNvPicPr>
          <p:nvPr/>
        </p:nvPicPr>
        <p:blipFill>
          <a:blip r:embed="rId5">
            <a:extLst>
              <a:ext uri="{28A0092B-C50C-407E-A947-70E740481C1C}">
                <a14:useLocalDpi xmlns:a14="http://schemas.microsoft.com/office/drawing/2010/main" val="0"/>
              </a:ext>
            </a:extLst>
          </a:blip>
          <a:srcRect l="6667" t="5400" r="4445"/>
          <a:stretch>
            <a:fillRect/>
          </a:stretch>
        </p:blipFill>
        <p:spPr bwMode="auto">
          <a:xfrm>
            <a:off x="5876908" y="2780928"/>
            <a:ext cx="2928755" cy="256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9374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62" name="Object 2"/>
          <p:cNvGraphicFramePr>
            <a:graphicFrameLocks noChangeAspect="1"/>
          </p:cNvGraphicFramePr>
          <p:nvPr/>
        </p:nvGraphicFramePr>
        <p:xfrm>
          <a:off x="881063" y="685800"/>
          <a:ext cx="8110537" cy="1746250"/>
        </p:xfrm>
        <a:graphic>
          <a:graphicData uri="http://schemas.openxmlformats.org/presentationml/2006/ole">
            <mc:AlternateContent xmlns:mc="http://schemas.openxmlformats.org/markup-compatibility/2006">
              <mc:Choice xmlns:v="urn:schemas-microsoft-com:vml" Requires="v">
                <p:oleObj spid="_x0000_s148628" name="Equation" r:id="rId3" imgW="4254480" imgH="914400" progId="Equation.DSMT4">
                  <p:embed/>
                </p:oleObj>
              </mc:Choice>
              <mc:Fallback>
                <p:oleObj name="Equation" r:id="rId3" imgW="4254480" imgH="914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3" y="685800"/>
                        <a:ext cx="8110537" cy="17462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163" name="Object 3"/>
          <p:cNvGraphicFramePr>
            <a:graphicFrameLocks noChangeAspect="1"/>
          </p:cNvGraphicFramePr>
          <p:nvPr/>
        </p:nvGraphicFramePr>
        <p:xfrm>
          <a:off x="1295400" y="2438400"/>
          <a:ext cx="6096000" cy="4278313"/>
        </p:xfrm>
        <a:graphic>
          <a:graphicData uri="http://schemas.openxmlformats.org/presentationml/2006/ole">
            <mc:AlternateContent xmlns:mc="http://schemas.openxmlformats.org/markup-compatibility/2006">
              <mc:Choice xmlns:v="urn:schemas-microsoft-com:vml" Requires="v">
                <p:oleObj spid="_x0000_s148629" name="Equation" r:id="rId5" imgW="3949560" imgH="3022560" progId="Equation.DSMT4">
                  <p:embed/>
                </p:oleObj>
              </mc:Choice>
              <mc:Fallback>
                <p:oleObj name="Equation" r:id="rId5" imgW="3949560" imgH="30225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438400"/>
                        <a:ext cx="6096000" cy="427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164" name="Text Box 4"/>
          <p:cNvSpPr txBox="1">
            <a:spLocks noChangeArrowheads="1"/>
          </p:cNvSpPr>
          <p:nvPr/>
        </p:nvSpPr>
        <p:spPr bwMode="auto">
          <a:xfrm>
            <a:off x="609600" y="2514600"/>
            <a:ext cx="53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hlink"/>
                </a:solidFill>
                <a:effectLst>
                  <a:outerShdw blurRad="38100" dist="38100" dir="2700000" algn="tl">
                    <a:srgbClr val="C0C0C0"/>
                  </a:outerShdw>
                </a:effectLst>
                <a:latin typeface="Tahoma" pitchFamily="34" charset="0"/>
              </a:rPr>
              <a:t>解</a:t>
            </a:r>
          </a:p>
        </p:txBody>
      </p:sp>
      <p:sp>
        <p:nvSpPr>
          <p:cNvPr id="348165" name="Rectangle 5"/>
          <p:cNvSpPr>
            <a:spLocks noGrp="1" noChangeArrowheads="1"/>
          </p:cNvSpPr>
          <p:nvPr>
            <p:ph type="title"/>
          </p:nvPr>
        </p:nvSpPr>
        <p:spPr bwMode="auto">
          <a:xfrm>
            <a:off x="611188" y="44450"/>
            <a:ext cx="1676400"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zh-CN" altLang="en-US" sz="4000" b="1">
                <a:solidFill>
                  <a:srgbClr val="FF3300"/>
                </a:solidFill>
                <a:effectLst>
                  <a:outerShdw blurRad="38100" dist="38100" dir="2700000" algn="tl">
                    <a:srgbClr val="C0C0C0"/>
                  </a:outerShdw>
                </a:effectLst>
                <a:latin typeface="Times New Roman" pitchFamily="18" charset="0"/>
                <a:ea typeface="楷体_GB2312" pitchFamily="49" charset="-122"/>
              </a:rPr>
              <a:t>例题</a:t>
            </a:r>
          </a:p>
        </p:txBody>
      </p:sp>
    </p:spTree>
    <p:extLst>
      <p:ext uri="{BB962C8B-B14F-4D97-AF65-F5344CB8AC3E}">
        <p14:creationId xmlns:p14="http://schemas.microsoft.com/office/powerpoint/2010/main" val="71158886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1027"/>
          <p:cNvSpPr>
            <a:spLocks noGrp="1" noChangeArrowheads="1"/>
          </p:cNvSpPr>
          <p:nvPr>
            <p:ph type="title"/>
          </p:nvPr>
        </p:nvSpPr>
        <p:spPr bwMode="auto">
          <a:xfrm>
            <a:off x="539750" y="333375"/>
            <a:ext cx="1676400"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zh-CN" altLang="en-US" sz="3600" b="1">
                <a:solidFill>
                  <a:schemeClr val="hlink"/>
                </a:solidFill>
                <a:effectLst>
                  <a:outerShdw blurRad="38100" dist="38100" dir="2700000" algn="tl">
                    <a:srgbClr val="C0C0C0"/>
                  </a:outerShdw>
                </a:effectLst>
                <a:latin typeface="Times New Roman" pitchFamily="18" charset="0"/>
                <a:ea typeface="楷体_GB2312" pitchFamily="49" charset="-122"/>
              </a:rPr>
              <a:t>例题</a:t>
            </a:r>
          </a:p>
        </p:txBody>
      </p:sp>
      <p:pic>
        <p:nvPicPr>
          <p:cNvPr id="118790" name="Picture 10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7543800" cy="555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791" name="Text Box 1031"/>
          <p:cNvSpPr txBox="1">
            <a:spLocks noChangeArrowheads="1"/>
          </p:cNvSpPr>
          <p:nvPr/>
        </p:nvSpPr>
        <p:spPr bwMode="auto">
          <a:xfrm>
            <a:off x="6629400" y="4175125"/>
            <a:ext cx="2286000" cy="2225675"/>
          </a:xfrm>
          <a:prstGeom prst="rect">
            <a:avLst/>
          </a:prstGeom>
          <a:solidFill>
            <a:schemeClr val="bg2"/>
          </a:solidFill>
          <a:ln>
            <a:noFill/>
          </a:ln>
          <a:effectLst/>
        </p:spPr>
        <p:txBody>
          <a:bodyPr>
            <a:spAutoFit/>
          </a:bodyPr>
          <a:lstStyle/>
          <a:p>
            <a:pPr>
              <a:spcBef>
                <a:spcPct val="50000"/>
              </a:spcBef>
            </a:pPr>
            <a:r>
              <a:rPr lang="zh-CN" altLang="en-US" b="1">
                <a:solidFill>
                  <a:srgbClr val="FF3300"/>
                </a:solidFill>
              </a:rPr>
              <a:t>由标准正态表</a:t>
            </a:r>
          </a:p>
          <a:p>
            <a:pPr>
              <a:spcBef>
                <a:spcPct val="50000"/>
              </a:spcBef>
            </a:pPr>
            <a:r>
              <a:rPr lang="en-US" altLang="zh-CN" b="1">
                <a:solidFill>
                  <a:srgbClr val="FF3300"/>
                </a:solidFill>
              </a:rPr>
              <a:t>Ø (z)=0.95</a:t>
            </a:r>
          </a:p>
          <a:p>
            <a:pPr>
              <a:spcBef>
                <a:spcPct val="50000"/>
              </a:spcBef>
            </a:pPr>
            <a:r>
              <a:rPr lang="zh-CN" altLang="en-US" b="1">
                <a:solidFill>
                  <a:srgbClr val="FF3300"/>
                </a:solidFill>
              </a:rPr>
              <a:t>反查得</a:t>
            </a:r>
            <a:r>
              <a:rPr lang="en-US" altLang="zh-CN" b="1">
                <a:solidFill>
                  <a:srgbClr val="FF3300"/>
                </a:solidFill>
              </a:rPr>
              <a:t>z=1.64485</a:t>
            </a:r>
          </a:p>
          <a:p>
            <a:pPr>
              <a:spcBef>
                <a:spcPct val="50000"/>
              </a:spcBef>
            </a:pPr>
            <a:r>
              <a:rPr lang="en-US" altLang="zh-CN" b="1">
                <a:solidFill>
                  <a:srgbClr val="FF3300"/>
                </a:solidFill>
              </a:rPr>
              <a:t>Z= (x-μ)/σ</a:t>
            </a:r>
          </a:p>
          <a:p>
            <a:pPr>
              <a:spcBef>
                <a:spcPct val="50000"/>
              </a:spcBef>
            </a:pPr>
            <a:r>
              <a:rPr lang="en-US" altLang="zh-CN" b="1">
                <a:solidFill>
                  <a:srgbClr val="FF3300"/>
                </a:solidFill>
              </a:rPr>
              <a:t>x= μ+σz</a:t>
            </a:r>
          </a:p>
        </p:txBody>
      </p:sp>
    </p:spTree>
    <p:extLst>
      <p:ext uri="{BB962C8B-B14F-4D97-AF65-F5344CB8AC3E}">
        <p14:creationId xmlns:p14="http://schemas.microsoft.com/office/powerpoint/2010/main" val="2000228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3"/>
          <p:cNvSpPr txBox="1">
            <a:spLocks noChangeArrowheads="1"/>
          </p:cNvSpPr>
          <p:nvPr/>
        </p:nvSpPr>
        <p:spPr bwMode="auto">
          <a:xfrm>
            <a:off x="250825" y="333375"/>
            <a:ext cx="8713788" cy="584775"/>
          </a:xfrm>
          <a:prstGeom prst="rect">
            <a:avLst/>
          </a:prstGeo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defPPr>
              <a:defRPr lang="zh-CN"/>
            </a:defPPr>
            <a:lvl1pPr algn="ctr">
              <a:spcBef>
                <a:spcPct val="0"/>
              </a:spcBef>
              <a:buNone/>
              <a:defRPr sz="3200" b="1">
                <a:solidFill>
                  <a:schemeClr val="bg1"/>
                </a:solidFill>
                <a:latin typeface="华文细黑" panose="02010600040101010101" pitchFamily="2" charset="-122"/>
                <a:ea typeface="华文细黑" panose="02010600040101010101" pitchFamily="2" charset="-122"/>
                <a:cs typeface="+mj-cs"/>
              </a:defRPr>
            </a:lvl1pPr>
          </a:lstStyle>
          <a:p>
            <a:r>
              <a:rPr lang="en-US" altLang="zh-CN"/>
              <a:t>1.1 </a:t>
            </a:r>
            <a:r>
              <a:rPr lang="zh-CN" altLang="en-US"/>
              <a:t>实例分析：</a:t>
            </a:r>
            <a:r>
              <a:rPr lang="en-US" altLang="zh-CN"/>
              <a:t>IBM360 OS</a:t>
            </a:r>
            <a:r>
              <a:rPr lang="zh-CN" altLang="en-US"/>
              <a:t>开发失败</a:t>
            </a:r>
          </a:p>
        </p:txBody>
      </p:sp>
      <p:sp>
        <p:nvSpPr>
          <p:cNvPr id="11267" name="Rectangle 4"/>
          <p:cNvSpPr>
            <a:spLocks noChangeArrowheads="1"/>
          </p:cNvSpPr>
          <p:nvPr/>
        </p:nvSpPr>
        <p:spPr bwMode="auto">
          <a:xfrm>
            <a:off x="539750" y="1916113"/>
            <a:ext cx="4176713" cy="304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a:latin typeface="Times New Roman" pitchFamily="18" charset="0"/>
                <a:ea typeface="华文楷体" pitchFamily="2" charset="-122"/>
                <a:cs typeface="Times New Roman" pitchFamily="18" charset="0"/>
              </a:rPr>
              <a:t>     IBM360</a:t>
            </a:r>
            <a:r>
              <a:rPr lang="zh-CN" altLang="en-US" sz="2400" b="1">
                <a:latin typeface="Times New Roman" pitchFamily="18" charset="0"/>
                <a:ea typeface="华文楷体" pitchFamily="2" charset="-122"/>
                <a:cs typeface="Times New Roman" pitchFamily="18" charset="0"/>
              </a:rPr>
              <a:t>系列计算机操作系统的开发花费了大约 </a:t>
            </a:r>
            <a:r>
              <a:rPr lang="en-US" altLang="zh-CN" sz="2400" b="1">
                <a:latin typeface="Times New Roman" pitchFamily="18" charset="0"/>
                <a:ea typeface="华文楷体" pitchFamily="2" charset="-122"/>
                <a:cs typeface="Times New Roman" pitchFamily="18" charset="0"/>
              </a:rPr>
              <a:t>5 000</a:t>
            </a:r>
            <a:r>
              <a:rPr lang="zh-CN" altLang="en-US" sz="2400" b="1">
                <a:latin typeface="Times New Roman" pitchFamily="18" charset="0"/>
                <a:ea typeface="华文楷体" pitchFamily="2" charset="-122"/>
                <a:cs typeface="Times New Roman" pitchFamily="18" charset="0"/>
              </a:rPr>
              <a:t>人</a:t>
            </a:r>
            <a:r>
              <a:rPr lang="en-US" altLang="zh-CN" sz="2400" b="1">
                <a:latin typeface="Times New Roman" pitchFamily="18" charset="0"/>
                <a:ea typeface="华文楷体" pitchFamily="2" charset="-122"/>
                <a:cs typeface="Times New Roman" pitchFamily="18" charset="0"/>
              </a:rPr>
              <a:t>/</a:t>
            </a:r>
            <a:r>
              <a:rPr lang="zh-CN" altLang="en-US" sz="2400" b="1">
                <a:latin typeface="Times New Roman" pitchFamily="18" charset="0"/>
                <a:ea typeface="华文楷体" pitchFamily="2" charset="-122"/>
                <a:cs typeface="Times New Roman" pitchFamily="18" charset="0"/>
              </a:rPr>
              <a:t>年的人力投入，最多时，</a:t>
            </a:r>
            <a:r>
              <a:rPr lang="en-US" altLang="zh-CN" sz="2400" b="1">
                <a:latin typeface="Times New Roman" pitchFamily="18" charset="0"/>
                <a:ea typeface="华文楷体" pitchFamily="2" charset="-122"/>
                <a:cs typeface="Times New Roman" pitchFamily="18" charset="0"/>
              </a:rPr>
              <a:t>1000</a:t>
            </a:r>
            <a:r>
              <a:rPr lang="zh-CN" altLang="en-US" sz="2400" b="1">
                <a:latin typeface="Times New Roman" pitchFamily="18" charset="0"/>
                <a:ea typeface="华文楷体" pitchFamily="2" charset="-122"/>
                <a:cs typeface="Times New Roman" pitchFamily="18" charset="0"/>
              </a:rPr>
              <a:t>多人同时投入开发工作，写出了近 </a:t>
            </a:r>
            <a:r>
              <a:rPr lang="en-US" altLang="zh-CN" sz="2400" b="1">
                <a:latin typeface="Times New Roman" pitchFamily="18" charset="0"/>
                <a:ea typeface="华文楷体" pitchFamily="2" charset="-122"/>
                <a:cs typeface="Times New Roman" pitchFamily="18" charset="0"/>
              </a:rPr>
              <a:t>100 </a:t>
            </a:r>
            <a:r>
              <a:rPr lang="zh-CN" altLang="en-US" sz="2400" b="1">
                <a:latin typeface="Times New Roman" pitchFamily="18" charset="0"/>
                <a:ea typeface="华文楷体" pitchFamily="2" charset="-122"/>
                <a:cs typeface="Times New Roman" pitchFamily="18" charset="0"/>
              </a:rPr>
              <a:t>万行的源程序。尽管投入了如此多的人力物力，其结果却是进度一拖再拖，最终只得放弃。</a:t>
            </a:r>
          </a:p>
        </p:txBody>
      </p:sp>
      <p:pic>
        <p:nvPicPr>
          <p:cNvPr id="11268" name="Picture 7" descr="06493638f515f23ab8998fe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1989138"/>
            <a:ext cx="369252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6"/>
          <p:cNvSpPr>
            <a:spLocks noChangeArrowheads="1"/>
          </p:cNvSpPr>
          <p:nvPr/>
        </p:nvSpPr>
        <p:spPr bwMode="auto">
          <a:xfrm>
            <a:off x="4897438" y="6021388"/>
            <a:ext cx="42116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sz="2400">
                <a:latin typeface="黑体" pitchFamily="49" charset="-122"/>
                <a:ea typeface="黑体" pitchFamily="49" charset="-122"/>
              </a:rPr>
              <a:t>案例六：</a:t>
            </a:r>
            <a:r>
              <a:rPr lang="en-US" altLang="zh-CN" sz="2400">
                <a:latin typeface="黑体" pitchFamily="49" charset="-122"/>
                <a:ea typeface="黑体" pitchFamily="49" charset="-122"/>
              </a:rPr>
              <a:t>IBM360</a:t>
            </a:r>
            <a:r>
              <a:rPr lang="zh-CN" altLang="en-US" sz="2400">
                <a:latin typeface="黑体" pitchFamily="49" charset="-122"/>
                <a:ea typeface="黑体" pitchFamily="49" charset="-122"/>
              </a:rPr>
              <a:t>操作系统失败</a:t>
            </a:r>
          </a:p>
        </p:txBody>
      </p:sp>
    </p:spTree>
    <p:extLst>
      <p:ext uri="{BB962C8B-B14F-4D97-AF65-F5344CB8AC3E}">
        <p14:creationId xmlns:p14="http://schemas.microsoft.com/office/powerpoint/2010/main" val="3005617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bwMode="auto">
          <a:xfrm>
            <a:off x="544513" y="188913"/>
            <a:ext cx="8294687" cy="647700"/>
          </a:xfr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p>
            <a:r>
              <a:rPr lang="en-US" altLang="zh-CN" sz="3200" b="1" dirty="0">
                <a:solidFill>
                  <a:schemeClr val="bg1"/>
                </a:solidFill>
                <a:latin typeface="华文细黑" panose="02010600040101010101" pitchFamily="2" charset="-122"/>
                <a:ea typeface="华文细黑" panose="02010600040101010101" pitchFamily="2" charset="-122"/>
              </a:rPr>
              <a:t>2.4.5 </a:t>
            </a:r>
            <a:r>
              <a:rPr lang="zh-CN" altLang="en-US" sz="3200" b="1" dirty="0">
                <a:solidFill>
                  <a:schemeClr val="bg1"/>
                </a:solidFill>
                <a:latin typeface="华文细黑" panose="02010600040101010101" pitchFamily="2" charset="-122"/>
                <a:ea typeface="华文细黑" panose="02010600040101010101" pitchFamily="2" charset="-122"/>
              </a:rPr>
              <a:t>截尾正态分布</a:t>
            </a:r>
            <a:r>
              <a:rPr lang="en-US" altLang="zh-CN" sz="3200" b="1" dirty="0">
                <a:solidFill>
                  <a:schemeClr val="bg1"/>
                </a:solidFill>
                <a:latin typeface="华文细黑" panose="02010600040101010101" pitchFamily="2" charset="-122"/>
                <a:ea typeface="华文细黑" panose="02010600040101010101" pitchFamily="2" charset="-122"/>
              </a:rPr>
              <a:t>(</a:t>
            </a:r>
            <a:r>
              <a:rPr lang="zh-CN" altLang="en-US" sz="3200" b="1" dirty="0">
                <a:solidFill>
                  <a:schemeClr val="bg1"/>
                </a:solidFill>
                <a:latin typeface="华文细黑" panose="02010600040101010101" pitchFamily="2" charset="-122"/>
                <a:ea typeface="华文细黑" panose="02010600040101010101" pitchFamily="2" charset="-122"/>
              </a:rPr>
              <a:t>连续型</a:t>
            </a:r>
            <a:r>
              <a:rPr lang="en-US" altLang="zh-CN" sz="3200" b="1" dirty="0">
                <a:solidFill>
                  <a:schemeClr val="bg1"/>
                </a:solidFill>
                <a:latin typeface="华文细黑" panose="02010600040101010101" pitchFamily="2" charset="-122"/>
                <a:ea typeface="华文细黑" panose="02010600040101010101" pitchFamily="2" charset="-122"/>
              </a:rPr>
              <a:t>)</a:t>
            </a:r>
          </a:p>
        </p:txBody>
      </p:sp>
      <p:pic>
        <p:nvPicPr>
          <p:cNvPr id="1136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8486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3690938"/>
            <a:ext cx="5410200" cy="301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70" name="Text Box 6"/>
          <p:cNvSpPr txBox="1">
            <a:spLocks noChangeArrowheads="1"/>
          </p:cNvSpPr>
          <p:nvPr/>
        </p:nvSpPr>
        <p:spPr bwMode="auto">
          <a:xfrm>
            <a:off x="304800" y="3581400"/>
            <a:ext cx="3048000" cy="2862322"/>
          </a:xfrm>
          <a:prstGeom prst="rect">
            <a:avLst/>
          </a:prstGeom>
          <a:solidFill>
            <a:schemeClr val="bg2"/>
          </a:solidFill>
          <a:ln>
            <a:noFill/>
          </a:ln>
          <a:effectLst/>
        </p:spPr>
        <p:txBody>
          <a:bodyPr>
            <a:spAutoFit/>
          </a:bodyPr>
          <a:lstStyle/>
          <a:p>
            <a:pPr>
              <a:spcBef>
                <a:spcPct val="50000"/>
              </a:spcBef>
            </a:pPr>
            <a:r>
              <a:rPr lang="zh-CN" altLang="en-US" sz="2400" b="1" dirty="0">
                <a:solidFill>
                  <a:srgbClr val="FF3300"/>
                </a:solidFill>
                <a:latin typeface="黑体" pitchFamily="49" charset="-122"/>
                <a:ea typeface="黑体" pitchFamily="49" charset="-122"/>
              </a:rPr>
              <a:t>该分布的意义是很多工程实际中</a:t>
            </a:r>
            <a:r>
              <a:rPr lang="en-US" altLang="zh-CN" sz="2400" b="1" dirty="0">
                <a:solidFill>
                  <a:srgbClr val="FF3300"/>
                </a:solidFill>
                <a:latin typeface="黑体" pitchFamily="49" charset="-122"/>
                <a:ea typeface="黑体" pitchFamily="49" charset="-122"/>
              </a:rPr>
              <a:t>t≥0</a:t>
            </a:r>
            <a:r>
              <a:rPr lang="zh-CN" altLang="en-US" sz="2400" b="1" dirty="0">
                <a:solidFill>
                  <a:srgbClr val="FF3300"/>
                </a:solidFill>
                <a:latin typeface="黑体" pitchFamily="49" charset="-122"/>
                <a:ea typeface="黑体" pitchFamily="49" charset="-122"/>
              </a:rPr>
              <a:t>，不能为负，正态分布</a:t>
            </a:r>
            <a:r>
              <a:rPr lang="en-US" altLang="zh-CN" sz="2400" b="1" dirty="0">
                <a:solidFill>
                  <a:srgbClr val="FF3300"/>
                </a:solidFill>
                <a:latin typeface="黑体" pitchFamily="49" charset="-122"/>
                <a:ea typeface="黑体" pitchFamily="49" charset="-122"/>
              </a:rPr>
              <a:t>t</a:t>
            </a:r>
            <a:r>
              <a:rPr lang="zh-CN" altLang="en-US" sz="2400" b="1" dirty="0">
                <a:solidFill>
                  <a:srgbClr val="FF3300"/>
                </a:solidFill>
                <a:latin typeface="黑体" pitchFamily="49" charset="-122"/>
                <a:ea typeface="黑体" pitchFamily="49" charset="-122"/>
              </a:rPr>
              <a:t>为</a:t>
            </a:r>
          </a:p>
          <a:p>
            <a:pPr>
              <a:spcBef>
                <a:spcPct val="50000"/>
              </a:spcBef>
            </a:pPr>
            <a:r>
              <a:rPr lang="en-US" altLang="zh-CN" sz="2400" b="1" dirty="0">
                <a:solidFill>
                  <a:srgbClr val="FF3300"/>
                </a:solidFill>
                <a:latin typeface="黑体" pitchFamily="49" charset="-122"/>
                <a:ea typeface="黑体" pitchFamily="49" charset="-122"/>
              </a:rPr>
              <a:t>(-∞,+∞ )</a:t>
            </a:r>
            <a:r>
              <a:rPr lang="zh-CN" altLang="en-US" sz="2400" b="1" dirty="0">
                <a:solidFill>
                  <a:srgbClr val="FF3300"/>
                </a:solidFill>
                <a:latin typeface="黑体" pitchFamily="49" charset="-122"/>
                <a:ea typeface="黑体" pitchFamily="49" charset="-122"/>
              </a:rPr>
              <a:t>，所以截尾正态分布存在调节参数</a:t>
            </a:r>
            <a:r>
              <a:rPr lang="en-US" altLang="zh-CN" sz="2400" b="1" dirty="0">
                <a:solidFill>
                  <a:srgbClr val="FF3300"/>
                </a:solidFill>
                <a:latin typeface="黑体" pitchFamily="49" charset="-122"/>
                <a:ea typeface="黑体" pitchFamily="49" charset="-122"/>
              </a:rPr>
              <a:t>a</a:t>
            </a:r>
            <a:r>
              <a:rPr lang="zh-CN" altLang="en-US" sz="2400" b="1" dirty="0">
                <a:solidFill>
                  <a:srgbClr val="FF3300"/>
                </a:solidFill>
                <a:latin typeface="黑体" pitchFamily="49" charset="-122"/>
                <a:ea typeface="黑体" pitchFamily="49" charset="-122"/>
              </a:rPr>
              <a:t>。</a:t>
            </a:r>
          </a:p>
        </p:txBody>
      </p:sp>
    </p:spTree>
    <p:extLst>
      <p:ext uri="{BB962C8B-B14F-4D97-AF65-F5344CB8AC3E}">
        <p14:creationId xmlns:p14="http://schemas.microsoft.com/office/powerpoint/2010/main" val="3439408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6019800" cy="452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105400"/>
            <a:ext cx="5934075"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18" name="AutoShape 6"/>
          <p:cNvSpPr>
            <a:spLocks/>
          </p:cNvSpPr>
          <p:nvPr/>
        </p:nvSpPr>
        <p:spPr bwMode="auto">
          <a:xfrm>
            <a:off x="6096000" y="914400"/>
            <a:ext cx="1371600" cy="5486400"/>
          </a:xfrm>
          <a:prstGeom prst="rightBrace">
            <a:avLst>
              <a:gd name="adj1" fmla="val 33333"/>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Text Box 7"/>
          <p:cNvSpPr txBox="1">
            <a:spLocks noChangeArrowheads="1"/>
          </p:cNvSpPr>
          <p:nvPr/>
        </p:nvSpPr>
        <p:spPr bwMode="auto">
          <a:xfrm>
            <a:off x="7696200" y="2108200"/>
            <a:ext cx="533400" cy="3378200"/>
          </a:xfrm>
          <a:prstGeom prst="rect">
            <a:avLst/>
          </a:prstGeom>
          <a:solidFill>
            <a:schemeClr val="bg2"/>
          </a:solidFill>
          <a:ln>
            <a:noFill/>
          </a:ln>
          <a:effectLst/>
        </p:spPr>
        <p:txBody>
          <a:bodyPr>
            <a:spAutoFit/>
          </a:bodyPr>
          <a:lstStyle/>
          <a:p>
            <a:pPr>
              <a:spcBef>
                <a:spcPct val="50000"/>
              </a:spcBef>
            </a:pPr>
            <a:r>
              <a:rPr lang="zh-CN" altLang="en-US" sz="2400" b="1" dirty="0">
                <a:solidFill>
                  <a:srgbClr val="FF3300"/>
                </a:solidFill>
              </a:rPr>
              <a:t>截尾正态分布特征量</a:t>
            </a:r>
          </a:p>
        </p:txBody>
      </p:sp>
    </p:spTree>
    <p:extLst>
      <p:ext uri="{BB962C8B-B14F-4D97-AF65-F5344CB8AC3E}">
        <p14:creationId xmlns:p14="http://schemas.microsoft.com/office/powerpoint/2010/main" val="288365006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bwMode="auto">
          <a:xfrm>
            <a:off x="1219200" y="381000"/>
            <a:ext cx="1676400"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zh-CN" altLang="en-US" sz="3600" b="1">
                <a:solidFill>
                  <a:schemeClr val="hlink"/>
                </a:solidFill>
                <a:effectLst>
                  <a:outerShdw blurRad="38100" dist="38100" dir="2700000" algn="tl">
                    <a:srgbClr val="C0C0C0"/>
                  </a:outerShdw>
                </a:effectLst>
                <a:latin typeface="Times New Roman" pitchFamily="18" charset="0"/>
                <a:ea typeface="楷体_GB2312" pitchFamily="49" charset="-122"/>
              </a:rPr>
              <a:t>例题</a:t>
            </a:r>
          </a:p>
        </p:txBody>
      </p:sp>
      <p:pic>
        <p:nvPicPr>
          <p:cNvPr id="1198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19200"/>
            <a:ext cx="69342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14" name="Text Box 6"/>
          <p:cNvSpPr txBox="1">
            <a:spLocks noChangeArrowheads="1"/>
          </p:cNvSpPr>
          <p:nvPr/>
        </p:nvSpPr>
        <p:spPr bwMode="auto">
          <a:xfrm>
            <a:off x="6934200" y="1905000"/>
            <a:ext cx="1905000" cy="1200329"/>
          </a:xfrm>
          <a:prstGeom prst="rect">
            <a:avLst/>
          </a:prstGeom>
          <a:solidFill>
            <a:schemeClr val="bg2"/>
          </a:solidFill>
          <a:ln>
            <a:noFill/>
          </a:ln>
          <a:effectLst/>
        </p:spPr>
        <p:txBody>
          <a:bodyPr>
            <a:spAutoFit/>
          </a:bodyPr>
          <a:lstStyle/>
          <a:p>
            <a:pPr>
              <a:spcBef>
                <a:spcPct val="50000"/>
              </a:spcBef>
            </a:pPr>
            <a:r>
              <a:rPr lang="zh-CN" altLang="en-US" sz="2400" b="1" dirty="0">
                <a:solidFill>
                  <a:srgbClr val="FF3300"/>
                </a:solidFill>
                <a:latin typeface="Tahoma" pitchFamily="34" charset="0"/>
              </a:rPr>
              <a:t>工作时间非负采用截尾正态分布</a:t>
            </a:r>
          </a:p>
        </p:txBody>
      </p:sp>
      <p:graphicFrame>
        <p:nvGraphicFramePr>
          <p:cNvPr id="119815" name="Object 7"/>
          <p:cNvGraphicFramePr>
            <a:graphicFrameLocks noChangeAspect="1"/>
          </p:cNvGraphicFramePr>
          <p:nvPr/>
        </p:nvGraphicFramePr>
        <p:xfrm>
          <a:off x="2514600" y="115888"/>
          <a:ext cx="2057400" cy="728662"/>
        </p:xfrm>
        <a:graphic>
          <a:graphicData uri="http://schemas.openxmlformats.org/presentationml/2006/ole">
            <mc:AlternateContent xmlns:mc="http://schemas.openxmlformats.org/markup-compatibility/2006">
              <mc:Choice xmlns:v="urn:schemas-microsoft-com:vml" Requires="v">
                <p:oleObj spid="_x0000_s149798" name="Equation" r:id="rId4" imgW="1650960" imgH="583920" progId="Equation.DSMT4">
                  <p:embed/>
                </p:oleObj>
              </mc:Choice>
              <mc:Fallback>
                <p:oleObj name="Equation" r:id="rId4" imgW="1650960" imgH="5839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15888"/>
                        <a:ext cx="2057400" cy="728662"/>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6" name="Line 8"/>
          <p:cNvSpPr>
            <a:spLocks noChangeShapeType="1"/>
          </p:cNvSpPr>
          <p:nvPr/>
        </p:nvSpPr>
        <p:spPr bwMode="auto">
          <a:xfrm flipH="1">
            <a:off x="4114800" y="692150"/>
            <a:ext cx="25400" cy="151765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19817" name="Object 9"/>
          <p:cNvGraphicFramePr>
            <a:graphicFrameLocks noChangeAspect="1"/>
          </p:cNvGraphicFramePr>
          <p:nvPr/>
        </p:nvGraphicFramePr>
        <p:xfrm>
          <a:off x="4953000" y="-26988"/>
          <a:ext cx="2057400" cy="965201"/>
        </p:xfrm>
        <a:graphic>
          <a:graphicData uri="http://schemas.openxmlformats.org/presentationml/2006/ole">
            <mc:AlternateContent xmlns:mc="http://schemas.openxmlformats.org/markup-compatibility/2006">
              <mc:Choice xmlns:v="urn:schemas-microsoft-com:vml" Requires="v">
                <p:oleObj spid="_x0000_s149799" name="Equation" r:id="rId6" imgW="1625400" imgH="761760" progId="Equation.DSMT4">
                  <p:embed/>
                </p:oleObj>
              </mc:Choice>
              <mc:Fallback>
                <p:oleObj name="Equation" r:id="rId6" imgW="1625400" imgH="76176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26988"/>
                        <a:ext cx="2057400" cy="965201"/>
                      </a:xfrm>
                      <a:prstGeom prst="rect">
                        <a:avLst/>
                      </a:prstGeom>
                      <a:solidFill>
                        <a:srgbClr val="00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8" name="Line 10"/>
          <p:cNvSpPr>
            <a:spLocks noChangeShapeType="1"/>
          </p:cNvSpPr>
          <p:nvPr/>
        </p:nvSpPr>
        <p:spPr bwMode="auto">
          <a:xfrm flipH="1">
            <a:off x="5715000" y="908050"/>
            <a:ext cx="9525" cy="2444750"/>
          </a:xfrm>
          <a:prstGeom prst="line">
            <a:avLst/>
          </a:prstGeom>
          <a:noFill/>
          <a:ln w="9525">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119819"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4137025"/>
            <a:ext cx="411480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820" name="Text Box 12"/>
          <p:cNvSpPr txBox="1">
            <a:spLocks noChangeArrowheads="1"/>
          </p:cNvSpPr>
          <p:nvPr/>
        </p:nvSpPr>
        <p:spPr bwMode="auto">
          <a:xfrm>
            <a:off x="609600" y="4038600"/>
            <a:ext cx="3733800" cy="779463"/>
          </a:xfrm>
          <a:prstGeom prst="rect">
            <a:avLst/>
          </a:prstGeom>
          <a:solidFill>
            <a:schemeClr val="bg2"/>
          </a:solidFill>
          <a:ln>
            <a:noFill/>
          </a:ln>
          <a:effectLst/>
        </p:spPr>
        <p:txBody>
          <a:bodyPr>
            <a:spAutoFit/>
          </a:bodyPr>
          <a:lstStyle/>
          <a:p>
            <a:pPr>
              <a:spcBef>
                <a:spcPct val="50000"/>
              </a:spcBef>
            </a:pPr>
            <a:r>
              <a:rPr lang="en-US" altLang="zh-CN" sz="1800" b="1">
                <a:effectLst>
                  <a:outerShdw blurRad="38100" dist="38100" dir="2700000" algn="tl">
                    <a:srgbClr val="FFFFFF"/>
                  </a:outerShdw>
                </a:effectLst>
                <a:latin typeface="Times New Roman"/>
                <a:ea typeface="宋体" charset="-122"/>
              </a:rPr>
              <a:t>ø</a:t>
            </a:r>
            <a:r>
              <a:rPr lang="en-US" altLang="zh-CN" sz="1800" b="1">
                <a:effectLst>
                  <a:outerShdw blurRad="38100" dist="38100" dir="2700000" algn="tl">
                    <a:srgbClr val="FFFFFF"/>
                  </a:outerShdw>
                </a:effectLst>
              </a:rPr>
              <a:t> (1)</a:t>
            </a:r>
            <a:r>
              <a:rPr lang="zh-CN" altLang="en-US" sz="1800" b="1">
                <a:effectLst>
                  <a:outerShdw blurRad="38100" dist="38100" dir="2700000" algn="tl">
                    <a:srgbClr val="FFFFFF"/>
                  </a:outerShdw>
                </a:effectLst>
              </a:rPr>
              <a:t>是分布密度函数，是算出来的。</a:t>
            </a:r>
          </a:p>
          <a:p>
            <a:pPr>
              <a:spcBef>
                <a:spcPct val="50000"/>
              </a:spcBef>
            </a:pPr>
            <a:endParaRPr lang="en-US" altLang="zh-CN" sz="1800" b="1">
              <a:effectLst>
                <a:outerShdw blurRad="38100" dist="38100" dir="2700000" algn="tl">
                  <a:srgbClr val="FFFFFF"/>
                </a:outerShdw>
              </a:effectLst>
            </a:endParaRPr>
          </a:p>
        </p:txBody>
      </p:sp>
      <p:graphicFrame>
        <p:nvGraphicFramePr>
          <p:cNvPr id="119821" name="Object 13"/>
          <p:cNvGraphicFramePr>
            <a:graphicFrameLocks noChangeAspect="1"/>
          </p:cNvGraphicFramePr>
          <p:nvPr/>
        </p:nvGraphicFramePr>
        <p:xfrm>
          <a:off x="685800" y="4343400"/>
          <a:ext cx="1295400" cy="509588"/>
        </p:xfrm>
        <a:graphic>
          <a:graphicData uri="http://schemas.openxmlformats.org/presentationml/2006/ole">
            <mc:AlternateContent xmlns:mc="http://schemas.openxmlformats.org/markup-compatibility/2006">
              <mc:Choice xmlns:v="urn:schemas-microsoft-com:vml" Requires="v">
                <p:oleObj spid="_x0000_s149800" name="Equation" r:id="rId9" imgW="1066680" imgH="419040" progId="Equation.DSMT4">
                  <p:embed/>
                </p:oleObj>
              </mc:Choice>
              <mc:Fallback>
                <p:oleObj name="Equation" r:id="rId9" imgW="1066680" imgH="419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4343400"/>
                        <a:ext cx="12954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2" name="Object 14"/>
          <p:cNvGraphicFramePr>
            <a:graphicFrameLocks noChangeAspect="1"/>
          </p:cNvGraphicFramePr>
          <p:nvPr>
            <p:extLst>
              <p:ext uri="{D42A27DB-BD31-4B8C-83A1-F6EECF244321}">
                <p14:modId xmlns:p14="http://schemas.microsoft.com/office/powerpoint/2010/main" val="1763967697"/>
              </p:ext>
            </p:extLst>
          </p:nvPr>
        </p:nvGraphicFramePr>
        <p:xfrm>
          <a:off x="2057400" y="4876800"/>
          <a:ext cx="6553200" cy="1906588"/>
        </p:xfrm>
        <a:graphic>
          <a:graphicData uri="http://schemas.openxmlformats.org/presentationml/2006/ole">
            <mc:AlternateContent xmlns:mc="http://schemas.openxmlformats.org/markup-compatibility/2006">
              <mc:Choice xmlns:v="urn:schemas-microsoft-com:vml" Requires="v">
                <p:oleObj spid="_x0000_s149801" name="Equation" r:id="rId11" imgW="4546440" imgH="1320480" progId="Equation.DSMT4">
                  <p:embed/>
                </p:oleObj>
              </mc:Choice>
              <mc:Fallback>
                <p:oleObj name="Equation" r:id="rId11" imgW="4546440" imgH="1320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7400" y="4876800"/>
                        <a:ext cx="6553200" cy="1906588"/>
                      </a:xfrm>
                      <a:prstGeom prst="rect">
                        <a:avLst/>
                      </a:prstGeom>
                      <a:solidFill>
                        <a:schemeClr val="bg2"/>
                      </a:solidFill>
                      <a:ln>
                        <a:noFill/>
                      </a:ln>
                      <a:effectLst/>
                    </p:spPr>
                  </p:pic>
                </p:oleObj>
              </mc:Fallback>
            </mc:AlternateContent>
          </a:graphicData>
        </a:graphic>
      </p:graphicFrame>
    </p:spTree>
    <p:extLst>
      <p:ext uri="{BB962C8B-B14F-4D97-AF65-F5344CB8AC3E}">
        <p14:creationId xmlns:p14="http://schemas.microsoft.com/office/powerpoint/2010/main" val="350799125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45" name="Picture 13"/>
          <p:cNvPicPr>
            <a:picLocks noChangeAspect="1" noChangeArrowheads="1"/>
          </p:cNvPicPr>
          <p:nvPr/>
        </p:nvPicPr>
        <p:blipFill>
          <a:blip r:embed="rId2">
            <a:extLst>
              <a:ext uri="{28A0092B-C50C-407E-A947-70E740481C1C}">
                <a14:useLocalDpi xmlns:a14="http://schemas.microsoft.com/office/drawing/2010/main" val="0"/>
              </a:ext>
            </a:extLst>
          </a:blip>
          <a:srcRect l="19852" t="11491" r="20172" b="68849"/>
          <a:stretch>
            <a:fillRect/>
          </a:stretch>
        </p:blipFill>
        <p:spPr bwMode="auto">
          <a:xfrm>
            <a:off x="6300788" y="719138"/>
            <a:ext cx="2519362"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4" name="Rectangle 2"/>
          <p:cNvSpPr>
            <a:spLocks noGrp="1" noChangeArrowheads="1"/>
          </p:cNvSpPr>
          <p:nvPr>
            <p:ph type="title"/>
          </p:nvPr>
        </p:nvSpPr>
        <p:spPr bwMode="auto">
          <a:xfrm>
            <a:off x="107504" y="188640"/>
            <a:ext cx="6193284" cy="609600"/>
          </a:xfr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p>
            <a:pPr algn="l"/>
            <a:r>
              <a:rPr lang="en-US" altLang="zh-CN" sz="3200" b="1" dirty="0">
                <a:solidFill>
                  <a:schemeClr val="bg1"/>
                </a:solidFill>
                <a:latin typeface="Times New Roman" pitchFamily="18" charset="0"/>
                <a:ea typeface="黑体" pitchFamily="49" charset="-122"/>
                <a:cs typeface="Times New Roman" pitchFamily="18" charset="0"/>
              </a:rPr>
              <a:t>2.4.6 </a:t>
            </a:r>
            <a:r>
              <a:rPr lang="zh-CN" altLang="en-US" sz="3200" b="1" dirty="0">
                <a:solidFill>
                  <a:schemeClr val="bg1"/>
                </a:solidFill>
                <a:latin typeface="Times New Roman" pitchFamily="18" charset="0"/>
                <a:ea typeface="黑体" pitchFamily="49" charset="-122"/>
                <a:cs typeface="Times New Roman" pitchFamily="18" charset="0"/>
              </a:rPr>
              <a:t>对数正态分布</a:t>
            </a:r>
            <a:r>
              <a:rPr lang="en-US" altLang="zh-CN" sz="3200" b="1" dirty="0">
                <a:solidFill>
                  <a:schemeClr val="bg1"/>
                </a:solidFill>
                <a:latin typeface="Times New Roman" pitchFamily="18" charset="0"/>
                <a:ea typeface="黑体" pitchFamily="49" charset="-122"/>
                <a:cs typeface="Times New Roman" pitchFamily="18" charset="0"/>
              </a:rPr>
              <a:t>(</a:t>
            </a:r>
            <a:r>
              <a:rPr lang="zh-CN" altLang="en-US" sz="3200" b="1" dirty="0">
                <a:solidFill>
                  <a:schemeClr val="bg1"/>
                </a:solidFill>
                <a:latin typeface="Times New Roman" pitchFamily="18" charset="0"/>
                <a:ea typeface="黑体" pitchFamily="49" charset="-122"/>
                <a:cs typeface="Times New Roman" pitchFamily="18" charset="0"/>
              </a:rPr>
              <a:t>连续型</a:t>
            </a:r>
            <a:r>
              <a:rPr lang="en-US" altLang="zh-CN" sz="3200" b="1" dirty="0">
                <a:solidFill>
                  <a:schemeClr val="bg1"/>
                </a:solidFill>
                <a:latin typeface="Times New Roman" pitchFamily="18" charset="0"/>
                <a:ea typeface="黑体" pitchFamily="49" charset="-122"/>
                <a:cs typeface="Times New Roman" pitchFamily="18" charset="0"/>
              </a:rPr>
              <a:t>)</a:t>
            </a:r>
          </a:p>
        </p:txBody>
      </p:sp>
      <p:sp>
        <p:nvSpPr>
          <p:cNvPr id="120837" name="Text Box 5"/>
          <p:cNvSpPr txBox="1">
            <a:spLocks noChangeArrowheads="1"/>
          </p:cNvSpPr>
          <p:nvPr/>
        </p:nvSpPr>
        <p:spPr bwMode="auto">
          <a:xfrm>
            <a:off x="304800" y="2971800"/>
            <a:ext cx="3657600" cy="830997"/>
          </a:xfrm>
          <a:prstGeom prst="rect">
            <a:avLst/>
          </a:prstGeom>
          <a:solidFill>
            <a:schemeClr val="bg2"/>
          </a:solidFill>
          <a:ln>
            <a:noFill/>
          </a:ln>
          <a:effectLst/>
        </p:spPr>
        <p:txBody>
          <a:bodyPr>
            <a:spAutoFit/>
          </a:bodyPr>
          <a:lstStyle/>
          <a:p>
            <a:pPr>
              <a:spcBef>
                <a:spcPct val="50000"/>
              </a:spcBef>
            </a:pPr>
            <a:r>
              <a:rPr lang="zh-CN" altLang="en-US" sz="2400" dirty="0">
                <a:latin typeface="Times New Roman" pitchFamily="18" charset="0"/>
                <a:ea typeface="黑体" pitchFamily="49" charset="-122"/>
                <a:cs typeface="Times New Roman" pitchFamily="18" charset="0"/>
              </a:rPr>
              <a:t>注意：</a:t>
            </a:r>
            <a:r>
              <a:rPr lang="en-US" altLang="zh-CN" sz="2400" dirty="0">
                <a:latin typeface="Times New Roman" pitchFamily="18" charset="0"/>
                <a:ea typeface="黑体" pitchFamily="49" charset="-122"/>
                <a:cs typeface="Times New Roman" pitchFamily="18" charset="0"/>
              </a:rPr>
              <a:t>μ</a:t>
            </a:r>
            <a:r>
              <a:rPr lang="zh-CN" altLang="en-US" sz="2400" dirty="0">
                <a:latin typeface="Times New Roman" pitchFamily="18" charset="0"/>
                <a:ea typeface="黑体" pitchFamily="49" charset="-122"/>
                <a:cs typeface="Times New Roman" pitchFamily="18" charset="0"/>
              </a:rPr>
              <a:t>、</a:t>
            </a:r>
            <a:r>
              <a:rPr lang="en-US" altLang="zh-CN" sz="2400" dirty="0">
                <a:latin typeface="Times New Roman" pitchFamily="18" charset="0"/>
                <a:ea typeface="黑体" pitchFamily="49" charset="-122"/>
                <a:cs typeface="Times New Roman" pitchFamily="18" charset="0"/>
              </a:rPr>
              <a:t>σ</a:t>
            </a:r>
            <a:r>
              <a:rPr lang="zh-CN" altLang="en-US" sz="2400" dirty="0">
                <a:latin typeface="Times New Roman" pitchFamily="18" charset="0"/>
                <a:ea typeface="黑体" pitchFamily="49" charset="-122"/>
                <a:cs typeface="Times New Roman" pitchFamily="18" charset="0"/>
              </a:rPr>
              <a:t>是随机变量的对数的均值和标准差。 </a:t>
            </a:r>
          </a:p>
        </p:txBody>
      </p:sp>
      <p:pic>
        <p:nvPicPr>
          <p:cNvPr id="1208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8486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39" name="Text Box 7"/>
          <p:cNvSpPr txBox="1">
            <a:spLocks noChangeArrowheads="1"/>
          </p:cNvSpPr>
          <p:nvPr/>
        </p:nvSpPr>
        <p:spPr bwMode="auto">
          <a:xfrm>
            <a:off x="304800" y="4114800"/>
            <a:ext cx="3048000" cy="83099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3300"/>
                </a:solidFill>
                <a:effectLst>
                  <a:outerShdw blurRad="38100" dist="38100" dir="2700000" algn="tl">
                    <a:srgbClr val="000000"/>
                  </a:outerShdw>
                </a:effectLst>
                <a:latin typeface="Times New Roman" pitchFamily="18" charset="0"/>
                <a:ea typeface="黑体" pitchFamily="49" charset="-122"/>
                <a:cs typeface="Times New Roman" pitchFamily="18" charset="0"/>
              </a:rPr>
              <a:t>注意：</a:t>
            </a:r>
            <a:r>
              <a:rPr lang="en-US" altLang="zh-CN" sz="2400" b="1">
                <a:solidFill>
                  <a:srgbClr val="FF3300"/>
                </a:solidFill>
                <a:effectLst>
                  <a:outerShdw blurRad="38100" dist="38100" dir="2700000" algn="tl">
                    <a:srgbClr val="000000"/>
                  </a:outerShdw>
                </a:effectLst>
                <a:latin typeface="Times New Roman" pitchFamily="18" charset="0"/>
                <a:ea typeface="黑体" pitchFamily="49" charset="-122"/>
                <a:cs typeface="Times New Roman" pitchFamily="18" charset="0"/>
              </a:rPr>
              <a:t>μ</a:t>
            </a:r>
            <a:r>
              <a:rPr lang="zh-CN" altLang="en-US" sz="2400" b="1">
                <a:solidFill>
                  <a:srgbClr val="FF3300"/>
                </a:solidFill>
                <a:effectLst>
                  <a:outerShdw blurRad="38100" dist="38100" dir="2700000" algn="tl">
                    <a:srgbClr val="000000"/>
                  </a:outerShdw>
                </a:effectLst>
                <a:latin typeface="Times New Roman" pitchFamily="18" charset="0"/>
                <a:ea typeface="黑体" pitchFamily="49" charset="-122"/>
                <a:cs typeface="Times New Roman" pitchFamily="18" charset="0"/>
              </a:rPr>
              <a:t>、</a:t>
            </a:r>
            <a:r>
              <a:rPr lang="en-US" altLang="zh-CN" sz="2400" b="1">
                <a:solidFill>
                  <a:srgbClr val="FF3300"/>
                </a:solidFill>
                <a:effectLst>
                  <a:outerShdw blurRad="38100" dist="38100" dir="2700000" algn="tl">
                    <a:srgbClr val="000000"/>
                  </a:outerShdw>
                </a:effectLst>
                <a:latin typeface="Times New Roman" pitchFamily="18" charset="0"/>
                <a:ea typeface="黑体" pitchFamily="49" charset="-122"/>
                <a:cs typeface="Times New Roman" pitchFamily="18" charset="0"/>
              </a:rPr>
              <a:t>σ</a:t>
            </a:r>
            <a:r>
              <a:rPr lang="zh-CN" altLang="en-US" sz="2400" b="1">
                <a:solidFill>
                  <a:srgbClr val="FF3300"/>
                </a:solidFill>
                <a:effectLst>
                  <a:outerShdw blurRad="38100" dist="38100" dir="2700000" algn="tl">
                    <a:srgbClr val="000000"/>
                  </a:outerShdw>
                </a:effectLst>
                <a:latin typeface="Times New Roman" pitchFamily="18" charset="0"/>
                <a:ea typeface="黑体" pitchFamily="49" charset="-122"/>
                <a:cs typeface="Times New Roman" pitchFamily="18" charset="0"/>
              </a:rPr>
              <a:t>是对数的均值和标准差。 </a:t>
            </a:r>
          </a:p>
        </p:txBody>
      </p:sp>
      <p:sp>
        <p:nvSpPr>
          <p:cNvPr id="120841" name="Text Box 9"/>
          <p:cNvSpPr txBox="1">
            <a:spLocks noChangeArrowheads="1"/>
          </p:cNvSpPr>
          <p:nvPr/>
        </p:nvSpPr>
        <p:spPr bwMode="auto">
          <a:xfrm>
            <a:off x="304800" y="4011613"/>
            <a:ext cx="3048000" cy="2308324"/>
          </a:xfrm>
          <a:prstGeom prst="rect">
            <a:avLst/>
          </a:prstGeom>
          <a:solidFill>
            <a:schemeClr val="bg2"/>
          </a:solidFill>
          <a:ln>
            <a:noFill/>
          </a:ln>
          <a:effectLst/>
        </p:spPr>
        <p:txBody>
          <a:bodyPr>
            <a:spAutoFit/>
          </a:bodyPr>
          <a:lstStyle/>
          <a:p>
            <a:pPr>
              <a:spcBef>
                <a:spcPct val="50000"/>
              </a:spcBef>
            </a:pPr>
            <a:r>
              <a:rPr lang="zh-CN" altLang="en-US" sz="2400" dirty="0">
                <a:latin typeface="Times New Roman" pitchFamily="18" charset="0"/>
                <a:ea typeface="黑体" pitchFamily="49" charset="-122"/>
                <a:cs typeface="Times New Roman" pitchFamily="18" charset="0"/>
              </a:rPr>
              <a:t>该分布的意义是通过对数变换，可以使较大的数缩小为较小的数，常用于把几个数量级的数据用对数分布去拟合分析。</a:t>
            </a:r>
          </a:p>
        </p:txBody>
      </p:sp>
      <p:pic>
        <p:nvPicPr>
          <p:cNvPr id="12084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984500"/>
            <a:ext cx="4267200"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843" name="Line 11"/>
          <p:cNvSpPr>
            <a:spLocks noChangeShapeType="1"/>
          </p:cNvSpPr>
          <p:nvPr/>
        </p:nvSpPr>
        <p:spPr bwMode="auto">
          <a:xfrm flipV="1">
            <a:off x="5943600" y="620687"/>
            <a:ext cx="860648" cy="128431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Times New Roman" pitchFamily="18" charset="0"/>
              <a:ea typeface="黑体" pitchFamily="49" charset="-122"/>
              <a:cs typeface="Times New Roman" pitchFamily="18" charset="0"/>
            </a:endParaRPr>
          </a:p>
        </p:txBody>
      </p:sp>
      <p:sp>
        <p:nvSpPr>
          <p:cNvPr id="120844" name="Text Box 12"/>
          <p:cNvSpPr txBox="1">
            <a:spLocks noChangeArrowheads="1"/>
          </p:cNvSpPr>
          <p:nvPr/>
        </p:nvSpPr>
        <p:spPr bwMode="auto">
          <a:xfrm>
            <a:off x="6300192" y="251356"/>
            <a:ext cx="29162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latin typeface="Times New Roman" pitchFamily="18" charset="0"/>
                <a:ea typeface="黑体" pitchFamily="49" charset="-122"/>
                <a:cs typeface="Times New Roman" pitchFamily="18" charset="0"/>
              </a:rPr>
              <a:t>注意其与正态分布的区别</a:t>
            </a:r>
          </a:p>
        </p:txBody>
      </p:sp>
    </p:spTree>
    <p:extLst>
      <p:ext uri="{BB962C8B-B14F-4D97-AF65-F5344CB8AC3E}">
        <p14:creationId xmlns:p14="http://schemas.microsoft.com/office/powerpoint/2010/main" val="56414005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36638"/>
            <a:ext cx="67056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84575"/>
            <a:ext cx="6858000" cy="239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695" name="AutoShape 7"/>
          <p:cNvSpPr>
            <a:spLocks/>
          </p:cNvSpPr>
          <p:nvPr/>
        </p:nvSpPr>
        <p:spPr bwMode="auto">
          <a:xfrm>
            <a:off x="6248400" y="914400"/>
            <a:ext cx="1447800" cy="5486400"/>
          </a:xfrm>
          <a:prstGeom prst="rightBrace">
            <a:avLst>
              <a:gd name="adj1" fmla="val 31579"/>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6" name="Text Box 8"/>
          <p:cNvSpPr txBox="1">
            <a:spLocks noChangeArrowheads="1"/>
          </p:cNvSpPr>
          <p:nvPr/>
        </p:nvSpPr>
        <p:spPr bwMode="auto">
          <a:xfrm>
            <a:off x="7848600" y="2108200"/>
            <a:ext cx="563563" cy="3378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3300"/>
                </a:solidFill>
              </a:rPr>
              <a:t>对数正态分布特征量</a:t>
            </a:r>
          </a:p>
        </p:txBody>
      </p:sp>
    </p:spTree>
    <p:extLst>
      <p:ext uri="{BB962C8B-B14F-4D97-AF65-F5344CB8AC3E}">
        <p14:creationId xmlns:p14="http://schemas.microsoft.com/office/powerpoint/2010/main" val="3773290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69"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19200"/>
            <a:ext cx="8077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858" name="Rectangle 2"/>
          <p:cNvSpPr>
            <a:spLocks noGrp="1" noChangeArrowheads="1"/>
          </p:cNvSpPr>
          <p:nvPr>
            <p:ph type="title"/>
          </p:nvPr>
        </p:nvSpPr>
        <p:spPr bwMode="auto">
          <a:xfrm>
            <a:off x="1219200" y="381000"/>
            <a:ext cx="1676400" cy="5334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0000"/>
          </a:bodyPr>
          <a:lstStyle/>
          <a:p>
            <a:r>
              <a:rPr lang="zh-CN" altLang="en-US" sz="3600" b="1">
                <a:solidFill>
                  <a:schemeClr val="hlink"/>
                </a:solidFill>
                <a:latin typeface="Times New Roman" pitchFamily="18" charset="0"/>
                <a:ea typeface="楷体_GB2312" pitchFamily="49" charset="-122"/>
              </a:rPr>
              <a:t>例题</a:t>
            </a:r>
          </a:p>
        </p:txBody>
      </p:sp>
      <p:graphicFrame>
        <p:nvGraphicFramePr>
          <p:cNvPr id="121861" name="Object 5"/>
          <p:cNvGraphicFramePr>
            <a:graphicFrameLocks noChangeAspect="1"/>
          </p:cNvGraphicFramePr>
          <p:nvPr>
            <p:extLst>
              <p:ext uri="{D42A27DB-BD31-4B8C-83A1-F6EECF244321}">
                <p14:modId xmlns:p14="http://schemas.microsoft.com/office/powerpoint/2010/main" val="2083553471"/>
              </p:ext>
            </p:extLst>
          </p:nvPr>
        </p:nvGraphicFramePr>
        <p:xfrm>
          <a:off x="2968427" y="206375"/>
          <a:ext cx="2179637" cy="631825"/>
        </p:xfrm>
        <a:graphic>
          <a:graphicData uri="http://schemas.openxmlformats.org/presentationml/2006/ole">
            <mc:AlternateContent xmlns:mc="http://schemas.openxmlformats.org/markup-compatibility/2006">
              <mc:Choice xmlns:v="urn:schemas-microsoft-com:vml" Requires="v">
                <p:oleObj spid="_x0000_s150676" name="Equation" r:id="rId4" imgW="1358640" imgH="393480" progId="Equation.DSMT4">
                  <p:embed/>
                </p:oleObj>
              </mc:Choice>
              <mc:Fallback>
                <p:oleObj name="Equation" r:id="rId4" imgW="135864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8427" y="206375"/>
                        <a:ext cx="2179637" cy="631825"/>
                      </a:xfrm>
                      <a:prstGeom prst="rect">
                        <a:avLst/>
                      </a:prstGeom>
                      <a:solidFill>
                        <a:schemeClr val="bg2"/>
                      </a:solidFill>
                      <a:ln>
                        <a:noFill/>
                      </a:ln>
                      <a:effectLst/>
                      <a:extLst/>
                    </p:spPr>
                  </p:pic>
                </p:oleObj>
              </mc:Fallback>
            </mc:AlternateContent>
          </a:graphicData>
        </a:graphic>
      </p:graphicFrame>
      <p:sp>
        <p:nvSpPr>
          <p:cNvPr id="121862" name="Line 6"/>
          <p:cNvSpPr>
            <a:spLocks noChangeShapeType="1"/>
          </p:cNvSpPr>
          <p:nvPr/>
        </p:nvSpPr>
        <p:spPr bwMode="auto">
          <a:xfrm flipH="1">
            <a:off x="4114800" y="838200"/>
            <a:ext cx="0" cy="16764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21863" name="Object 7"/>
          <p:cNvGraphicFramePr>
            <a:graphicFrameLocks noChangeAspect="1"/>
          </p:cNvGraphicFramePr>
          <p:nvPr/>
        </p:nvGraphicFramePr>
        <p:xfrm>
          <a:off x="3030538" y="6096000"/>
          <a:ext cx="931862" cy="530225"/>
        </p:xfrm>
        <a:graphic>
          <a:graphicData uri="http://schemas.openxmlformats.org/presentationml/2006/ole">
            <mc:AlternateContent xmlns:mc="http://schemas.openxmlformats.org/markup-compatibility/2006">
              <mc:Choice xmlns:v="urn:schemas-microsoft-com:vml" Requires="v">
                <p:oleObj spid="_x0000_s150677" name="Equation" r:id="rId6" imgW="736560" imgH="419040" progId="Equation.DSMT4">
                  <p:embed/>
                </p:oleObj>
              </mc:Choice>
              <mc:Fallback>
                <p:oleObj name="Equation" r:id="rId6" imgW="73656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0538" y="6096000"/>
                        <a:ext cx="931862" cy="530225"/>
                      </a:xfrm>
                      <a:prstGeom prst="rect">
                        <a:avLst/>
                      </a:prstGeom>
                      <a:solidFill>
                        <a:srgbClr val="00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1864" name="Line 8"/>
          <p:cNvSpPr>
            <a:spLocks noChangeShapeType="1"/>
          </p:cNvSpPr>
          <p:nvPr/>
        </p:nvSpPr>
        <p:spPr bwMode="auto">
          <a:xfrm flipH="1" flipV="1">
            <a:off x="3487738" y="4876800"/>
            <a:ext cx="0" cy="1143000"/>
          </a:xfrm>
          <a:prstGeom prst="line">
            <a:avLst/>
          </a:prstGeom>
          <a:noFill/>
          <a:ln w="9525">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16607855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ext Box 2"/>
          <p:cNvSpPr txBox="1">
            <a:spLocks noChangeArrowheads="1"/>
          </p:cNvSpPr>
          <p:nvPr/>
        </p:nvSpPr>
        <p:spPr bwMode="auto">
          <a:xfrm>
            <a:off x="611560" y="836613"/>
            <a:ext cx="828092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dirty="0" smtClean="0">
                <a:latin typeface="Times New Roman" pitchFamily="18" charset="0"/>
                <a:ea typeface="黑体" pitchFamily="49" charset="-122"/>
                <a:cs typeface="Times New Roman" pitchFamily="18" charset="0"/>
              </a:rPr>
              <a:t> </a:t>
            </a:r>
            <a:r>
              <a:rPr lang="zh-CN" altLang="en-US" sz="2400" dirty="0">
                <a:latin typeface="Times New Roman" pitchFamily="18" charset="0"/>
                <a:ea typeface="黑体" pitchFamily="49" charset="-122"/>
                <a:cs typeface="Times New Roman" pitchFamily="18" charset="0"/>
              </a:rPr>
              <a:t>某城市日电能供应服从对数正态分布，</a:t>
            </a:r>
            <a:r>
              <a:rPr lang="en-US" altLang="zh-CN" sz="2400" dirty="0">
                <a:latin typeface="Times New Roman" pitchFamily="18" charset="0"/>
                <a:ea typeface="黑体" pitchFamily="49" charset="-122"/>
                <a:cs typeface="Times New Roman" pitchFamily="18" charset="0"/>
              </a:rPr>
              <a:t>μ=1.2</a:t>
            </a:r>
            <a:r>
              <a:rPr lang="zh-CN" altLang="en-US" sz="2400" dirty="0">
                <a:latin typeface="Times New Roman" pitchFamily="18" charset="0"/>
                <a:ea typeface="黑体" pitchFamily="49" charset="-122"/>
                <a:cs typeface="Times New Roman" pitchFamily="18" charset="0"/>
              </a:rPr>
              <a:t>，</a:t>
            </a:r>
            <a:r>
              <a:rPr lang="en-US" altLang="zh-CN" sz="2400" dirty="0">
                <a:latin typeface="Times New Roman" pitchFamily="18" charset="0"/>
                <a:ea typeface="黑体" pitchFamily="49" charset="-122"/>
                <a:cs typeface="Times New Roman" pitchFamily="18" charset="0"/>
              </a:rPr>
              <a:t>σ=0.5</a:t>
            </a:r>
            <a:r>
              <a:rPr lang="zh-CN" altLang="en-US" sz="2400" dirty="0">
                <a:latin typeface="Times New Roman" pitchFamily="18" charset="0"/>
                <a:ea typeface="黑体" pitchFamily="49" charset="-122"/>
                <a:cs typeface="Times New Roman" pitchFamily="18" charset="0"/>
              </a:rPr>
              <a:t>，供应量以</a:t>
            </a:r>
            <a:r>
              <a:rPr lang="en-US" altLang="zh-CN" sz="2400" dirty="0" err="1" smtClean="0">
                <a:latin typeface="Times New Roman" pitchFamily="18" charset="0"/>
                <a:ea typeface="黑体" pitchFamily="49" charset="-122"/>
                <a:cs typeface="Times New Roman" pitchFamily="18" charset="0"/>
              </a:rPr>
              <a:t>GWh</a:t>
            </a:r>
            <a:r>
              <a:rPr lang="zh-CN" altLang="en-US" sz="2400" dirty="0" smtClean="0">
                <a:latin typeface="Times New Roman" pitchFamily="18" charset="0"/>
                <a:ea typeface="黑体" pitchFamily="49" charset="-122"/>
                <a:cs typeface="Times New Roman" pitchFamily="18" charset="0"/>
              </a:rPr>
              <a:t>（</a:t>
            </a:r>
            <a:r>
              <a:rPr lang="zh-CN" altLang="en-US" sz="2400" dirty="0">
                <a:latin typeface="Times New Roman" pitchFamily="18" charset="0"/>
                <a:ea typeface="黑体" pitchFamily="49" charset="-122"/>
                <a:cs typeface="Times New Roman" pitchFamily="18" charset="0"/>
              </a:rPr>
              <a:t>亿瓦时</a:t>
            </a:r>
            <a:r>
              <a:rPr lang="en-US" altLang="zh-CN" sz="2400" dirty="0" smtClean="0">
                <a:latin typeface="Times New Roman" pitchFamily="18" charset="0"/>
                <a:ea typeface="黑体" pitchFamily="49" charset="-122"/>
                <a:cs typeface="Times New Roman" pitchFamily="18" charset="0"/>
              </a:rPr>
              <a:t>,</a:t>
            </a:r>
            <a:r>
              <a:rPr lang="zh-CN" altLang="en-US" sz="2400" dirty="0" smtClean="0">
                <a:latin typeface="Times New Roman" pitchFamily="18" charset="0"/>
                <a:ea typeface="黑体" pitchFamily="49" charset="-122"/>
                <a:cs typeface="Times New Roman" pitchFamily="18" charset="0"/>
              </a:rPr>
              <a:t>）计算</a:t>
            </a:r>
            <a:r>
              <a:rPr lang="zh-CN" altLang="en-US" sz="2400" dirty="0">
                <a:latin typeface="Times New Roman" pitchFamily="18" charset="0"/>
                <a:ea typeface="黑体" pitchFamily="49" charset="-122"/>
                <a:cs typeface="Times New Roman" pitchFamily="18" charset="0"/>
              </a:rPr>
              <a:t>。该城市发电厂最大供电量为</a:t>
            </a:r>
            <a:r>
              <a:rPr lang="en-US" altLang="zh-CN" sz="2400" dirty="0">
                <a:latin typeface="Times New Roman" pitchFamily="18" charset="0"/>
                <a:ea typeface="黑体" pitchFamily="49" charset="-122"/>
                <a:cs typeface="Times New Roman" pitchFamily="18" charset="0"/>
              </a:rPr>
              <a:t>9GWh/d</a:t>
            </a:r>
            <a:r>
              <a:rPr lang="zh-CN" altLang="en-US" sz="2400" dirty="0">
                <a:latin typeface="Times New Roman" pitchFamily="18" charset="0"/>
                <a:ea typeface="黑体" pitchFamily="49" charset="-122"/>
                <a:cs typeface="Times New Roman" pitchFamily="18" charset="0"/>
              </a:rPr>
              <a:t>。求该城市电力供应不足的概率。 </a:t>
            </a:r>
          </a:p>
        </p:txBody>
      </p:sp>
      <p:graphicFrame>
        <p:nvGraphicFramePr>
          <p:cNvPr id="349187" name="Object 3"/>
          <p:cNvGraphicFramePr>
            <a:graphicFrameLocks noChangeAspect="1"/>
          </p:cNvGraphicFramePr>
          <p:nvPr>
            <p:extLst>
              <p:ext uri="{D42A27DB-BD31-4B8C-83A1-F6EECF244321}">
                <p14:modId xmlns:p14="http://schemas.microsoft.com/office/powerpoint/2010/main" val="3677349813"/>
              </p:ext>
            </p:extLst>
          </p:nvPr>
        </p:nvGraphicFramePr>
        <p:xfrm>
          <a:off x="6516216" y="1855173"/>
          <a:ext cx="2155825" cy="363537"/>
        </p:xfrm>
        <a:graphic>
          <a:graphicData uri="http://schemas.openxmlformats.org/presentationml/2006/ole">
            <mc:AlternateContent xmlns:mc="http://schemas.openxmlformats.org/markup-compatibility/2006">
              <mc:Choice xmlns:v="urn:schemas-microsoft-com:vml" Requires="v">
                <p:oleObj spid="_x0000_s151700" name="Equation" r:id="rId3" imgW="1130040" imgH="190440" progId="Equation.DSMT4">
                  <p:embed/>
                </p:oleObj>
              </mc:Choice>
              <mc:Fallback>
                <p:oleObj name="Equation" r:id="rId3" imgW="1130040" imgH="1904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855173"/>
                        <a:ext cx="21558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9188" name="Object 4"/>
          <p:cNvGraphicFramePr>
            <a:graphicFrameLocks noChangeAspect="1"/>
          </p:cNvGraphicFramePr>
          <p:nvPr>
            <p:extLst>
              <p:ext uri="{D42A27DB-BD31-4B8C-83A1-F6EECF244321}">
                <p14:modId xmlns:p14="http://schemas.microsoft.com/office/powerpoint/2010/main" val="4062631773"/>
              </p:ext>
            </p:extLst>
          </p:nvPr>
        </p:nvGraphicFramePr>
        <p:xfrm>
          <a:off x="980120" y="2492896"/>
          <a:ext cx="7543800" cy="2905125"/>
        </p:xfrm>
        <a:graphic>
          <a:graphicData uri="http://schemas.openxmlformats.org/presentationml/2006/ole">
            <mc:AlternateContent xmlns:mc="http://schemas.openxmlformats.org/markup-compatibility/2006">
              <mc:Choice xmlns:v="urn:schemas-microsoft-com:vml" Requires="v">
                <p:oleObj spid="_x0000_s151701" name="Equation" r:id="rId5" imgW="4419360" imgH="1701720" progId="Equation.DSMT4">
                  <p:embed/>
                </p:oleObj>
              </mc:Choice>
              <mc:Fallback>
                <p:oleObj name="Equation" r:id="rId5" imgW="4419360" imgH="17017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120" y="2492896"/>
                        <a:ext cx="7543800" cy="290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9189" name="Text Box 5"/>
          <p:cNvSpPr txBox="1">
            <a:spLocks noChangeArrowheads="1"/>
          </p:cNvSpPr>
          <p:nvPr/>
        </p:nvSpPr>
        <p:spPr bwMode="auto">
          <a:xfrm>
            <a:off x="395288" y="257175"/>
            <a:ext cx="14398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rgbClr val="FF3300"/>
                </a:solidFill>
                <a:latin typeface="Times New Roman" pitchFamily="18" charset="0"/>
                <a:ea typeface="黑体" pitchFamily="49" charset="-122"/>
                <a:cs typeface="Times New Roman" pitchFamily="18" charset="0"/>
              </a:rPr>
              <a:t>例题</a:t>
            </a:r>
          </a:p>
        </p:txBody>
      </p:sp>
    </p:spTree>
    <p:extLst>
      <p:ext uri="{BB962C8B-B14F-4D97-AF65-F5344CB8AC3E}">
        <p14:creationId xmlns:p14="http://schemas.microsoft.com/office/powerpoint/2010/main" val="93612404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bwMode="auto">
          <a:xfrm>
            <a:off x="685800" y="115888"/>
            <a:ext cx="7990656" cy="609600"/>
          </a:xfrm>
          <a:solidFill>
            <a:schemeClr val="accent1"/>
          </a:solidFill>
          <a:extLst>
            <a:ext uri="{91240B29-F687-4F45-9708-019B960494DF}">
              <a14:hiddenLine xmlns:a14="http://schemas.microsoft.com/office/drawing/2010/main" w="9525">
                <a:solidFill>
                  <a:schemeClr val="tx1"/>
                </a:solidFill>
                <a:miter lim="800000"/>
                <a:headEnd/>
                <a:tailEnd/>
              </a14:hiddenLine>
            </a:ext>
          </a:extLst>
        </p:spPr>
        <p:txBody>
          <a:bodyPr vert="horz" lIns="91440" tIns="45720" rIns="91440" bIns="45720" rtlCol="0" anchor="ctr">
            <a:noAutofit/>
          </a:bodyPr>
          <a:lstStyle/>
          <a:p>
            <a:r>
              <a:rPr lang="en-US" altLang="zh-CN" sz="3200" b="1" dirty="0">
                <a:solidFill>
                  <a:schemeClr val="bg1"/>
                </a:solidFill>
                <a:latin typeface="Times New Roman" pitchFamily="18" charset="0"/>
                <a:ea typeface="华文细黑" panose="02010600040101010101" pitchFamily="2" charset="-122"/>
                <a:cs typeface="Times New Roman" pitchFamily="18" charset="0"/>
              </a:rPr>
              <a:t>2.4.7 </a:t>
            </a:r>
            <a:r>
              <a:rPr lang="en-US" altLang="zh-CN" sz="3200" b="1" dirty="0" err="1">
                <a:solidFill>
                  <a:schemeClr val="bg1"/>
                </a:solidFill>
                <a:latin typeface="Times New Roman" pitchFamily="18" charset="0"/>
                <a:ea typeface="华文细黑" panose="02010600040101010101" pitchFamily="2" charset="-122"/>
                <a:cs typeface="Times New Roman" pitchFamily="18" charset="0"/>
              </a:rPr>
              <a:t>weibull</a:t>
            </a:r>
            <a:r>
              <a:rPr lang="zh-CN" altLang="en-US" sz="3200" b="1" dirty="0">
                <a:solidFill>
                  <a:schemeClr val="bg1"/>
                </a:solidFill>
                <a:latin typeface="Times New Roman" pitchFamily="18" charset="0"/>
                <a:ea typeface="华文细黑" panose="02010600040101010101" pitchFamily="2" charset="-122"/>
                <a:cs typeface="Times New Roman" pitchFamily="18" charset="0"/>
              </a:rPr>
              <a:t>分布</a:t>
            </a:r>
            <a:r>
              <a:rPr lang="en-US" altLang="zh-CN" sz="3200" b="1" dirty="0">
                <a:solidFill>
                  <a:schemeClr val="bg1"/>
                </a:solidFill>
                <a:latin typeface="Times New Roman" pitchFamily="18" charset="0"/>
                <a:ea typeface="华文细黑" panose="02010600040101010101" pitchFamily="2" charset="-122"/>
                <a:cs typeface="Times New Roman" pitchFamily="18" charset="0"/>
              </a:rPr>
              <a:t>(</a:t>
            </a:r>
            <a:r>
              <a:rPr lang="zh-CN" altLang="en-US" sz="3200" b="1" dirty="0">
                <a:solidFill>
                  <a:schemeClr val="bg1"/>
                </a:solidFill>
                <a:latin typeface="Times New Roman" pitchFamily="18" charset="0"/>
                <a:ea typeface="华文细黑" panose="02010600040101010101" pitchFamily="2" charset="-122"/>
                <a:cs typeface="Times New Roman" pitchFamily="18" charset="0"/>
              </a:rPr>
              <a:t>连续型</a:t>
            </a:r>
            <a:r>
              <a:rPr lang="en-US" altLang="zh-CN" sz="3200" b="1" dirty="0">
                <a:solidFill>
                  <a:schemeClr val="bg1"/>
                </a:solidFill>
                <a:latin typeface="Times New Roman" pitchFamily="18" charset="0"/>
                <a:ea typeface="华文细黑" panose="02010600040101010101" pitchFamily="2" charset="-122"/>
                <a:cs typeface="Times New Roman" pitchFamily="18" charset="0"/>
              </a:rPr>
              <a:t>)</a:t>
            </a:r>
          </a:p>
        </p:txBody>
      </p:sp>
      <p:pic>
        <p:nvPicPr>
          <p:cNvPr id="13517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762000"/>
            <a:ext cx="70104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17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743200"/>
            <a:ext cx="7391400"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173" name="Text Box 5"/>
          <p:cNvSpPr txBox="1">
            <a:spLocks noChangeArrowheads="1"/>
          </p:cNvSpPr>
          <p:nvPr/>
        </p:nvSpPr>
        <p:spPr bwMode="auto">
          <a:xfrm>
            <a:off x="152400" y="3048000"/>
            <a:ext cx="1219200" cy="2308324"/>
          </a:xfrm>
          <a:prstGeom prst="rect">
            <a:avLst/>
          </a:prstGeom>
          <a:solidFill>
            <a:schemeClr val="bg2"/>
          </a:solidFill>
          <a:ln>
            <a:noFill/>
          </a:ln>
          <a:effectLst/>
          <a:extLst/>
        </p:spPr>
        <p:txBody>
          <a:bodyPr wrap="square">
            <a:spAutoFit/>
          </a:bodyPr>
          <a:lstStyle/>
          <a:p>
            <a:pPr>
              <a:spcBef>
                <a:spcPct val="50000"/>
              </a:spcBef>
            </a:pPr>
            <a:r>
              <a:rPr lang="zh-CN" altLang="en-US" dirty="0">
                <a:latin typeface="Times New Roman" pitchFamily="18" charset="0"/>
                <a:ea typeface="黑体" pitchFamily="49" charset="-122"/>
                <a:cs typeface="Times New Roman" pitchFamily="18" charset="0"/>
              </a:rPr>
              <a:t>指数分布、双参数指数分布和正态分布均可看成是</a:t>
            </a:r>
            <a:r>
              <a:rPr lang="en-US" altLang="zh-CN" dirty="0" err="1">
                <a:latin typeface="Times New Roman" pitchFamily="18" charset="0"/>
                <a:ea typeface="黑体" pitchFamily="49" charset="-122"/>
                <a:cs typeface="Times New Roman" pitchFamily="18" charset="0"/>
              </a:rPr>
              <a:t>weibull</a:t>
            </a:r>
            <a:r>
              <a:rPr lang="zh-CN" altLang="en-US" dirty="0">
                <a:latin typeface="Times New Roman" pitchFamily="18" charset="0"/>
                <a:ea typeface="黑体" pitchFamily="49" charset="-122"/>
                <a:cs typeface="Times New Roman" pitchFamily="18" charset="0"/>
              </a:rPr>
              <a:t>分布的特例。</a:t>
            </a:r>
          </a:p>
        </p:txBody>
      </p:sp>
      <p:pic>
        <p:nvPicPr>
          <p:cNvPr id="13518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724400"/>
            <a:ext cx="7086600"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181" name="AutoShape 13"/>
          <p:cNvSpPr>
            <a:spLocks/>
          </p:cNvSpPr>
          <p:nvPr/>
        </p:nvSpPr>
        <p:spPr bwMode="auto">
          <a:xfrm>
            <a:off x="1371600" y="2819400"/>
            <a:ext cx="152400" cy="3505200"/>
          </a:xfrm>
          <a:prstGeom prst="leftBrace">
            <a:avLst>
              <a:gd name="adj1" fmla="val 191667"/>
              <a:gd name="adj2" fmla="val 50000"/>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324899777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6" name="Picture 4"/>
          <p:cNvPicPr>
            <a:picLocks noChangeAspect="1" noChangeArrowheads="1"/>
          </p:cNvPicPr>
          <p:nvPr/>
        </p:nvPicPr>
        <p:blipFill>
          <a:blip r:embed="rId3">
            <a:extLst>
              <a:ext uri="{28A0092B-C50C-407E-A947-70E740481C1C}">
                <a14:useLocalDpi xmlns:a14="http://schemas.microsoft.com/office/drawing/2010/main" val="0"/>
              </a:ext>
            </a:extLst>
          </a:blip>
          <a:srcRect t="6833"/>
          <a:stretch>
            <a:fillRect/>
          </a:stretch>
        </p:blipFill>
        <p:spPr bwMode="auto">
          <a:xfrm>
            <a:off x="1066800" y="1371600"/>
            <a:ext cx="777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1077" name="Text Box 5"/>
          <p:cNvSpPr txBox="1">
            <a:spLocks noChangeArrowheads="1"/>
          </p:cNvSpPr>
          <p:nvPr/>
        </p:nvSpPr>
        <p:spPr bwMode="auto">
          <a:xfrm>
            <a:off x="899592" y="385011"/>
            <a:ext cx="7237040" cy="1077218"/>
          </a:xfrm>
          <a:prstGeom prst="rect">
            <a:avLst/>
          </a:prstGeom>
          <a:solidFill>
            <a:srgbClr val="FFFFFF"/>
          </a:solidFill>
          <a:ln/>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algn="ctr">
              <a:spcBef>
                <a:spcPct val="0"/>
              </a:spcBef>
              <a:buNone/>
              <a:defRPr sz="3200" b="1">
                <a:effectLst>
                  <a:outerShdw blurRad="38100" dist="38100" dir="2700000" algn="tl">
                    <a:srgbClr val="C0C0C0"/>
                  </a:outerShdw>
                </a:effectLst>
                <a:latin typeface="Times New Roman" pitchFamily="18" charset="0"/>
                <a:ea typeface="楷体_GB2312" pitchFamily="49" charset="-122"/>
                <a:cs typeface="Times New Roman" pitchFamily="18" charset="0"/>
              </a:defRPr>
            </a:lvl1pPr>
          </a:lstStyle>
          <a:p>
            <a:r>
              <a:rPr lang="zh-CN" altLang="en-US" dirty="0">
                <a:effectLst/>
                <a:ea typeface="黑体" pitchFamily="49" charset="-122"/>
              </a:rPr>
              <a:t>双参数</a:t>
            </a:r>
            <a:r>
              <a:rPr lang="en-US" altLang="zh-CN" dirty="0" err="1">
                <a:effectLst/>
                <a:ea typeface="黑体" pitchFamily="49" charset="-122"/>
              </a:rPr>
              <a:t>weibull</a:t>
            </a:r>
            <a:r>
              <a:rPr lang="zh-CN" altLang="en-US" dirty="0">
                <a:effectLst/>
                <a:ea typeface="黑体" pitchFamily="49" charset="-122"/>
              </a:rPr>
              <a:t>分布的可靠性特征向量</a:t>
            </a:r>
          </a:p>
        </p:txBody>
      </p:sp>
      <p:sp>
        <p:nvSpPr>
          <p:cNvPr id="131078" name="Text Box 6"/>
          <p:cNvSpPr txBox="1">
            <a:spLocks noChangeArrowheads="1"/>
          </p:cNvSpPr>
          <p:nvPr/>
        </p:nvSpPr>
        <p:spPr bwMode="auto">
          <a:xfrm>
            <a:off x="152400" y="4191000"/>
            <a:ext cx="9144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chemeClr val="folHlink"/>
                </a:solidFill>
                <a:latin typeface="Times New Roman" pitchFamily="18" charset="0"/>
                <a:ea typeface="黑体" pitchFamily="49" charset="-122"/>
                <a:cs typeface="Times New Roman" pitchFamily="18" charset="0"/>
              </a:rPr>
              <a:t>伽玛函数可以通过查表得出</a:t>
            </a:r>
          </a:p>
        </p:txBody>
      </p:sp>
      <p:graphicFrame>
        <p:nvGraphicFramePr>
          <p:cNvPr id="131079" name="Object 7"/>
          <p:cNvGraphicFramePr>
            <a:graphicFrameLocks noChangeAspect="1"/>
          </p:cNvGraphicFramePr>
          <p:nvPr>
            <p:extLst>
              <p:ext uri="{D42A27DB-BD31-4B8C-83A1-F6EECF244321}">
                <p14:modId xmlns:p14="http://schemas.microsoft.com/office/powerpoint/2010/main" val="3217068665"/>
              </p:ext>
            </p:extLst>
          </p:nvPr>
        </p:nvGraphicFramePr>
        <p:xfrm>
          <a:off x="914400" y="6096000"/>
          <a:ext cx="3048000" cy="671513"/>
        </p:xfrm>
        <a:graphic>
          <a:graphicData uri="http://schemas.openxmlformats.org/presentationml/2006/ole">
            <mc:AlternateContent xmlns:mc="http://schemas.openxmlformats.org/markup-compatibility/2006">
              <mc:Choice xmlns:v="urn:schemas-microsoft-com:vml" Requires="v">
                <p:oleObj spid="_x0000_s152653" name="Equation" r:id="rId4" imgW="1498320" imgH="330120" progId="Equation.DSMT4">
                  <p:embed/>
                </p:oleObj>
              </mc:Choice>
              <mc:Fallback>
                <p:oleObj name="Equation" r:id="rId4" imgW="1498320" imgH="3301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6096000"/>
                        <a:ext cx="3048000" cy="6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7229590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body" idx="1"/>
          </p:nvPr>
        </p:nvSpPr>
        <p:spPr>
          <a:xfrm>
            <a:off x="395536" y="620688"/>
            <a:ext cx="8136904" cy="533400"/>
          </a:xfrm>
          <a:solidFill>
            <a:schemeClr val="accent1"/>
          </a:solidFill>
        </p:spPr>
        <p:txBody>
          <a:bodyPr vert="horz" lIns="91440" tIns="45720" rIns="91440" bIns="45720" rtlCol="0" anchor="ctr">
            <a:noAutofit/>
          </a:bodyPr>
          <a:lstStyle/>
          <a:p>
            <a:pPr algn="ctr">
              <a:spcBef>
                <a:spcPct val="0"/>
              </a:spcBef>
              <a:buNone/>
            </a:pPr>
            <a:r>
              <a:rPr lang="en-US" altLang="zh-CN" b="1">
                <a:solidFill>
                  <a:schemeClr val="bg1"/>
                </a:solidFill>
                <a:latin typeface="华文细黑" panose="02010600040101010101" pitchFamily="2" charset="-122"/>
                <a:ea typeface="华文细黑" panose="02010600040101010101" pitchFamily="2" charset="-122"/>
                <a:cs typeface="+mj-cs"/>
              </a:rPr>
              <a:t>2.4.7  </a:t>
            </a:r>
            <a:r>
              <a:rPr lang="zh-CN" altLang="en-US" b="1">
                <a:solidFill>
                  <a:schemeClr val="bg1"/>
                </a:solidFill>
                <a:latin typeface="华文细黑" panose="02010600040101010101" pitchFamily="2" charset="-122"/>
                <a:ea typeface="华文细黑" panose="02010600040101010101" pitchFamily="2" charset="-122"/>
                <a:cs typeface="+mj-cs"/>
              </a:rPr>
              <a:t>极值型分布   </a:t>
            </a:r>
          </a:p>
        </p:txBody>
      </p:sp>
      <p:sp>
        <p:nvSpPr>
          <p:cNvPr id="321539" name="Text Box 3"/>
          <p:cNvSpPr txBox="1">
            <a:spLocks noChangeArrowheads="1"/>
          </p:cNvSpPr>
          <p:nvPr/>
        </p:nvSpPr>
        <p:spPr bwMode="auto">
          <a:xfrm>
            <a:off x="776884" y="1484784"/>
            <a:ext cx="7467600" cy="2895600"/>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a:solidFill>
                  <a:schemeClr val="tx1"/>
                </a:solidFill>
                <a:latin typeface="Times New Roman" pitchFamily="18" charset="0"/>
                <a:ea typeface="宋体" charset="-122"/>
              </a:defRPr>
            </a:lvl1pPr>
            <a:lvl2pPr>
              <a:defRPr kumimoji="1" sz="2400">
                <a:solidFill>
                  <a:schemeClr val="tx1"/>
                </a:solidFill>
                <a:latin typeface="Times New Roman" pitchFamily="18" charset="0"/>
                <a:ea typeface="宋体" charset="-122"/>
              </a:defRPr>
            </a:lvl2pPr>
            <a:lvl3pPr>
              <a:defRPr kumimoji="1" sz="2400">
                <a:solidFill>
                  <a:schemeClr val="tx1"/>
                </a:solidFill>
                <a:latin typeface="Times New Roman" pitchFamily="18" charset="0"/>
                <a:ea typeface="宋体" charset="-122"/>
              </a:defRPr>
            </a:lvl3pPr>
            <a:lvl4pPr>
              <a:defRPr kumimoji="1" sz="2400">
                <a:solidFill>
                  <a:schemeClr val="tx1"/>
                </a:solidFill>
                <a:latin typeface="Times New Roman" pitchFamily="18" charset="0"/>
                <a:ea typeface="宋体" charset="-122"/>
              </a:defRPr>
            </a:lvl4pPr>
            <a:lvl5pPr>
              <a:defRPr kumimoji="1" sz="2400">
                <a:solidFill>
                  <a:schemeClr val="tx1"/>
                </a:solidFill>
                <a:latin typeface="Times New Roman" pitchFamily="18" charset="0"/>
                <a:ea typeface="宋体" charset="-122"/>
              </a:defRPr>
            </a:lvl5pPr>
            <a:lvl6pPr marL="457200" fontAlgn="base">
              <a:spcBef>
                <a:spcPct val="0"/>
              </a:spcBef>
              <a:spcAft>
                <a:spcPct val="0"/>
              </a:spcAft>
              <a:defRPr kumimoji="1" sz="2400">
                <a:solidFill>
                  <a:schemeClr val="tx1"/>
                </a:solidFill>
                <a:latin typeface="Times New Roman" pitchFamily="18" charset="0"/>
                <a:ea typeface="宋体" charset="-122"/>
              </a:defRPr>
            </a:lvl6pPr>
            <a:lvl7pPr marL="914400" fontAlgn="base">
              <a:spcBef>
                <a:spcPct val="0"/>
              </a:spcBef>
              <a:spcAft>
                <a:spcPct val="0"/>
              </a:spcAft>
              <a:defRPr kumimoji="1" sz="2400">
                <a:solidFill>
                  <a:schemeClr val="tx1"/>
                </a:solidFill>
                <a:latin typeface="Times New Roman" pitchFamily="18" charset="0"/>
                <a:ea typeface="宋体" charset="-122"/>
              </a:defRPr>
            </a:lvl7pPr>
            <a:lvl8pPr marL="1371600" fontAlgn="base">
              <a:spcBef>
                <a:spcPct val="0"/>
              </a:spcBef>
              <a:spcAft>
                <a:spcPct val="0"/>
              </a:spcAft>
              <a:defRPr kumimoji="1" sz="2400">
                <a:solidFill>
                  <a:schemeClr val="tx1"/>
                </a:solidFill>
                <a:latin typeface="Times New Roman" pitchFamily="18" charset="0"/>
                <a:ea typeface="宋体" charset="-122"/>
              </a:defRPr>
            </a:lvl8pPr>
            <a:lvl9pPr marL="1828800" fontAlgn="base">
              <a:spcBef>
                <a:spcPct val="0"/>
              </a:spcBef>
              <a:spcAft>
                <a:spcPct val="0"/>
              </a:spcAft>
              <a:defRPr kumimoji="1" sz="2400">
                <a:solidFill>
                  <a:schemeClr val="tx1"/>
                </a:solidFill>
                <a:latin typeface="Times New Roman" pitchFamily="18" charset="0"/>
                <a:ea typeface="宋体" charset="-122"/>
              </a:defRPr>
            </a:lvl9pPr>
          </a:lstStyle>
          <a:p>
            <a:r>
              <a:rPr lang="en-US" altLang="zh-CN" dirty="0">
                <a:latin typeface="黑体" pitchFamily="49" charset="-122"/>
                <a:ea typeface="黑体" pitchFamily="49" charset="-122"/>
                <a:cs typeface="Times New Roman" pitchFamily="18" charset="0"/>
              </a:rPr>
              <a:t>    </a:t>
            </a:r>
            <a:r>
              <a:rPr lang="zh-CN" altLang="en-US" dirty="0" smtClean="0">
                <a:latin typeface="黑体" pitchFamily="49" charset="-122"/>
                <a:ea typeface="黑体" pitchFamily="49" charset="-122"/>
                <a:cs typeface="Times New Roman" pitchFamily="18" charset="0"/>
              </a:rPr>
              <a:t>在</a:t>
            </a:r>
            <a:r>
              <a:rPr lang="zh-CN" altLang="en-US" dirty="0">
                <a:latin typeface="黑体" pitchFamily="49" charset="-122"/>
                <a:ea typeface="黑体" pitchFamily="49" charset="-122"/>
                <a:cs typeface="Times New Roman" pitchFamily="18" charset="0"/>
              </a:rPr>
              <a:t>结构可靠度分析中，极值随机变量的概率分布及其统计参数特别有用，比如对结构抗力要研究其极小值的概率分布，对于结构荷载则要研究其在设计基准内最大值的概率分布，如结构材料的最小强度值，桥可能承载的最大载荷。</a:t>
            </a:r>
          </a:p>
        </p:txBody>
      </p:sp>
    </p:spTree>
    <p:extLst>
      <p:ext uri="{BB962C8B-B14F-4D97-AF65-F5344CB8AC3E}">
        <p14:creationId xmlns:p14="http://schemas.microsoft.com/office/powerpoint/2010/main" val="1202446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1821</TotalTime>
  <Words>23446</Words>
  <Application>Microsoft Office PowerPoint</Application>
  <PresentationFormat>全屏显示(4:3)</PresentationFormat>
  <Paragraphs>2095</Paragraphs>
  <Slides>523</Slides>
  <Notes>22</Notes>
  <HiddenSlides>0</HiddenSlides>
  <MMClips>0</MMClips>
  <ScaleCrop>false</ScaleCrop>
  <HeadingPairs>
    <vt:vector size="6" baseType="variant">
      <vt:variant>
        <vt:lpstr>主题</vt:lpstr>
      </vt:variant>
      <vt:variant>
        <vt:i4>1</vt:i4>
      </vt:variant>
      <vt:variant>
        <vt:lpstr>嵌入 OLE 服务器</vt:lpstr>
      </vt:variant>
      <vt:variant>
        <vt:i4>10</vt:i4>
      </vt:variant>
      <vt:variant>
        <vt:lpstr>幻灯片标题</vt:lpstr>
      </vt:variant>
      <vt:variant>
        <vt:i4>523</vt:i4>
      </vt:variant>
    </vt:vector>
  </HeadingPairs>
  <TitlesOfParts>
    <vt:vector size="534" baseType="lpstr">
      <vt:lpstr>Office 主题</vt:lpstr>
      <vt:lpstr>剪辑</vt:lpstr>
      <vt:lpstr>图表</vt:lpstr>
      <vt:lpstr>Visio</vt:lpstr>
      <vt:lpstr>Equation</vt:lpstr>
      <vt:lpstr>MathType 7.0 Equation</vt:lpstr>
      <vt:lpstr>AutoCAD Drawing</vt:lpstr>
      <vt:lpstr>公式</vt:lpstr>
      <vt:lpstr>Microsoft ClipArt Gallery</vt:lpstr>
      <vt:lpstr>VISIO</vt:lpstr>
      <vt:lpstr>Clip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1、可靠度</vt:lpstr>
      <vt:lpstr>PowerPoint 演示文稿</vt:lpstr>
      <vt:lpstr>PowerPoint 演示文稿</vt:lpstr>
      <vt:lpstr>PowerPoint 演示文稿</vt:lpstr>
      <vt:lpstr>2、累积失效概率和失效概率密度</vt:lpstr>
      <vt:lpstr>2、累积失效概率和失效概率密度</vt:lpstr>
      <vt:lpstr>PowerPoint 演示文稿</vt:lpstr>
      <vt:lpstr>3、失效率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4、平均故障间隔时间/平均失效前时间（MTTF）</vt:lpstr>
      <vt:lpstr>5、平均无故障时间、平均故障修复时间</vt:lpstr>
      <vt:lpstr>6、可靠寿命、中位寿命和特征寿命</vt:lpstr>
      <vt:lpstr>可靠性特征的数学表达式及其关系</vt:lpstr>
      <vt:lpstr>可靠性特征的数学表达式及其关系</vt:lpstr>
      <vt:lpstr>PowerPoint 演示文稿</vt:lpstr>
      <vt:lpstr>例题</vt:lpstr>
      <vt:lpstr>2.2 维修性特征量</vt:lpstr>
      <vt:lpstr>PowerPoint 演示文稿</vt:lpstr>
      <vt:lpstr>PowerPoint 演示文稿</vt:lpstr>
      <vt:lpstr>PowerPoint 演示文稿</vt:lpstr>
      <vt:lpstr>PowerPoint 演示文稿</vt:lpstr>
      <vt:lpstr>PowerPoint 演示文稿</vt:lpstr>
      <vt:lpstr>2.3 有效性特征量</vt:lpstr>
      <vt:lpstr>PowerPoint 演示文稿</vt:lpstr>
      <vt:lpstr>PowerPoint 演示文稿</vt:lpstr>
      <vt:lpstr>PowerPoint 演示文稿</vt:lpstr>
      <vt:lpstr>例题</vt:lpstr>
      <vt:lpstr>2.4 可靠性中常见的概率分布</vt:lpstr>
      <vt:lpstr>例题</vt:lpstr>
      <vt:lpstr>PowerPoint 演示文稿</vt:lpstr>
      <vt:lpstr>PowerPoint 演示文稿</vt:lpstr>
      <vt:lpstr>PowerPoint 演示文稿</vt:lpstr>
      <vt:lpstr>PowerPoint 演示文稿</vt:lpstr>
      <vt:lpstr>例题</vt:lpstr>
      <vt:lpstr>例题</vt:lpstr>
      <vt:lpstr>例题</vt:lpstr>
      <vt:lpstr>PowerPoint 演示文稿</vt:lpstr>
      <vt:lpstr>PowerPoint 演示文稿</vt:lpstr>
      <vt:lpstr>PowerPoint 演示文稿</vt:lpstr>
      <vt:lpstr>例题</vt:lpstr>
      <vt:lpstr>PowerPoint 演示文稿</vt:lpstr>
      <vt:lpstr>PowerPoint 演示文稿</vt:lpstr>
      <vt:lpstr>PowerPoint 演示文稿</vt:lpstr>
      <vt:lpstr>由正态分布变成标准正态分布</vt:lpstr>
      <vt:lpstr>例题</vt:lpstr>
      <vt:lpstr>例题</vt:lpstr>
      <vt:lpstr>2.4.5 截尾正态分布(连续型)</vt:lpstr>
      <vt:lpstr>PowerPoint 演示文稿</vt:lpstr>
      <vt:lpstr>例题</vt:lpstr>
      <vt:lpstr>2.4.6 对数正态分布(连续型)</vt:lpstr>
      <vt:lpstr>PowerPoint 演示文稿</vt:lpstr>
      <vt:lpstr>例题</vt:lpstr>
      <vt:lpstr>PowerPoint 演示文稿</vt:lpstr>
      <vt:lpstr>2.4.7 weibull分布(连续型)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常见概率分布的数字特征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软件可靠性定义</vt:lpstr>
      <vt:lpstr>软件可靠性的参数</vt:lpstr>
      <vt:lpstr>软件可靠性的参数</vt:lpstr>
      <vt:lpstr>软件可靠性的参数</vt:lpstr>
      <vt:lpstr>PowerPoint 演示文稿</vt:lpstr>
      <vt:lpstr>PowerPoint 演示文稿</vt:lpstr>
      <vt:lpstr>PowerPoint 演示文稿</vt:lpstr>
      <vt:lpstr>PowerPoint 演示文稿</vt:lpstr>
      <vt:lpstr>软件可靠性模型的分类</vt:lpstr>
      <vt:lpstr>PowerPoint 演示文稿</vt:lpstr>
      <vt:lpstr>PowerPoint 演示文稿</vt:lpstr>
      <vt:lpstr>软件可靠性模型的分类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可靠性建模流程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Jelinski-Moranda模型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数据驱动的软件可靠性模型                                 --BP神经网络模型与学习算法</vt:lpstr>
      <vt:lpstr>概述</vt:lpstr>
      <vt:lpstr>1.  BP神经网络模型</vt:lpstr>
      <vt:lpstr>1.  BP神经网络模型</vt:lpstr>
      <vt:lpstr>1.  BP神经网络模型</vt:lpstr>
      <vt:lpstr>2.  BP网络的标准学习算法</vt:lpstr>
      <vt:lpstr>2.  BP网络的标准学习算法-算法思想</vt:lpstr>
      <vt:lpstr>2.  BP网络的标准学习算法-学习过程</vt:lpstr>
      <vt:lpstr>2.   BP网络的标准学习算法 </vt:lpstr>
      <vt:lpstr>2.   BP网络的标准学习算法</vt:lpstr>
      <vt:lpstr>2.   BP网络的标准学习算法</vt:lpstr>
      <vt:lpstr>2.   BP网络的标准学习算法</vt:lpstr>
      <vt:lpstr>2.   BP网络的标准学习算法</vt:lpstr>
      <vt:lpstr>2.4   BP网络的标准学习算法</vt:lpstr>
      <vt:lpstr>2.   BP网络的标准学习算法</vt:lpstr>
      <vt:lpstr>2.   BP网络的标准学习算法</vt:lpstr>
      <vt:lpstr>2.   BP网络的标准学习算法</vt:lpstr>
      <vt:lpstr>2.   BP网络的标准学习算法</vt:lpstr>
      <vt:lpstr>2.   BP网络的标准学习算法</vt:lpstr>
      <vt:lpstr>2.   BP网络的标准学习算法</vt:lpstr>
      <vt:lpstr>3.   BP神经网络学习算法的Java实现 </vt:lpstr>
      <vt:lpstr>3.   BP神经网络学习算法的java实现</vt:lpstr>
      <vt:lpstr>3.   BP神经网络学习算法的java实现</vt:lpstr>
      <vt:lpstr>3.   BP神经网络学习算法的java实现</vt:lpstr>
      <vt:lpstr>3.   BP神经网络学习算法的java实现</vt:lpstr>
      <vt:lpstr>BP神经网络的特点</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拉格朗日对偶问题</vt:lpstr>
      <vt:lpstr>拉格朗日对偶问题</vt:lpstr>
      <vt:lpstr>拉格朗日对偶问题</vt:lpstr>
      <vt:lpstr>拉格朗日对偶问题</vt:lpstr>
      <vt:lpstr>拉格朗日对偶问题</vt:lpstr>
      <vt:lpstr>拉格朗日对偶问题</vt:lpstr>
      <vt:lpstr>拉格朗日对偶问题</vt:lpstr>
      <vt:lpstr>拉格朗日对偶问题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可靠性分配（Reliability allocation)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失效率和可靠度分配公式推导</vt:lpstr>
      <vt:lpstr>PowerPoint 演示文稿</vt:lpstr>
      <vt:lpstr>PowerPoint 演示文稿</vt:lpstr>
      <vt:lpstr>分配给第 I 个系统的可靠度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 故障树分析--概述</vt:lpstr>
      <vt:lpstr>5.1故障树分析--概述</vt:lpstr>
      <vt:lpstr>5.1故障树分析--概述</vt:lpstr>
      <vt:lpstr>5.1故障树分析--概述</vt:lpstr>
      <vt:lpstr>5.1 故障树分析--概述</vt:lpstr>
      <vt:lpstr>5.2 故障树分析--故障树分析的一般步骤</vt:lpstr>
      <vt:lpstr>PowerPoint 演示文稿</vt:lpstr>
      <vt:lpstr>5.2 故障树分析--常用事件及符号</vt:lpstr>
      <vt:lpstr>5.2 故障树分析--常用事件及符号</vt:lpstr>
      <vt:lpstr>5.2故障树分析--常用事件及符号</vt:lpstr>
      <vt:lpstr>5.2 故障树分析--常用逻辑门及符号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6.软件可靠性测试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7.7    相关内容：缺陷管理</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zdp</dc:creator>
  <cp:lastModifiedBy>depingzhang</cp:lastModifiedBy>
  <cp:revision>227</cp:revision>
  <dcterms:created xsi:type="dcterms:W3CDTF">2017-09-18T11:22:56Z</dcterms:created>
  <dcterms:modified xsi:type="dcterms:W3CDTF">2021-08-30T02:00:41Z</dcterms:modified>
</cp:coreProperties>
</file>